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3" r:id="rId4"/>
  </p:sldMasterIdLst>
  <p:notesMasterIdLst>
    <p:notesMasterId r:id="rId33"/>
  </p:notesMasterIdLst>
  <p:handoutMasterIdLst>
    <p:handoutMasterId r:id="rId34"/>
  </p:handoutMasterIdLst>
  <p:sldIdLst>
    <p:sldId id="1681" r:id="rId5"/>
    <p:sldId id="1730" r:id="rId6"/>
    <p:sldId id="1729" r:id="rId7"/>
    <p:sldId id="1732" r:id="rId8"/>
    <p:sldId id="1734" r:id="rId9"/>
    <p:sldId id="1733" r:id="rId10"/>
    <p:sldId id="1728" r:id="rId11"/>
    <p:sldId id="1736" r:id="rId12"/>
    <p:sldId id="1710" r:id="rId13"/>
    <p:sldId id="1683" r:id="rId14"/>
    <p:sldId id="1735" r:id="rId15"/>
    <p:sldId id="1687" r:id="rId16"/>
    <p:sldId id="1711" r:id="rId17"/>
    <p:sldId id="1705" r:id="rId18"/>
    <p:sldId id="1717" r:id="rId19"/>
    <p:sldId id="1718" r:id="rId20"/>
    <p:sldId id="1720" r:id="rId21"/>
    <p:sldId id="1719" r:id="rId22"/>
    <p:sldId id="1722" r:id="rId23"/>
    <p:sldId id="1721" r:id="rId24"/>
    <p:sldId id="1723" r:id="rId25"/>
    <p:sldId id="1725" r:id="rId26"/>
    <p:sldId id="1702" r:id="rId27"/>
    <p:sldId id="1697" r:id="rId28"/>
    <p:sldId id="1686" r:id="rId29"/>
    <p:sldId id="1724" r:id="rId30"/>
    <p:sldId id="1726" r:id="rId31"/>
    <p:sldId id="173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-Rok Lee" initials="HL" lastIdx="1" clrIdx="0">
    <p:extLst>
      <p:ext uri="{19B8F6BF-5375-455C-9EA6-DF929625EA0E}">
        <p15:presenceInfo xmlns:p15="http://schemas.microsoft.com/office/powerpoint/2012/main" userId="Hyun-Rok 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7FA3"/>
    <a:srgbClr val="404040"/>
    <a:srgbClr val="253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0"/>
    <p:restoredTop sz="70137"/>
  </p:normalViewPr>
  <p:slideViewPr>
    <p:cSldViewPr snapToGrid="0">
      <p:cViewPr varScale="1">
        <p:scale>
          <a:sx n="87" d="100"/>
          <a:sy n="87" d="100"/>
        </p:scale>
        <p:origin x="145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6DF098-4055-BB41-826F-BEFEAEA5E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9D948-11FC-5D4C-B8C1-5FC3162A03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BCBCD-0ABD-5B4B-AC13-22AF116D6817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8C6CC-558D-1647-A003-5102AB5F96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5E24C-2CAA-6148-AB62-05970A04BD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0C46F-203A-E14A-A845-7DBA8E96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1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79F28-907A-407C-81D5-4B8FFDF7E2DB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3D56-BCD5-4929-BEBB-418C2128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5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**Hi everyone—thanks for joining.**</a:t>
            </a: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Welcome to our recent work on LLM-assisted extraction work. </a:t>
            </a:r>
          </a:p>
          <a:p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Our project asks a simple question: </a:t>
            </a:r>
            <a:r>
              <a:rPr lang="en-CA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*Can a large-language model read scientific papers and pull out the numbers we care about?*</a:t>
            </a:r>
            <a:endParaRPr lang="en-CA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CA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22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present the main extraction prompt here. Similar to what we see previously, here the a few shot mannered prompt template highlight a few more source sentence and accuracy tuples</a:t>
            </a:r>
          </a:p>
          <a:p>
            <a:r>
              <a:rPr lang="en-US" dirty="0"/>
              <a:t>It shows a source sentence, example Top-1 Accuracies. 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asks the model to return a sentence and an accuracy or “404” if absent.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80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exciting part is coming – how well we did?</a:t>
            </a:r>
          </a:p>
          <a:p>
            <a:r>
              <a:rPr lang="en-US" dirty="0"/>
              <a:t>We evaluate our proposed EXTRACT-AND-VERIFY system against SCILEAD on our 100-paper</a:t>
            </a:r>
          </a:p>
          <a:p>
            <a:r>
              <a:rPr lang="en-US" dirty="0"/>
              <a:t>development set. Two types of evaluation are conducted: (</a:t>
            </a:r>
            <a:r>
              <a:rPr lang="en-US" dirty="0" err="1"/>
              <a:t>i</a:t>
            </a:r>
            <a:r>
              <a:rPr lang="en-US" dirty="0"/>
              <a:t>) classification accuracy—assessing</a:t>
            </a:r>
          </a:p>
          <a:p>
            <a:r>
              <a:rPr lang="en-US" dirty="0"/>
              <a:t>whether the predicted Top-1 value exactly matches the annotated ground-truth, and (ii) regression-</a:t>
            </a:r>
          </a:p>
          <a:p>
            <a:r>
              <a:rPr lang="en-US" dirty="0"/>
              <a:t>based metrics—quantifying how close the extracted values are numerically.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45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</a:t>
            </a:r>
            <a:r>
              <a:rPr lang="en-US" dirty="0" err="1"/>
              <a:t>extractly</a:t>
            </a:r>
            <a:r>
              <a:rPr lang="en-US" dirty="0"/>
              <a:t> the predicted Top-1 value matches with Groundtruth? This brings us back to NLP101 where accuracy precision recall F1 scores are used given an extraction vs </a:t>
            </a:r>
            <a:r>
              <a:rPr lang="en-US" dirty="0" err="1"/>
              <a:t>groundtruth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Our EXTRACT-AND-VERIFY pipeline correctly extracts the Top-1 accuracy in 67 out of 100 papers,</a:t>
            </a:r>
          </a:p>
          <a:p>
            <a:r>
              <a:rPr lang="en-US" dirty="0"/>
              <a:t>compared to 63 by SCILEAD. However, our method yields higher recall and F1 score, reflecting</a:t>
            </a:r>
          </a:p>
          <a:p>
            <a:r>
              <a:rPr lang="en-US" dirty="0"/>
              <a:t>better overall coverage and extraction consistency. These classification-based findings align with</a:t>
            </a:r>
          </a:p>
          <a:p>
            <a:r>
              <a:rPr lang="en-US" dirty="0"/>
              <a:t>our regression analysis discussed below.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9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D2755-8B0A-4FCD-09FD-5193DAA5C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79F041-CE13-B3AF-D2EB-13221E3CF2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68CACC-EA44-4578-29B6-A5BB88DFE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are interested in  quantifying how close the extracted values are numerically. (finding out how further our extracted values apart from the GT.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system shows a lower MAE and RMSE (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Absolute Error (MAE) and Root Mean Squared Error (RMSE). </a:t>
            </a:r>
            <a:endParaRPr lang="en-CA" dirty="0"/>
          </a:p>
          <a:p>
            <a:r>
              <a:rPr lang="en-US" dirty="0"/>
              <a:t> compared to SCILEAD, indicating tighter</a:t>
            </a:r>
          </a:p>
          <a:p>
            <a:r>
              <a:rPr lang="en-US" dirty="0"/>
              <a:t>alignment with the annotated ground-truth values. The high Pearson correlation (r = 0.971) also</a:t>
            </a:r>
          </a:p>
          <a:p>
            <a:r>
              <a:rPr lang="en-US" dirty="0"/>
              <a:t>suggests that our method better preserves the relative ranking of performance metrics across papers,</a:t>
            </a:r>
          </a:p>
          <a:p>
            <a:r>
              <a:rPr lang="en-US" dirty="0"/>
              <a:t>whereas SCILEAD shows weak and even negative correlation.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4E40F-22FA-60BC-F879-88101D19C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31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51682-5E00-2014-C8D8-ACA23DBB1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D2304A-7DD0-6A0E-EC12-CF730F922C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932316-DE49-C269-5675-9DC9FF05D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done with numbers for now. </a:t>
            </a:r>
          </a:p>
          <a:p>
            <a:r>
              <a:rPr lang="en-US" dirty="0"/>
              <a:t>We illustrate our results with a qualitative analysis of easy and difficult cases.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E6151-05C4-4B66-8EF0-DBE3223FE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52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01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56655-0B55-65C0-6370-D3AD5AB78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8DD7C-FCFF-0803-850D-A4BA5C4675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B8E7C5-C8AC-27D7-D394-5F6BC2E1D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EXTRACT-AND-VERIFY pipeline correctly extracts the Top-1 accuracy in 67 out of 100 papers,</a:t>
            </a:r>
          </a:p>
          <a:p>
            <a:r>
              <a:rPr lang="en-US" dirty="0"/>
              <a:t>compared to 63 by SCILEAD. However, our method yields higher recall and F1 score, reflecting</a:t>
            </a:r>
          </a:p>
          <a:p>
            <a:r>
              <a:rPr lang="en-US" dirty="0"/>
              <a:t>better overall coverage and extraction consistency. These classification-based findings align with</a:t>
            </a:r>
          </a:p>
          <a:p>
            <a:r>
              <a:rPr lang="en-US" dirty="0"/>
              <a:t>our regression analysis discussed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899DD-FA5F-E995-B5E4-7E7238B43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05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F474E-A1D9-5623-BC5E-765BB54C6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AEB005-8A10-7569-91A4-F44AFEE5E6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7903B0-DFEE-5FBB-934C-42DFDC5D7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EXTRACT-AND-VERIFY pipeline correctly extracts the Top-1 accuracy in 67 out of 100 papers,</a:t>
            </a:r>
          </a:p>
          <a:p>
            <a:r>
              <a:rPr lang="en-US" dirty="0"/>
              <a:t>compared to 63 by SCILEAD. However, our method yields higher recall and F1 score, reflecting</a:t>
            </a:r>
          </a:p>
          <a:p>
            <a:r>
              <a:rPr lang="en-US" dirty="0"/>
              <a:t>better overall coverage and extraction consistency. These classification-based findings align with</a:t>
            </a:r>
          </a:p>
          <a:p>
            <a:r>
              <a:rPr lang="en-US" dirty="0"/>
              <a:t>our regression analysis discussed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58367-9C9D-721C-5B6C-40E2DCFAC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42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0A08E-093A-4BCF-2423-7ADE19579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29F092-50E4-1C74-20DD-C00761A56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25C26A-4DF9-65F6-1066-BC7981641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EXTRACT-AND-VERIFY pipeline correctly extracts the Top-1 accuracy in 67 out of 100 papers,</a:t>
            </a:r>
          </a:p>
          <a:p>
            <a:r>
              <a:rPr lang="en-US" dirty="0"/>
              <a:t>compared to 63 by SCILEAD. However, our method yields higher recall and F1 score, reflecting</a:t>
            </a:r>
          </a:p>
          <a:p>
            <a:r>
              <a:rPr lang="en-US" dirty="0"/>
              <a:t>better overall coverage and extraction consistency. These classification-based findings align with</a:t>
            </a:r>
          </a:p>
          <a:p>
            <a:r>
              <a:rPr lang="en-US" dirty="0"/>
              <a:t>our regression analysis discussed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D6A55-4DFF-8F6D-6C50-F8C89ECF7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83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effectLst/>
                <a:latin typeface="Menlo" panose="020B0609030804020204" pitchFamily="49" charset="0"/>
              </a:rPr>
              <a:t>Next steps [minor]: Furthermore, we wish to expand on dataset size and report things with more statistical significance with our formal test set. Also we are hoping to fine-tune our pipeline resulting robust results.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16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you are a new CV student preparing a submission.</a:t>
            </a:r>
          </a:p>
          <a:p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show progress you need yesterday’s state-of-the-art—Top-1 accuracy from ImageNet . Those values are scattered across tables, main contents, and sometimes only in figures. Collecting them by hand is slow and error-prone.</a:t>
            </a:r>
          </a:p>
          <a:p>
            <a:b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thing is to figure out SOTA performances from the literatures. Particularly Image Classification on ImageNet datasets has been a popular leaderboard since the start of the </a:t>
            </a:r>
            <a:r>
              <a:rPr lang="en-CA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around 2011. Putting together the leaderboard involves lots of manual efforts to extract, verify and consolidate from literatures and these hasn’t been non-trivial efforts. </a:t>
            </a:r>
          </a:p>
          <a:p>
            <a:b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CA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54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hope this gives you a glance into the exciting advances we’re seeing in our work Extract and Verify. We are an e2e LLM assisted pipeline for automatic extraction of Top-1 accuracy from literatures. We contribute to 100-paper dev set reporting top-1 accuracy on ImageNet publications. Our system is able to correctly extracts Top-1 accuracy 67, better than prior work</a:t>
            </a:r>
          </a:p>
          <a:p>
            <a:endParaRPr lang="en-CA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CA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I’d be happy to take any questions or discuss further.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47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I’d be happy to take any questions or discuss further.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70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67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69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ties back nicely to our work. Our work focus on the extraction of Top-1 Accuracy reported on ImageNet for Image Recognition tasks. 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present EXTRACT-AND-VERIFY, an end-to-end large language model (LLM)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 that automatically extracts performance metrics from scientific papers.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collect a large dataset of publications that report Top-1 Accuracy on the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 dataset and manually annotate it.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report that our system correctly extracts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Top-1 accuracy in 67% on the development set, slightly </a:t>
            </a:r>
            <a:r>
              <a:rPr lang="en-CA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outperformning</a:t>
            </a:r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prior work. Though we would report things with more statistical significance reporting results on test set.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4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build on two recent threads.</a:t>
            </a:r>
            <a:endParaRPr lang="en-US" dirty="0"/>
          </a:p>
          <a:p>
            <a:r>
              <a:rPr lang="en-US" dirty="0"/>
              <a:t>SCILEAD, submitted in Nov 24 EMNLP, contributes a manual curated scientific leaderboard </a:t>
            </a:r>
            <a:r>
              <a:rPr lang="en-US" dirty="0" err="1"/>
              <a:t>datsets</a:t>
            </a:r>
            <a:r>
              <a:rPr lang="en-US" dirty="0"/>
              <a:t> (around 40 papers). They method is LLM –based method that automatically construct scientific leaderboard. </a:t>
            </a:r>
          </a:p>
          <a:p>
            <a:r>
              <a:rPr lang="en-US" dirty="0"/>
              <a:t>We are also influenced by recent trends of prompting </a:t>
            </a:r>
            <a:r>
              <a:rPr lang="en-US" dirty="0" err="1"/>
              <a:t>techiqnues</a:t>
            </a:r>
            <a:r>
              <a:rPr lang="en-US" dirty="0"/>
              <a:t>. </a:t>
            </a:r>
            <a:r>
              <a:rPr lang="en-US" dirty="0" err="1"/>
              <a:t>Famour</a:t>
            </a:r>
            <a:r>
              <a:rPr lang="en-US" dirty="0"/>
              <a:t> few shot manner, self-critique and self-refine are the major ones.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6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further do, lets jump into our work. The construction of our development set is through – an automated</a:t>
            </a:r>
          </a:p>
          <a:p>
            <a:r>
              <a:rPr lang="en-US" dirty="0"/>
              <a:t>crawling pipeline that fetched candidate PDF.</a:t>
            </a:r>
          </a:p>
          <a:p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queried the Paper-with-Code API, filtered for “Image Classification / ImageNet,” and downloaded the PDFs.</a:t>
            </a:r>
            <a:endParaRPr lang="en-US" dirty="0"/>
          </a:p>
          <a:p>
            <a:endParaRPr lang="en-US" dirty="0"/>
          </a:p>
          <a:p>
            <a:r>
              <a:rPr lang="en-US" dirty="0"/>
              <a:t> Then we manual annotation protocol based on the chosen performance metrics Top-1 Accuracy. Please note that</a:t>
            </a:r>
          </a:p>
          <a:p>
            <a:r>
              <a:rPr lang="en-US" dirty="0"/>
              <a:t>There are lots of dataset-subset alignment and situations </a:t>
            </a:r>
            <a:r>
              <a:rPr lang="en-US" dirty="0" err="1"/>
              <a:t>requriers</a:t>
            </a:r>
            <a:r>
              <a:rPr lang="en-US" dirty="0"/>
              <a:t> further efforts. Here we leave as a </a:t>
            </a:r>
            <a:r>
              <a:rPr lang="en-US" dirty="0" err="1"/>
              <a:t>preshadowing</a:t>
            </a:r>
            <a:r>
              <a:rPr lang="en-US" dirty="0"/>
              <a:t> to our qualitative analysis in the last piece of our presentation.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37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describe the construction of our development set. We begin with the automated</a:t>
            </a:r>
          </a:p>
          <a:p>
            <a:r>
              <a:rPr lang="en-US" dirty="0"/>
              <a:t>crawling pipeline that fetched candidate PDFs, then describe the manual annotation protocol and</a:t>
            </a:r>
          </a:p>
          <a:p>
            <a:r>
              <a:rPr lang="en-US" dirty="0"/>
              <a:t>finally discuss how metric selection and dataset-subset alignment were </a:t>
            </a:r>
            <a:r>
              <a:rPr lang="en-US" dirty="0" err="1"/>
              <a:t>intersting</a:t>
            </a:r>
            <a:r>
              <a:rPr lang="en-US" dirty="0"/>
              <a:t> across all papers. A </a:t>
            </a:r>
            <a:r>
              <a:rPr lang="en-US" dirty="0" err="1"/>
              <a:t>preshawing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19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further do, lets jump into 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37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We will walk through our EXTRACT_AND_VERIFY method in a flow-chart manner and present a glance of our prompt template.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1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Font typeface="Wingdings"/>
              <a:buChar char="§"/>
            </a:pPr>
            <a:r>
              <a:rPr lang="en-US" sz="2400" dirty="0" err="1">
                <a:cs typeface="Arial"/>
              </a:rPr>
              <a:t>Lets’s</a:t>
            </a:r>
            <a:r>
              <a:rPr lang="en-US" sz="2400" dirty="0">
                <a:cs typeface="Arial"/>
              </a:rPr>
              <a:t> dive into our system. The input to our system is a set of paper and the output to it is simply a number, the extracted Top-1 accuracy. </a:t>
            </a:r>
          </a:p>
          <a:p>
            <a:pPr lvl="1">
              <a:lnSpc>
                <a:spcPct val="100000"/>
              </a:lnSpc>
              <a:buFont typeface="Wingdings"/>
              <a:buChar char="§"/>
            </a:pPr>
            <a:endParaRPr lang="en-US" sz="2400" dirty="0">
              <a:cs typeface="Arial"/>
            </a:endParaRPr>
          </a:p>
          <a:p>
            <a:pPr lvl="1">
              <a:lnSpc>
                <a:spcPct val="100000"/>
              </a:lnSpc>
              <a:buFont typeface="Wingdings"/>
              <a:buChar char="§"/>
            </a:pPr>
            <a:r>
              <a:rPr lang="en-US" sz="2400" dirty="0">
                <a:cs typeface="Arial"/>
              </a:rPr>
              <a:t>We Leverages a loop: the model first extracts potential accuracy metrics and cites the source sentence for various chunk/slice of PDF, then re‐examines its own outputs to confirm consistency or highlight omissions. </a:t>
            </a:r>
          </a:p>
          <a:p>
            <a:pPr lvl="1">
              <a:lnSpc>
                <a:spcPct val="100000"/>
              </a:lnSpc>
              <a:buFont typeface="Wingdings"/>
              <a:buChar char="§"/>
            </a:pPr>
            <a:r>
              <a:rPr lang="en-US" sz="2400" dirty="0">
                <a:cs typeface="Arial"/>
              </a:rPr>
              <a:t>This verification step forces the LLM to reflect on potential errors—especially when multiple snippet extractions conflict. Its simple but robust in practice.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1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44339" y="5992336"/>
            <a:ext cx="1638061" cy="648221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3392" y="5877272"/>
            <a:ext cx="10959008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6954FCF-3B5A-67A5-2905-7A40B2CB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2711"/>
          </a:xfrm>
          <a:prstGeom prst="rect">
            <a:avLst/>
          </a:prstGeom>
          <a:solidFill>
            <a:schemeClr val="accent1"/>
          </a:solidFill>
        </p:spPr>
        <p:txBody>
          <a:bodyPr vert="horz" lIns="228600" tIns="228600" rIns="228600" bIns="228600" rtlCol="0" anchor="ctr">
            <a:normAutofit/>
          </a:bodyPr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8CDE53D-74F5-4FDB-6DBD-FC782DAC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584" y="217442"/>
            <a:ext cx="504056" cy="403245"/>
          </a:xfrm>
          <a:ln w="28575">
            <a:solidFill>
              <a:srgbClr val="FFFFFF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8A20DC8-05B5-E441-B8A9-00824EBEDB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C56859-44A6-0356-33AA-36E5EF326C99}"/>
              </a:ext>
            </a:extLst>
          </p:cNvPr>
          <p:cNvSpPr txBox="1"/>
          <p:nvPr userDrawn="1"/>
        </p:nvSpPr>
        <p:spPr>
          <a:xfrm>
            <a:off x="2952161" y="1952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41500-EF8D-4961-C218-ADE11F8A31F2}"/>
              </a:ext>
            </a:extLst>
          </p:cNvPr>
          <p:cNvSpPr txBox="1"/>
          <p:nvPr userDrawn="1"/>
        </p:nvSpPr>
        <p:spPr>
          <a:xfrm>
            <a:off x="3104561" y="2105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D4AB926-4D6A-485F-1A8F-D036FB9134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336" y="940516"/>
            <a:ext cx="11953328" cy="482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990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15947" y="836713"/>
            <a:ext cx="4657264" cy="446449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615949" y="3501008"/>
            <a:ext cx="5642959" cy="72008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l">
              <a:buNone/>
              <a:defRPr sz="1900" b="1" baseline="0">
                <a:solidFill>
                  <a:srgbClr val="007FA3"/>
                </a:solidFill>
              </a:defRPr>
            </a:lvl1pPr>
          </a:lstStyle>
          <a:p>
            <a:pPr lvl="0"/>
            <a:r>
              <a:rPr lang="en-US"/>
              <a:t>Click to edit contact info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695400" y="1484785"/>
            <a:ext cx="3140025" cy="3024336"/>
          </a:xfrm>
          <a:prstGeom prst="ellipse">
            <a:avLst/>
          </a:prstGeom>
          <a:ln w="101600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Insert</a:t>
            </a:r>
            <a:br>
              <a:rPr lang="en-US"/>
            </a:br>
            <a:r>
              <a:rPr lang="en-US"/>
              <a:t>Picture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615947" y="2247516"/>
            <a:ext cx="5642959" cy="1253492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2500"/>
              </a:lnSpc>
              <a:spcBef>
                <a:spcPct val="20000"/>
              </a:spcBef>
              <a:spcAft>
                <a:spcPts val="0"/>
              </a:spcAft>
              <a:buClr>
                <a:srgbClr val="007FA3"/>
              </a:buClr>
              <a:buSzPct val="80000"/>
              <a:buFont typeface="Arial"/>
              <a:buNone/>
              <a:tabLst/>
              <a:defRPr sz="2900" b="1" i="0" baseline="0">
                <a:solidFill>
                  <a:srgbClr val="25355A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CLICK TO EDIT NAME</a:t>
            </a:r>
          </a:p>
          <a:p>
            <a:pPr lvl="0"/>
            <a:r>
              <a:rPr lang="en-US"/>
              <a:t>CLICK TO EDIT NAME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44339" y="5992336"/>
            <a:ext cx="1638061" cy="648221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23392" y="5877272"/>
            <a:ext cx="10959008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1477" y="2486099"/>
            <a:ext cx="3263867" cy="312877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1" y="3638548"/>
            <a:ext cx="4718315" cy="988920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FA3"/>
              </a:buClr>
              <a:buSzPct val="80000"/>
              <a:buFont typeface="Arial"/>
              <a:buNone/>
              <a:tabLst/>
              <a:defRPr sz="2500" b="1" i="0" baseline="0">
                <a:solidFill>
                  <a:srgbClr val="25355A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CLICK TO EDIT NAME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FA3"/>
              </a:buClr>
              <a:buSzPct val="80000"/>
              <a:buFont typeface="Arial"/>
              <a:buNone/>
              <a:tabLst/>
              <a:defRPr/>
            </a:pPr>
            <a:r>
              <a:rPr lang="en-US"/>
              <a:t>CLICK TO EDIT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627562"/>
            <a:ext cx="4718051" cy="379413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1900" b="1" baseline="0">
                <a:solidFill>
                  <a:srgbClr val="007FA3"/>
                </a:solidFill>
              </a:defRPr>
            </a:lvl1pPr>
          </a:lstStyle>
          <a:p>
            <a:pPr lvl="0"/>
            <a:r>
              <a:rPr lang="en-US"/>
              <a:t>Click to edit contact info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2912" y="2486099"/>
            <a:ext cx="3263867" cy="3128771"/>
          </a:xfrm>
          <a:prstGeom prst="rect">
            <a:avLst/>
          </a:prstGeom>
        </p:spPr>
      </p:pic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911036" y="3638548"/>
            <a:ext cx="4718315" cy="988920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FA3"/>
              </a:buClr>
              <a:buSzPct val="80000"/>
              <a:buFont typeface="Arial"/>
              <a:buNone/>
              <a:tabLst/>
              <a:defRPr sz="2500" b="1" i="0" baseline="0">
                <a:solidFill>
                  <a:srgbClr val="25355A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CLICK TO EDIT NAME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FA3"/>
              </a:buClr>
              <a:buSzPct val="80000"/>
              <a:buFont typeface="Arial"/>
              <a:buNone/>
              <a:tabLst/>
              <a:defRPr/>
            </a:pPr>
            <a:r>
              <a:rPr lang="en-US"/>
              <a:t>CLICK TO EDIT NAME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911035" y="4627562"/>
            <a:ext cx="4718051" cy="379413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1900" b="1" baseline="0">
                <a:solidFill>
                  <a:srgbClr val="007FA3"/>
                </a:solidFill>
              </a:defRPr>
            </a:lvl1pPr>
          </a:lstStyle>
          <a:p>
            <a:pPr lvl="0"/>
            <a:r>
              <a:rPr lang="en-US"/>
              <a:t>Click to edit contact info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1163690" y="404664"/>
            <a:ext cx="3140025" cy="3024336"/>
          </a:xfrm>
          <a:prstGeom prst="ellipse">
            <a:avLst/>
          </a:prstGeom>
          <a:ln w="101600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Insert</a:t>
            </a:r>
            <a:br>
              <a:rPr lang="en-US"/>
            </a:br>
            <a:r>
              <a:rPr lang="en-US"/>
              <a:t>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7464152" y="404664"/>
            <a:ext cx="3140025" cy="3024336"/>
          </a:xfrm>
          <a:prstGeom prst="ellipse">
            <a:avLst/>
          </a:prstGeom>
          <a:ln w="101600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Insert</a:t>
            </a:r>
            <a:br>
              <a:rPr lang="en-US"/>
            </a:br>
            <a:r>
              <a:rPr lang="en-US"/>
              <a:t>Picture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44339" y="5992336"/>
            <a:ext cx="1638061" cy="648221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23392" y="5877272"/>
            <a:ext cx="10959008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4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8140701" y="2205040"/>
            <a:ext cx="3441700" cy="3456680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8140701" y="0"/>
            <a:ext cx="3441700" cy="1989138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4351449" y="0"/>
            <a:ext cx="3459052" cy="3213100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51868" y="3429002"/>
            <a:ext cx="3458633" cy="2232718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6"/>
          </p:nvPr>
        </p:nvSpPr>
        <p:spPr>
          <a:xfrm>
            <a:off x="623391" y="3918852"/>
            <a:ext cx="3398276" cy="1742867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7"/>
          </p:nvPr>
        </p:nvSpPr>
        <p:spPr>
          <a:xfrm>
            <a:off x="623391" y="0"/>
            <a:ext cx="3397857" cy="3703300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44339" y="5992336"/>
            <a:ext cx="1638061" cy="648221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23392" y="5877272"/>
            <a:ext cx="10959008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371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</p:spPr>
        <p:txBody>
          <a:bodyPr>
            <a:normAutofit/>
          </a:bodyPr>
          <a:lstStyle>
            <a:lvl1pPr algn="l">
              <a:defRPr sz="3500" b="1" i="0">
                <a:solidFill>
                  <a:srgbClr val="25355A"/>
                </a:solidFill>
                <a:latin typeface="Helvetica"/>
                <a:cs typeface="Helvetica"/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52736"/>
            <a:ext cx="10972800" cy="524699"/>
          </a:xfrm>
        </p:spPr>
        <p:txBody>
          <a:bodyPr anchor="t">
            <a:normAutofit/>
          </a:bodyPr>
          <a:lstStyle>
            <a:lvl1pPr marL="0" indent="0">
              <a:buNone/>
              <a:defRPr sz="2300" b="1">
                <a:solidFill>
                  <a:srgbClr val="007FA3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10306" y="1692499"/>
            <a:ext cx="5386917" cy="3935884"/>
          </a:xfrm>
        </p:spPr>
        <p:txBody>
          <a:bodyPr/>
          <a:lstStyle>
            <a:lvl1pPr>
              <a:buClr>
                <a:srgbClr val="007FA3"/>
              </a:buClr>
              <a:buSzPct val="80000"/>
              <a:defRPr sz="23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1pPr>
            <a:lvl2pPr>
              <a:buClr>
                <a:srgbClr val="007FA3"/>
              </a:buClr>
              <a:buSzPct val="80000"/>
              <a:defRPr sz="20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2pPr>
            <a:lvl3pPr>
              <a:buClr>
                <a:srgbClr val="007FA3"/>
              </a:buClr>
              <a:buSzPct val="80000"/>
              <a:defRPr sz="18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3pPr>
            <a:lvl4pPr>
              <a:buClr>
                <a:srgbClr val="007FA3"/>
              </a:buClr>
              <a:buSzPct val="80000"/>
              <a:defRPr sz="16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4pPr>
            <a:lvl5pPr>
              <a:buClr>
                <a:srgbClr val="007FA3"/>
              </a:buClr>
              <a:buSzPct val="80000"/>
              <a:defRPr sz="16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6195483" y="1692499"/>
            <a:ext cx="5386917" cy="3935884"/>
          </a:xfrm>
        </p:spPr>
        <p:txBody>
          <a:bodyPr/>
          <a:lstStyle>
            <a:lvl1pPr>
              <a:buClr>
                <a:srgbClr val="007FA3"/>
              </a:buClr>
              <a:buSzPct val="80000"/>
              <a:defRPr sz="23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1pPr>
            <a:lvl2pPr>
              <a:buClr>
                <a:srgbClr val="007FA3"/>
              </a:buClr>
              <a:buSzPct val="80000"/>
              <a:defRPr sz="20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2pPr>
            <a:lvl3pPr>
              <a:buClr>
                <a:srgbClr val="007FA3"/>
              </a:buClr>
              <a:buSzPct val="80000"/>
              <a:defRPr sz="18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3pPr>
            <a:lvl4pPr>
              <a:buClr>
                <a:srgbClr val="007FA3"/>
              </a:buClr>
              <a:buSzPct val="80000"/>
              <a:defRPr sz="16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4pPr>
            <a:lvl5pPr>
              <a:buClr>
                <a:srgbClr val="007FA3"/>
              </a:buClr>
              <a:buSzPct val="80000"/>
              <a:defRPr sz="16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44339" y="5992336"/>
            <a:ext cx="1638061" cy="648221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23392" y="5877272"/>
            <a:ext cx="10959008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436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636912"/>
            <a:ext cx="10972800" cy="1224136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rgbClr val="25355A"/>
                </a:solidFill>
                <a:latin typeface="+mj-lt"/>
              </a:defRPr>
            </a:lvl1pPr>
          </a:lstStyle>
          <a:p>
            <a:r>
              <a:rPr lang="en-CA"/>
              <a:t>Thank you!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609600" y="4149080"/>
            <a:ext cx="10972800" cy="1296144"/>
          </a:xfrm>
        </p:spPr>
        <p:txBody>
          <a:bodyPr>
            <a:normAutofit/>
          </a:bodyPr>
          <a:lstStyle>
            <a:lvl1pPr marL="0" indent="0" algn="ctr">
              <a:buNone/>
              <a:defRPr sz="3200" b="1" baseline="0">
                <a:solidFill>
                  <a:srgbClr val="007FA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contact info</a:t>
            </a:r>
          </a:p>
        </p:txBody>
      </p:sp>
    </p:spTree>
    <p:extLst>
      <p:ext uri="{BB962C8B-B14F-4D97-AF65-F5344CB8AC3E}">
        <p14:creationId xmlns:p14="http://schemas.microsoft.com/office/powerpoint/2010/main" val="329042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A2EE514-0F66-AF41-A366-BDF92E50877A}" type="datetime1">
              <a:rPr lang="en-CA" smtClean="0"/>
              <a:t>2025-05-26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057ED96-FDDF-09C3-2A92-3A0DED39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39E2271-7045-1A51-37D4-FF374BB1D77E}"/>
              </a:ext>
            </a:extLst>
          </p:cNvPr>
          <p:cNvSpPr txBox="1">
            <a:spLocks/>
          </p:cNvSpPr>
          <p:nvPr userDrawn="1"/>
        </p:nvSpPr>
        <p:spPr>
          <a:xfrm>
            <a:off x="11352584" y="217442"/>
            <a:ext cx="504056" cy="403245"/>
          </a:xfrm>
          <a:prstGeom prst="rect">
            <a:avLst/>
          </a:prstGeom>
          <a:ln w="28575">
            <a:solidFill>
              <a:schemeClr val="accent1"/>
            </a:solidFill>
            <a:prstDash val="soli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A20DC8-05B5-E441-B8A9-00824EBEDB18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9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3731-1F8F-CF46-AC31-04D95B5E4FF6}" type="datetime1">
              <a:rPr lang="en-CA" smtClean="0"/>
              <a:t>2025-05-26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0D207-8A75-6EAB-D93A-EC49640F4484}"/>
              </a:ext>
            </a:extLst>
          </p:cNvPr>
          <p:cNvSpPr txBox="1">
            <a:spLocks/>
          </p:cNvSpPr>
          <p:nvPr userDrawn="1"/>
        </p:nvSpPr>
        <p:spPr>
          <a:xfrm>
            <a:off x="11352584" y="217442"/>
            <a:ext cx="504056" cy="403245"/>
          </a:xfrm>
          <a:prstGeom prst="rect">
            <a:avLst/>
          </a:prstGeom>
          <a:ln w="28575">
            <a:solidFill>
              <a:schemeClr val="accent1"/>
            </a:solidFill>
            <a:prstDash val="soli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A20DC8-05B5-E441-B8A9-00824EBEDB18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2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AF73595-9E4D-FA47-B8B5-412EFC5FC508}" type="datetime1">
              <a:rPr lang="en-CA" smtClean="0"/>
              <a:t>2025-05-26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FB0A333-97DC-5812-B00E-0F44A53918D3}"/>
              </a:ext>
            </a:extLst>
          </p:cNvPr>
          <p:cNvSpPr txBox="1">
            <a:spLocks/>
          </p:cNvSpPr>
          <p:nvPr userDrawn="1"/>
        </p:nvSpPr>
        <p:spPr>
          <a:xfrm>
            <a:off x="11352584" y="217442"/>
            <a:ext cx="504056" cy="403245"/>
          </a:xfrm>
          <a:prstGeom prst="rect">
            <a:avLst/>
          </a:prstGeom>
          <a:ln w="28575">
            <a:solidFill>
              <a:schemeClr val="accent1"/>
            </a:solidFill>
            <a:prstDash val="soli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A20DC8-05B5-E441-B8A9-00824EBEDB18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9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49E1861-B185-1A41-9EEC-6108AD848A48}" type="datetime1">
              <a:rPr lang="en-CA" smtClean="0"/>
              <a:t>2025-05-26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2FC35F3-3680-1E6B-11C7-36E91E86558A}"/>
              </a:ext>
            </a:extLst>
          </p:cNvPr>
          <p:cNvSpPr txBox="1">
            <a:spLocks/>
          </p:cNvSpPr>
          <p:nvPr userDrawn="1"/>
        </p:nvSpPr>
        <p:spPr>
          <a:xfrm>
            <a:off x="11352584" y="217442"/>
            <a:ext cx="504056" cy="403245"/>
          </a:xfrm>
          <a:prstGeom prst="rect">
            <a:avLst/>
          </a:prstGeom>
          <a:ln w="28575">
            <a:solidFill>
              <a:schemeClr val="accent1"/>
            </a:solidFill>
            <a:prstDash val="soli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A20DC8-05B5-E441-B8A9-00824EBEDB18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08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2ED0-5641-684B-809F-664E8A48286A}" type="datetime1">
              <a:rPr lang="en-CA" smtClean="0"/>
              <a:t>2025-05-26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1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6E91-407E-0746-AC2A-F0D932BAE1F5}" type="datetime1">
              <a:rPr lang="en-CA" smtClean="0"/>
              <a:t>2025-05-26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8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63E97DD-E4A4-B04A-AE35-DDC3171A6389}" type="datetime1">
              <a:rPr lang="en-CA" smtClean="0"/>
              <a:t>2025-05-26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8A20DC8-05B5-E441-B8A9-00824EBEDB1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B9D506-1C78-7E4A-15B3-66678DB6C4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72" y="5963682"/>
            <a:ext cx="3384376" cy="6768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BA3D89-ECC4-50AF-BDF9-3A5594B28866}"/>
              </a:ext>
            </a:extLst>
          </p:cNvPr>
          <p:cNvCxnSpPr/>
          <p:nvPr userDrawn="1"/>
        </p:nvCxnSpPr>
        <p:spPr>
          <a:xfrm>
            <a:off x="623392" y="5877272"/>
            <a:ext cx="10959008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5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10307" y="4869160"/>
            <a:ext cx="9806173" cy="1224938"/>
          </a:xfrm>
          <a:ln>
            <a:noFill/>
          </a:ln>
        </p:spPr>
        <p:txBody>
          <a:bodyPr anchor="t"/>
          <a:lstStyle>
            <a:lvl1pPr marL="0" indent="0">
              <a:buNone/>
              <a:defRPr sz="2000">
                <a:solidFill>
                  <a:srgbClr val="007FA3"/>
                </a:solidFill>
                <a:latin typeface="+mj-l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10307" y="2399520"/>
            <a:ext cx="9806173" cy="1965584"/>
          </a:xfrm>
          <a:ln>
            <a:noFill/>
          </a:ln>
        </p:spPr>
        <p:txBody>
          <a:bodyPr anchor="t">
            <a:normAutofit/>
          </a:bodyPr>
          <a:lstStyle>
            <a:lvl1pPr marL="0" indent="0">
              <a:buNone/>
              <a:defRPr sz="4000" b="1">
                <a:solidFill>
                  <a:srgbClr val="25355A"/>
                </a:solidFill>
                <a:latin typeface="+mj-l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</a:t>
            </a:r>
            <a:br>
              <a:rPr lang="en-CA"/>
            </a:br>
            <a:r>
              <a:rPr lang="en-CA"/>
              <a:t>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63" y="476672"/>
            <a:ext cx="685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5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C127-A64D-1944-B7C1-4F4085220A1A}" type="datetime1">
              <a:rPr lang="en-CA" smtClean="0"/>
              <a:t>2025-05-26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20DC8-05B5-E441-B8A9-00824EBEDB1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MIE Home - Department of Mechanical &amp; Industrial Engineering">
            <a:extLst>
              <a:ext uri="{FF2B5EF4-FFF2-40B4-BE49-F238E27FC236}">
                <a16:creationId xmlns:a16="http://schemas.microsoft.com/office/drawing/2014/main" id="{CE46A4E3-998D-8D4C-4089-B21F0C56C0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7" y="6026488"/>
            <a:ext cx="3024336" cy="69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954" r:id="rId2"/>
    <p:sldLayoutId id="2147483955" r:id="rId3"/>
    <p:sldLayoutId id="2147483957" r:id="rId4"/>
    <p:sldLayoutId id="2147483958" r:id="rId5"/>
    <p:sldLayoutId id="2147483959" r:id="rId6"/>
    <p:sldLayoutId id="2147483961" r:id="rId7"/>
    <p:sldLayoutId id="2147483962" r:id="rId8"/>
    <p:sldLayoutId id="2147483651" r:id="rId9"/>
    <p:sldLayoutId id="2147483662" r:id="rId10"/>
    <p:sldLayoutId id="2147483667" r:id="rId11"/>
    <p:sldLayoutId id="2147483663" r:id="rId12"/>
    <p:sldLayoutId id="2147483654" r:id="rId13"/>
    <p:sldLayoutId id="2147483669" r:id="rId1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4.emnlp-main.453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UKPLab/emnlp2024-leaderboard-gener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CE11-052D-AE49-A321-832238A77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Automatic Extraction of Performance Metrics from the Scientific Literature with an Extract-and-Verify Loop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87CAF-5A24-5DBD-241B-28A2B26EB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Dawn (</a:t>
            </a:r>
            <a:r>
              <a:rPr lang="en-US" dirty="0" err="1"/>
              <a:t>Mengli</a:t>
            </a:r>
            <a:r>
              <a:rPr lang="en-US" dirty="0"/>
              <a:t>) Duan, Michael </a:t>
            </a:r>
            <a:r>
              <a:rPr lang="en-US" dirty="0" err="1"/>
              <a:t>Guerzhoy</a:t>
            </a:r>
            <a:endParaRPr lang="en-US" dirty="0"/>
          </a:p>
          <a:p>
            <a:r>
              <a:rPr lang="en-US" dirty="0"/>
              <a:t>Canadian AI 2025 - LLM Workshop</a:t>
            </a:r>
          </a:p>
        </p:txBody>
      </p:sp>
    </p:spTree>
    <p:extLst>
      <p:ext uri="{BB962C8B-B14F-4D97-AF65-F5344CB8AC3E}">
        <p14:creationId xmlns:p14="http://schemas.microsoft.com/office/powerpoint/2010/main" val="350199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2B4685-AF16-0751-FE2D-BFC060BC0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D11C-F96A-B05A-D82C-8878B95F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6" y="2297335"/>
            <a:ext cx="3500828" cy="2470065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EXTRACT-AND-VERIFY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ADF5C-F74B-A4A2-BE72-C6D5E342B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4299" y="613944"/>
            <a:ext cx="7067636" cy="58226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buFont typeface="Wingdings"/>
              <a:buChar char="§"/>
            </a:pPr>
            <a:r>
              <a:rPr lang="en-US" sz="2800" dirty="0">
                <a:cs typeface="Arial"/>
              </a:rPr>
              <a:t>What is </a:t>
            </a:r>
            <a:r>
              <a:rPr lang="en-US" sz="2800" dirty="0">
                <a:ea typeface="+mj-lt"/>
                <a:cs typeface="+mj-lt"/>
              </a:rPr>
              <a:t>EXTRACT-AND-VERIFY</a:t>
            </a:r>
            <a:endParaRPr lang="en-US" sz="2800" dirty="0">
              <a:cs typeface="Arial"/>
            </a:endParaRPr>
          </a:p>
          <a:p>
            <a:pPr lvl="1">
              <a:lnSpc>
                <a:spcPct val="100000"/>
              </a:lnSpc>
              <a:buFont typeface="Wingdings"/>
              <a:buChar char="§"/>
            </a:pPr>
            <a:r>
              <a:rPr lang="en-US" sz="2400" dirty="0">
                <a:cs typeface="Arial"/>
              </a:rPr>
              <a:t>Leverages an iterative loop: the model first extracts potential accuracy metrics and cites the source sentence, then re‐examines its own outputs to confirm consistency or highlight omissions. </a:t>
            </a:r>
          </a:p>
          <a:p>
            <a:pPr lvl="1">
              <a:lnSpc>
                <a:spcPct val="100000"/>
              </a:lnSpc>
              <a:buFont typeface="Wingdings"/>
              <a:buChar char="§"/>
            </a:pPr>
            <a:r>
              <a:rPr lang="en-US" sz="2400" dirty="0">
                <a:cs typeface="Arial"/>
              </a:rPr>
              <a:t>This verification step forces the LLM to reflect on potential errors—especially when multiple snippet extractions conflict.</a:t>
            </a:r>
          </a:p>
          <a:p>
            <a:pPr>
              <a:lnSpc>
                <a:spcPct val="100000"/>
              </a:lnSpc>
              <a:buFont typeface="Wingdings"/>
              <a:buChar char="§"/>
            </a:pPr>
            <a:r>
              <a:rPr lang="en-US" sz="2800" dirty="0">
                <a:cs typeface="Arial"/>
              </a:rPr>
              <a:t>Why is it import</a:t>
            </a:r>
          </a:p>
          <a:p>
            <a:pPr lvl="1">
              <a:lnSpc>
                <a:spcPct val="100000"/>
              </a:lnSpc>
              <a:buFont typeface="Wingdings"/>
              <a:buChar char="§"/>
            </a:pPr>
            <a:r>
              <a:rPr lang="en-US" sz="2400" dirty="0">
                <a:cs typeface="Arial"/>
              </a:rPr>
              <a:t>Particularly effective for discarding spurious references (e.g., baseline or dev‐set accuracies) and ensuring that the extracted top‐1 accuracy indeed matches the final reported performance on ImageNet.</a:t>
            </a:r>
          </a:p>
        </p:txBody>
      </p:sp>
    </p:spTree>
    <p:extLst>
      <p:ext uri="{BB962C8B-B14F-4D97-AF65-F5344CB8AC3E}">
        <p14:creationId xmlns:p14="http://schemas.microsoft.com/office/powerpoint/2010/main" val="338467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F111-201D-167F-0AB2-1D92F077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827"/>
            <a:ext cx="12192000" cy="872711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EXTRACT-AND-VERIFY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215B8C-D493-6933-F41E-58750AD4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59F74F-4AC4-256C-E81E-47CDF4D21C6E}"/>
              </a:ext>
            </a:extLst>
          </p:cNvPr>
          <p:cNvGrpSpPr/>
          <p:nvPr/>
        </p:nvGrpSpPr>
        <p:grpSpPr>
          <a:xfrm>
            <a:off x="335360" y="1292488"/>
            <a:ext cx="1053971" cy="2987948"/>
            <a:chOff x="1636735" y="987688"/>
            <a:chExt cx="1749467" cy="3041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E35938-D488-E138-1357-3DDC3A940625}"/>
                </a:ext>
              </a:extLst>
            </p:cNvPr>
            <p:cNvSpPr/>
            <p:nvPr/>
          </p:nvSpPr>
          <p:spPr>
            <a:xfrm>
              <a:off x="1636735" y="1369671"/>
              <a:ext cx="1749467" cy="26596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301129-8F72-085A-3A6A-04F489740BD5}"/>
                </a:ext>
              </a:extLst>
            </p:cNvPr>
            <p:cNvSpPr/>
            <p:nvPr/>
          </p:nvSpPr>
          <p:spPr>
            <a:xfrm>
              <a:off x="1766171" y="1553229"/>
              <a:ext cx="1490596" cy="5219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Chunk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861C42-C3DC-35CD-8DAC-642BBD1B55DD}"/>
                </a:ext>
              </a:extLst>
            </p:cNvPr>
            <p:cNvSpPr/>
            <p:nvPr/>
          </p:nvSpPr>
          <p:spPr>
            <a:xfrm>
              <a:off x="1766171" y="2177505"/>
              <a:ext cx="1490596" cy="5219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Chunk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00D62E-F272-8C87-1611-6BDB53DD5805}"/>
                </a:ext>
              </a:extLst>
            </p:cNvPr>
            <p:cNvSpPr/>
            <p:nvPr/>
          </p:nvSpPr>
          <p:spPr>
            <a:xfrm>
              <a:off x="1766171" y="3225385"/>
              <a:ext cx="1490596" cy="5219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Chunk 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B99D2E-43F3-E4DB-A694-ABF46AC59B63}"/>
                </a:ext>
              </a:extLst>
            </p:cNvPr>
            <p:cNvSpPr txBox="1"/>
            <p:nvPr/>
          </p:nvSpPr>
          <p:spPr>
            <a:xfrm>
              <a:off x="2044737" y="987688"/>
              <a:ext cx="933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Paper </a:t>
              </a:r>
              <a:r>
                <a:rPr lang="en-US" dirty="0" err="1"/>
                <a:t>i</a:t>
              </a:r>
              <a:endParaRPr lang="en-US" dirty="0"/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87D8BD-90B7-8DA7-F08A-62C312E84C90}"/>
              </a:ext>
            </a:extLst>
          </p:cNvPr>
          <p:cNvSpPr/>
          <p:nvPr/>
        </p:nvSpPr>
        <p:spPr>
          <a:xfrm>
            <a:off x="1401116" y="2915732"/>
            <a:ext cx="1398255" cy="5034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 Prompt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10953-0414-0E82-0C97-34B81163BEC4}"/>
              </a:ext>
            </a:extLst>
          </p:cNvPr>
          <p:cNvCxnSpPr/>
          <p:nvPr/>
        </p:nvCxnSpPr>
        <p:spPr>
          <a:xfrm>
            <a:off x="1401116" y="2915732"/>
            <a:ext cx="562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9AECD9-64DF-50FF-C094-05B1C35FCBC7}"/>
              </a:ext>
            </a:extLst>
          </p:cNvPr>
          <p:cNvGrpSpPr/>
          <p:nvPr/>
        </p:nvGrpSpPr>
        <p:grpSpPr>
          <a:xfrm>
            <a:off x="5813675" y="1343642"/>
            <a:ext cx="4389613" cy="4294126"/>
            <a:chOff x="7179535" y="1263935"/>
            <a:chExt cx="4389613" cy="4294126"/>
          </a:xfrm>
        </p:grpSpPr>
        <p:sp>
          <p:nvSpPr>
            <p:cNvPr id="21" name="Bevel 20">
              <a:extLst>
                <a:ext uri="{FF2B5EF4-FFF2-40B4-BE49-F238E27FC236}">
                  <a16:creationId xmlns:a16="http://schemas.microsoft.com/office/drawing/2014/main" id="{6B888888-06A9-F0F4-65F1-FE39695F67E2}"/>
                </a:ext>
              </a:extLst>
            </p:cNvPr>
            <p:cNvSpPr/>
            <p:nvPr/>
          </p:nvSpPr>
          <p:spPr>
            <a:xfrm>
              <a:off x="7179535" y="1263935"/>
              <a:ext cx="4389613" cy="4294126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404</a:t>
              </a:r>
            </a:p>
            <a:p>
              <a:r>
                <a:rPr lang="en-US" sz="1600" dirty="0"/>
                <a:t>Expected Output:\</a:t>
              </a:r>
              <a:r>
                <a:rPr lang="en-US" sz="1600" dirty="0" err="1"/>
                <a:t>nSentence</a:t>
              </a:r>
              <a:r>
                <a:rPr lang="en-US" sz="1600" dirty="0"/>
                <a:t>: "We report top-5 accuracy on the ILSVRC 2010 dataset in Table 2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r>
                <a:rPr lang="en-US" dirty="0"/>
                <a:t>…</a:t>
              </a:r>
            </a:p>
            <a:p>
              <a:r>
                <a:rPr lang="en-US" dirty="0"/>
                <a:t>…</a:t>
              </a:r>
            </a:p>
            <a:p>
              <a:r>
                <a:rPr lang="en-US" dirty="0"/>
                <a:t>…</a:t>
              </a:r>
            </a:p>
            <a:p>
              <a:r>
                <a:rPr lang="en-US" dirty="0"/>
                <a:t>…</a:t>
              </a:r>
            </a:p>
            <a:p>
              <a:r>
                <a:rPr lang="en-US" dirty="0"/>
                <a:t>404</a:t>
              </a:r>
            </a:p>
            <a:p>
              <a:r>
                <a:rPr lang="en-CA" sz="1600" dirty="0"/>
                <a:t>Expected Output:\</a:t>
              </a:r>
              <a:r>
                <a:rPr lang="en-CA" sz="1600" dirty="0" err="1"/>
                <a:t>nSentence</a:t>
              </a:r>
              <a:r>
                <a:rPr lang="en-CA" sz="1600" dirty="0"/>
                <a:t>: "ImageNet </a:t>
              </a:r>
              <a:r>
                <a:rPr lang="en-CA" sz="1600" dirty="0" err="1"/>
                <a:t>AlexNet</a:t>
              </a:r>
              <a:r>
                <a:rPr lang="en-CA" sz="1600" dirty="0"/>
                <a:t> 42.6 19.6</a:t>
              </a:r>
              <a:endParaRPr lang="en-US" sz="1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27C1EC-9F35-88E1-D783-113C6E4C6E75}"/>
                </a:ext>
              </a:extLst>
            </p:cNvPr>
            <p:cNvSpPr txBox="1"/>
            <p:nvPr/>
          </p:nvSpPr>
          <p:spPr>
            <a:xfrm>
              <a:off x="7466028" y="1373583"/>
              <a:ext cx="3816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Vote on most common extractions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183D7A5-173C-73B6-4F65-908BDC8ADFF0}"/>
              </a:ext>
            </a:extLst>
          </p:cNvPr>
          <p:cNvGrpSpPr/>
          <p:nvPr/>
        </p:nvGrpSpPr>
        <p:grpSpPr>
          <a:xfrm>
            <a:off x="2799370" y="1039751"/>
            <a:ext cx="1611081" cy="4577400"/>
            <a:chOff x="3831695" y="980661"/>
            <a:chExt cx="1611081" cy="4577400"/>
          </a:xfrm>
        </p:grpSpPr>
        <p:sp>
          <p:nvSpPr>
            <p:cNvPr id="30" name="Snip Diagonal Corner Rectangle 29">
              <a:extLst>
                <a:ext uri="{FF2B5EF4-FFF2-40B4-BE49-F238E27FC236}">
                  <a16:creationId xmlns:a16="http://schemas.microsoft.com/office/drawing/2014/main" id="{AA9D4F27-267D-AA87-0C03-33F6FBA24E12}"/>
                </a:ext>
              </a:extLst>
            </p:cNvPr>
            <p:cNvSpPr/>
            <p:nvPr/>
          </p:nvSpPr>
          <p:spPr>
            <a:xfrm>
              <a:off x="3831695" y="980661"/>
              <a:ext cx="1600972" cy="457740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4" name="Snip Diagonal Corner Rectangle 23">
              <a:extLst>
                <a:ext uri="{FF2B5EF4-FFF2-40B4-BE49-F238E27FC236}">
                  <a16:creationId xmlns:a16="http://schemas.microsoft.com/office/drawing/2014/main" id="{D493F0D5-D8C0-5670-25F5-C63739416AC3}"/>
                </a:ext>
              </a:extLst>
            </p:cNvPr>
            <p:cNvSpPr/>
            <p:nvPr/>
          </p:nvSpPr>
          <p:spPr>
            <a:xfrm>
              <a:off x="3831695" y="1108310"/>
              <a:ext cx="1600972" cy="766915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1: Sentences/Accuracies</a:t>
              </a:r>
            </a:p>
          </p:txBody>
        </p:sp>
        <p:sp>
          <p:nvSpPr>
            <p:cNvPr id="26" name="Snip Diagonal Corner Rectangle 25">
              <a:extLst>
                <a:ext uri="{FF2B5EF4-FFF2-40B4-BE49-F238E27FC236}">
                  <a16:creationId xmlns:a16="http://schemas.microsoft.com/office/drawing/2014/main" id="{0F88DF27-6499-F89E-85F3-D5E052DD6184}"/>
                </a:ext>
              </a:extLst>
            </p:cNvPr>
            <p:cNvSpPr/>
            <p:nvPr/>
          </p:nvSpPr>
          <p:spPr>
            <a:xfrm>
              <a:off x="3831695" y="4546938"/>
              <a:ext cx="1611081" cy="871676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n: Sentences/Accuracies</a:t>
              </a: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1CE542A-A7FD-11DF-6B0D-8336E04911EF}"/>
              </a:ext>
            </a:extLst>
          </p:cNvPr>
          <p:cNvSpPr/>
          <p:nvPr/>
        </p:nvSpPr>
        <p:spPr>
          <a:xfrm>
            <a:off x="4412127" y="2731637"/>
            <a:ext cx="1398254" cy="8716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Verify:  Sentence/Prompt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783D75EF-5457-1A86-F88D-D72BF4C8FA73}"/>
              </a:ext>
            </a:extLst>
          </p:cNvPr>
          <p:cNvSpPr/>
          <p:nvPr/>
        </p:nvSpPr>
        <p:spPr>
          <a:xfrm>
            <a:off x="346016" y="4941904"/>
            <a:ext cx="1053971" cy="32222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C618B571-8A51-5191-ED1A-8C9308AFB90D}"/>
              </a:ext>
            </a:extLst>
          </p:cNvPr>
          <p:cNvSpPr/>
          <p:nvPr/>
        </p:nvSpPr>
        <p:spPr>
          <a:xfrm>
            <a:off x="10360564" y="5019344"/>
            <a:ext cx="1204055" cy="330361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37" name="Round Diagonal Corner Rectangle 36">
            <a:extLst>
              <a:ext uri="{FF2B5EF4-FFF2-40B4-BE49-F238E27FC236}">
                <a16:creationId xmlns:a16="http://schemas.microsoft.com/office/drawing/2014/main" id="{3184BEDA-AE3A-DCDE-3797-098769ECC01A}"/>
              </a:ext>
            </a:extLst>
          </p:cNvPr>
          <p:cNvSpPr/>
          <p:nvPr/>
        </p:nvSpPr>
        <p:spPr>
          <a:xfrm>
            <a:off x="10203288" y="2822713"/>
            <a:ext cx="1149296" cy="65744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92.4</a:t>
            </a:r>
          </a:p>
        </p:txBody>
      </p:sp>
    </p:spTree>
    <p:extLst>
      <p:ext uri="{BB962C8B-B14F-4D97-AF65-F5344CB8AC3E}">
        <p14:creationId xmlns:p14="http://schemas.microsoft.com/office/powerpoint/2010/main" val="81601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BD8A-0C87-F001-CF2E-21710C83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" y="0"/>
            <a:ext cx="12192000" cy="872711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EXTRACT-AND-VERIFY: Prompt template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37614-8476-ECAA-2F0A-F3B0580D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D041B-5FAD-B73F-1304-708CF5A51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015" y="963863"/>
            <a:ext cx="5237093" cy="49302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4CE01-F838-205C-1CD3-D7014AEF4639}"/>
              </a:ext>
            </a:extLst>
          </p:cNvPr>
          <p:cNvSpPr/>
          <p:nvPr/>
        </p:nvSpPr>
        <p:spPr>
          <a:xfrm>
            <a:off x="3629830" y="4862945"/>
            <a:ext cx="429530" cy="1662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1E10E-39BC-9364-EED5-F72A325A31C3}"/>
              </a:ext>
            </a:extLst>
          </p:cNvPr>
          <p:cNvSpPr/>
          <p:nvPr/>
        </p:nvSpPr>
        <p:spPr>
          <a:xfrm>
            <a:off x="3519015" y="2119745"/>
            <a:ext cx="568036" cy="1662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49BC4C-6E1C-EB5B-86BC-7607B398F247}"/>
              </a:ext>
            </a:extLst>
          </p:cNvPr>
          <p:cNvSpPr/>
          <p:nvPr/>
        </p:nvSpPr>
        <p:spPr>
          <a:xfrm>
            <a:off x="4087051" y="2452254"/>
            <a:ext cx="304840" cy="1662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A4AA1-0BFC-7AD5-9C22-2D6CE7C32DD8}"/>
              </a:ext>
            </a:extLst>
          </p:cNvPr>
          <p:cNvSpPr/>
          <p:nvPr/>
        </p:nvSpPr>
        <p:spPr>
          <a:xfrm>
            <a:off x="4017798" y="5112327"/>
            <a:ext cx="304840" cy="831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4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E6E1-5D76-CDF1-8BDD-8D7FE907B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F878E-8B91-0111-56B6-BAB512185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EXTRACT-AND-VERIFY vs. SCILEAD</a:t>
            </a:r>
          </a:p>
          <a:p>
            <a:r>
              <a:rPr lang="en-US" dirty="0"/>
              <a:t>Classification Metrics</a:t>
            </a:r>
          </a:p>
          <a:p>
            <a:r>
              <a:rPr lang="en-US" dirty="0"/>
              <a:t>Regression Metrics</a:t>
            </a:r>
          </a:p>
        </p:txBody>
      </p:sp>
    </p:spTree>
    <p:extLst>
      <p:ext uri="{BB962C8B-B14F-4D97-AF65-F5344CB8AC3E}">
        <p14:creationId xmlns:p14="http://schemas.microsoft.com/office/powerpoint/2010/main" val="73130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917D0-6B66-30B3-FAD8-D73870EBE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9B50-1E78-7614-E0F7-DE0C6F9F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Results on Development Set: Classification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865A8C-87B9-13E4-13F8-43C8A8FC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7D32A-D9A2-4CF5-BDF6-3C4FAE0F8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9" y="2702490"/>
            <a:ext cx="12099091" cy="2052251"/>
          </a:xfrm>
          <a:prstGeom prst="rect">
            <a:avLst/>
          </a:prstGeom>
        </p:spPr>
      </p:pic>
      <p:sp>
        <p:nvSpPr>
          <p:cNvPr id="5" name="Bevel 4">
            <a:extLst>
              <a:ext uri="{FF2B5EF4-FFF2-40B4-BE49-F238E27FC236}">
                <a16:creationId xmlns:a16="http://schemas.microsoft.com/office/drawing/2014/main" id="{D9BC22F7-A0AE-7CB6-9726-C681A06B54D5}"/>
              </a:ext>
            </a:extLst>
          </p:cNvPr>
          <p:cNvSpPr/>
          <p:nvPr/>
        </p:nvSpPr>
        <p:spPr>
          <a:xfrm>
            <a:off x="1502003" y="1610106"/>
            <a:ext cx="9850581" cy="3693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Assessing whether the predicted Top-1 value exactly matches the annotated ground-truth</a:t>
            </a:r>
          </a:p>
        </p:txBody>
      </p:sp>
    </p:spTree>
    <p:extLst>
      <p:ext uri="{BB962C8B-B14F-4D97-AF65-F5344CB8AC3E}">
        <p14:creationId xmlns:p14="http://schemas.microsoft.com/office/powerpoint/2010/main" val="342385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58499-CA97-BA09-83FA-FE6BF0996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F5A2-E8C4-84D4-E544-08420572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Results on Development Set: Regression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B2D72D-B5AB-64B4-E6F6-92600A61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72F31-5AEE-A9CD-A888-D471F1A14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90903"/>
            <a:ext cx="12191999" cy="1825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D3B733-FEA5-BD58-F5DA-3975AC1E3E5F}"/>
              </a:ext>
            </a:extLst>
          </p:cNvPr>
          <p:cNvSpPr/>
          <p:nvPr/>
        </p:nvSpPr>
        <p:spPr>
          <a:xfrm>
            <a:off x="4666592" y="2469931"/>
            <a:ext cx="1744717" cy="3363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vel 7">
            <a:extLst>
              <a:ext uri="{FF2B5EF4-FFF2-40B4-BE49-F238E27FC236}">
                <a16:creationId xmlns:a16="http://schemas.microsoft.com/office/drawing/2014/main" id="{A1769F16-FCB1-8A26-29EE-7987638B873A}"/>
              </a:ext>
            </a:extLst>
          </p:cNvPr>
          <p:cNvSpPr/>
          <p:nvPr/>
        </p:nvSpPr>
        <p:spPr>
          <a:xfrm>
            <a:off x="3594970" y="1159299"/>
            <a:ext cx="3131420" cy="1189588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No. samples</a:t>
            </a:r>
            <a:r>
              <a:rPr lang="en-US" dirty="0"/>
              <a:t> report an extracted value y*</a:t>
            </a:r>
          </a:p>
        </p:txBody>
      </p:sp>
      <p:sp>
        <p:nvSpPr>
          <p:cNvPr id="9" name="Bevel 8">
            <a:extLst>
              <a:ext uri="{FF2B5EF4-FFF2-40B4-BE49-F238E27FC236}">
                <a16:creationId xmlns:a16="http://schemas.microsoft.com/office/drawing/2014/main" id="{DD53B4C2-841F-5F83-A9E2-BACFE6A35A52}"/>
              </a:ext>
            </a:extLst>
          </p:cNvPr>
          <p:cNvSpPr/>
          <p:nvPr/>
        </p:nvSpPr>
        <p:spPr>
          <a:xfrm>
            <a:off x="6851737" y="872711"/>
            <a:ext cx="4999188" cy="141819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	(y* - y) where y -&gt; ground-truth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MAE</a:t>
            </a:r>
            <a:r>
              <a:rPr lang="en-US" dirty="0"/>
              <a:t>: avg </a:t>
            </a:r>
            <a:r>
              <a:rPr lang="en-CA" dirty="0"/>
              <a:t>magnitude of abs error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RMSE</a:t>
            </a:r>
            <a:r>
              <a:rPr lang="en-US" dirty="0"/>
              <a:t>: Squared error before avg</a:t>
            </a:r>
          </a:p>
        </p:txBody>
      </p:sp>
      <p:sp>
        <p:nvSpPr>
          <p:cNvPr id="10" name="Bevel 9">
            <a:extLst>
              <a:ext uri="{FF2B5EF4-FFF2-40B4-BE49-F238E27FC236}">
                <a16:creationId xmlns:a16="http://schemas.microsoft.com/office/drawing/2014/main" id="{E8128BB7-24FE-221F-BF4A-6438EAC78A5E}"/>
              </a:ext>
            </a:extLst>
          </p:cNvPr>
          <p:cNvSpPr/>
          <p:nvPr/>
        </p:nvSpPr>
        <p:spPr>
          <a:xfrm>
            <a:off x="5527965" y="4197687"/>
            <a:ext cx="6372978" cy="105081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Pearson correlation: </a:t>
            </a:r>
            <a:r>
              <a:rPr lang="en-CA" dirty="0"/>
              <a:t>the strength and direction of the linear relationship between y* and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42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2FD61-E66E-6AD6-4B08-A79A05F8F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F074-6716-1FE6-719E-1B453BDED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Qualitative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622C4-7F8B-2EAD-F172-9FBD180A8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Straightforward (“Easy”) Examples</a:t>
            </a:r>
          </a:p>
          <a:p>
            <a:r>
              <a:rPr lang="en-US" dirty="0"/>
              <a:t>Difficult (“Challenging”) Examples</a:t>
            </a:r>
          </a:p>
        </p:txBody>
      </p:sp>
    </p:spTree>
    <p:extLst>
      <p:ext uri="{BB962C8B-B14F-4D97-AF65-F5344CB8AC3E}">
        <p14:creationId xmlns:p14="http://schemas.microsoft.com/office/powerpoint/2010/main" val="152083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4098-02BC-8979-F5A9-F1426DA3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Straightforward (“Easy”)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A47303-12B3-EDC0-C757-53DB9CA92C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231858" y="802252"/>
            <a:ext cx="6045200" cy="5842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01FCC-1A8E-9819-7C60-CD4BAE4C72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FA621-A2B6-6E37-F4E0-43712C358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447" y="1457068"/>
            <a:ext cx="6272022" cy="45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B2869-74A4-1FE6-B622-32B1627D3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BF41-2669-1CFF-B921-F2180F4C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Straightforward (“Easy”) Example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56091-0901-8C66-D7A6-179E2CBE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956F8-6726-8393-7E20-3DC1022F5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0" y="1200135"/>
            <a:ext cx="11856640" cy="10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69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333B8-5CAF-48A5-86AF-006E2D498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B37B-9C77-F160-6AAA-392877B3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Straightforward (“Easy”) Example 1 cont’d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D568B2-6C08-C2EC-4870-B9B8EF92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97CF7-3895-33F6-C1E0-6F6C6C83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416" y="872711"/>
            <a:ext cx="6767167" cy="496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4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195D-E173-CBD9-3EEA-5D111358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Motivating Example: Image Classification on ImageNet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BD23C-A87B-6439-4922-45C50022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DA0AE-786B-DF16-12A3-DFFC08B124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40876" y="940516"/>
            <a:ext cx="4431787" cy="48215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You are Computer Vision (CV) researcher trying to submitting your work to top journals</a:t>
            </a:r>
          </a:p>
          <a:p>
            <a:endParaRPr lang="en-US" dirty="0"/>
          </a:p>
          <a:p>
            <a:r>
              <a:rPr lang="en-US" dirty="0"/>
              <a:t>State-of-the-art (SOTA) performances in leaderboard</a:t>
            </a:r>
          </a:p>
          <a:p>
            <a:r>
              <a:rPr lang="en-US" dirty="0"/>
              <a:t>Submitting your new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Non-trivial task for SOTA performances extraction!</a:t>
            </a:r>
          </a:p>
          <a:p>
            <a:r>
              <a:rPr lang="en-US" dirty="0"/>
              <a:t>Manual annotations</a:t>
            </a:r>
          </a:p>
          <a:p>
            <a:r>
              <a:rPr lang="en-US" dirty="0"/>
              <a:t>Human interpretations</a:t>
            </a:r>
          </a:p>
          <a:p>
            <a:r>
              <a:rPr lang="en-US" dirty="0"/>
              <a:t>Goal: automate the step with LLM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A5829D-7213-7704-226B-EDAF46B14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8414"/>
            <a:ext cx="7416411" cy="34811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92C477-E21F-2B3A-B940-C4B0C67880E1}"/>
              </a:ext>
            </a:extLst>
          </p:cNvPr>
          <p:cNvSpPr/>
          <p:nvPr/>
        </p:nvSpPr>
        <p:spPr>
          <a:xfrm>
            <a:off x="2304789" y="2580362"/>
            <a:ext cx="1415441" cy="3131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64F1-426A-BADF-910B-E7D03CC37BFD}"/>
              </a:ext>
            </a:extLst>
          </p:cNvPr>
          <p:cNvSpPr/>
          <p:nvPr/>
        </p:nvSpPr>
        <p:spPr>
          <a:xfrm>
            <a:off x="357809" y="3429000"/>
            <a:ext cx="556591" cy="50689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E5ABBE-FE68-9DAC-0864-87940D74F3A2}"/>
              </a:ext>
            </a:extLst>
          </p:cNvPr>
          <p:cNvSpPr/>
          <p:nvPr/>
        </p:nvSpPr>
        <p:spPr>
          <a:xfrm>
            <a:off x="1596888" y="3149048"/>
            <a:ext cx="556591" cy="50689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3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B5536-7A07-7F5E-6A9F-CCBD1DF5E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B174-B462-04C0-C637-C3A7403E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Straightforward (“Easy”) Example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753F11-E994-559A-0D9D-D5578A4E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239EB-71D6-3008-EEAA-4FFA2278A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55" y="1090153"/>
            <a:ext cx="11863690" cy="776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A2E42-E22A-C2B7-1346-81BDA5B3D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57" y="2377232"/>
            <a:ext cx="11692485" cy="33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4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D6F3-E1A7-E9E0-FBFD-0EAF1B83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Difficult (“Challenging”) Examples: Top-1 omitted, Top-5 present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A6E3D2-C420-98A8-51B8-BE93F820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CBD19-DE97-6A3D-C8CB-000B8E9C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0" y="1090153"/>
            <a:ext cx="11856640" cy="1053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F223D-8A94-391F-D072-FED539B2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906090"/>
            <a:ext cx="11688960" cy="270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BE7D5-6CDE-D9FE-A72A-B43C05FDE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6226-1902-EC69-C758-191415D2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Difficult (“Challenging”) Examples: Alternate dataset variant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E1C09-E092-2D0C-1B07-8379BEE7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C4041-FBA9-E1DC-EEBF-353DC977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4939"/>
            <a:ext cx="11688960" cy="1053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FED6E0-D3ED-9204-F279-0B794D2C6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09" y="2441960"/>
            <a:ext cx="11347581" cy="294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27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ED1A-1DC5-DA66-7620-4642652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CB14-6089-69CC-D5CD-059A9E2F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Expand dev set (500~1000 papers; multiple domains).</a:t>
            </a:r>
          </a:p>
          <a:p>
            <a:r>
              <a:rPr lang="en-US" sz="2800" dirty="0"/>
              <a:t>Multi-metric extraction (Top-5, </a:t>
            </a:r>
            <a:r>
              <a:rPr lang="en-US" sz="2800" dirty="0" err="1"/>
              <a:t>mAP</a:t>
            </a:r>
            <a:r>
              <a:rPr lang="en-US" sz="2800" dirty="0"/>
              <a:t>, BLEU).</a:t>
            </a:r>
          </a:p>
          <a:p>
            <a:r>
              <a:rPr lang="en-US" sz="2800" dirty="0"/>
              <a:t>Fine-tune LLM or add retrieval layer for robustness.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559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31C2-50C3-CBCC-7627-BEF00A3E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EXTRACT-AND-VERIFY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8E85-518B-AAF5-4712-1670D275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</a:t>
            </a:r>
            <a:r>
              <a:rPr lang="en-US" sz="2400" b="1" dirty="0"/>
              <a:t> end-to-end</a:t>
            </a:r>
            <a:r>
              <a:rPr lang="en-US" sz="2400" dirty="0"/>
              <a:t> pipeline built on LLMs for automatically extracting Top-1 accuracy metrics from scientific papers.</a:t>
            </a:r>
            <a:endParaRPr lang="en-CA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sz="2400" dirty="0">
                <a:solidFill>
                  <a:srgbClr val="FF0000"/>
                </a:solidFill>
              </a:rPr>
              <a:t>100</a:t>
            </a:r>
            <a:r>
              <a:rPr lang="en-CA" sz="2400" dirty="0"/>
              <a:t>-paper development set that report Top-1 Accuracy on the ImageNet dataset and manually annotate it</a:t>
            </a:r>
          </a:p>
          <a:p>
            <a:pPr lvl="1"/>
            <a:r>
              <a:rPr lang="en-CA" sz="2400" dirty="0"/>
              <a:t>Correctly extracts the Top-1 accuracy of 67% on the development set, better than prior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31D70-75C7-2F28-1790-652402400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6C01A-A109-3D1D-44C1-0A86D9EC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81E0DA7F-91F1-C2FB-B28C-BB47CF096E5A}"/>
              </a:ext>
            </a:extLst>
          </p:cNvPr>
          <p:cNvSpPr/>
          <p:nvPr/>
        </p:nvSpPr>
        <p:spPr>
          <a:xfrm>
            <a:off x="8247500" y="5098093"/>
            <a:ext cx="413359" cy="413359"/>
          </a:xfrm>
          <a:prstGeom prst="smileyFac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0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EB7A1E-C976-B880-14E3-AB8FF96A9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Questions? </a:t>
            </a:r>
          </a:p>
          <a:p>
            <a:pPr algn="ctr"/>
            <a:r>
              <a:rPr lang="en-US" dirty="0"/>
              <a:t>Email us at </a:t>
            </a:r>
            <a:r>
              <a:rPr lang="en-US" dirty="0" err="1"/>
              <a:t>mengli.duan@mail.utoronto.ca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249C-E254-10D2-B413-47C203C0EF6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4ECF217-955D-8EB0-F80B-FA457B195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461" y="3204824"/>
            <a:ext cx="1531864" cy="1553500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D92E40-4E3B-9545-9415-D107EB2FCF2A}"/>
              </a:ext>
            </a:extLst>
          </p:cNvPr>
          <p:cNvSpPr txBox="1"/>
          <p:nvPr/>
        </p:nvSpPr>
        <p:spPr>
          <a:xfrm flipH="1">
            <a:off x="10806545" y="360219"/>
            <a:ext cx="969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28A20DC8-05B5-E441-B8A9-00824EBEDB1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12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49F2-0048-8140-3B4C-FCFF76FC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67ED6-F086-B7D1-7F67-AED749AEE0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5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79987-A03A-D805-82C6-2C3776683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9EE8-1F3D-E3E1-0E8B-C6593198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Difficult (“Challenging”) Examples: Table-only reporting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C03F0-D167-9AEE-9704-7A3849B5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F73F8-7126-4068-C7AB-82693EDC3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22350"/>
            <a:ext cx="12191999" cy="1085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272CBB-7CE1-F019-7CA9-6D5A1EA07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275" y="2107766"/>
            <a:ext cx="9161450" cy="372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79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36DA-5E29-0267-51F9-07F12749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E9E6-D16D-7314-63E7-F2D17C07F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CA" dirty="0" err="1"/>
              <a:t>Şahinuç</a:t>
            </a:r>
            <a:r>
              <a:rPr lang="en-CA" dirty="0"/>
              <a:t>, Furkan, et al. "Efficient Performance Tracking: Leveraging Large Language Models for Automated Construction of Scientific Leaderboards." </a:t>
            </a:r>
            <a:r>
              <a:rPr lang="en-CA" i="1" dirty="0" err="1"/>
              <a:t>arXiv</a:t>
            </a:r>
            <a:r>
              <a:rPr lang="en-CA" i="1" dirty="0"/>
              <a:t> preprint arXiv:2409.12656</a:t>
            </a:r>
            <a:r>
              <a:rPr lang="en-CA" dirty="0"/>
              <a:t> (2024).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Brown, Tom, et al. "Language models are few-shot learners." </a:t>
            </a:r>
            <a:r>
              <a:rPr lang="en-CA" i="1" dirty="0"/>
              <a:t>Advances in neural information processing systems</a:t>
            </a:r>
            <a:r>
              <a:rPr lang="en-CA" dirty="0"/>
              <a:t> 33 (2020): 1877-1901.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Madaan, Aman, et al. "Self-refine: Iterative refinement with self-feedback." </a:t>
            </a:r>
            <a:r>
              <a:rPr lang="en-CA" i="1" dirty="0"/>
              <a:t>Advances in Neural Information Processing Systems</a:t>
            </a:r>
            <a:r>
              <a:rPr lang="en-CA" dirty="0"/>
              <a:t> 36 (2023): 46534-46594.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err="1"/>
              <a:t>Stechly</a:t>
            </a:r>
            <a:r>
              <a:rPr lang="en-CA" dirty="0"/>
              <a:t>, Kaya, Karthik </a:t>
            </a:r>
            <a:r>
              <a:rPr lang="en-CA" dirty="0" err="1"/>
              <a:t>Valmeekam</a:t>
            </a:r>
            <a:r>
              <a:rPr lang="en-CA" dirty="0"/>
              <a:t>, and Subbarao Kambhampati. "On the self-verification limitations of large language models on reasoning and planning tasks." </a:t>
            </a:r>
            <a:r>
              <a:rPr lang="en-CA" i="1" dirty="0" err="1"/>
              <a:t>arXiv</a:t>
            </a:r>
            <a:r>
              <a:rPr lang="en-CA" i="1" dirty="0"/>
              <a:t> preprint arXiv:2402.08115</a:t>
            </a:r>
            <a:r>
              <a:rPr lang="en-CA" dirty="0"/>
              <a:t> (2024).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EF951-205C-12E0-BE4C-CFDFF2A23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88F2F-083A-AFB7-825E-A1E8536E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7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0166-2D1F-0C08-95DF-4A7D678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Motivation</a:t>
            </a:r>
            <a:br>
              <a:rPr lang="en-US" sz="4800" dirty="0"/>
            </a:br>
            <a:r>
              <a:rPr lang="en-US" sz="4800" dirty="0"/>
              <a:t>&amp; </a:t>
            </a:r>
            <a:br>
              <a:rPr lang="en-US" sz="4800" dirty="0"/>
            </a:br>
            <a:r>
              <a:rPr lang="en-US" sz="4800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D1B7-E92C-1453-43ED-0A4F82AFD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1714545"/>
          </a:xfrm>
        </p:spPr>
        <p:txBody>
          <a:bodyPr>
            <a:normAutofit/>
          </a:bodyPr>
          <a:lstStyle/>
          <a:p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Motivation: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extracting performance metrics from scientific literatures is </a:t>
            </a: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SOTA performance metrics in CS community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C37AF-2749-E201-CC16-83AE8511F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8447" y="2517732"/>
            <a:ext cx="6272022" cy="3538016"/>
          </a:xfrm>
        </p:spPr>
        <p:txBody>
          <a:bodyPr>
            <a:normAutofit/>
          </a:bodyPr>
          <a:lstStyle/>
          <a:p>
            <a:r>
              <a:rPr lang="en-CA" sz="2400" i="1" dirty="0">
                <a:latin typeface="Arial" panose="020B0604020202020204" pitchFamily="34" charset="0"/>
                <a:cs typeface="Arial" panose="020B0604020202020204" pitchFamily="34" charset="0"/>
              </a:rPr>
              <a:t>Extract-and-verify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use </a:t>
            </a: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to extract performance metrics </a:t>
            </a: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from scientific literatures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CA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-paper development with manual labelled Top-1 Accuracy on the ImageNet 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Correctly extracts the Top-1 accuracy of 67% on the </a:t>
            </a: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set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882AECB3-C057-2AE4-539B-BEEDECD36704}"/>
              </a:ext>
            </a:extLst>
          </p:cNvPr>
          <p:cNvSpPr/>
          <p:nvPr/>
        </p:nvSpPr>
        <p:spPr>
          <a:xfrm>
            <a:off x="8461739" y="5641454"/>
            <a:ext cx="413359" cy="413359"/>
          </a:xfrm>
          <a:prstGeom prst="smileyFac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3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7BB9-5E11-3838-8903-BA789F7A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SCILEAD </a:t>
            </a:r>
            <a:br>
              <a:rPr lang="en-US" dirty="0"/>
            </a:br>
            <a:r>
              <a:rPr lang="en-US" dirty="0"/>
              <a:t>[EMNLP 24]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2223-53DD-798F-39A3-70E2BA981B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 manually-curated Scientific Leaderboard dataset (~40 Papers)</a:t>
            </a:r>
          </a:p>
          <a:p>
            <a:r>
              <a:rPr lang="en-CA" sz="2400" dirty="0"/>
              <a:t>An LLM-based framework to construct scientific leaderboards automatically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3DD81-471A-1F93-B2D3-C4631A2024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903262"/>
            <a:ext cx="3988904" cy="361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1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CB4C-1711-066F-DB92-02BA2EB5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2B814-B2EE-BBEC-444F-D303E60F4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18447" y="3891355"/>
            <a:ext cx="6264414" cy="685800"/>
          </a:xfrm>
        </p:spPr>
        <p:txBody>
          <a:bodyPr/>
          <a:lstStyle/>
          <a:p>
            <a:r>
              <a:rPr lang="en-US" dirty="0"/>
              <a:t>Prompting techniques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D22D9-EEDC-9318-695E-A51464E255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SCILEAD [EMNLP 24’]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E7749-02AA-75F0-12B3-3E2E3672D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5305" y="1488984"/>
            <a:ext cx="6264350" cy="2460497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Efficient performance tracking: Leveraging large language models for automated construction of scientific leaderboards </a:t>
            </a:r>
            <a:r>
              <a:rPr lang="en-US" dirty="0"/>
              <a:t>[</a:t>
            </a:r>
            <a:r>
              <a:rPr lang="en-US" dirty="0">
                <a:hlinkClick r:id="rId3"/>
              </a:rPr>
              <a:t>Paper</a:t>
            </a:r>
            <a:r>
              <a:rPr lang="en-US" dirty="0"/>
              <a:t>][</a:t>
            </a:r>
            <a:r>
              <a:rPr lang="en-US" dirty="0">
                <a:hlinkClick r:id="rId4"/>
              </a:rPr>
              <a:t>Code</a:t>
            </a:r>
            <a:r>
              <a:rPr lang="en-US" dirty="0"/>
              <a:t>]</a:t>
            </a:r>
            <a:endParaRPr lang="en-CA" dirty="0"/>
          </a:p>
          <a:p>
            <a:r>
              <a:rPr lang="en-CA" dirty="0"/>
              <a:t>Manually-curated Scientific Leaderboard dataset (~40 Papers)</a:t>
            </a:r>
          </a:p>
          <a:p>
            <a:pPr lvl="1"/>
            <a:r>
              <a:rPr lang="en-CA" i="1" dirty="0"/>
              <a:t>[OURS] </a:t>
            </a:r>
            <a:r>
              <a:rPr lang="en-CA" dirty="0"/>
              <a:t>100 CV papers (ImageNet), new extract-and-verify loop.</a:t>
            </a:r>
          </a:p>
          <a:p>
            <a:r>
              <a:rPr lang="en-CA" dirty="0"/>
              <a:t>LLM-based framework to construct scientific leaderboards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6CB80-BB45-A179-FF8A-A4FA431C9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18447" y="4519028"/>
            <a:ext cx="6265588" cy="1217893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In-Context Learning (ICT)</a:t>
            </a:r>
          </a:p>
          <a:p>
            <a:r>
              <a:rPr lang="en-US" sz="1600" dirty="0"/>
              <a:t>Self-Critique</a:t>
            </a:r>
          </a:p>
          <a:p>
            <a:r>
              <a:rPr lang="en-US" sz="1600" dirty="0"/>
              <a:t>Self-Refine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A3315-0714-DCFC-7B22-AFCE606C2FC2}"/>
              </a:ext>
            </a:extLst>
          </p:cNvPr>
          <p:cNvSpPr txBox="1"/>
          <p:nvPr/>
        </p:nvSpPr>
        <p:spPr>
          <a:xfrm>
            <a:off x="2109462" y="390388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[1,2,3,4]</a:t>
            </a:r>
          </a:p>
        </p:txBody>
      </p:sp>
    </p:spTree>
    <p:extLst>
      <p:ext uri="{BB962C8B-B14F-4D97-AF65-F5344CB8AC3E}">
        <p14:creationId xmlns:p14="http://schemas.microsoft.com/office/powerpoint/2010/main" val="150633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A030-8028-E1B1-01ED-C1EE09C9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Development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42276-D881-C2C3-0C04-7FAC3A13E9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1. Query </a:t>
            </a:r>
            <a:r>
              <a:rPr lang="en-CA" dirty="0" err="1"/>
              <a:t>PaperWithCode</a:t>
            </a:r>
            <a:r>
              <a:rPr lang="en-CA" dirty="0"/>
              <a:t> API (filter: ImageNet / classification).</a:t>
            </a:r>
            <a:br>
              <a:rPr lang="en-CA" dirty="0"/>
            </a:br>
            <a:r>
              <a:rPr lang="en-CA" dirty="0"/>
              <a:t>2. Manual check → remove non-canonical splits.</a:t>
            </a:r>
            <a:br>
              <a:rPr lang="en-CA" dirty="0"/>
            </a:br>
            <a:r>
              <a:rPr lang="en-CA" dirty="0"/>
              <a:t>3. Label Top-1 sentence + value.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Total: 100 papers, 244 pages.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B7A5B-CE01-2809-E63A-015C3BBE9C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F2587-A217-5707-0D79-BBFF3DB42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231" y="2436262"/>
            <a:ext cx="6272022" cy="411624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CA15D3D-2086-0869-778B-468CC7B8785F}"/>
              </a:ext>
            </a:extLst>
          </p:cNvPr>
          <p:cNvSpPr/>
          <p:nvPr/>
        </p:nvSpPr>
        <p:spPr>
          <a:xfrm>
            <a:off x="8908473" y="2437858"/>
            <a:ext cx="2479564" cy="51316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7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9859-A1FB-BF94-6DA6-BEECC10B0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Annotated Development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82FC0-6358-513A-20A3-2AFFB559D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Paper Collection</a:t>
            </a:r>
          </a:p>
          <a:p>
            <a:r>
              <a:rPr lang="en-US" dirty="0"/>
              <a:t>Label-Verification Protocol</a:t>
            </a:r>
          </a:p>
          <a:p>
            <a:r>
              <a:rPr lang="en-US" dirty="0"/>
              <a:t>Dataset Alignment on ImageNet</a:t>
            </a:r>
          </a:p>
        </p:txBody>
      </p:sp>
    </p:spTree>
    <p:extLst>
      <p:ext uri="{BB962C8B-B14F-4D97-AF65-F5344CB8AC3E}">
        <p14:creationId xmlns:p14="http://schemas.microsoft.com/office/powerpoint/2010/main" val="426324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510A-332B-E245-84A0-0ECD2472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Development 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807A98-3F4F-980A-EE9A-2A8A7E96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65D9B-D116-39BF-2803-78761202B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749" y="1586345"/>
            <a:ext cx="7093123" cy="46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2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28B6-6466-0337-51E4-7F4002A6C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45DC7-7050-1097-8529-F265EB2D6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EXTRACT-AND-VERIFY Algorithm</a:t>
            </a:r>
          </a:p>
          <a:p>
            <a:r>
              <a:rPr lang="en-US" dirty="0">
                <a:ea typeface="+mj-lt"/>
                <a:cs typeface="+mj-lt"/>
              </a:rPr>
              <a:t>Prompt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6970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0EF18FC66B5D44AFD312D60ED4ABA1" ma:contentTypeVersion="15" ma:contentTypeDescription="Create a new document." ma:contentTypeScope="" ma:versionID="e5d4f9ee8fb9e73311cbe84a38c144f3">
  <xsd:schema xmlns:xsd="http://www.w3.org/2001/XMLSchema" xmlns:xs="http://www.w3.org/2001/XMLSchema" xmlns:p="http://schemas.microsoft.com/office/2006/metadata/properties" xmlns:ns2="931a96c8-985f-4efd-a141-c23fb9cdf7a3" xmlns:ns3="c53ffac8-73a7-4eb4-bcfc-170fe89dafe6" targetNamespace="http://schemas.microsoft.com/office/2006/metadata/properties" ma:root="true" ma:fieldsID="665f6f3ba5fffa5a5d22eb9d4ddd8ee8" ns2:_="" ns3:_="">
    <xsd:import namespace="931a96c8-985f-4efd-a141-c23fb9cdf7a3"/>
    <xsd:import namespace="c53ffac8-73a7-4eb4-bcfc-170fe89daf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a96c8-985f-4efd-a141-c23fb9cdf7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e164b29-4069-4387-b6aa-f01f2a1f4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3ffac8-73a7-4eb4-bcfc-170fe89dafe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3db9de2-94d8-4d8b-875c-623fcb13e78e}" ma:internalName="TaxCatchAll" ma:showField="CatchAllData" ma:web="c53ffac8-73a7-4eb4-bcfc-170fe89daf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31a96c8-985f-4efd-a141-c23fb9cdf7a3">
      <Terms xmlns="http://schemas.microsoft.com/office/infopath/2007/PartnerControls"/>
    </lcf76f155ced4ddcb4097134ff3c332f>
    <TaxCatchAll xmlns="c53ffac8-73a7-4eb4-bcfc-170fe89dafe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312C6D-672B-4580-89D1-5DE9F67CBDC1}">
  <ds:schemaRefs>
    <ds:schemaRef ds:uri="931a96c8-985f-4efd-a141-c23fb9cdf7a3"/>
    <ds:schemaRef ds:uri="c53ffac8-73a7-4eb4-bcfc-170fe89dafe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6347DD4-EE65-48A9-B70E-57C932D623F5}">
  <ds:schemaRefs>
    <ds:schemaRef ds:uri="http://schemas.openxmlformats.org/package/2006/metadata/core-properties"/>
    <ds:schemaRef ds:uri="c53ffac8-73a7-4eb4-bcfc-170fe89dafe6"/>
    <ds:schemaRef ds:uri="http://www.w3.org/XML/1998/namespace"/>
    <ds:schemaRef ds:uri="http://schemas.microsoft.com/office/2006/documentManagement/types"/>
    <ds:schemaRef ds:uri="931a96c8-985f-4efd-a141-c23fb9cdf7a3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4E8FDC2-BE88-4656-9450-A930A5FC07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9414</TotalTime>
  <Words>2063</Words>
  <Application>Microsoft Macintosh PowerPoint</Application>
  <PresentationFormat>Widescreen</PresentationFormat>
  <Paragraphs>231</Paragraphs>
  <Slides>28</Slides>
  <Notes>23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Lato Extended</vt:lpstr>
      <vt:lpstr>Arial</vt:lpstr>
      <vt:lpstr>Calibri</vt:lpstr>
      <vt:lpstr>Calibri Light</vt:lpstr>
      <vt:lpstr>Helvetica</vt:lpstr>
      <vt:lpstr>Helvetica 55 Roman</vt:lpstr>
      <vt:lpstr>Menlo</vt:lpstr>
      <vt:lpstr>Rockwell</vt:lpstr>
      <vt:lpstr>Wingdings</vt:lpstr>
      <vt:lpstr>Atlas</vt:lpstr>
      <vt:lpstr>Automatic Extraction of Performance Metrics from the Scientific Literature with an Extract-and-Verify Loop</vt:lpstr>
      <vt:lpstr>An Motivating Example: Image Classification on ImageNet</vt:lpstr>
      <vt:lpstr>Motivation &amp;  Contributions</vt:lpstr>
      <vt:lpstr>SCILEAD  [EMNLP 24]</vt:lpstr>
      <vt:lpstr>Related Work</vt:lpstr>
      <vt:lpstr>Annotated Development Set</vt:lpstr>
      <vt:lpstr>Annotated Development Set</vt:lpstr>
      <vt:lpstr>Annotated Development Set</vt:lpstr>
      <vt:lpstr>Methodology</vt:lpstr>
      <vt:lpstr>EXTRACT-AND-VERIFY</vt:lpstr>
      <vt:lpstr>EXTRACT-AND-VERIFY</vt:lpstr>
      <vt:lpstr>EXTRACT-AND-VERIFY: Prompt template</vt:lpstr>
      <vt:lpstr>Experimental Results</vt:lpstr>
      <vt:lpstr>Evaluation Results on Development Set: Classification Metrics</vt:lpstr>
      <vt:lpstr>Evaluation Results on Development Set: Regression Metrics</vt:lpstr>
      <vt:lpstr>Qualitative Analysis</vt:lpstr>
      <vt:lpstr>Straightforward (“Easy”) Examples</vt:lpstr>
      <vt:lpstr>Straightforward (“Easy”) Example 1</vt:lpstr>
      <vt:lpstr>Straightforward (“Easy”) Example 1 cont’d</vt:lpstr>
      <vt:lpstr>Straightforward (“Easy”) Example 2</vt:lpstr>
      <vt:lpstr>Difficult (“Challenging”) Examples: Top-1 omitted, Top-5 present</vt:lpstr>
      <vt:lpstr>Difficult (“Challenging”) Examples: Alternate dataset variant</vt:lpstr>
      <vt:lpstr>Next Steps</vt:lpstr>
      <vt:lpstr>EXTRACT-AND-VERIFY</vt:lpstr>
      <vt:lpstr>PowerPoint Presentation</vt:lpstr>
      <vt:lpstr>Appendices</vt:lpstr>
      <vt:lpstr>Difficult (“Challenging”) Examples: Table-only reporting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Dawn Duan</cp:lastModifiedBy>
  <cp:revision>17</cp:revision>
  <dcterms:created xsi:type="dcterms:W3CDTF">2021-01-04T23:12:08Z</dcterms:created>
  <dcterms:modified xsi:type="dcterms:W3CDTF">2025-05-26T16:36:52Z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0x010100E30EF18FC66B5D44AFD312D60ED4ABA1</vt:lpwstr>
  </property>
  <property fmtid="{D5CDD505-2E9C-101B-9397-08002B2CF9AE}" pid="3" name="MSIP_Label_38ba3d48-8576-491a-b4d5-b93179c855d8_Enabled">
    <vt:lpwstr>true</vt:lpwstr>
  </property>
  <property fmtid="{D5CDD505-2E9C-101B-9397-08002B2CF9AE}" pid="4" name="MSIP_Label_38ba3d48-8576-491a-b4d5-b93179c855d8_SetDate">
    <vt:lpwstr>2024-10-03T23:48:43Z</vt:lpwstr>
  </property>
  <property fmtid="{D5CDD505-2E9C-101B-9397-08002B2CF9AE}" pid="5" name="MSIP_Label_38ba3d48-8576-491a-b4d5-b93179c855d8_Method">
    <vt:lpwstr>Privileged</vt:lpwstr>
  </property>
  <property fmtid="{D5CDD505-2E9C-101B-9397-08002B2CF9AE}" pid="6" name="MSIP_Label_38ba3d48-8576-491a-b4d5-b93179c855d8_Name">
    <vt:lpwstr>Internal</vt:lpwstr>
  </property>
  <property fmtid="{D5CDD505-2E9C-101B-9397-08002B2CF9AE}" pid="7" name="MSIP_Label_38ba3d48-8576-491a-b4d5-b93179c855d8_SiteId">
    <vt:lpwstr>bd6704ff-1437-477c-9ac9-c30d6f5133c5</vt:lpwstr>
  </property>
  <property fmtid="{D5CDD505-2E9C-101B-9397-08002B2CF9AE}" pid="8" name="MSIP_Label_38ba3d48-8576-491a-b4d5-b93179c855d8_ActionId">
    <vt:lpwstr>dde874d8-b1d5-44cd-b291-1d6aea145f2b</vt:lpwstr>
  </property>
  <property fmtid="{D5CDD505-2E9C-101B-9397-08002B2CF9AE}" pid="9" name="MSIP_Label_38ba3d48-8576-491a-b4d5-b93179c855d8_ContentBits">
    <vt:lpwstr>0</vt:lpwstr>
  </property>
</Properties>
</file>