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9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7396B-6BCE-F003-2141-BC68B836BEE3}" v="10" dt="2025-02-28T14:11:36.238"/>
    <p1510:client id="{9FD14E18-082B-FD72-F0F2-D8239B6C8CCF}" v="270" dt="2025-02-28T14:03:10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D0FD6-F623-4925-A211-557DC3B7FE0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E8A82D-5D63-4014-92AB-344EB29AE84A}">
      <dgm:prSet/>
      <dgm:spPr/>
      <dgm:t>
        <a:bodyPr/>
        <a:lstStyle/>
        <a:p>
          <a:r>
            <a:rPr lang="en-US" b="1" dirty="0"/>
            <a:t>SMOTE Balancing Explanation</a:t>
          </a:r>
          <a:endParaRPr lang="en-US" dirty="0"/>
        </a:p>
      </dgm:t>
    </dgm:pt>
    <dgm:pt modelId="{57657B96-F445-4C76-A363-41104471C356}" type="parTrans" cxnId="{81227395-5AC4-4F17-A3FA-655F76F21951}">
      <dgm:prSet/>
      <dgm:spPr/>
      <dgm:t>
        <a:bodyPr/>
        <a:lstStyle/>
        <a:p>
          <a:endParaRPr lang="en-US"/>
        </a:p>
      </dgm:t>
    </dgm:pt>
    <dgm:pt modelId="{569255DC-50EC-48FE-ABA4-9A48945D8C17}" type="sibTrans" cxnId="{81227395-5AC4-4F17-A3FA-655F76F21951}">
      <dgm:prSet/>
      <dgm:spPr/>
      <dgm:t>
        <a:bodyPr/>
        <a:lstStyle/>
        <a:p>
          <a:endParaRPr lang="en-US"/>
        </a:p>
      </dgm:t>
    </dgm:pt>
    <dgm:pt modelId="{27EB7DB4-C470-4A2F-9503-976BCF7CA1F0}">
      <dgm:prSet/>
      <dgm:spPr/>
      <dgm:t>
        <a:bodyPr/>
        <a:lstStyle/>
        <a:p>
          <a:r>
            <a:rPr lang="en-US" dirty="0"/>
            <a:t>Original Data: 590K transactions, 0.8% fraud</a:t>
          </a:r>
        </a:p>
      </dgm:t>
    </dgm:pt>
    <dgm:pt modelId="{635B1CCE-EDC2-4FBF-B9D0-AE5E9939AB53}" type="parTrans" cxnId="{F8742081-7605-4A2F-9C82-BCF4DDE1AABF}">
      <dgm:prSet/>
      <dgm:spPr/>
      <dgm:t>
        <a:bodyPr/>
        <a:lstStyle/>
        <a:p>
          <a:endParaRPr lang="en-US"/>
        </a:p>
      </dgm:t>
    </dgm:pt>
    <dgm:pt modelId="{5B7E05FE-6445-4E49-BE24-927EADC53FDB}" type="sibTrans" cxnId="{F8742081-7605-4A2F-9C82-BCF4DDE1AABF}">
      <dgm:prSet/>
      <dgm:spPr/>
      <dgm:t>
        <a:bodyPr/>
        <a:lstStyle/>
        <a:p>
          <a:endParaRPr lang="en-US"/>
        </a:p>
      </dgm:t>
    </dgm:pt>
    <dgm:pt modelId="{F51436C1-16CB-4E85-86B8-C0255FF0E569}">
      <dgm:prSet/>
      <dgm:spPr/>
      <dgm:t>
        <a:bodyPr/>
        <a:lstStyle/>
        <a:p>
          <a:r>
            <a:rPr lang="en-US" dirty="0"/>
            <a:t>Post-SMOTE: 50% fraud, 50% non-fraud (balanced)</a:t>
          </a:r>
        </a:p>
      </dgm:t>
    </dgm:pt>
    <dgm:pt modelId="{E36FF296-2F9C-4835-A3EE-671510CA82FA}" type="parTrans" cxnId="{866C1F54-3909-4ADB-8E27-4A6468EBBB95}">
      <dgm:prSet/>
      <dgm:spPr/>
      <dgm:t>
        <a:bodyPr/>
        <a:lstStyle/>
        <a:p>
          <a:endParaRPr lang="en-US"/>
        </a:p>
      </dgm:t>
    </dgm:pt>
    <dgm:pt modelId="{308A12D8-AEDC-4B0E-9494-5D1DF6C22BF6}" type="sibTrans" cxnId="{866C1F54-3909-4ADB-8E27-4A6468EBBB95}">
      <dgm:prSet/>
      <dgm:spPr/>
      <dgm:t>
        <a:bodyPr/>
        <a:lstStyle/>
        <a:p>
          <a:endParaRPr lang="en-US"/>
        </a:p>
      </dgm:t>
    </dgm:pt>
    <dgm:pt modelId="{401501BD-985F-40D5-9188-594FD02F1383}">
      <dgm:prSet/>
      <dgm:spPr/>
      <dgm:t>
        <a:bodyPr/>
        <a:lstStyle/>
        <a:p>
          <a:r>
            <a:rPr lang="en-US" b="1" dirty="0"/>
            <a:t>Noise Reduction for Feature Selection</a:t>
          </a:r>
          <a:endParaRPr lang="en-US" dirty="0"/>
        </a:p>
      </dgm:t>
    </dgm:pt>
    <dgm:pt modelId="{485999D6-9A9E-474E-9FAA-7278F5CDD110}" type="parTrans" cxnId="{8315044D-4D8D-469D-837E-DE97599001C0}">
      <dgm:prSet/>
      <dgm:spPr/>
      <dgm:t>
        <a:bodyPr/>
        <a:lstStyle/>
        <a:p>
          <a:endParaRPr lang="en-US"/>
        </a:p>
      </dgm:t>
    </dgm:pt>
    <dgm:pt modelId="{7BA0408F-AD28-40BF-AFFD-C497857CB187}" type="sibTrans" cxnId="{8315044D-4D8D-469D-837E-DE97599001C0}">
      <dgm:prSet/>
      <dgm:spPr/>
      <dgm:t>
        <a:bodyPr/>
        <a:lstStyle/>
        <a:p>
          <a:endParaRPr lang="en-US"/>
        </a:p>
      </dgm:t>
    </dgm:pt>
    <dgm:pt modelId="{752F5813-1670-417D-B545-510BF255E578}">
      <dgm:prSet/>
      <dgm:spPr/>
      <dgm:t>
        <a:bodyPr/>
        <a:lstStyle/>
        <a:p>
          <a:r>
            <a:rPr lang="en-US" dirty="0"/>
            <a:t>Removed redundant and highly correlated features</a:t>
          </a:r>
        </a:p>
      </dgm:t>
    </dgm:pt>
    <dgm:pt modelId="{CB35D5DC-36E1-46F7-B51F-713AB6F7BBB5}" type="parTrans" cxnId="{053D9489-09E3-4294-9C10-FDA683B491D2}">
      <dgm:prSet/>
      <dgm:spPr/>
      <dgm:t>
        <a:bodyPr/>
        <a:lstStyle/>
        <a:p>
          <a:endParaRPr lang="en-US"/>
        </a:p>
      </dgm:t>
    </dgm:pt>
    <dgm:pt modelId="{54A2035F-8503-4598-902D-C50B3DB3E7F6}" type="sibTrans" cxnId="{053D9489-09E3-4294-9C10-FDA683B491D2}">
      <dgm:prSet/>
      <dgm:spPr/>
      <dgm:t>
        <a:bodyPr/>
        <a:lstStyle/>
        <a:p>
          <a:endParaRPr lang="en-US"/>
        </a:p>
      </dgm:t>
    </dgm:pt>
    <dgm:pt modelId="{EC42BA13-88A6-4897-9351-13A5920EC712}">
      <dgm:prSet/>
      <dgm:spPr/>
      <dgm:t>
        <a:bodyPr/>
        <a:lstStyle/>
        <a:p>
          <a:r>
            <a:rPr lang="en-US" dirty="0"/>
            <a:t>Focused </a:t>
          </a:r>
          <a:r>
            <a:rPr lang="en-US" dirty="0">
              <a:latin typeface="Aptos Display" panose="02110004020202020204"/>
            </a:rPr>
            <a:t>don</a:t>
          </a:r>
          <a:r>
            <a:rPr lang="en-US" dirty="0"/>
            <a:t> selecting informative attributes for GA</a:t>
          </a:r>
        </a:p>
      </dgm:t>
    </dgm:pt>
    <dgm:pt modelId="{FF3898B3-4AD8-4353-925D-EDD80427E1A0}" type="parTrans" cxnId="{3B0AC9FF-5CB2-418D-9B72-67684CAA7112}">
      <dgm:prSet/>
      <dgm:spPr/>
      <dgm:t>
        <a:bodyPr/>
        <a:lstStyle/>
        <a:p>
          <a:endParaRPr lang="en-US"/>
        </a:p>
      </dgm:t>
    </dgm:pt>
    <dgm:pt modelId="{03B04B77-7AE8-4979-850B-4E8CBFBF2CAC}" type="sibTrans" cxnId="{3B0AC9FF-5CB2-418D-9B72-67684CAA7112}">
      <dgm:prSet/>
      <dgm:spPr/>
      <dgm:t>
        <a:bodyPr/>
        <a:lstStyle/>
        <a:p>
          <a:endParaRPr lang="en-US"/>
        </a:p>
      </dgm:t>
    </dgm:pt>
    <dgm:pt modelId="{6E82A9B4-3BD2-478B-80E5-98228292D0CC}" type="pres">
      <dgm:prSet presAssocID="{2F3D0FD6-F623-4925-A211-557DC3B7FE09}" presName="Name0" presStyleCnt="0">
        <dgm:presLayoutVars>
          <dgm:dir/>
          <dgm:animLvl val="lvl"/>
          <dgm:resizeHandles val="exact"/>
        </dgm:presLayoutVars>
      </dgm:prSet>
      <dgm:spPr/>
    </dgm:pt>
    <dgm:pt modelId="{21639296-D8CE-485C-A6B4-4BBBADC1C44A}" type="pres">
      <dgm:prSet presAssocID="{84E8A82D-5D63-4014-92AB-344EB29AE84A}" presName="linNode" presStyleCnt="0"/>
      <dgm:spPr/>
    </dgm:pt>
    <dgm:pt modelId="{098FDC72-3392-4387-AD7A-B2E6E1CB799F}" type="pres">
      <dgm:prSet presAssocID="{84E8A82D-5D63-4014-92AB-344EB29AE84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7A5A66E-1CF2-458A-9B8C-0896576BD921}" type="pres">
      <dgm:prSet presAssocID="{84E8A82D-5D63-4014-92AB-344EB29AE84A}" presName="descendantText" presStyleLbl="alignAccFollowNode1" presStyleIdx="0" presStyleCnt="2">
        <dgm:presLayoutVars>
          <dgm:bulletEnabled val="1"/>
        </dgm:presLayoutVars>
      </dgm:prSet>
      <dgm:spPr/>
    </dgm:pt>
    <dgm:pt modelId="{CDC682F3-7F06-48D2-B2E8-26A2B4EB0DF7}" type="pres">
      <dgm:prSet presAssocID="{569255DC-50EC-48FE-ABA4-9A48945D8C17}" presName="sp" presStyleCnt="0"/>
      <dgm:spPr/>
    </dgm:pt>
    <dgm:pt modelId="{FD8A6CC3-A9AE-416A-A21D-E998C4FFDEA9}" type="pres">
      <dgm:prSet presAssocID="{401501BD-985F-40D5-9188-594FD02F1383}" presName="linNode" presStyleCnt="0"/>
      <dgm:spPr/>
    </dgm:pt>
    <dgm:pt modelId="{2CC5CDCD-AB9B-48C6-A529-9BA3FB198B62}" type="pres">
      <dgm:prSet presAssocID="{401501BD-985F-40D5-9188-594FD02F138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551E1E8-F66B-49AB-8948-AA48FA108D12}" type="pres">
      <dgm:prSet presAssocID="{401501BD-985F-40D5-9188-594FD02F138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8E79E24-79FD-47C4-B92E-C54E484E0D41}" type="presOf" srcId="{F51436C1-16CB-4E85-86B8-C0255FF0E569}" destId="{47A5A66E-1CF2-458A-9B8C-0896576BD921}" srcOrd="0" destOrd="1" presId="urn:microsoft.com/office/officeart/2005/8/layout/vList5"/>
    <dgm:cxn modelId="{EA8F163C-D25E-4D80-A339-93745DE9317C}" type="presOf" srcId="{2F3D0FD6-F623-4925-A211-557DC3B7FE09}" destId="{6E82A9B4-3BD2-478B-80E5-98228292D0CC}" srcOrd="0" destOrd="0" presId="urn:microsoft.com/office/officeart/2005/8/layout/vList5"/>
    <dgm:cxn modelId="{C78CBB4B-51AE-4276-A42A-2DFBE228DECC}" type="presOf" srcId="{752F5813-1670-417D-B545-510BF255E578}" destId="{6551E1E8-F66B-49AB-8948-AA48FA108D12}" srcOrd="0" destOrd="0" presId="urn:microsoft.com/office/officeart/2005/8/layout/vList5"/>
    <dgm:cxn modelId="{8315044D-4D8D-469D-837E-DE97599001C0}" srcId="{2F3D0FD6-F623-4925-A211-557DC3B7FE09}" destId="{401501BD-985F-40D5-9188-594FD02F1383}" srcOrd="1" destOrd="0" parTransId="{485999D6-9A9E-474E-9FAA-7278F5CDD110}" sibTransId="{7BA0408F-AD28-40BF-AFFD-C497857CB187}"/>
    <dgm:cxn modelId="{866C1F54-3909-4ADB-8E27-4A6468EBBB95}" srcId="{84E8A82D-5D63-4014-92AB-344EB29AE84A}" destId="{F51436C1-16CB-4E85-86B8-C0255FF0E569}" srcOrd="1" destOrd="0" parTransId="{E36FF296-2F9C-4835-A3EE-671510CA82FA}" sibTransId="{308A12D8-AEDC-4B0E-9494-5D1DF6C22BF6}"/>
    <dgm:cxn modelId="{F8742081-7605-4A2F-9C82-BCF4DDE1AABF}" srcId="{84E8A82D-5D63-4014-92AB-344EB29AE84A}" destId="{27EB7DB4-C470-4A2F-9503-976BCF7CA1F0}" srcOrd="0" destOrd="0" parTransId="{635B1CCE-EDC2-4FBF-B9D0-AE5E9939AB53}" sibTransId="{5B7E05FE-6445-4E49-BE24-927EADC53FDB}"/>
    <dgm:cxn modelId="{053D9489-09E3-4294-9C10-FDA683B491D2}" srcId="{401501BD-985F-40D5-9188-594FD02F1383}" destId="{752F5813-1670-417D-B545-510BF255E578}" srcOrd="0" destOrd="0" parTransId="{CB35D5DC-36E1-46F7-B51F-713AB6F7BBB5}" sibTransId="{54A2035F-8503-4598-902D-C50B3DB3E7F6}"/>
    <dgm:cxn modelId="{81227395-5AC4-4F17-A3FA-655F76F21951}" srcId="{2F3D0FD6-F623-4925-A211-557DC3B7FE09}" destId="{84E8A82D-5D63-4014-92AB-344EB29AE84A}" srcOrd="0" destOrd="0" parTransId="{57657B96-F445-4C76-A363-41104471C356}" sibTransId="{569255DC-50EC-48FE-ABA4-9A48945D8C17}"/>
    <dgm:cxn modelId="{6DC6BE97-91BB-4C78-AF72-F073BBE1C205}" type="presOf" srcId="{27EB7DB4-C470-4A2F-9503-976BCF7CA1F0}" destId="{47A5A66E-1CF2-458A-9B8C-0896576BD921}" srcOrd="0" destOrd="0" presId="urn:microsoft.com/office/officeart/2005/8/layout/vList5"/>
    <dgm:cxn modelId="{01C7499D-0ED0-4309-A6D7-EB8D7282F32F}" type="presOf" srcId="{EC42BA13-88A6-4897-9351-13A5920EC712}" destId="{6551E1E8-F66B-49AB-8948-AA48FA108D12}" srcOrd="0" destOrd="1" presId="urn:microsoft.com/office/officeart/2005/8/layout/vList5"/>
    <dgm:cxn modelId="{2558FEBE-9FC0-4F9D-847A-8BFC3F975355}" type="presOf" srcId="{84E8A82D-5D63-4014-92AB-344EB29AE84A}" destId="{098FDC72-3392-4387-AD7A-B2E6E1CB799F}" srcOrd="0" destOrd="0" presId="urn:microsoft.com/office/officeart/2005/8/layout/vList5"/>
    <dgm:cxn modelId="{509674EA-A4FA-4DF0-8625-5B31E36CE6A9}" type="presOf" srcId="{401501BD-985F-40D5-9188-594FD02F1383}" destId="{2CC5CDCD-AB9B-48C6-A529-9BA3FB198B62}" srcOrd="0" destOrd="0" presId="urn:microsoft.com/office/officeart/2005/8/layout/vList5"/>
    <dgm:cxn modelId="{3B0AC9FF-5CB2-418D-9B72-67684CAA7112}" srcId="{401501BD-985F-40D5-9188-594FD02F1383}" destId="{EC42BA13-88A6-4897-9351-13A5920EC712}" srcOrd="1" destOrd="0" parTransId="{FF3898B3-4AD8-4353-925D-EDD80427E1A0}" sibTransId="{03B04B77-7AE8-4979-850B-4E8CBFBF2CAC}"/>
    <dgm:cxn modelId="{325F7066-69F5-4E8A-9B19-E005553A3D23}" type="presParOf" srcId="{6E82A9B4-3BD2-478B-80E5-98228292D0CC}" destId="{21639296-D8CE-485C-A6B4-4BBBADC1C44A}" srcOrd="0" destOrd="0" presId="urn:microsoft.com/office/officeart/2005/8/layout/vList5"/>
    <dgm:cxn modelId="{6DE53E8B-7177-4236-A4F1-7CA3A39E1AE8}" type="presParOf" srcId="{21639296-D8CE-485C-A6B4-4BBBADC1C44A}" destId="{098FDC72-3392-4387-AD7A-B2E6E1CB799F}" srcOrd="0" destOrd="0" presId="urn:microsoft.com/office/officeart/2005/8/layout/vList5"/>
    <dgm:cxn modelId="{7146AFD3-BA44-4B7E-A43B-4102A850DDE5}" type="presParOf" srcId="{21639296-D8CE-485C-A6B4-4BBBADC1C44A}" destId="{47A5A66E-1CF2-458A-9B8C-0896576BD921}" srcOrd="1" destOrd="0" presId="urn:microsoft.com/office/officeart/2005/8/layout/vList5"/>
    <dgm:cxn modelId="{9B3C8D2F-8291-40B6-946A-5D3756C99CE8}" type="presParOf" srcId="{6E82A9B4-3BD2-478B-80E5-98228292D0CC}" destId="{CDC682F3-7F06-48D2-B2E8-26A2B4EB0DF7}" srcOrd="1" destOrd="0" presId="urn:microsoft.com/office/officeart/2005/8/layout/vList5"/>
    <dgm:cxn modelId="{9BFB6ACD-0D98-42EA-8364-C426747C3A7B}" type="presParOf" srcId="{6E82A9B4-3BD2-478B-80E5-98228292D0CC}" destId="{FD8A6CC3-A9AE-416A-A21D-E998C4FFDEA9}" srcOrd="2" destOrd="0" presId="urn:microsoft.com/office/officeart/2005/8/layout/vList5"/>
    <dgm:cxn modelId="{4AC1333C-8EEE-48F0-BDFA-C62B5D4FF6B7}" type="presParOf" srcId="{FD8A6CC3-A9AE-416A-A21D-E998C4FFDEA9}" destId="{2CC5CDCD-AB9B-48C6-A529-9BA3FB198B62}" srcOrd="0" destOrd="0" presId="urn:microsoft.com/office/officeart/2005/8/layout/vList5"/>
    <dgm:cxn modelId="{847E4902-FDA6-4E3C-ABDF-C2EC86C28444}" type="presParOf" srcId="{FD8A6CC3-A9AE-416A-A21D-E998C4FFDEA9}" destId="{6551E1E8-F66B-49AB-8948-AA48FA108D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C5745B-0E4C-4546-8F74-D17D92DF4A1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702628-A568-4F79-B01C-4E8A9D71E10C}">
      <dgm:prSet phldr="0"/>
      <dgm:spPr/>
      <dgm:t>
        <a:bodyPr/>
        <a:lstStyle/>
        <a:p>
          <a:pPr rtl="0"/>
          <a:r>
            <a:rPr lang="en-US" dirty="0">
              <a:latin typeface="Aptos Display" panose="02110004020202020204"/>
            </a:rPr>
            <a:t>The dataset originally had 284 features. Using Genetic Algorithm (GA), the feature set was reduced to ~120 achieving 58% reduction</a:t>
          </a:r>
          <a:endParaRPr lang="en-US" dirty="0"/>
        </a:p>
      </dgm:t>
    </dgm:pt>
    <dgm:pt modelId="{290BBB32-0845-4606-8C39-DEE4ACBAED4B}" type="parTrans" cxnId="{D4B83EB4-BAB9-435D-A819-6B25A88D09EA}">
      <dgm:prSet/>
      <dgm:spPr/>
      <dgm:t>
        <a:bodyPr/>
        <a:lstStyle/>
        <a:p>
          <a:endParaRPr lang="en-US"/>
        </a:p>
      </dgm:t>
    </dgm:pt>
    <dgm:pt modelId="{3AE5EF0F-3A20-40C7-8A83-B234B64477D0}" type="sibTrans" cxnId="{D4B83EB4-BAB9-435D-A819-6B25A88D09EA}">
      <dgm:prSet/>
      <dgm:spPr/>
      <dgm:t>
        <a:bodyPr/>
        <a:lstStyle/>
        <a:p>
          <a:endParaRPr lang="en-US"/>
        </a:p>
      </dgm:t>
    </dgm:pt>
    <dgm:pt modelId="{449613B5-A3DD-413A-AF3D-DBFC91CFBAB2}">
      <dgm:prSet/>
      <dgm:spPr/>
      <dgm:t>
        <a:bodyPr/>
        <a:lstStyle/>
        <a:p>
          <a:pPr rtl="0"/>
          <a:r>
            <a:rPr lang="en-US" dirty="0"/>
            <a:t>Key </a:t>
          </a:r>
          <a:r>
            <a:rPr lang="en-US" dirty="0">
              <a:latin typeface="Aptos Display" panose="02110004020202020204"/>
            </a:rPr>
            <a:t>feature selected by GA</a:t>
          </a:r>
          <a:r>
            <a:rPr lang="en-US" dirty="0"/>
            <a:t>: </a:t>
          </a:r>
          <a:r>
            <a:rPr lang="en-US" dirty="0" err="1"/>
            <a:t>TransactionAmt</a:t>
          </a:r>
          <a:r>
            <a:rPr lang="en-US" dirty="0"/>
            <a:t>, Vesta </a:t>
          </a:r>
          <a:r>
            <a:rPr lang="en-US" dirty="0" err="1"/>
            <a:t>fields,DeviceType</a:t>
          </a:r>
          <a:endParaRPr lang="en-US" dirty="0"/>
        </a:p>
      </dgm:t>
    </dgm:pt>
    <dgm:pt modelId="{953BC004-FF45-41BA-AD04-1C624BB3BD51}" type="parTrans" cxnId="{B4EF4F30-CD5E-4BFA-91F1-1494F170D34E}">
      <dgm:prSet/>
      <dgm:spPr/>
      <dgm:t>
        <a:bodyPr/>
        <a:lstStyle/>
        <a:p>
          <a:endParaRPr lang="en-US"/>
        </a:p>
      </dgm:t>
    </dgm:pt>
    <dgm:pt modelId="{DD0097DD-C553-4201-ABA1-7D74C551B657}" type="sibTrans" cxnId="{B4EF4F30-CD5E-4BFA-91F1-1494F170D34E}">
      <dgm:prSet/>
      <dgm:spPr/>
      <dgm:t>
        <a:bodyPr/>
        <a:lstStyle/>
        <a:p>
          <a:endParaRPr lang="en-US"/>
        </a:p>
      </dgm:t>
    </dgm:pt>
    <dgm:pt modelId="{20D31053-DDF1-473F-9035-26BE43C379EC}" type="pres">
      <dgm:prSet presAssocID="{48C5745B-0E4C-4546-8F74-D17D92DF4A11}" presName="outerComposite" presStyleCnt="0">
        <dgm:presLayoutVars>
          <dgm:chMax val="5"/>
          <dgm:dir/>
          <dgm:resizeHandles val="exact"/>
        </dgm:presLayoutVars>
      </dgm:prSet>
      <dgm:spPr/>
    </dgm:pt>
    <dgm:pt modelId="{75E9D46F-0B60-4390-BD5E-4821B980C6D4}" type="pres">
      <dgm:prSet presAssocID="{48C5745B-0E4C-4546-8F74-D17D92DF4A11}" presName="dummyMaxCanvas" presStyleCnt="0">
        <dgm:presLayoutVars/>
      </dgm:prSet>
      <dgm:spPr/>
    </dgm:pt>
    <dgm:pt modelId="{93DC27C6-F008-4A36-AC41-0EC02F2EE1F2}" type="pres">
      <dgm:prSet presAssocID="{48C5745B-0E4C-4546-8F74-D17D92DF4A11}" presName="TwoNodes_1" presStyleLbl="node1" presStyleIdx="0" presStyleCnt="2">
        <dgm:presLayoutVars>
          <dgm:bulletEnabled val="1"/>
        </dgm:presLayoutVars>
      </dgm:prSet>
      <dgm:spPr/>
    </dgm:pt>
    <dgm:pt modelId="{29D59903-8E3B-4215-BEC1-9FC293734374}" type="pres">
      <dgm:prSet presAssocID="{48C5745B-0E4C-4546-8F74-D17D92DF4A11}" presName="TwoNodes_2" presStyleLbl="node1" presStyleIdx="1" presStyleCnt="2">
        <dgm:presLayoutVars>
          <dgm:bulletEnabled val="1"/>
        </dgm:presLayoutVars>
      </dgm:prSet>
      <dgm:spPr/>
    </dgm:pt>
    <dgm:pt modelId="{87F9B16B-2308-460C-9F6E-EA529DEFC5D0}" type="pres">
      <dgm:prSet presAssocID="{48C5745B-0E4C-4546-8F74-D17D92DF4A11}" presName="TwoConn_1-2" presStyleLbl="fgAccFollowNode1" presStyleIdx="0" presStyleCnt="1">
        <dgm:presLayoutVars>
          <dgm:bulletEnabled val="1"/>
        </dgm:presLayoutVars>
      </dgm:prSet>
      <dgm:spPr/>
    </dgm:pt>
    <dgm:pt modelId="{D0C8A470-36D7-475F-9928-22D0BA10F9BE}" type="pres">
      <dgm:prSet presAssocID="{48C5745B-0E4C-4546-8F74-D17D92DF4A11}" presName="TwoNodes_1_text" presStyleLbl="node1" presStyleIdx="1" presStyleCnt="2">
        <dgm:presLayoutVars>
          <dgm:bulletEnabled val="1"/>
        </dgm:presLayoutVars>
      </dgm:prSet>
      <dgm:spPr/>
    </dgm:pt>
    <dgm:pt modelId="{77CB7641-35C2-474C-88CD-F0B965248B92}" type="pres">
      <dgm:prSet presAssocID="{48C5745B-0E4C-4546-8F74-D17D92DF4A1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71F6603-F418-4986-8889-97236B7389BD}" type="presOf" srcId="{48C5745B-0E4C-4546-8F74-D17D92DF4A11}" destId="{20D31053-DDF1-473F-9035-26BE43C379EC}" srcOrd="0" destOrd="0" presId="urn:microsoft.com/office/officeart/2005/8/layout/vProcess5"/>
    <dgm:cxn modelId="{2D8D301D-AAA4-4419-A876-80B0DA035D61}" type="presOf" srcId="{EA702628-A568-4F79-B01C-4E8A9D71E10C}" destId="{93DC27C6-F008-4A36-AC41-0EC02F2EE1F2}" srcOrd="0" destOrd="0" presId="urn:microsoft.com/office/officeart/2005/8/layout/vProcess5"/>
    <dgm:cxn modelId="{B4EF4F30-CD5E-4BFA-91F1-1494F170D34E}" srcId="{48C5745B-0E4C-4546-8F74-D17D92DF4A11}" destId="{449613B5-A3DD-413A-AF3D-DBFC91CFBAB2}" srcOrd="1" destOrd="0" parTransId="{953BC004-FF45-41BA-AD04-1C624BB3BD51}" sibTransId="{DD0097DD-C553-4201-ABA1-7D74C551B657}"/>
    <dgm:cxn modelId="{4A177A59-F299-4E38-BDFA-35D62C697068}" type="presOf" srcId="{EA702628-A568-4F79-B01C-4E8A9D71E10C}" destId="{D0C8A470-36D7-475F-9928-22D0BA10F9BE}" srcOrd="1" destOrd="0" presId="urn:microsoft.com/office/officeart/2005/8/layout/vProcess5"/>
    <dgm:cxn modelId="{D4B83EB4-BAB9-435D-A819-6B25A88D09EA}" srcId="{48C5745B-0E4C-4546-8F74-D17D92DF4A11}" destId="{EA702628-A568-4F79-B01C-4E8A9D71E10C}" srcOrd="0" destOrd="0" parTransId="{290BBB32-0845-4606-8C39-DEE4ACBAED4B}" sibTransId="{3AE5EF0F-3A20-40C7-8A83-B234B64477D0}"/>
    <dgm:cxn modelId="{933E8DE7-64EA-415A-BBE0-27C8C92E765F}" type="presOf" srcId="{3AE5EF0F-3A20-40C7-8A83-B234B64477D0}" destId="{87F9B16B-2308-460C-9F6E-EA529DEFC5D0}" srcOrd="0" destOrd="0" presId="urn:microsoft.com/office/officeart/2005/8/layout/vProcess5"/>
    <dgm:cxn modelId="{C45FA5EC-9994-42D4-8DA5-7D4590728462}" type="presOf" srcId="{449613B5-A3DD-413A-AF3D-DBFC91CFBAB2}" destId="{77CB7641-35C2-474C-88CD-F0B965248B92}" srcOrd="1" destOrd="0" presId="urn:microsoft.com/office/officeart/2005/8/layout/vProcess5"/>
    <dgm:cxn modelId="{B9037BF0-1063-4ACE-BB06-97A63F67B51A}" type="presOf" srcId="{449613B5-A3DD-413A-AF3D-DBFC91CFBAB2}" destId="{29D59903-8E3B-4215-BEC1-9FC293734374}" srcOrd="0" destOrd="0" presId="urn:microsoft.com/office/officeart/2005/8/layout/vProcess5"/>
    <dgm:cxn modelId="{AAE3F2C0-BBB4-4F18-A3E0-FCF53723B757}" type="presParOf" srcId="{20D31053-DDF1-473F-9035-26BE43C379EC}" destId="{75E9D46F-0B60-4390-BD5E-4821B980C6D4}" srcOrd="0" destOrd="0" presId="urn:microsoft.com/office/officeart/2005/8/layout/vProcess5"/>
    <dgm:cxn modelId="{147F8C6A-1C9C-484D-90B0-2996D97B947B}" type="presParOf" srcId="{20D31053-DDF1-473F-9035-26BE43C379EC}" destId="{93DC27C6-F008-4A36-AC41-0EC02F2EE1F2}" srcOrd="1" destOrd="0" presId="urn:microsoft.com/office/officeart/2005/8/layout/vProcess5"/>
    <dgm:cxn modelId="{0A2EC259-0E8F-4D20-9918-CA76B54FF72E}" type="presParOf" srcId="{20D31053-DDF1-473F-9035-26BE43C379EC}" destId="{29D59903-8E3B-4215-BEC1-9FC293734374}" srcOrd="2" destOrd="0" presId="urn:microsoft.com/office/officeart/2005/8/layout/vProcess5"/>
    <dgm:cxn modelId="{9F6D48FB-5DDC-48DE-8C41-417C7847E3DF}" type="presParOf" srcId="{20D31053-DDF1-473F-9035-26BE43C379EC}" destId="{87F9B16B-2308-460C-9F6E-EA529DEFC5D0}" srcOrd="3" destOrd="0" presId="urn:microsoft.com/office/officeart/2005/8/layout/vProcess5"/>
    <dgm:cxn modelId="{6E0D196E-9566-4BDE-A156-FC114B264DD7}" type="presParOf" srcId="{20D31053-DDF1-473F-9035-26BE43C379EC}" destId="{D0C8A470-36D7-475F-9928-22D0BA10F9BE}" srcOrd="4" destOrd="0" presId="urn:microsoft.com/office/officeart/2005/8/layout/vProcess5"/>
    <dgm:cxn modelId="{BD52FCEF-89ED-4A66-BFBC-15F3E066776F}" type="presParOf" srcId="{20D31053-DDF1-473F-9035-26BE43C379EC}" destId="{77CB7641-35C2-474C-88CD-F0B965248B9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5A66E-1CF2-458A-9B8C-0896576BD921}">
      <dsp:nvSpPr>
        <dsp:cNvPr id="0" name=""/>
        <dsp:cNvSpPr/>
      </dsp:nvSpPr>
      <dsp:spPr>
        <a:xfrm rot="5400000">
          <a:off x="2893977" y="-724236"/>
          <a:ext cx="1636065" cy="34936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Original Data: 590K transactions, 0.8% fraud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Post-SMOTE: 50% fraud, 50% non-fraud (balanced)</a:t>
          </a:r>
        </a:p>
      </dsp:txBody>
      <dsp:txXfrm rot="-5400000">
        <a:off x="1965182" y="284425"/>
        <a:ext cx="3413790" cy="1476333"/>
      </dsp:txXfrm>
    </dsp:sp>
    <dsp:sp modelId="{098FDC72-3392-4387-AD7A-B2E6E1CB799F}">
      <dsp:nvSpPr>
        <dsp:cNvPr id="0" name=""/>
        <dsp:cNvSpPr/>
      </dsp:nvSpPr>
      <dsp:spPr>
        <a:xfrm>
          <a:off x="0" y="51"/>
          <a:ext cx="1965181" cy="2045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SMOTE Balancing Explanation</a:t>
          </a:r>
          <a:endParaRPr lang="en-US" sz="2300" kern="1200" dirty="0"/>
        </a:p>
      </dsp:txBody>
      <dsp:txXfrm>
        <a:off x="95932" y="95983"/>
        <a:ext cx="1773317" cy="1853217"/>
      </dsp:txXfrm>
    </dsp:sp>
    <dsp:sp modelId="{6551E1E8-F66B-49AB-8948-AA48FA108D12}">
      <dsp:nvSpPr>
        <dsp:cNvPr id="0" name=""/>
        <dsp:cNvSpPr/>
      </dsp:nvSpPr>
      <dsp:spPr>
        <a:xfrm rot="5400000">
          <a:off x="2893977" y="1423099"/>
          <a:ext cx="1636065" cy="34936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Removed redundant and highly correlated features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Focused </a:t>
          </a:r>
          <a:r>
            <a:rPr lang="en-US" sz="1900" kern="1200" dirty="0">
              <a:latin typeface="Aptos Display" panose="02110004020202020204"/>
            </a:rPr>
            <a:t>don</a:t>
          </a:r>
          <a:r>
            <a:rPr lang="en-US" sz="1900" kern="1200" dirty="0"/>
            <a:t> selecting informative attributes for GA</a:t>
          </a:r>
        </a:p>
      </dsp:txBody>
      <dsp:txXfrm rot="-5400000">
        <a:off x="1965182" y="2431760"/>
        <a:ext cx="3413790" cy="1476333"/>
      </dsp:txXfrm>
    </dsp:sp>
    <dsp:sp modelId="{2CC5CDCD-AB9B-48C6-A529-9BA3FB198B62}">
      <dsp:nvSpPr>
        <dsp:cNvPr id="0" name=""/>
        <dsp:cNvSpPr/>
      </dsp:nvSpPr>
      <dsp:spPr>
        <a:xfrm>
          <a:off x="0" y="2147387"/>
          <a:ext cx="1965181" cy="2045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Noise Reduction for Feature Selection</a:t>
          </a:r>
          <a:endParaRPr lang="en-US" sz="2300" kern="1200" dirty="0"/>
        </a:p>
      </dsp:txBody>
      <dsp:txXfrm>
        <a:off x="95932" y="2243319"/>
        <a:ext cx="1773317" cy="1853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C27C6-F008-4A36-AC41-0EC02F2EE1F2}">
      <dsp:nvSpPr>
        <dsp:cNvPr id="0" name=""/>
        <dsp:cNvSpPr/>
      </dsp:nvSpPr>
      <dsp:spPr>
        <a:xfrm>
          <a:off x="0" y="0"/>
          <a:ext cx="9288654" cy="18867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ptos Display" panose="02110004020202020204"/>
            </a:rPr>
            <a:t>The dataset originally had 284 features. Using Genetic Algorithm (GA), the feature set was reduced to ~120 achieving 58% reduction</a:t>
          </a:r>
          <a:endParaRPr lang="en-US" sz="3000" kern="1200" dirty="0"/>
        </a:p>
      </dsp:txBody>
      <dsp:txXfrm>
        <a:off x="55261" y="55261"/>
        <a:ext cx="7338539" cy="1776240"/>
      </dsp:txXfrm>
    </dsp:sp>
    <dsp:sp modelId="{29D59903-8E3B-4215-BEC1-9FC293734374}">
      <dsp:nvSpPr>
        <dsp:cNvPr id="0" name=""/>
        <dsp:cNvSpPr/>
      </dsp:nvSpPr>
      <dsp:spPr>
        <a:xfrm>
          <a:off x="1639174" y="2306042"/>
          <a:ext cx="9288654" cy="188676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Key </a:t>
          </a:r>
          <a:r>
            <a:rPr lang="en-US" sz="3000" kern="1200" dirty="0">
              <a:latin typeface="Aptos Display" panose="02110004020202020204"/>
            </a:rPr>
            <a:t>feature selected by GA</a:t>
          </a:r>
          <a:r>
            <a:rPr lang="en-US" sz="3000" kern="1200" dirty="0"/>
            <a:t>: </a:t>
          </a:r>
          <a:r>
            <a:rPr lang="en-US" sz="3000" kern="1200" dirty="0" err="1"/>
            <a:t>TransactionAmt</a:t>
          </a:r>
          <a:r>
            <a:rPr lang="en-US" sz="3000" kern="1200" dirty="0"/>
            <a:t>, Vesta </a:t>
          </a:r>
          <a:r>
            <a:rPr lang="en-US" sz="3000" kern="1200" dirty="0" err="1"/>
            <a:t>fields,DeviceType</a:t>
          </a:r>
          <a:endParaRPr lang="en-US" sz="3000" kern="1200" dirty="0"/>
        </a:p>
      </dsp:txBody>
      <dsp:txXfrm>
        <a:off x="1694435" y="2361303"/>
        <a:ext cx="6312562" cy="1776240"/>
      </dsp:txXfrm>
    </dsp:sp>
    <dsp:sp modelId="{87F9B16B-2308-460C-9F6E-EA529DEFC5D0}">
      <dsp:nvSpPr>
        <dsp:cNvPr id="0" name=""/>
        <dsp:cNvSpPr/>
      </dsp:nvSpPr>
      <dsp:spPr>
        <a:xfrm>
          <a:off x="8062259" y="1483204"/>
          <a:ext cx="1226395" cy="12263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38198" y="1483204"/>
        <a:ext cx="674517" cy="922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C207A-BEAA-44E6-B234-C2DB91D09D5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A279E-9505-4F27-9809-E70E3E282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56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A279E-9505-4F27-9809-E70E3E2820F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73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A279E-9505-4F27-9809-E70E3E2820F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14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dataset originally had </a:t>
            </a:r>
            <a:r>
              <a:rPr lang="en-US" b="1" dirty="0"/>
              <a:t>284 features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After applying </a:t>
            </a:r>
            <a:r>
              <a:rPr lang="en-US" b="1" dirty="0"/>
              <a:t>Genetic Algorithm (GA)</a:t>
            </a:r>
            <a:r>
              <a:rPr lang="en-US" dirty="0"/>
              <a:t>, the feature set was </a:t>
            </a:r>
            <a:r>
              <a:rPr lang="en-US" b="1" dirty="0"/>
              <a:t>reduced to ~120</a:t>
            </a:r>
            <a:r>
              <a:rPr lang="en-US" dirty="0"/>
              <a:t>, achieving a </a:t>
            </a:r>
            <a:r>
              <a:rPr lang="en-US" b="1" dirty="0"/>
              <a:t>58% reduction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This helps in making the fraud detection model more efficient by eliminating redundant/noisy features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Aptos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/>
              <a:t>Key Features Selected by GA:</a:t>
            </a:r>
            <a:endParaRPr lang="en-US" dirty="0">
              <a:latin typeface="Aptos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 err="1"/>
              <a:t>TransactionAmt</a:t>
            </a:r>
            <a:r>
              <a:rPr lang="en-US"/>
              <a:t> – The amount of the transaction (high correlation with fraud).</a:t>
            </a:r>
          </a:p>
          <a:p>
            <a:pPr>
              <a:buFont typeface="Arial"/>
              <a:buChar char="•"/>
            </a:pPr>
            <a:r>
              <a:rPr lang="en-US" b="1"/>
              <a:t>Vesta fields</a:t>
            </a:r>
            <a:r>
              <a:rPr lang="en-US"/>
              <a:t> – Proprietary features related to transaction authentication.</a:t>
            </a:r>
          </a:p>
          <a:p>
            <a:pPr>
              <a:buFont typeface="Arial"/>
              <a:buChar char="•"/>
            </a:pPr>
            <a:r>
              <a:rPr lang="en-US" b="1" err="1"/>
              <a:t>DeviceType</a:t>
            </a:r>
            <a:r>
              <a:rPr lang="en-US"/>
              <a:t> – Important for identifying fraudulent transactions from unusual devices.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Aptos"/>
              <a:ea typeface="Calibri"/>
              <a:cs typeface="Calibri"/>
            </a:endParaRP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A279E-9505-4F27-9809-E70E3E2820F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34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IN" b="1" dirty="0"/>
              <a:t>Adaptive mutation rates:</a:t>
            </a:r>
            <a:r>
              <a:rPr lang="en-IN" dirty="0"/>
              <a:t> Dynamically adjust mutation rates to prevent premature convergence.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IN" b="1" dirty="0"/>
              <a:t>Optimized selection strategies:</a:t>
            </a:r>
            <a:r>
              <a:rPr lang="en-IN" dirty="0"/>
              <a:t> Experiment with different selection methods like </a:t>
            </a:r>
            <a:r>
              <a:rPr lang="en-IN" b="1" dirty="0"/>
              <a:t>roulette wheel</a:t>
            </a:r>
            <a:r>
              <a:rPr lang="en-IN" dirty="0"/>
              <a:t>, </a:t>
            </a:r>
            <a:r>
              <a:rPr lang="en-IN" b="1" dirty="0"/>
              <a:t>elitism</a:t>
            </a:r>
            <a:r>
              <a:rPr lang="en-IN" dirty="0"/>
              <a:t>, and </a:t>
            </a:r>
            <a:r>
              <a:rPr lang="en-IN" b="1" dirty="0"/>
              <a:t>rank selection</a:t>
            </a:r>
            <a:r>
              <a:rPr lang="en-IN" dirty="0"/>
              <a:t> to improve GA efficiency.</a:t>
            </a:r>
          </a:p>
          <a:p>
            <a:pPr marL="171450" indent="-171450">
              <a:buFont typeface="Arial"/>
              <a:buChar char="•"/>
            </a:pPr>
            <a:r>
              <a:rPr lang="en-IN" b="1" dirty="0"/>
              <a:t>Explainability tools:</a:t>
            </a:r>
            <a:r>
              <a:rPr lang="en-IN" dirty="0"/>
              <a:t> Use </a:t>
            </a:r>
            <a:r>
              <a:rPr lang="en-IN" b="1" dirty="0"/>
              <a:t>SHAP (</a:t>
            </a:r>
            <a:r>
              <a:rPr lang="en-IN" b="1" dirty="0" err="1"/>
              <a:t>SHapley</a:t>
            </a:r>
            <a:r>
              <a:rPr lang="en-IN" b="1" dirty="0"/>
              <a:t> Additive Explanations)</a:t>
            </a:r>
            <a:r>
              <a:rPr lang="en-IN" dirty="0"/>
              <a:t> or </a:t>
            </a:r>
            <a:r>
              <a:rPr lang="en-IN" b="1" dirty="0"/>
              <a:t>LIME (Local Interpretable Model-agnostic Explanations)</a:t>
            </a:r>
            <a:r>
              <a:rPr lang="en-IN" dirty="0"/>
              <a:t> to interpret the selected features' impact on fraud detection.</a:t>
            </a:r>
          </a:p>
          <a:p>
            <a:pPr marL="171450" indent="-171450">
              <a:buFont typeface="Arial"/>
              <a:buChar char="•"/>
            </a:pPr>
            <a:r>
              <a:rPr lang="en-IN" b="1" dirty="0"/>
              <a:t>Hyperparameter tuning:</a:t>
            </a:r>
            <a:r>
              <a:rPr lang="en-IN" dirty="0"/>
              <a:t> Optimize GA parameters like </a:t>
            </a:r>
            <a:r>
              <a:rPr lang="en-IN" b="1" dirty="0"/>
              <a:t>population size, crossover rate, and mutation rate</a:t>
            </a:r>
            <a:r>
              <a:rPr lang="en-IN" dirty="0"/>
              <a:t> for better performance.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A279E-9505-4F27-9809-E70E3E2820F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733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/>
              <a:t>GA achieved a 58% reduction</a:t>
            </a:r>
            <a:r>
              <a:rPr lang="en-US"/>
              <a:t> in dataset dimensionality, improving model efficiency.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SMOTE effectively balanced the dataset</a:t>
            </a:r>
            <a:r>
              <a:rPr lang="en-US"/>
              <a:t>, eliminating class imbalance and improving feature selection reliability.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Key fraud detection features were successfully identified</a:t>
            </a:r>
            <a:r>
              <a:rPr lang="en-US"/>
              <a:t>, ensuring that only the most relevant variables are used for predictive modeling.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The approach improves model interpretability and efficiency</a:t>
            </a:r>
            <a:r>
              <a:rPr lang="en-US"/>
              <a:t>, reducing processing costs for fraud detection.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A279E-9505-4F27-9809-E70E3E2820F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69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5C2A-479A-21B2-D00D-A9E37209B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FC9E-849C-48B3-97BF-11FA777DB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0A0FB-B241-F2F3-5EA3-461D573A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0AA9-5C33-455A-A292-1CCD1970BBC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490F4-3629-C867-B38D-3CA6F131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0631-93BA-EB98-C11E-991F436C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CE94-5EDB-4325-97C5-94C3881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0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0B69-1D03-7FF8-8504-FB70B925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52ACB-2230-F42F-A6D1-C0BB8B4EC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DB79-7919-F6E2-2256-81E70CB2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0AA9-5C33-455A-A292-1CCD1970BBC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601C-8F5B-598E-8A62-C81EDDDF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280DC-438A-03D0-D9AF-0A6AB080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CE94-5EDB-4325-97C5-94C3881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78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DCD74-B04F-9B7B-EC39-CE28EC1F1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F0C83-6CCD-FFF0-DAC6-4ACFCE358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0521-3EE7-CA4A-0088-5DBE22FA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0AA9-5C33-455A-A292-1CCD1970BBC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177A-6BB7-75D8-5CE9-70AFBA33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72B12-3AEC-F954-8256-9092ABCE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CE94-5EDB-4325-97C5-94C3881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496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DF9A-C8AA-819F-F231-57464CFF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E2611-EBA5-1B44-7E5A-57C103249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885A-1834-94D6-5030-1E77AC62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0AA9-5C33-455A-A292-1CCD1970BBC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426B-A442-9B16-8849-08EF28DF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6684E-FFD6-CE70-F178-65D4CA0A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CE94-5EDB-4325-97C5-94C3881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286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A51B-CF0E-4D70-51E8-2B3DFF91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BF34A-5A5C-44BF-DE90-CF30CB4EFC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1A65EDF3-AD99-0FA5-0DE3-0E0674231C16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A1F5-1A8A-8D13-FB06-2161EFD3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0AA9-5C33-455A-A292-1CCD1970BBC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B0548-EBC0-B882-1B39-3DA87396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8FF81-2A9A-0B0D-906B-7693C9F6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CE94-5EDB-4325-97C5-94C3881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17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FD49-E601-76AA-7DE5-EE77D15D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5FE3-FEB8-D089-709C-21FE6981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0A8D-8F4F-D1CD-D239-46C2420E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0AA9-5C33-455A-A292-1CCD1970BBC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D60C6-19DF-DEF1-BA35-A47B7520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6513A-2AE1-D0F0-9E35-BBC9723A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CE94-5EDB-4325-97C5-94C3881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7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A325-752E-B812-7EF4-D82E5812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A632A-4CCA-6272-E263-1DA75D733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95F91-A372-7446-C992-64F33165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0AA9-5C33-455A-A292-1CCD1970BBC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F89CA-27DB-1E45-2749-8EA5DB08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ADCDF-853D-FC12-A065-7B824C94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CE94-5EDB-4325-97C5-94C3881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4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A87A-C6B8-5138-564A-6FF8AFFA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070A-49DB-5E97-0F77-B3896B744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E1512-6CDE-07BD-8448-86C3C20CC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DD323-1FED-7D50-F6DC-76A4C4FC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0AA9-5C33-455A-A292-1CCD1970BBC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BF4F0-C714-7D4F-485C-6F812A99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FB858-FE0B-D577-B22B-28367C87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CE94-5EDB-4325-97C5-94C3881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9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9081-18CE-58AD-AF72-899CA08E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D8CCF-F3E5-4CA0-80B9-FA21905F3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276A0-080D-F021-17F2-0AEE5BF6F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0AF33-EFF1-C83F-278C-D442352CE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FFBFA-79D8-F779-7ED8-67E8D92D6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2C8D4-9125-8108-18BD-B704AD11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0AA9-5C33-455A-A292-1CCD1970BBC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65F24-EBCA-C2CA-9471-2DFEACBA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D5788-08A0-48D1-E6B0-F9585FD2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CE94-5EDB-4325-97C5-94C3881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2BCE-011D-7289-DA54-AA5FF178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61764-7E1E-5F01-F82D-12FEC322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0AA9-5C33-455A-A292-1CCD1970BBC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C954D-03A2-445F-5BDC-B59D1EFB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E870D-D66E-46F3-07DD-594A8353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CE94-5EDB-4325-97C5-94C3881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18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FEC4-2ECA-E269-5797-D2E5561F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0AA9-5C33-455A-A292-1CCD1970BBC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4F79E-89CF-3F0B-16F6-ACA380D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B7530-B55D-D5F9-F68C-A4F43327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CE94-5EDB-4325-97C5-94C3881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87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0644-AFFF-2DB9-4D94-9CD8959E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A144-F912-6DE9-1035-3E02EC714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7908E-A09A-CCF6-052E-BED877757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26DBB-8452-6F05-5927-097B4CF5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0AA9-5C33-455A-A292-1CCD1970BBC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4FFDE-E529-95CB-E1B4-BEA5517D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FA27A-3F84-1D2C-BBF2-2CFD19ED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CE94-5EDB-4325-97C5-94C3881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2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18AF-0BC3-54ED-D3E4-73674491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79A42-6995-6778-3F8D-477F95877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7E060-30F1-5544-3761-DE08F5D97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0D1AC-82ED-F96E-9503-BC565242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0AA9-5C33-455A-A292-1CCD1970BBC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DE9B5-7B82-DD7D-D73D-20A088E1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F97FC-449F-A9DF-A05D-6B259BD5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CE94-5EDB-4325-97C5-94C3881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19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EE701-FAC4-4607-2CD4-EA811791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EEFCE-0CDD-2A11-686E-96C19FED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03C4-B037-6E97-2F92-60995E6C3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D0AA9-5C33-455A-A292-1CCD1970BBC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D67C5-67DF-FF73-C80D-675C0CBB1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6F78-CA7D-119B-1354-58B538B41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ECE94-5EDB-4325-97C5-94C38819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9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F583D-DF11-3954-3697-A91A15162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IEEE-CIS Fraud Detection Using Genetic Algorithms</a:t>
            </a:r>
            <a:endParaRPr lang="en-IN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BE716-1391-56B5-3242-599397D51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Optimizing Feature Selection for Imbalanced Financial Data</a:t>
            </a:r>
          </a:p>
          <a:p>
            <a:r>
              <a:rPr lang="en-US" sz="2000">
                <a:solidFill>
                  <a:schemeClr val="bg1"/>
                </a:solidFill>
              </a:rPr>
              <a:t>Vamsidhar Reddy Vundela,</a:t>
            </a:r>
          </a:p>
          <a:p>
            <a:r>
              <a:rPr lang="en-US" sz="2000">
                <a:solidFill>
                  <a:schemeClr val="bg1"/>
                </a:solidFill>
              </a:rPr>
              <a:t>Dawnena Key</a:t>
            </a: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6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659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">
            <a:extLst>
              <a:ext uri="{FF2B5EF4-FFF2-40B4-BE49-F238E27FC236}">
                <a16:creationId xmlns:a16="http://schemas.microsoft.com/office/drawing/2014/main" id="{C320212A-93DF-3A42-1B02-36860E5CFB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3674" b="632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ECDE3A-604D-8E31-78CB-7AFB7FB0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Genetic Algorithm Results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E8DA73C7-768F-2913-FD58-7E4590BBDD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534641" y="1065862"/>
            <a:ext cx="3860002" cy="47262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Reduced dataset complexity </a:t>
            </a:r>
            <a:r>
              <a:rPr lang="en-US" altLang="en-US" sz="2000">
                <a:solidFill>
                  <a:srgbClr val="FFFFFF"/>
                </a:solidFill>
              </a:rPr>
              <a:t>and computation time</a:t>
            </a:r>
            <a:endParaRPr lang="en-US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solidFill>
                  <a:srgbClr val="FFFFFF"/>
                </a:solidFill>
              </a:rPr>
              <a:t>Improves fraud detection interpretability by focusing on the most important features</a:t>
            </a:r>
            <a:endParaRPr lang="en-US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solidFill>
                  <a:srgbClr val="FFFFFF"/>
                </a:solidFill>
              </a:rPr>
              <a:t>Removes redundant/noisy variables, making future fraud detection models more effective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0109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C22F9-1023-850B-1429-92A0001F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Future Enhancements</a:t>
            </a:r>
          </a:p>
        </p:txBody>
      </p:sp>
      <p:pic>
        <p:nvPicPr>
          <p:cNvPr id="4" name="Picture 3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CBE8E347-B30D-2EAC-0B18-BC41D0A91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1" y="746853"/>
            <a:ext cx="3759105" cy="262197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703C7E0-75B3-840F-8982-F6AFC0C70C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41" r="17747"/>
          <a:stretch/>
        </p:blipFill>
        <p:spPr>
          <a:xfrm>
            <a:off x="804672" y="3462198"/>
            <a:ext cx="3759105" cy="266604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03FDF-2789-8265-F176-58772F05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/>
            <a:r>
              <a:rPr lang="en-US" sz="2000">
                <a:solidFill>
                  <a:schemeClr val="tx2"/>
                </a:solidFill>
              </a:rPr>
              <a:t>Adaptive mutation rates.</a:t>
            </a:r>
          </a:p>
          <a:p>
            <a:pPr marL="457200"/>
            <a:r>
              <a:rPr lang="en-US" sz="2000">
                <a:solidFill>
                  <a:schemeClr val="tx2"/>
                </a:solidFill>
              </a:rPr>
              <a:t>Optimized selection strategies</a:t>
            </a:r>
          </a:p>
          <a:p>
            <a:pPr marL="457200"/>
            <a:r>
              <a:rPr lang="en-US" sz="2000">
                <a:solidFill>
                  <a:schemeClr val="tx2"/>
                </a:solidFill>
              </a:rPr>
              <a:t>Explainability tools</a:t>
            </a:r>
          </a:p>
          <a:p>
            <a:pPr marL="457200"/>
            <a:r>
              <a:rPr lang="en-US" sz="2000">
                <a:solidFill>
                  <a:schemeClr val="tx2"/>
                </a:solidFill>
              </a:rPr>
              <a:t>Hyperparameter tuning</a:t>
            </a:r>
          </a:p>
          <a:p>
            <a:pPr marL="457200"/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3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66A05-95CC-B163-1247-D20A754D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graph of blue and grey bars&#10;&#10;AI-generated content may be incorrect.">
            <a:extLst>
              <a:ext uri="{FF2B5EF4-FFF2-40B4-BE49-F238E27FC236}">
                <a16:creationId xmlns:a16="http://schemas.microsoft.com/office/drawing/2014/main" id="{A123B2B2-22AB-4ECF-91FA-A10A171C5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82" y="1851197"/>
            <a:ext cx="4777381" cy="298586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536C8-C525-5CD5-947A-0920360B9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-GA reduced dataset dimensionality by 58%.</a:t>
            </a:r>
          </a:p>
          <a:p>
            <a:r>
              <a:rPr lang="en-US"/>
              <a:t>SMOTE effectively balanced the dataset</a:t>
            </a:r>
          </a:p>
          <a:p>
            <a:r>
              <a:rPr lang="en-US"/>
              <a:t>Key fraud detection features were successfully identified</a:t>
            </a:r>
          </a:p>
          <a:p>
            <a:r>
              <a:rPr lang="en-US"/>
              <a:t>The approach improves model interpretability and efficiency.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DE6E9-A4DA-EABB-5C0D-CFA6F38E7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1AA0E-0695-5E7E-8580-5A8AE26F0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</a:rPr>
              <a:t>Thank You!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9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161C0-E6B1-18B0-E149-15C37B4D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Problem Statement</a:t>
            </a:r>
          </a:p>
        </p:txBody>
      </p:sp>
      <p:pic>
        <p:nvPicPr>
          <p:cNvPr id="15" name="Picture 14" descr="Office building overlayed with stock market graphs">
            <a:extLst>
              <a:ext uri="{FF2B5EF4-FFF2-40B4-BE49-F238E27FC236}">
                <a16:creationId xmlns:a16="http://schemas.microsoft.com/office/drawing/2014/main" id="{A8714CBB-652C-21AD-915B-F886D531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00" r="1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E6BB0D4-7BBA-49DE-7365-56444CE8D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Fraud costs $4.7T annually (ACFE)</a:t>
            </a:r>
          </a:p>
          <a:p>
            <a:r>
              <a:rPr lang="en-US">
                <a:solidFill>
                  <a:schemeClr val="bg1"/>
                </a:solidFill>
              </a:rPr>
              <a:t>IEEE-CIS dataset:&lt;1% fraud cases (590K transactions, 0.8% fraud).</a:t>
            </a:r>
          </a:p>
          <a:p>
            <a:r>
              <a:rPr lang="en-US">
                <a:solidFill>
                  <a:schemeClr val="bg1"/>
                </a:solidFill>
              </a:rPr>
              <a:t>Challenge: High-dimensional data (284 features) -&gt; need efficient feature selection to improve detection accuracy</a:t>
            </a:r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54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2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E01DE939-7C15-32E6-30EA-CF9B961AC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9471" y="941355"/>
            <a:ext cx="2601592" cy="2601592"/>
          </a:xfrm>
          <a:prstGeom prst="rect">
            <a:avLst/>
          </a:prstGeom>
        </p:spPr>
      </p:pic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7" name="Oval 226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E8C23-BABC-34A9-53D7-950768A4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  <p:grpSp>
        <p:nvGrpSpPr>
          <p:cNvPr id="228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A4E3D-1128-9374-904D-0F0C519D6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Source: IEEE-CIS Kaggle Dataset.</a:t>
            </a:r>
          </a:p>
          <a:p>
            <a:r>
              <a:rPr lang="en-US" sz="2200">
                <a:solidFill>
                  <a:schemeClr val="bg1"/>
                </a:solidFill>
              </a:rPr>
              <a:t>Key Files: train_transaction.csv, train_identity.csv</a:t>
            </a:r>
          </a:p>
          <a:p>
            <a:r>
              <a:rPr lang="en-US" sz="2200">
                <a:solidFill>
                  <a:schemeClr val="bg1"/>
                </a:solidFill>
              </a:rPr>
              <a:t>Data Merge using TransactionID to combine identity and transaction data.</a:t>
            </a:r>
          </a:p>
          <a:p>
            <a:endParaRPr lang="en-US" sz="2200">
              <a:solidFill>
                <a:schemeClr val="bg1"/>
              </a:solidFill>
            </a:endParaRPr>
          </a:p>
          <a:p>
            <a:pPr marL="0"/>
            <a:r>
              <a:rPr lang="en-US" sz="2200">
                <a:solidFill>
                  <a:schemeClr val="bg1"/>
                </a:solidFill>
              </a:rPr>
              <a:t>WHY THIS DATASET? </a:t>
            </a:r>
          </a:p>
          <a:p>
            <a:pPr marL="0"/>
            <a:r>
              <a:rPr lang="en-US" sz="2200">
                <a:solidFill>
                  <a:schemeClr val="bg1"/>
                </a:solidFill>
              </a:rPr>
              <a:t> Used in IEEE-CIS Fraud Detection Challenge – real-world fraud cases from financial transactions</a:t>
            </a:r>
          </a:p>
        </p:txBody>
      </p:sp>
    </p:spTree>
    <p:extLst>
      <p:ext uri="{BB962C8B-B14F-4D97-AF65-F5344CB8AC3E}">
        <p14:creationId xmlns:p14="http://schemas.microsoft.com/office/powerpoint/2010/main" val="123094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6A512-6531-9ABC-B81A-95D33DC7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27DEC-20F0-27DF-2E38-B656369B7F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9" r="22020" b="-1"/>
          <a:stretch/>
        </p:blipFill>
        <p:spPr>
          <a:xfrm>
            <a:off x="703182" y="955455"/>
            <a:ext cx="4777381" cy="477734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27" name="TextBox 2">
            <a:extLst>
              <a:ext uri="{FF2B5EF4-FFF2-40B4-BE49-F238E27FC236}">
                <a16:creationId xmlns:a16="http://schemas.microsoft.com/office/drawing/2014/main" id="{99FC26FA-E4A5-E399-5DBA-72AC061E34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253923"/>
              </p:ext>
            </p:extLst>
          </p:nvPr>
        </p:nvGraphicFramePr>
        <p:xfrm>
          <a:off x="5894962" y="1543285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7B319765-3082-2116-70FD-732ECE1B5509}"/>
              </a:ext>
            </a:extLst>
          </p:cNvPr>
          <p:cNvSpPr txBox="1"/>
          <p:nvPr/>
        </p:nvSpPr>
        <p:spPr>
          <a:xfrm>
            <a:off x="1885361" y="6080289"/>
            <a:ext cx="95996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Preprocessing reduces noise, handles missing values, and structures the data for effective feature selection using Genetic Algorithms.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372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4A972-1865-BBE2-D6D8-3EADBFD1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SMOTE Balancing Results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C8257A-6CB5-AAEC-970B-50BAA96D86E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Why SMOTE?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Original data: 590K transactions, 0.8% fraud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Post-SMOTE: 50% fraud, 50% non-fraud (balanced)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5291E-312E-2C4A-D766-0501702FFE0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24883"/>
            <a:ext cx="6903720" cy="46082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2A9D63-F287-712C-739F-75D8FB8C007B}"/>
              </a:ext>
            </a:extLst>
          </p:cNvPr>
          <p:cNvSpPr txBox="1"/>
          <p:nvPr/>
        </p:nvSpPr>
        <p:spPr>
          <a:xfrm>
            <a:off x="4100362" y="16844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79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633C5-54CA-D865-BE13-AA7A994A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Genetic Algorithm Workflow</a:t>
            </a:r>
          </a:p>
        </p:txBody>
      </p:sp>
      <p:pic>
        <p:nvPicPr>
          <p:cNvPr id="6" name="Picture 5" descr="A diagram of a process flow">
            <a:extLst>
              <a:ext uri="{FF2B5EF4-FFF2-40B4-BE49-F238E27FC236}">
                <a16:creationId xmlns:a16="http://schemas.microsoft.com/office/drawing/2014/main" id="{32EB0EEF-9C2B-C5E9-C3B2-21AD84C99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r="12085" b="1"/>
          <a:stretch/>
        </p:blipFill>
        <p:spPr>
          <a:xfrm>
            <a:off x="919262" y="640080"/>
            <a:ext cx="4882315" cy="5577840"/>
          </a:xfrm>
          <a:prstGeom prst="rect">
            <a:avLst/>
          </a:prstGeom>
        </p:spPr>
      </p:pic>
      <p:sp>
        <p:nvSpPr>
          <p:cNvPr id="2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E3B45-0C51-EC7A-3F8F-0AD07D5E9000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Population Initialization: </a:t>
            </a:r>
            <a:r>
              <a:rPr lang="en-US" sz="2200"/>
              <a:t>Randomly selects feature sets.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Fitness Function: </a:t>
            </a:r>
            <a:r>
              <a:rPr lang="en-US" sz="2200"/>
              <a:t>Measures subset usefulness.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Selection: </a:t>
            </a:r>
            <a:r>
              <a:rPr lang="en-US" sz="2200"/>
              <a:t>Keeps best-performing feature subsets.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Crossover &amp; Mutation</a:t>
            </a:r>
            <a:r>
              <a:rPr lang="en-US" sz="2200"/>
              <a:t>: Generates new feature sets for optimization.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Final Selection</a:t>
            </a:r>
            <a:r>
              <a:rPr lang="en-US" sz="2200"/>
              <a:t>: Saves the best feature subset.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16790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2FF5B-B44B-2E61-FA38-ADA48774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Selection Results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39F228C-BA08-0C22-60E2-E3446964E0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9403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019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green graph&#10;&#10;AI-generated content may be incorrect.">
            <a:extLst>
              <a:ext uri="{FF2B5EF4-FFF2-40B4-BE49-F238E27FC236}">
                <a16:creationId xmlns:a16="http://schemas.microsoft.com/office/drawing/2014/main" id="{E2BDEAC1-9AC2-1BD4-C885-68B43818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98" y="457200"/>
            <a:ext cx="936000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1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 thruBlk="1"/>
      </p:transition>
    </mc:Choice>
    <mc:Fallback xmlns="">
      <p:transition spd="slow" advTm="5000"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A0BC0-21D8-7F8E-F5BB-C6B74907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i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Fraud </a:t>
            </a:r>
            <a:r>
              <a:rPr lang="en-US" sz="4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vs. Non-Fraud Distribution</a:t>
            </a:r>
            <a:r>
              <a:rPr lang="en-US" sz="4000" dirty="0">
                <a:solidFill>
                  <a:srgbClr val="FFFFFF"/>
                </a:solidFill>
              </a:rPr>
              <a:t> (post-SMOTE)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01A12-21C0-39FE-719E-DCC1A319FF5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81727" y="649480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ffectLst/>
              </a:rPr>
              <a:t>A bar chart was created to visualize the </a:t>
            </a:r>
            <a:r>
              <a:rPr lang="en-US" sz="2000" b="1">
                <a:effectLst/>
              </a:rPr>
              <a:t>distribution of fraud and non-fraud transactions</a:t>
            </a:r>
            <a:r>
              <a:rPr lang="en-US" sz="2000">
                <a:effectLst/>
              </a:rPr>
              <a:t>. The dataset was highly imbalanced before SMOTE, but after applying balancing techniques, the distribution became more suitable for training fraud detection models.</a:t>
            </a:r>
          </a:p>
          <a:p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B9B2B3-FCB2-9E28-7028-818F3D238DF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02" y="2228174"/>
            <a:ext cx="3615776" cy="241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</TotalTime>
  <Words>657</Words>
  <Application>Microsoft Office PowerPoint</Application>
  <PresentationFormat>Widescreen</PresentationFormat>
  <Paragraphs>76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IEEE-CIS Fraud Detection Using Genetic Algorithms</vt:lpstr>
      <vt:lpstr>Problem Statement</vt:lpstr>
      <vt:lpstr>Dataset Overview</vt:lpstr>
      <vt:lpstr>Data Preprocessing</vt:lpstr>
      <vt:lpstr>SMOTE Balancing Results</vt:lpstr>
      <vt:lpstr>Genetic Algorithm Workflow</vt:lpstr>
      <vt:lpstr>Feature Selection Results</vt:lpstr>
      <vt:lpstr>PowerPoint Presentation</vt:lpstr>
      <vt:lpstr>Fraud vs. Non-Fraud Distribution (post-SMOTE)</vt:lpstr>
      <vt:lpstr>Genetic Algorithm Results</vt:lpstr>
      <vt:lpstr>Future Enhancements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Vundela</dc:creator>
  <cp:lastModifiedBy>Vamsi Vundela</cp:lastModifiedBy>
  <cp:revision>129</cp:revision>
  <dcterms:created xsi:type="dcterms:W3CDTF">2025-02-22T11:23:12Z</dcterms:created>
  <dcterms:modified xsi:type="dcterms:W3CDTF">2025-03-01T03:01:05Z</dcterms:modified>
</cp:coreProperties>
</file>