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0" r:id="rId4"/>
    <p:sldId id="263" r:id="rId5"/>
    <p:sldId id="271" r:id="rId6"/>
    <p:sldId id="289" r:id="rId7"/>
    <p:sldId id="283" r:id="rId8"/>
    <p:sldId id="286" r:id="rId9"/>
    <p:sldId id="287" r:id="rId10"/>
    <p:sldId id="291" r:id="rId11"/>
    <p:sldId id="284" r:id="rId12"/>
    <p:sldId id="285" r:id="rId13"/>
    <p:sldId id="290" r:id="rId14"/>
    <p:sldId id="258" r:id="rId15"/>
    <p:sldId id="265" r:id="rId16"/>
    <p:sldId id="266" r:id="rId17"/>
    <p:sldId id="272" r:id="rId18"/>
    <p:sldId id="273" r:id="rId19"/>
    <p:sldId id="275" r:id="rId20"/>
    <p:sldId id="280" r:id="rId21"/>
    <p:sldId id="279" r:id="rId22"/>
    <p:sldId id="281" r:id="rId23"/>
    <p:sldId id="267" r:id="rId24"/>
    <p:sldId id="277" r:id="rId25"/>
    <p:sldId id="261" r:id="rId26"/>
    <p:sldId id="264" r:id="rId27"/>
    <p:sldId id="26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63" autoAdjust="0"/>
  </p:normalViewPr>
  <p:slideViewPr>
    <p:cSldViewPr snapToGrid="0">
      <p:cViewPr varScale="1">
        <p:scale>
          <a:sx n="88" d="100"/>
          <a:sy n="8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84D55-D065-4E68-A528-2E5305E67B5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A223ED-6004-4B1B-AE04-B09BE1054DCC}">
      <dgm:prSet phldrT="[文本]" custT="1"/>
      <dgm:spPr/>
      <dgm:t>
        <a:bodyPr lIns="0" tIns="0" rIns="0" bIns="0"/>
        <a:lstStyle/>
        <a:p>
          <a:pPr algn="ctr"/>
          <a:r>
            <a:rPr lang="en-US" altLang="en-US" sz="1400" b="1" dirty="0" smtClean="0">
              <a:ln/>
            </a:rPr>
            <a:t>Explanatory</a:t>
          </a:r>
          <a:endParaRPr lang="zh-CN" altLang="en-US" sz="1200" b="1" dirty="0">
            <a:ln/>
          </a:endParaRPr>
        </a:p>
      </dgm:t>
    </dgm:pt>
    <dgm:pt modelId="{D6D1F1D6-B3DD-4449-B10E-E88985E5D9A7}" type="parTrans" cxnId="{B51AD068-68E0-4B96-AC93-F5C826CE392F}">
      <dgm:prSet/>
      <dgm:spPr/>
      <dgm:t>
        <a:bodyPr/>
        <a:lstStyle/>
        <a:p>
          <a:endParaRPr lang="zh-CN" altLang="en-US"/>
        </a:p>
      </dgm:t>
    </dgm:pt>
    <dgm:pt modelId="{6094BD15-74F5-4FA6-9E7B-CD956A73B12E}" type="sibTrans" cxnId="{B51AD068-68E0-4B96-AC93-F5C826CE392F}">
      <dgm:prSet/>
      <dgm:spPr/>
      <dgm:t>
        <a:bodyPr/>
        <a:lstStyle/>
        <a:p>
          <a:endParaRPr lang="zh-CN" altLang="en-US"/>
        </a:p>
      </dgm:t>
    </dgm:pt>
    <dgm:pt modelId="{2F81CB09-2CBD-4F2B-9C6A-F2209405FDC1}">
      <dgm:prSet phldrT="[文本]" custT="1"/>
      <dgm:spPr>
        <a:solidFill>
          <a:srgbClr val="5B9BD5">
            <a:alpha val="72157"/>
          </a:srgbClr>
        </a:solidFill>
      </dgm:spPr>
      <dgm:t>
        <a:bodyPr/>
        <a:lstStyle/>
        <a:p>
          <a:r>
            <a:rPr lang="en-US" altLang="zh-CN" sz="1400" dirty="0" smtClean="0"/>
            <a:t>Support Decision</a:t>
          </a:r>
          <a:endParaRPr lang="zh-CN" altLang="en-US" sz="1400" dirty="0"/>
        </a:p>
      </dgm:t>
    </dgm:pt>
    <dgm:pt modelId="{9A68F411-4293-4221-B35C-FB31A6BAC0F4}" type="parTrans" cxnId="{E91C2758-F506-468C-86FB-AE5A83080BF2}">
      <dgm:prSet/>
      <dgm:spPr/>
      <dgm:t>
        <a:bodyPr/>
        <a:lstStyle/>
        <a:p>
          <a:endParaRPr lang="zh-CN" altLang="en-US"/>
        </a:p>
      </dgm:t>
    </dgm:pt>
    <dgm:pt modelId="{11ED2E2F-CF67-40C0-9B72-A729B591DD14}" type="sibTrans" cxnId="{E91C2758-F506-468C-86FB-AE5A83080BF2}">
      <dgm:prSet/>
      <dgm:spPr/>
      <dgm:t>
        <a:bodyPr/>
        <a:lstStyle/>
        <a:p>
          <a:endParaRPr lang="zh-CN" altLang="en-US"/>
        </a:p>
      </dgm:t>
    </dgm:pt>
    <dgm:pt modelId="{4168AB82-8931-4C89-8199-D0DE7E97917A}">
      <dgm:prSet phldrT="[文本]" custT="1"/>
      <dgm:spPr>
        <a:solidFill>
          <a:srgbClr val="5B9BD5">
            <a:alpha val="72157"/>
          </a:srgbClr>
        </a:solidFill>
      </dgm:spPr>
      <dgm:t>
        <a:bodyPr/>
        <a:lstStyle/>
        <a:p>
          <a:r>
            <a:rPr lang="en-US" altLang="zh-CN" sz="1400" dirty="0" smtClean="0"/>
            <a:t>Communicate</a:t>
          </a:r>
          <a:endParaRPr lang="zh-CN" altLang="en-US" sz="1400" dirty="0"/>
        </a:p>
      </dgm:t>
    </dgm:pt>
    <dgm:pt modelId="{31CA11E8-949C-4FE2-B449-440F05D9B249}" type="parTrans" cxnId="{12C35AA3-2B54-4D99-A2F5-FD33B2F7F7E9}">
      <dgm:prSet/>
      <dgm:spPr/>
      <dgm:t>
        <a:bodyPr/>
        <a:lstStyle/>
        <a:p>
          <a:endParaRPr lang="zh-CN" altLang="en-US"/>
        </a:p>
      </dgm:t>
    </dgm:pt>
    <dgm:pt modelId="{2BCE0179-0A8D-46BE-A38B-C1F55420C9D5}" type="sibTrans" cxnId="{12C35AA3-2B54-4D99-A2F5-FD33B2F7F7E9}">
      <dgm:prSet/>
      <dgm:spPr/>
      <dgm:t>
        <a:bodyPr/>
        <a:lstStyle/>
        <a:p>
          <a:endParaRPr lang="zh-CN" altLang="en-US"/>
        </a:p>
      </dgm:t>
    </dgm:pt>
    <dgm:pt modelId="{80D49E74-43CB-4424-9EEA-BFED22BE5480}">
      <dgm:prSet phldrT="[文本]" custT="1"/>
      <dgm:spPr>
        <a:solidFill>
          <a:srgbClr val="5B9BD5">
            <a:alpha val="72157"/>
          </a:srgbClr>
        </a:solidFill>
      </dgm:spPr>
      <dgm:t>
        <a:bodyPr/>
        <a:lstStyle/>
        <a:p>
          <a:r>
            <a:rPr lang="en-US" altLang="zh-CN" sz="1400" dirty="0" smtClean="0"/>
            <a:t>Efficiency</a:t>
          </a:r>
          <a:endParaRPr lang="zh-CN" altLang="en-US" sz="1400" dirty="0"/>
        </a:p>
      </dgm:t>
    </dgm:pt>
    <dgm:pt modelId="{7E956038-6DEE-45BA-BF3F-3E01381B9F46}" type="parTrans" cxnId="{1436A437-A0E5-4151-A7E2-C2E99303C38B}">
      <dgm:prSet/>
      <dgm:spPr/>
      <dgm:t>
        <a:bodyPr/>
        <a:lstStyle/>
        <a:p>
          <a:endParaRPr lang="zh-CN" altLang="en-US"/>
        </a:p>
      </dgm:t>
    </dgm:pt>
    <dgm:pt modelId="{F5E4029A-B457-4383-BF7D-0A18D59F55F9}" type="sibTrans" cxnId="{1436A437-A0E5-4151-A7E2-C2E99303C38B}">
      <dgm:prSet/>
      <dgm:spPr/>
      <dgm:t>
        <a:bodyPr/>
        <a:lstStyle/>
        <a:p>
          <a:endParaRPr lang="zh-CN" altLang="en-US"/>
        </a:p>
      </dgm:t>
    </dgm:pt>
    <dgm:pt modelId="{D9AE504B-B2F5-43C9-943D-06209FE935A4}">
      <dgm:prSet phldrT="[文本]" custT="1"/>
      <dgm:spPr>
        <a:solidFill>
          <a:srgbClr val="5B9BD5">
            <a:alpha val="72157"/>
          </a:srgbClr>
        </a:solidFill>
      </dgm:spPr>
      <dgm:t>
        <a:bodyPr/>
        <a:lstStyle/>
        <a:p>
          <a:r>
            <a:rPr lang="en-US" altLang="zh-CN" sz="1400" dirty="0" smtClean="0"/>
            <a:t>Answer Question</a:t>
          </a:r>
          <a:endParaRPr lang="zh-CN" altLang="en-US" sz="1400" dirty="0"/>
        </a:p>
      </dgm:t>
    </dgm:pt>
    <dgm:pt modelId="{5584571C-77F3-4FAE-BA66-BD88DF3529DA}" type="parTrans" cxnId="{61D5C261-124B-429F-ADA9-1FF485558C38}">
      <dgm:prSet/>
      <dgm:spPr/>
      <dgm:t>
        <a:bodyPr/>
        <a:lstStyle/>
        <a:p>
          <a:endParaRPr lang="zh-CN" altLang="en-US"/>
        </a:p>
      </dgm:t>
    </dgm:pt>
    <dgm:pt modelId="{8A0468DC-70E3-41F1-834D-886723171180}" type="sibTrans" cxnId="{61D5C261-124B-429F-ADA9-1FF485558C38}">
      <dgm:prSet/>
      <dgm:spPr/>
      <dgm:t>
        <a:bodyPr/>
        <a:lstStyle/>
        <a:p>
          <a:endParaRPr lang="zh-CN" altLang="en-US"/>
        </a:p>
      </dgm:t>
    </dgm:pt>
    <dgm:pt modelId="{32AACFD8-B422-4876-BE27-49F504BF13F9}" type="pres">
      <dgm:prSet presAssocID="{C4D84D55-D065-4E68-A528-2E5305E67B5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E1C9BC1-EA0A-4E1F-99CB-10D17F87C0A5}" type="pres">
      <dgm:prSet presAssocID="{7BA223ED-6004-4B1B-AE04-B09BE1054DC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82830E3-0394-4129-836A-E983FEE828A6}" type="pres">
      <dgm:prSet presAssocID="{9A68F411-4293-4221-B35C-FB31A6BAC0F4}" presName="Name9" presStyleLbl="parChTrans1D2" presStyleIdx="0" presStyleCnt="4"/>
      <dgm:spPr/>
    </dgm:pt>
    <dgm:pt modelId="{F3CD4EA5-10C6-47A6-BA10-16B7F6AB3970}" type="pres">
      <dgm:prSet presAssocID="{9A68F411-4293-4221-B35C-FB31A6BAC0F4}" presName="connTx" presStyleLbl="parChTrans1D2" presStyleIdx="0" presStyleCnt="4"/>
      <dgm:spPr/>
    </dgm:pt>
    <dgm:pt modelId="{51B1B635-389C-4364-B8D3-ED9B4AD3E64F}" type="pres">
      <dgm:prSet presAssocID="{2F81CB09-2CBD-4F2B-9C6A-F2209405FDC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19D80-46B4-4D7F-B913-84A23AA2D6B7}" type="pres">
      <dgm:prSet presAssocID="{31CA11E8-949C-4FE2-B449-440F05D9B249}" presName="Name9" presStyleLbl="parChTrans1D2" presStyleIdx="1" presStyleCnt="4"/>
      <dgm:spPr/>
    </dgm:pt>
    <dgm:pt modelId="{DF5E8E9C-2103-4AF7-8F44-5EE464F131FC}" type="pres">
      <dgm:prSet presAssocID="{31CA11E8-949C-4FE2-B449-440F05D9B249}" presName="connTx" presStyleLbl="parChTrans1D2" presStyleIdx="1" presStyleCnt="4"/>
      <dgm:spPr/>
    </dgm:pt>
    <dgm:pt modelId="{DE109A4B-1250-4A96-BE05-400A3EBF46BE}" type="pres">
      <dgm:prSet presAssocID="{4168AB82-8931-4C89-8199-D0DE7E9791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E02A6B-A6DB-4893-A8E3-774145A7B546}" type="pres">
      <dgm:prSet presAssocID="{7E956038-6DEE-45BA-BF3F-3E01381B9F46}" presName="Name9" presStyleLbl="parChTrans1D2" presStyleIdx="2" presStyleCnt="4"/>
      <dgm:spPr/>
    </dgm:pt>
    <dgm:pt modelId="{8FC9DB7F-9399-41FA-9699-589BE7576C46}" type="pres">
      <dgm:prSet presAssocID="{7E956038-6DEE-45BA-BF3F-3E01381B9F46}" presName="connTx" presStyleLbl="parChTrans1D2" presStyleIdx="2" presStyleCnt="4"/>
      <dgm:spPr/>
    </dgm:pt>
    <dgm:pt modelId="{D985C4EC-9A26-4B7B-8B0D-FD2C0BB94BC3}" type="pres">
      <dgm:prSet presAssocID="{80D49E74-43CB-4424-9EEA-BFED22BE548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03B6BF-EFEB-4B2A-A349-AA10589792D5}" type="pres">
      <dgm:prSet presAssocID="{5584571C-77F3-4FAE-BA66-BD88DF3529DA}" presName="Name9" presStyleLbl="parChTrans1D2" presStyleIdx="3" presStyleCnt="4"/>
      <dgm:spPr/>
    </dgm:pt>
    <dgm:pt modelId="{A07E79BD-B6CF-4732-B129-20B01A35EB93}" type="pres">
      <dgm:prSet presAssocID="{5584571C-77F3-4FAE-BA66-BD88DF3529DA}" presName="connTx" presStyleLbl="parChTrans1D2" presStyleIdx="3" presStyleCnt="4"/>
      <dgm:spPr/>
    </dgm:pt>
    <dgm:pt modelId="{B1029B03-90AF-41A8-866B-2D50966A74B3}" type="pres">
      <dgm:prSet presAssocID="{D9AE504B-B2F5-43C9-943D-06209FE935A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DE0EEB-B271-452D-B162-D608BF542311}" type="presOf" srcId="{9A68F411-4293-4221-B35C-FB31A6BAC0F4}" destId="{582830E3-0394-4129-836A-E983FEE828A6}" srcOrd="0" destOrd="0" presId="urn:microsoft.com/office/officeart/2005/8/layout/radial1"/>
    <dgm:cxn modelId="{F79D4511-FC70-478F-B41C-E34E0D3745D7}" type="presOf" srcId="{7BA223ED-6004-4B1B-AE04-B09BE1054DCC}" destId="{DE1C9BC1-EA0A-4E1F-99CB-10D17F87C0A5}" srcOrd="0" destOrd="0" presId="urn:microsoft.com/office/officeart/2005/8/layout/radial1"/>
    <dgm:cxn modelId="{D65331DB-1239-4D31-BB38-CE12F9A8454D}" type="presOf" srcId="{4168AB82-8931-4C89-8199-D0DE7E97917A}" destId="{DE109A4B-1250-4A96-BE05-400A3EBF46BE}" srcOrd="0" destOrd="0" presId="urn:microsoft.com/office/officeart/2005/8/layout/radial1"/>
    <dgm:cxn modelId="{61D5C261-124B-429F-ADA9-1FF485558C38}" srcId="{7BA223ED-6004-4B1B-AE04-B09BE1054DCC}" destId="{D9AE504B-B2F5-43C9-943D-06209FE935A4}" srcOrd="3" destOrd="0" parTransId="{5584571C-77F3-4FAE-BA66-BD88DF3529DA}" sibTransId="{8A0468DC-70E3-41F1-834D-886723171180}"/>
    <dgm:cxn modelId="{12C35AA3-2B54-4D99-A2F5-FD33B2F7F7E9}" srcId="{7BA223ED-6004-4B1B-AE04-B09BE1054DCC}" destId="{4168AB82-8931-4C89-8199-D0DE7E97917A}" srcOrd="1" destOrd="0" parTransId="{31CA11E8-949C-4FE2-B449-440F05D9B249}" sibTransId="{2BCE0179-0A8D-46BE-A38B-C1F55420C9D5}"/>
    <dgm:cxn modelId="{E087DEC9-619A-4340-98E7-32AAA4D82AE0}" type="presOf" srcId="{7E956038-6DEE-45BA-BF3F-3E01381B9F46}" destId="{8FC9DB7F-9399-41FA-9699-589BE7576C46}" srcOrd="1" destOrd="0" presId="urn:microsoft.com/office/officeart/2005/8/layout/radial1"/>
    <dgm:cxn modelId="{4E0EE810-2774-45B7-B338-A47443D454EF}" type="presOf" srcId="{31CA11E8-949C-4FE2-B449-440F05D9B249}" destId="{84019D80-46B4-4D7F-B913-84A23AA2D6B7}" srcOrd="0" destOrd="0" presId="urn:microsoft.com/office/officeart/2005/8/layout/radial1"/>
    <dgm:cxn modelId="{2B489788-BD37-4FD0-874D-BF7640AC40C7}" type="presOf" srcId="{D9AE504B-B2F5-43C9-943D-06209FE935A4}" destId="{B1029B03-90AF-41A8-866B-2D50966A74B3}" srcOrd="0" destOrd="0" presId="urn:microsoft.com/office/officeart/2005/8/layout/radial1"/>
    <dgm:cxn modelId="{FCD57116-9E53-4EED-80EB-14D6D8E99119}" type="presOf" srcId="{80D49E74-43CB-4424-9EEA-BFED22BE5480}" destId="{D985C4EC-9A26-4B7B-8B0D-FD2C0BB94BC3}" srcOrd="0" destOrd="0" presId="urn:microsoft.com/office/officeart/2005/8/layout/radial1"/>
    <dgm:cxn modelId="{C46205BF-8870-4ABD-B803-7F8DB4D1F8FF}" type="presOf" srcId="{5584571C-77F3-4FAE-BA66-BD88DF3529DA}" destId="{A07E79BD-B6CF-4732-B129-20B01A35EB93}" srcOrd="1" destOrd="0" presId="urn:microsoft.com/office/officeart/2005/8/layout/radial1"/>
    <dgm:cxn modelId="{1BE46B90-3363-413F-8DB7-D6BCEB84ABB5}" type="presOf" srcId="{2F81CB09-2CBD-4F2B-9C6A-F2209405FDC1}" destId="{51B1B635-389C-4364-B8D3-ED9B4AD3E64F}" srcOrd="0" destOrd="0" presId="urn:microsoft.com/office/officeart/2005/8/layout/radial1"/>
    <dgm:cxn modelId="{1436A437-A0E5-4151-A7E2-C2E99303C38B}" srcId="{7BA223ED-6004-4B1B-AE04-B09BE1054DCC}" destId="{80D49E74-43CB-4424-9EEA-BFED22BE5480}" srcOrd="2" destOrd="0" parTransId="{7E956038-6DEE-45BA-BF3F-3E01381B9F46}" sibTransId="{F5E4029A-B457-4383-BF7D-0A18D59F55F9}"/>
    <dgm:cxn modelId="{9767C169-2B11-4BD6-A2AB-47FB013AF261}" type="presOf" srcId="{7E956038-6DEE-45BA-BF3F-3E01381B9F46}" destId="{40E02A6B-A6DB-4893-A8E3-774145A7B546}" srcOrd="0" destOrd="0" presId="urn:microsoft.com/office/officeart/2005/8/layout/radial1"/>
    <dgm:cxn modelId="{74120EDA-3EDE-44BB-90D2-C2F0C3F394A0}" type="presOf" srcId="{31CA11E8-949C-4FE2-B449-440F05D9B249}" destId="{DF5E8E9C-2103-4AF7-8F44-5EE464F131FC}" srcOrd="1" destOrd="0" presId="urn:microsoft.com/office/officeart/2005/8/layout/radial1"/>
    <dgm:cxn modelId="{8FF9BB98-34B5-4464-BF8A-1FF6C485A0E6}" type="presOf" srcId="{9A68F411-4293-4221-B35C-FB31A6BAC0F4}" destId="{F3CD4EA5-10C6-47A6-BA10-16B7F6AB3970}" srcOrd="1" destOrd="0" presId="urn:microsoft.com/office/officeart/2005/8/layout/radial1"/>
    <dgm:cxn modelId="{B51AD068-68E0-4B96-AC93-F5C826CE392F}" srcId="{C4D84D55-D065-4E68-A528-2E5305E67B5E}" destId="{7BA223ED-6004-4B1B-AE04-B09BE1054DCC}" srcOrd="0" destOrd="0" parTransId="{D6D1F1D6-B3DD-4449-B10E-E88985E5D9A7}" sibTransId="{6094BD15-74F5-4FA6-9E7B-CD956A73B12E}"/>
    <dgm:cxn modelId="{9C9D9DB2-FA42-4B7F-A50A-24D8B519F820}" type="presOf" srcId="{C4D84D55-D065-4E68-A528-2E5305E67B5E}" destId="{32AACFD8-B422-4876-BE27-49F504BF13F9}" srcOrd="0" destOrd="0" presId="urn:microsoft.com/office/officeart/2005/8/layout/radial1"/>
    <dgm:cxn modelId="{5C12EA1F-2E84-4EB7-B5C6-57C3ED7F3643}" type="presOf" srcId="{5584571C-77F3-4FAE-BA66-BD88DF3529DA}" destId="{C303B6BF-EFEB-4B2A-A349-AA10589792D5}" srcOrd="0" destOrd="0" presId="urn:microsoft.com/office/officeart/2005/8/layout/radial1"/>
    <dgm:cxn modelId="{E91C2758-F506-468C-86FB-AE5A83080BF2}" srcId="{7BA223ED-6004-4B1B-AE04-B09BE1054DCC}" destId="{2F81CB09-2CBD-4F2B-9C6A-F2209405FDC1}" srcOrd="0" destOrd="0" parTransId="{9A68F411-4293-4221-B35C-FB31A6BAC0F4}" sibTransId="{11ED2E2F-CF67-40C0-9B72-A729B591DD14}"/>
    <dgm:cxn modelId="{05CD2DAD-9996-4446-B447-13F25A80F8DD}" type="presParOf" srcId="{32AACFD8-B422-4876-BE27-49F504BF13F9}" destId="{DE1C9BC1-EA0A-4E1F-99CB-10D17F87C0A5}" srcOrd="0" destOrd="0" presId="urn:microsoft.com/office/officeart/2005/8/layout/radial1"/>
    <dgm:cxn modelId="{B6600641-9BE4-4385-BB72-FD93A9855B2F}" type="presParOf" srcId="{32AACFD8-B422-4876-BE27-49F504BF13F9}" destId="{582830E3-0394-4129-836A-E983FEE828A6}" srcOrd="1" destOrd="0" presId="urn:microsoft.com/office/officeart/2005/8/layout/radial1"/>
    <dgm:cxn modelId="{CEC0EEDD-7A92-4A76-B6B1-99C79CE99559}" type="presParOf" srcId="{582830E3-0394-4129-836A-E983FEE828A6}" destId="{F3CD4EA5-10C6-47A6-BA10-16B7F6AB3970}" srcOrd="0" destOrd="0" presId="urn:microsoft.com/office/officeart/2005/8/layout/radial1"/>
    <dgm:cxn modelId="{BDA08F95-FECF-44A3-BD5C-609A6A613A90}" type="presParOf" srcId="{32AACFD8-B422-4876-BE27-49F504BF13F9}" destId="{51B1B635-389C-4364-B8D3-ED9B4AD3E64F}" srcOrd="2" destOrd="0" presId="urn:microsoft.com/office/officeart/2005/8/layout/radial1"/>
    <dgm:cxn modelId="{BE2DC057-F3C6-4174-B70C-E345CD8BD532}" type="presParOf" srcId="{32AACFD8-B422-4876-BE27-49F504BF13F9}" destId="{84019D80-46B4-4D7F-B913-84A23AA2D6B7}" srcOrd="3" destOrd="0" presId="urn:microsoft.com/office/officeart/2005/8/layout/radial1"/>
    <dgm:cxn modelId="{70F121F8-47C4-4889-B7E9-E5156C61CBCD}" type="presParOf" srcId="{84019D80-46B4-4D7F-B913-84A23AA2D6B7}" destId="{DF5E8E9C-2103-4AF7-8F44-5EE464F131FC}" srcOrd="0" destOrd="0" presId="urn:microsoft.com/office/officeart/2005/8/layout/radial1"/>
    <dgm:cxn modelId="{C5541CB3-1640-4FC9-8E21-C69C8015736A}" type="presParOf" srcId="{32AACFD8-B422-4876-BE27-49F504BF13F9}" destId="{DE109A4B-1250-4A96-BE05-400A3EBF46BE}" srcOrd="4" destOrd="0" presId="urn:microsoft.com/office/officeart/2005/8/layout/radial1"/>
    <dgm:cxn modelId="{6423E5ED-AEBE-4039-ACBC-0A441001D4E8}" type="presParOf" srcId="{32AACFD8-B422-4876-BE27-49F504BF13F9}" destId="{40E02A6B-A6DB-4893-A8E3-774145A7B546}" srcOrd="5" destOrd="0" presId="urn:microsoft.com/office/officeart/2005/8/layout/radial1"/>
    <dgm:cxn modelId="{EFE2D968-1242-4D43-8875-A9455A736148}" type="presParOf" srcId="{40E02A6B-A6DB-4893-A8E3-774145A7B546}" destId="{8FC9DB7F-9399-41FA-9699-589BE7576C46}" srcOrd="0" destOrd="0" presId="urn:microsoft.com/office/officeart/2005/8/layout/radial1"/>
    <dgm:cxn modelId="{7703F486-9146-4827-8016-C4AF54F131EC}" type="presParOf" srcId="{32AACFD8-B422-4876-BE27-49F504BF13F9}" destId="{D985C4EC-9A26-4B7B-8B0D-FD2C0BB94BC3}" srcOrd="6" destOrd="0" presId="urn:microsoft.com/office/officeart/2005/8/layout/radial1"/>
    <dgm:cxn modelId="{1127F07E-BD76-4334-9D09-835A33B5C6AA}" type="presParOf" srcId="{32AACFD8-B422-4876-BE27-49F504BF13F9}" destId="{C303B6BF-EFEB-4B2A-A349-AA10589792D5}" srcOrd="7" destOrd="0" presId="urn:microsoft.com/office/officeart/2005/8/layout/radial1"/>
    <dgm:cxn modelId="{06CA8ED7-A8EF-4362-BFB4-8A1F463F015E}" type="presParOf" srcId="{C303B6BF-EFEB-4B2A-A349-AA10589792D5}" destId="{A07E79BD-B6CF-4732-B129-20B01A35EB93}" srcOrd="0" destOrd="0" presId="urn:microsoft.com/office/officeart/2005/8/layout/radial1"/>
    <dgm:cxn modelId="{43B43256-FE22-4F1D-968D-4DBCCEEFD9A7}" type="presParOf" srcId="{32AACFD8-B422-4876-BE27-49F504BF13F9}" destId="{B1029B03-90AF-41A8-866B-2D50966A74B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D84D55-D065-4E68-A528-2E5305E67B5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A223ED-6004-4B1B-AE04-B09BE1054DCC}">
      <dgm:prSet phldrT="[文本]" custT="1"/>
      <dgm:spPr/>
      <dgm:t>
        <a:bodyPr lIns="0" tIns="0" rIns="0" bIns="0"/>
        <a:lstStyle/>
        <a:p>
          <a:pPr algn="ctr"/>
          <a:r>
            <a:rPr lang="en-US" altLang="en-US" sz="1400" b="1" dirty="0" smtClean="0">
              <a:ln/>
            </a:rPr>
            <a:t>Exploratory</a:t>
          </a:r>
          <a:endParaRPr lang="zh-CN" altLang="en-US" sz="1200" b="1" dirty="0">
            <a:ln/>
          </a:endParaRPr>
        </a:p>
      </dgm:t>
    </dgm:pt>
    <dgm:pt modelId="{D6D1F1D6-B3DD-4449-B10E-E88985E5D9A7}" type="parTrans" cxnId="{B51AD068-68E0-4B96-AC93-F5C826CE392F}">
      <dgm:prSet/>
      <dgm:spPr/>
      <dgm:t>
        <a:bodyPr/>
        <a:lstStyle/>
        <a:p>
          <a:endParaRPr lang="zh-CN" altLang="en-US"/>
        </a:p>
      </dgm:t>
    </dgm:pt>
    <dgm:pt modelId="{6094BD15-74F5-4FA6-9E7B-CD956A73B12E}" type="sibTrans" cxnId="{B51AD068-68E0-4B96-AC93-F5C826CE392F}">
      <dgm:prSet/>
      <dgm:spPr/>
      <dgm:t>
        <a:bodyPr/>
        <a:lstStyle/>
        <a:p>
          <a:endParaRPr lang="zh-CN" altLang="en-US"/>
        </a:p>
      </dgm:t>
    </dgm:pt>
    <dgm:pt modelId="{D9AE504B-B2F5-43C9-943D-06209FE935A4}">
      <dgm:prSet phldrT="[文本]" custT="1"/>
      <dgm:spPr>
        <a:solidFill>
          <a:srgbClr val="5B9BD5">
            <a:alpha val="72157"/>
          </a:srgbClr>
        </a:solidFill>
      </dgm:spPr>
      <dgm:t>
        <a:bodyPr/>
        <a:lstStyle/>
        <a:p>
          <a:r>
            <a:rPr lang="en-US" altLang="en-US" sz="1400" dirty="0" smtClean="0"/>
            <a:t>Multiple Dimensions</a:t>
          </a:r>
          <a:endParaRPr lang="zh-CN" altLang="en-US" sz="1400" dirty="0"/>
        </a:p>
      </dgm:t>
    </dgm:pt>
    <dgm:pt modelId="{5584571C-77F3-4FAE-BA66-BD88DF3529DA}" type="parTrans" cxnId="{61D5C261-124B-429F-ADA9-1FF485558C38}">
      <dgm:prSet/>
      <dgm:spPr/>
      <dgm:t>
        <a:bodyPr/>
        <a:lstStyle/>
        <a:p>
          <a:endParaRPr lang="zh-CN" altLang="en-US"/>
        </a:p>
      </dgm:t>
    </dgm:pt>
    <dgm:pt modelId="{8A0468DC-70E3-41F1-834D-886723171180}" type="sibTrans" cxnId="{61D5C261-124B-429F-ADA9-1FF485558C38}">
      <dgm:prSet/>
      <dgm:spPr/>
      <dgm:t>
        <a:bodyPr/>
        <a:lstStyle/>
        <a:p>
          <a:endParaRPr lang="zh-CN" altLang="en-US"/>
        </a:p>
      </dgm:t>
    </dgm:pt>
    <dgm:pt modelId="{AA0EBCBE-C488-4F3A-85B4-964EAE3A0BC6}">
      <dgm:prSet custT="1"/>
      <dgm:spPr>
        <a:solidFill>
          <a:srgbClr val="5B9BD5">
            <a:alpha val="72157"/>
          </a:srgbClr>
        </a:solidFill>
      </dgm:spPr>
      <dgm:t>
        <a:bodyPr/>
        <a:lstStyle/>
        <a:p>
          <a:r>
            <a:rPr lang="en-US" altLang="en-US" sz="1400" dirty="0" smtClean="0"/>
            <a:t>Datasets</a:t>
          </a:r>
          <a:endParaRPr lang="zh-CN" altLang="en-US" sz="1400" dirty="0"/>
        </a:p>
      </dgm:t>
    </dgm:pt>
    <dgm:pt modelId="{291D44A6-DEEF-433F-AB68-65A960FE5F94}" type="parTrans" cxnId="{25140E0E-DD7B-4782-B15F-E316D5C958FF}">
      <dgm:prSet/>
      <dgm:spPr/>
      <dgm:t>
        <a:bodyPr/>
        <a:lstStyle/>
        <a:p>
          <a:endParaRPr lang="zh-CN" altLang="en-US"/>
        </a:p>
      </dgm:t>
    </dgm:pt>
    <dgm:pt modelId="{CA2775D9-4FBF-4125-B9D8-C00A4A3EB3AB}" type="sibTrans" cxnId="{25140E0E-DD7B-4782-B15F-E316D5C958FF}">
      <dgm:prSet/>
      <dgm:spPr/>
      <dgm:t>
        <a:bodyPr/>
        <a:lstStyle/>
        <a:p>
          <a:endParaRPr lang="zh-CN" altLang="en-US"/>
        </a:p>
      </dgm:t>
    </dgm:pt>
    <dgm:pt modelId="{49701E15-2494-46E3-82EB-E009A2DA9AF6}">
      <dgm:prSet custT="1"/>
      <dgm:spPr>
        <a:solidFill>
          <a:srgbClr val="5B9BD5">
            <a:alpha val="72157"/>
          </a:srgbClr>
        </a:solidFill>
      </dgm:spPr>
      <dgm:t>
        <a:bodyPr/>
        <a:lstStyle/>
        <a:p>
          <a:r>
            <a:rPr lang="en-US" altLang="en-US" sz="1400" dirty="0" smtClean="0"/>
            <a:t>Multiple </a:t>
          </a:r>
          <a:r>
            <a:rPr lang="en-US" altLang="en-US" sz="1400" dirty="0" smtClean="0"/>
            <a:t>Insights</a:t>
          </a:r>
          <a:endParaRPr lang="zh-CN" altLang="en-US" sz="1800" dirty="0"/>
        </a:p>
      </dgm:t>
    </dgm:pt>
    <dgm:pt modelId="{E8FA9A02-E560-47C9-8506-8E7BEDDE4312}" type="parTrans" cxnId="{46C99509-B58F-4EE9-964F-39FDCF43CE3B}">
      <dgm:prSet/>
      <dgm:spPr/>
      <dgm:t>
        <a:bodyPr/>
        <a:lstStyle/>
        <a:p>
          <a:endParaRPr lang="zh-CN" altLang="en-US"/>
        </a:p>
      </dgm:t>
    </dgm:pt>
    <dgm:pt modelId="{EA29348C-FB8C-43B3-8B4F-DCE8103CAA25}" type="sibTrans" cxnId="{46C99509-B58F-4EE9-964F-39FDCF43CE3B}">
      <dgm:prSet/>
      <dgm:spPr/>
      <dgm:t>
        <a:bodyPr/>
        <a:lstStyle/>
        <a:p>
          <a:endParaRPr lang="zh-CN" altLang="en-US"/>
        </a:p>
      </dgm:t>
    </dgm:pt>
    <dgm:pt modelId="{6AB454C3-0FBD-41D5-A397-C45340183810}">
      <dgm:prSet/>
      <dgm:spPr>
        <a:solidFill>
          <a:srgbClr val="5B9BD5">
            <a:alpha val="72157"/>
          </a:srgbClr>
        </a:solidFill>
      </dgm:spPr>
      <dgm:t>
        <a:bodyPr/>
        <a:lstStyle/>
        <a:p>
          <a:r>
            <a:rPr lang="en-US" altLang="en-US" dirty="0" smtClean="0"/>
            <a:t>New Questions</a:t>
          </a:r>
          <a:endParaRPr lang="zh-CN" altLang="en-US" dirty="0"/>
        </a:p>
      </dgm:t>
    </dgm:pt>
    <dgm:pt modelId="{BD6B27A0-7566-40C0-A318-115BDA618C68}" type="parTrans" cxnId="{DC3966C0-6299-4BCC-90DE-543695576287}">
      <dgm:prSet/>
      <dgm:spPr/>
      <dgm:t>
        <a:bodyPr/>
        <a:lstStyle/>
        <a:p>
          <a:endParaRPr lang="zh-CN" altLang="en-US"/>
        </a:p>
      </dgm:t>
    </dgm:pt>
    <dgm:pt modelId="{0A2C40BE-C013-4CA3-84FB-4D44F303EE3D}" type="sibTrans" cxnId="{DC3966C0-6299-4BCC-90DE-543695576287}">
      <dgm:prSet/>
      <dgm:spPr/>
      <dgm:t>
        <a:bodyPr/>
        <a:lstStyle/>
        <a:p>
          <a:endParaRPr lang="zh-CN" altLang="en-US"/>
        </a:p>
      </dgm:t>
    </dgm:pt>
    <dgm:pt modelId="{32AACFD8-B422-4876-BE27-49F504BF13F9}" type="pres">
      <dgm:prSet presAssocID="{C4D84D55-D065-4E68-A528-2E5305E67B5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E1C9BC1-EA0A-4E1F-99CB-10D17F87C0A5}" type="pres">
      <dgm:prSet presAssocID="{7BA223ED-6004-4B1B-AE04-B09BE1054DC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D3D64D8-C5FD-46ED-BFAC-625AE71F3794}" type="pres">
      <dgm:prSet presAssocID="{291D44A6-DEEF-433F-AB68-65A960FE5F94}" presName="Name9" presStyleLbl="parChTrans1D2" presStyleIdx="0" presStyleCnt="4"/>
      <dgm:spPr/>
    </dgm:pt>
    <dgm:pt modelId="{AC3FB4E2-8E96-44B9-A3B4-FB72D7D61BDA}" type="pres">
      <dgm:prSet presAssocID="{291D44A6-DEEF-433F-AB68-65A960FE5F94}" presName="connTx" presStyleLbl="parChTrans1D2" presStyleIdx="0" presStyleCnt="4"/>
      <dgm:spPr/>
    </dgm:pt>
    <dgm:pt modelId="{3910C009-78F7-403C-A518-5E880B3E3998}" type="pres">
      <dgm:prSet presAssocID="{AA0EBCBE-C488-4F3A-85B4-964EAE3A0BC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7BBE1B-E5C6-4351-B789-BCA5734970FE}" type="pres">
      <dgm:prSet presAssocID="{BD6B27A0-7566-40C0-A318-115BDA618C68}" presName="Name9" presStyleLbl="parChTrans1D2" presStyleIdx="1" presStyleCnt="4"/>
      <dgm:spPr/>
    </dgm:pt>
    <dgm:pt modelId="{6B2FD86A-FADB-4C02-8D48-1DEBAA8F4F93}" type="pres">
      <dgm:prSet presAssocID="{BD6B27A0-7566-40C0-A318-115BDA618C68}" presName="connTx" presStyleLbl="parChTrans1D2" presStyleIdx="1" presStyleCnt="4"/>
      <dgm:spPr/>
    </dgm:pt>
    <dgm:pt modelId="{0491CF8D-B015-446E-A324-6524F5F76AF0}" type="pres">
      <dgm:prSet presAssocID="{6AB454C3-0FBD-41D5-A397-C453401838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11A18C-9A01-43D1-AEAF-F0D61BF7764D}" type="pres">
      <dgm:prSet presAssocID="{E8FA9A02-E560-47C9-8506-8E7BEDDE4312}" presName="Name9" presStyleLbl="parChTrans1D2" presStyleIdx="2" presStyleCnt="4"/>
      <dgm:spPr/>
    </dgm:pt>
    <dgm:pt modelId="{4E8CA103-2B00-44A7-AFAF-8159163EB672}" type="pres">
      <dgm:prSet presAssocID="{E8FA9A02-E560-47C9-8506-8E7BEDDE4312}" presName="connTx" presStyleLbl="parChTrans1D2" presStyleIdx="2" presStyleCnt="4"/>
      <dgm:spPr/>
    </dgm:pt>
    <dgm:pt modelId="{9C207565-7D04-46FE-927D-6EB08E9E589F}" type="pres">
      <dgm:prSet presAssocID="{49701E15-2494-46E3-82EB-E009A2DA9AF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03B6BF-EFEB-4B2A-A349-AA10589792D5}" type="pres">
      <dgm:prSet presAssocID="{5584571C-77F3-4FAE-BA66-BD88DF3529DA}" presName="Name9" presStyleLbl="parChTrans1D2" presStyleIdx="3" presStyleCnt="4"/>
      <dgm:spPr/>
    </dgm:pt>
    <dgm:pt modelId="{A07E79BD-B6CF-4732-B129-20B01A35EB93}" type="pres">
      <dgm:prSet presAssocID="{5584571C-77F3-4FAE-BA66-BD88DF3529DA}" presName="connTx" presStyleLbl="parChTrans1D2" presStyleIdx="3" presStyleCnt="4"/>
      <dgm:spPr/>
    </dgm:pt>
    <dgm:pt modelId="{B1029B03-90AF-41A8-866B-2D50966A74B3}" type="pres">
      <dgm:prSet presAssocID="{D9AE504B-B2F5-43C9-943D-06209FE935A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9544F9-321D-4210-909E-C9994840E5DC}" type="presOf" srcId="{7BA223ED-6004-4B1B-AE04-B09BE1054DCC}" destId="{DE1C9BC1-EA0A-4E1F-99CB-10D17F87C0A5}" srcOrd="0" destOrd="0" presId="urn:microsoft.com/office/officeart/2005/8/layout/radial1"/>
    <dgm:cxn modelId="{D8347447-D392-4ED4-9072-63CD97CDF1C4}" type="presOf" srcId="{5584571C-77F3-4FAE-BA66-BD88DF3529DA}" destId="{C303B6BF-EFEB-4B2A-A349-AA10589792D5}" srcOrd="0" destOrd="0" presId="urn:microsoft.com/office/officeart/2005/8/layout/radial1"/>
    <dgm:cxn modelId="{E1CF1467-BF28-43DF-8AB9-F57E48F3C8D4}" type="presOf" srcId="{E8FA9A02-E560-47C9-8506-8E7BEDDE4312}" destId="{4E8CA103-2B00-44A7-AFAF-8159163EB672}" srcOrd="1" destOrd="0" presId="urn:microsoft.com/office/officeart/2005/8/layout/radial1"/>
    <dgm:cxn modelId="{A7BBF38C-DA21-48A5-B1EA-EF82F04103A3}" type="presOf" srcId="{5584571C-77F3-4FAE-BA66-BD88DF3529DA}" destId="{A07E79BD-B6CF-4732-B129-20B01A35EB93}" srcOrd="1" destOrd="0" presId="urn:microsoft.com/office/officeart/2005/8/layout/radial1"/>
    <dgm:cxn modelId="{CB1DD85B-7302-41F2-9A55-B8DAFBADE6C2}" type="presOf" srcId="{291D44A6-DEEF-433F-AB68-65A960FE5F94}" destId="{9D3D64D8-C5FD-46ED-BFAC-625AE71F3794}" srcOrd="0" destOrd="0" presId="urn:microsoft.com/office/officeart/2005/8/layout/radial1"/>
    <dgm:cxn modelId="{61D5C261-124B-429F-ADA9-1FF485558C38}" srcId="{7BA223ED-6004-4B1B-AE04-B09BE1054DCC}" destId="{D9AE504B-B2F5-43C9-943D-06209FE935A4}" srcOrd="3" destOrd="0" parTransId="{5584571C-77F3-4FAE-BA66-BD88DF3529DA}" sibTransId="{8A0468DC-70E3-41F1-834D-886723171180}"/>
    <dgm:cxn modelId="{46C99509-B58F-4EE9-964F-39FDCF43CE3B}" srcId="{7BA223ED-6004-4B1B-AE04-B09BE1054DCC}" destId="{49701E15-2494-46E3-82EB-E009A2DA9AF6}" srcOrd="2" destOrd="0" parTransId="{E8FA9A02-E560-47C9-8506-8E7BEDDE4312}" sibTransId="{EA29348C-FB8C-43B3-8B4F-DCE8103CAA25}"/>
    <dgm:cxn modelId="{3B3DD4F2-BC45-4357-B6F8-892AAFD20830}" type="presOf" srcId="{49701E15-2494-46E3-82EB-E009A2DA9AF6}" destId="{9C207565-7D04-46FE-927D-6EB08E9E589F}" srcOrd="0" destOrd="0" presId="urn:microsoft.com/office/officeart/2005/8/layout/radial1"/>
    <dgm:cxn modelId="{06242571-2FC0-4CAE-8ED3-0969324823BA}" type="presOf" srcId="{D9AE504B-B2F5-43C9-943D-06209FE935A4}" destId="{B1029B03-90AF-41A8-866B-2D50966A74B3}" srcOrd="0" destOrd="0" presId="urn:microsoft.com/office/officeart/2005/8/layout/radial1"/>
    <dgm:cxn modelId="{DC3966C0-6299-4BCC-90DE-543695576287}" srcId="{7BA223ED-6004-4B1B-AE04-B09BE1054DCC}" destId="{6AB454C3-0FBD-41D5-A397-C45340183810}" srcOrd="1" destOrd="0" parTransId="{BD6B27A0-7566-40C0-A318-115BDA618C68}" sibTransId="{0A2C40BE-C013-4CA3-84FB-4D44F303EE3D}"/>
    <dgm:cxn modelId="{E7BE8429-FC83-4266-BE64-E861F718DDF5}" type="presOf" srcId="{291D44A6-DEEF-433F-AB68-65A960FE5F94}" destId="{AC3FB4E2-8E96-44B9-A3B4-FB72D7D61BDA}" srcOrd="1" destOrd="0" presId="urn:microsoft.com/office/officeart/2005/8/layout/radial1"/>
    <dgm:cxn modelId="{AAE51ECA-E635-4930-B972-882D10DDECB6}" type="presOf" srcId="{AA0EBCBE-C488-4F3A-85B4-964EAE3A0BC6}" destId="{3910C009-78F7-403C-A518-5E880B3E3998}" srcOrd="0" destOrd="0" presId="urn:microsoft.com/office/officeart/2005/8/layout/radial1"/>
    <dgm:cxn modelId="{2F2B4988-DD8A-4040-98BD-CE0B8F1BD90A}" type="presOf" srcId="{6AB454C3-0FBD-41D5-A397-C45340183810}" destId="{0491CF8D-B015-446E-A324-6524F5F76AF0}" srcOrd="0" destOrd="0" presId="urn:microsoft.com/office/officeart/2005/8/layout/radial1"/>
    <dgm:cxn modelId="{25140E0E-DD7B-4782-B15F-E316D5C958FF}" srcId="{7BA223ED-6004-4B1B-AE04-B09BE1054DCC}" destId="{AA0EBCBE-C488-4F3A-85B4-964EAE3A0BC6}" srcOrd="0" destOrd="0" parTransId="{291D44A6-DEEF-433F-AB68-65A960FE5F94}" sibTransId="{CA2775D9-4FBF-4125-B9D8-C00A4A3EB3AB}"/>
    <dgm:cxn modelId="{226859BC-939C-469A-9FE0-C5A041A671EA}" type="presOf" srcId="{BD6B27A0-7566-40C0-A318-115BDA618C68}" destId="{6B2FD86A-FADB-4C02-8D48-1DEBAA8F4F93}" srcOrd="1" destOrd="0" presId="urn:microsoft.com/office/officeart/2005/8/layout/radial1"/>
    <dgm:cxn modelId="{FEE43FC4-273A-410F-B96C-1543F53F5968}" type="presOf" srcId="{E8FA9A02-E560-47C9-8506-8E7BEDDE4312}" destId="{4511A18C-9A01-43D1-AEAF-F0D61BF7764D}" srcOrd="0" destOrd="0" presId="urn:microsoft.com/office/officeart/2005/8/layout/radial1"/>
    <dgm:cxn modelId="{B51AD068-68E0-4B96-AC93-F5C826CE392F}" srcId="{C4D84D55-D065-4E68-A528-2E5305E67B5E}" destId="{7BA223ED-6004-4B1B-AE04-B09BE1054DCC}" srcOrd="0" destOrd="0" parTransId="{D6D1F1D6-B3DD-4449-B10E-E88985E5D9A7}" sibTransId="{6094BD15-74F5-4FA6-9E7B-CD956A73B12E}"/>
    <dgm:cxn modelId="{F92A5D10-A5A3-4B35-86F1-FB40822EAC2C}" type="presOf" srcId="{BD6B27A0-7566-40C0-A318-115BDA618C68}" destId="{B47BBE1B-E5C6-4351-B789-BCA5734970FE}" srcOrd="0" destOrd="0" presId="urn:microsoft.com/office/officeart/2005/8/layout/radial1"/>
    <dgm:cxn modelId="{86B70329-3CB3-4BC3-BA90-F12EBCB652FF}" type="presOf" srcId="{C4D84D55-D065-4E68-A528-2E5305E67B5E}" destId="{32AACFD8-B422-4876-BE27-49F504BF13F9}" srcOrd="0" destOrd="0" presId="urn:microsoft.com/office/officeart/2005/8/layout/radial1"/>
    <dgm:cxn modelId="{691C91AC-A679-47EA-B49F-B0A99A1D299B}" type="presParOf" srcId="{32AACFD8-B422-4876-BE27-49F504BF13F9}" destId="{DE1C9BC1-EA0A-4E1F-99CB-10D17F87C0A5}" srcOrd="0" destOrd="0" presId="urn:microsoft.com/office/officeart/2005/8/layout/radial1"/>
    <dgm:cxn modelId="{4E205E41-DD80-4221-8422-9F9B05282C17}" type="presParOf" srcId="{32AACFD8-B422-4876-BE27-49F504BF13F9}" destId="{9D3D64D8-C5FD-46ED-BFAC-625AE71F3794}" srcOrd="1" destOrd="0" presId="urn:microsoft.com/office/officeart/2005/8/layout/radial1"/>
    <dgm:cxn modelId="{22C5B701-E32E-4FBE-A271-5FFEB62014FA}" type="presParOf" srcId="{9D3D64D8-C5FD-46ED-BFAC-625AE71F3794}" destId="{AC3FB4E2-8E96-44B9-A3B4-FB72D7D61BDA}" srcOrd="0" destOrd="0" presId="urn:microsoft.com/office/officeart/2005/8/layout/radial1"/>
    <dgm:cxn modelId="{5994B688-AE50-411C-B352-11C6A8E7BBFA}" type="presParOf" srcId="{32AACFD8-B422-4876-BE27-49F504BF13F9}" destId="{3910C009-78F7-403C-A518-5E880B3E3998}" srcOrd="2" destOrd="0" presId="urn:microsoft.com/office/officeart/2005/8/layout/radial1"/>
    <dgm:cxn modelId="{4E5FA220-92BA-4925-9305-B7B9D82C50F3}" type="presParOf" srcId="{32AACFD8-B422-4876-BE27-49F504BF13F9}" destId="{B47BBE1B-E5C6-4351-B789-BCA5734970FE}" srcOrd="3" destOrd="0" presId="urn:microsoft.com/office/officeart/2005/8/layout/radial1"/>
    <dgm:cxn modelId="{C36C688F-13B5-4A45-B956-A8AEA653E9FA}" type="presParOf" srcId="{B47BBE1B-E5C6-4351-B789-BCA5734970FE}" destId="{6B2FD86A-FADB-4C02-8D48-1DEBAA8F4F93}" srcOrd="0" destOrd="0" presId="urn:microsoft.com/office/officeart/2005/8/layout/radial1"/>
    <dgm:cxn modelId="{32C1D755-3DCF-4A90-84AD-4B14A0E462CC}" type="presParOf" srcId="{32AACFD8-B422-4876-BE27-49F504BF13F9}" destId="{0491CF8D-B015-446E-A324-6524F5F76AF0}" srcOrd="4" destOrd="0" presId="urn:microsoft.com/office/officeart/2005/8/layout/radial1"/>
    <dgm:cxn modelId="{57D24725-728A-4FF1-A7B3-0FD2836C81D5}" type="presParOf" srcId="{32AACFD8-B422-4876-BE27-49F504BF13F9}" destId="{4511A18C-9A01-43D1-AEAF-F0D61BF7764D}" srcOrd="5" destOrd="0" presId="urn:microsoft.com/office/officeart/2005/8/layout/radial1"/>
    <dgm:cxn modelId="{53062E66-FE73-4A44-A7AC-6771AACF943B}" type="presParOf" srcId="{4511A18C-9A01-43D1-AEAF-F0D61BF7764D}" destId="{4E8CA103-2B00-44A7-AFAF-8159163EB672}" srcOrd="0" destOrd="0" presId="urn:microsoft.com/office/officeart/2005/8/layout/radial1"/>
    <dgm:cxn modelId="{A0F6B782-07EB-4667-8CD7-F24741BFE4A2}" type="presParOf" srcId="{32AACFD8-B422-4876-BE27-49F504BF13F9}" destId="{9C207565-7D04-46FE-927D-6EB08E9E589F}" srcOrd="6" destOrd="0" presId="urn:microsoft.com/office/officeart/2005/8/layout/radial1"/>
    <dgm:cxn modelId="{59EAF0D5-E91C-4D91-84D4-8CE7E01CE604}" type="presParOf" srcId="{32AACFD8-B422-4876-BE27-49F504BF13F9}" destId="{C303B6BF-EFEB-4B2A-A349-AA10589792D5}" srcOrd="7" destOrd="0" presId="urn:microsoft.com/office/officeart/2005/8/layout/radial1"/>
    <dgm:cxn modelId="{E411A4C4-4C45-4AD4-A244-AE10F66BE6E1}" type="presParOf" srcId="{C303B6BF-EFEB-4B2A-A349-AA10589792D5}" destId="{A07E79BD-B6CF-4732-B129-20B01A35EB93}" srcOrd="0" destOrd="0" presId="urn:microsoft.com/office/officeart/2005/8/layout/radial1"/>
    <dgm:cxn modelId="{673516CD-AE83-4C23-862E-7F609440458D}" type="presParOf" srcId="{32AACFD8-B422-4876-BE27-49F504BF13F9}" destId="{B1029B03-90AF-41A8-866B-2D50966A74B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C9BC1-EA0A-4E1F-99CB-10D17F87C0A5}">
      <dsp:nvSpPr>
        <dsp:cNvPr id="0" name=""/>
        <dsp:cNvSpPr/>
      </dsp:nvSpPr>
      <dsp:spPr>
        <a:xfrm>
          <a:off x="2794038" y="1642768"/>
          <a:ext cx="1248694" cy="1248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smtClean="0">
              <a:ln/>
            </a:rPr>
            <a:t>Explanatory</a:t>
          </a:r>
          <a:endParaRPr lang="zh-CN" altLang="en-US" sz="1200" b="1" kern="1200" dirty="0">
            <a:ln/>
          </a:endParaRPr>
        </a:p>
      </dsp:txBody>
      <dsp:txXfrm>
        <a:off x="2976905" y="1825635"/>
        <a:ext cx="882960" cy="882960"/>
      </dsp:txXfrm>
    </dsp:sp>
    <dsp:sp modelId="{582830E3-0394-4129-836A-E983FEE828A6}">
      <dsp:nvSpPr>
        <dsp:cNvPr id="0" name=""/>
        <dsp:cNvSpPr/>
      </dsp:nvSpPr>
      <dsp:spPr>
        <a:xfrm rot="16200000">
          <a:off x="3229851" y="1437796"/>
          <a:ext cx="377068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377068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08959" y="1444807"/>
        <a:ext cx="18853" cy="18853"/>
      </dsp:txXfrm>
    </dsp:sp>
    <dsp:sp modelId="{51B1B635-389C-4364-B8D3-ED9B4AD3E64F}">
      <dsp:nvSpPr>
        <dsp:cNvPr id="0" name=""/>
        <dsp:cNvSpPr/>
      </dsp:nvSpPr>
      <dsp:spPr>
        <a:xfrm>
          <a:off x="2794038" y="17005"/>
          <a:ext cx="1248694" cy="1248694"/>
        </a:xfrm>
        <a:prstGeom prst="ellipse">
          <a:avLst/>
        </a:prstGeom>
        <a:solidFill>
          <a:srgbClr val="5B9BD5">
            <a:alpha val="7215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Support Decision</a:t>
          </a:r>
          <a:endParaRPr lang="zh-CN" altLang="en-US" sz="1400" kern="1200" dirty="0"/>
        </a:p>
      </dsp:txBody>
      <dsp:txXfrm>
        <a:off x="2976905" y="199872"/>
        <a:ext cx="882960" cy="882960"/>
      </dsp:txXfrm>
    </dsp:sp>
    <dsp:sp modelId="{84019D80-46B4-4D7F-B913-84A23AA2D6B7}">
      <dsp:nvSpPr>
        <dsp:cNvPr id="0" name=""/>
        <dsp:cNvSpPr/>
      </dsp:nvSpPr>
      <dsp:spPr>
        <a:xfrm>
          <a:off x="4042733" y="2250678"/>
          <a:ext cx="377068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377068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1840" y="2257689"/>
        <a:ext cx="18853" cy="18853"/>
      </dsp:txXfrm>
    </dsp:sp>
    <dsp:sp modelId="{DE109A4B-1250-4A96-BE05-400A3EBF46BE}">
      <dsp:nvSpPr>
        <dsp:cNvPr id="0" name=""/>
        <dsp:cNvSpPr/>
      </dsp:nvSpPr>
      <dsp:spPr>
        <a:xfrm>
          <a:off x="4419801" y="1642768"/>
          <a:ext cx="1248694" cy="1248694"/>
        </a:xfrm>
        <a:prstGeom prst="ellipse">
          <a:avLst/>
        </a:prstGeom>
        <a:solidFill>
          <a:srgbClr val="5B9BD5">
            <a:alpha val="7215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Communicate</a:t>
          </a:r>
          <a:endParaRPr lang="zh-CN" altLang="en-US" sz="1400" kern="1200" dirty="0"/>
        </a:p>
      </dsp:txBody>
      <dsp:txXfrm>
        <a:off x="4602668" y="1825635"/>
        <a:ext cx="882960" cy="882960"/>
      </dsp:txXfrm>
    </dsp:sp>
    <dsp:sp modelId="{40E02A6B-A6DB-4893-A8E3-774145A7B546}">
      <dsp:nvSpPr>
        <dsp:cNvPr id="0" name=""/>
        <dsp:cNvSpPr/>
      </dsp:nvSpPr>
      <dsp:spPr>
        <a:xfrm rot="5400000">
          <a:off x="3229851" y="3063559"/>
          <a:ext cx="377068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377068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08959" y="3070570"/>
        <a:ext cx="18853" cy="18853"/>
      </dsp:txXfrm>
    </dsp:sp>
    <dsp:sp modelId="{D985C4EC-9A26-4B7B-8B0D-FD2C0BB94BC3}">
      <dsp:nvSpPr>
        <dsp:cNvPr id="0" name=""/>
        <dsp:cNvSpPr/>
      </dsp:nvSpPr>
      <dsp:spPr>
        <a:xfrm>
          <a:off x="2794038" y="3268531"/>
          <a:ext cx="1248694" cy="1248694"/>
        </a:xfrm>
        <a:prstGeom prst="ellipse">
          <a:avLst/>
        </a:prstGeom>
        <a:solidFill>
          <a:srgbClr val="5B9BD5">
            <a:alpha val="7215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Efficiency</a:t>
          </a:r>
          <a:endParaRPr lang="zh-CN" altLang="en-US" sz="1400" kern="1200" dirty="0"/>
        </a:p>
      </dsp:txBody>
      <dsp:txXfrm>
        <a:off x="2976905" y="3451398"/>
        <a:ext cx="882960" cy="882960"/>
      </dsp:txXfrm>
    </dsp:sp>
    <dsp:sp modelId="{C303B6BF-EFEB-4B2A-A349-AA10589792D5}">
      <dsp:nvSpPr>
        <dsp:cNvPr id="0" name=""/>
        <dsp:cNvSpPr/>
      </dsp:nvSpPr>
      <dsp:spPr>
        <a:xfrm rot="10800000">
          <a:off x="2416970" y="2250678"/>
          <a:ext cx="377068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377068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96077" y="2257689"/>
        <a:ext cx="18853" cy="18853"/>
      </dsp:txXfrm>
    </dsp:sp>
    <dsp:sp modelId="{B1029B03-90AF-41A8-866B-2D50966A74B3}">
      <dsp:nvSpPr>
        <dsp:cNvPr id="0" name=""/>
        <dsp:cNvSpPr/>
      </dsp:nvSpPr>
      <dsp:spPr>
        <a:xfrm>
          <a:off x="1168275" y="1642768"/>
          <a:ext cx="1248694" cy="1248694"/>
        </a:xfrm>
        <a:prstGeom prst="ellipse">
          <a:avLst/>
        </a:prstGeom>
        <a:solidFill>
          <a:srgbClr val="5B9BD5">
            <a:alpha val="7215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Answer Question</a:t>
          </a:r>
          <a:endParaRPr lang="zh-CN" altLang="en-US" sz="1400" kern="1200" dirty="0"/>
        </a:p>
      </dsp:txBody>
      <dsp:txXfrm>
        <a:off x="1351142" y="1825635"/>
        <a:ext cx="882960" cy="882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C9BC1-EA0A-4E1F-99CB-10D17F87C0A5}">
      <dsp:nvSpPr>
        <dsp:cNvPr id="0" name=""/>
        <dsp:cNvSpPr/>
      </dsp:nvSpPr>
      <dsp:spPr>
        <a:xfrm>
          <a:off x="2794038" y="1642768"/>
          <a:ext cx="1248694" cy="1248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smtClean="0">
              <a:ln/>
            </a:rPr>
            <a:t>Exploratory</a:t>
          </a:r>
          <a:endParaRPr lang="zh-CN" altLang="en-US" sz="1200" b="1" kern="1200" dirty="0">
            <a:ln/>
          </a:endParaRPr>
        </a:p>
      </dsp:txBody>
      <dsp:txXfrm>
        <a:off x="2976905" y="1825635"/>
        <a:ext cx="882960" cy="882960"/>
      </dsp:txXfrm>
    </dsp:sp>
    <dsp:sp modelId="{9D3D64D8-C5FD-46ED-BFAC-625AE71F3794}">
      <dsp:nvSpPr>
        <dsp:cNvPr id="0" name=""/>
        <dsp:cNvSpPr/>
      </dsp:nvSpPr>
      <dsp:spPr>
        <a:xfrm rot="16200000">
          <a:off x="3229851" y="1437796"/>
          <a:ext cx="377068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377068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08959" y="1444807"/>
        <a:ext cx="18853" cy="18853"/>
      </dsp:txXfrm>
    </dsp:sp>
    <dsp:sp modelId="{3910C009-78F7-403C-A518-5E880B3E3998}">
      <dsp:nvSpPr>
        <dsp:cNvPr id="0" name=""/>
        <dsp:cNvSpPr/>
      </dsp:nvSpPr>
      <dsp:spPr>
        <a:xfrm>
          <a:off x="2794038" y="17005"/>
          <a:ext cx="1248694" cy="1248694"/>
        </a:xfrm>
        <a:prstGeom prst="ellipse">
          <a:avLst/>
        </a:prstGeom>
        <a:solidFill>
          <a:srgbClr val="5B9BD5">
            <a:alpha val="7215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Datasets</a:t>
          </a:r>
          <a:endParaRPr lang="zh-CN" altLang="en-US" sz="1400" kern="1200" dirty="0"/>
        </a:p>
      </dsp:txBody>
      <dsp:txXfrm>
        <a:off x="2976905" y="199872"/>
        <a:ext cx="882960" cy="882960"/>
      </dsp:txXfrm>
    </dsp:sp>
    <dsp:sp modelId="{B47BBE1B-E5C6-4351-B789-BCA5734970FE}">
      <dsp:nvSpPr>
        <dsp:cNvPr id="0" name=""/>
        <dsp:cNvSpPr/>
      </dsp:nvSpPr>
      <dsp:spPr>
        <a:xfrm>
          <a:off x="4042733" y="2250678"/>
          <a:ext cx="377068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377068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1840" y="2257689"/>
        <a:ext cx="18853" cy="18853"/>
      </dsp:txXfrm>
    </dsp:sp>
    <dsp:sp modelId="{0491CF8D-B015-446E-A324-6524F5F76AF0}">
      <dsp:nvSpPr>
        <dsp:cNvPr id="0" name=""/>
        <dsp:cNvSpPr/>
      </dsp:nvSpPr>
      <dsp:spPr>
        <a:xfrm>
          <a:off x="4419801" y="1642768"/>
          <a:ext cx="1248694" cy="1248694"/>
        </a:xfrm>
        <a:prstGeom prst="ellipse">
          <a:avLst/>
        </a:prstGeom>
        <a:solidFill>
          <a:srgbClr val="5B9BD5">
            <a:alpha val="7215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New Questions</a:t>
          </a:r>
          <a:endParaRPr lang="zh-CN" altLang="en-US" sz="1600" kern="1200" dirty="0"/>
        </a:p>
      </dsp:txBody>
      <dsp:txXfrm>
        <a:off x="4602668" y="1825635"/>
        <a:ext cx="882960" cy="882960"/>
      </dsp:txXfrm>
    </dsp:sp>
    <dsp:sp modelId="{4511A18C-9A01-43D1-AEAF-F0D61BF7764D}">
      <dsp:nvSpPr>
        <dsp:cNvPr id="0" name=""/>
        <dsp:cNvSpPr/>
      </dsp:nvSpPr>
      <dsp:spPr>
        <a:xfrm rot="5400000">
          <a:off x="3229851" y="3063559"/>
          <a:ext cx="377068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377068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08959" y="3070570"/>
        <a:ext cx="18853" cy="18853"/>
      </dsp:txXfrm>
    </dsp:sp>
    <dsp:sp modelId="{9C207565-7D04-46FE-927D-6EB08E9E589F}">
      <dsp:nvSpPr>
        <dsp:cNvPr id="0" name=""/>
        <dsp:cNvSpPr/>
      </dsp:nvSpPr>
      <dsp:spPr>
        <a:xfrm>
          <a:off x="2794038" y="3268531"/>
          <a:ext cx="1248694" cy="1248694"/>
        </a:xfrm>
        <a:prstGeom prst="ellipse">
          <a:avLst/>
        </a:prstGeom>
        <a:solidFill>
          <a:srgbClr val="5B9BD5">
            <a:alpha val="7215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Multiple </a:t>
          </a:r>
          <a:r>
            <a:rPr lang="en-US" altLang="en-US" sz="1400" kern="1200" dirty="0" smtClean="0"/>
            <a:t>Insights</a:t>
          </a:r>
          <a:endParaRPr lang="zh-CN" altLang="en-US" sz="1800" kern="1200" dirty="0"/>
        </a:p>
      </dsp:txBody>
      <dsp:txXfrm>
        <a:off x="2976905" y="3451398"/>
        <a:ext cx="882960" cy="882960"/>
      </dsp:txXfrm>
    </dsp:sp>
    <dsp:sp modelId="{C303B6BF-EFEB-4B2A-A349-AA10589792D5}">
      <dsp:nvSpPr>
        <dsp:cNvPr id="0" name=""/>
        <dsp:cNvSpPr/>
      </dsp:nvSpPr>
      <dsp:spPr>
        <a:xfrm rot="10800000">
          <a:off x="2416970" y="2250678"/>
          <a:ext cx="377068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377068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96077" y="2257689"/>
        <a:ext cx="18853" cy="18853"/>
      </dsp:txXfrm>
    </dsp:sp>
    <dsp:sp modelId="{B1029B03-90AF-41A8-866B-2D50966A74B3}">
      <dsp:nvSpPr>
        <dsp:cNvPr id="0" name=""/>
        <dsp:cNvSpPr/>
      </dsp:nvSpPr>
      <dsp:spPr>
        <a:xfrm>
          <a:off x="1168275" y="1642768"/>
          <a:ext cx="1248694" cy="1248694"/>
        </a:xfrm>
        <a:prstGeom prst="ellipse">
          <a:avLst/>
        </a:prstGeom>
        <a:solidFill>
          <a:srgbClr val="5B9BD5">
            <a:alpha val="7215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Multiple Dimensions</a:t>
          </a:r>
          <a:endParaRPr lang="zh-CN" altLang="en-US" sz="1400" kern="1200" dirty="0"/>
        </a:p>
      </dsp:txBody>
      <dsp:txXfrm>
        <a:off x="1351142" y="1825635"/>
        <a:ext cx="882960" cy="882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E0DA8-00BD-4D2E-8518-0747F8F27D6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1B3EF-AD3D-46D0-AFCA-6148E5DF7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关注重点： </a:t>
            </a:r>
            <a:r>
              <a:rPr lang="en-US" altLang="zh-CN" baseline="0" dirty="0" smtClean="0"/>
              <a:t>why, what, how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从一般性的目的到这个项目的特定目的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为什么要做这个项目？ 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这个项目需要解决什么样的问题，我们需要关注问题的那些方面，通用的解决方案是怎样的？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怎么为该项目的实现选择合适的技术和方案？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最后的方案是怎样的？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项目挑战和风险在哪里？怎么解决这些问题？（主观的挑战和风险以及客观的挑战和风险？）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54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 为什么需要数据可视化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数据可视化有什么好处</a:t>
            </a:r>
            <a:r>
              <a:rPr lang="en-US" altLang="zh-CN" baseline="0" dirty="0" smtClean="0"/>
              <a:t>?</a:t>
            </a:r>
            <a:r>
              <a:rPr lang="zh-CN" altLang="en-US" baseline="0" dirty="0" smtClean="0"/>
              <a:t>在本项目中可视化会带来什么？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 数据可视化的基本内容和主要表现形式？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使用和研究一样事物，应该需要对该事物有比较充分的认识和了解。知己知彼，才能游刃有余。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） 在对项目目标和基本需求以及基础知识有了解之后，接下来最重要的就是研究已有技术和解决方案。进行技术选型和设计解决方案。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） 对可能遇到或已经遭遇的风险进行评估和解决。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0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不管最初索引到的对象是什么，我们最终的目标都是数据表。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找到了数据表之后还会用数据表再去查找与其相关联的数据表。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最终形成一个或多个有向和无向混合的图模型，也就是最终的数据模型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18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 为什么需要数据可视化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数据可视化有什么好处</a:t>
            </a:r>
            <a:r>
              <a:rPr lang="en-US" altLang="zh-CN" baseline="0" dirty="0" smtClean="0"/>
              <a:t>?</a:t>
            </a:r>
            <a:r>
              <a:rPr lang="zh-CN" altLang="en-US" baseline="0" dirty="0" smtClean="0"/>
              <a:t>在本项目中可视化会带来什么？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 数据可视化的基本内容和主要表现形式？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使用和研究一样事物，应该需要对该事物有比较充分的认识和了解。知己知彼，才能游刃有余。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） 在对项目目标和基本需求以及基础知识有了解之后，接下来最重要的就是研究已有技术和解决方案。进行技术选型和设计解决方案。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） 对可能遇到或已经遭遇的风险进行评估和解决。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6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 picture is worth a thousand words.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一图胜千言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解释型可视化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Explain Data to Solve Specific Problems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利用图表的直观性解决特定的问题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）回答疑问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 a question. E.g., How much sales did we have last quarter?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）支持已有结论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 decision. E.g., We need to stock more football jerseys as they were sold out 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days last week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）更好的交流传播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 information. E.g., Revenue is on track for this quarter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）提高效率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efficiency.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探索性可视化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）对维度，多数据集展示数据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 提供多视角</a:t>
            </a:r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 visuals offer the viewer many dimensions to a data set, or compares multiple data sets with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other.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）利用交互的方式，发现新的问题，并从中得到新的解答</a:t>
            </a:r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 analysis can be cyclical without a specific end point. Viewers can find many insights from a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visualization, and interact with it to gain understanding rather than make a specific decision.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3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48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数值型数据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 </a:t>
            </a:r>
            <a:r>
              <a:rPr lang="zh-CN" altLang="en-US" dirty="0" smtClean="0"/>
              <a:t>类别型数据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 </a:t>
            </a:r>
            <a:r>
              <a:rPr lang="zh-CN" altLang="en-US" dirty="0" smtClean="0"/>
              <a:t>有序型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定量型，连续型，离散型，类别型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29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平面数据还是层级数据（</a:t>
            </a:r>
            <a:r>
              <a:rPr lang="en-US" altLang="zh-CN" dirty="0" smtClean="0"/>
              <a:t>D3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多个布局都是针对层级数据的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单序列数据还是多序列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82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表：特别的值与点，精度，多维度（单个维度可用图表示，可形成表中图）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图： 类别，关系，趋势，交互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3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87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注重</a:t>
            </a:r>
            <a:r>
              <a:rPr lang="zh-CN" altLang="en-US" dirty="0" smtClean="0"/>
              <a:t>的是数据，而非图表。</a:t>
            </a:r>
            <a:endParaRPr lang="en-US" altLang="zh-CN" dirty="0" smtClean="0"/>
          </a:p>
          <a:p>
            <a:r>
              <a:rPr lang="zh-CN" altLang="en-US" dirty="0" smtClean="0"/>
              <a:t>以数据为中心，为数据选择适合图表类型。而非为了展示而展示。</a:t>
            </a:r>
            <a:endParaRPr lang="en-US" altLang="zh-CN" dirty="0" smtClean="0"/>
          </a:p>
          <a:p>
            <a:r>
              <a:rPr lang="zh-CN" altLang="en-US" dirty="0" smtClean="0"/>
              <a:t>很大的自由度，可以只有的绘制各种各样图形。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以数据为中心， 注重数据转换， 可以依据实际情况选择绘图的方式：</a:t>
            </a:r>
            <a:r>
              <a:rPr lang="en-US" altLang="zh-CN" dirty="0" err="1" smtClean="0"/>
              <a:t>svg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，或者其他可视化库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3) </a:t>
            </a:r>
            <a:r>
              <a:rPr lang="zh-CN" altLang="en-US" dirty="0" smtClean="0"/>
              <a:t>完全支持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标准，这样对于开发维护以及使用都是极好的。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</a:t>
            </a:r>
            <a:r>
              <a:rPr lang="en-US" altLang="zh-CN" dirty="0" smtClean="0"/>
              <a:t>SVG</a:t>
            </a:r>
            <a:r>
              <a:rPr lang="zh-CN" altLang="en-US" dirty="0" smtClean="0"/>
              <a:t>良好支持，对交互和样式表现。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不算是缺点的缺点：学习难度比较大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4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Database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data dictionary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Database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metadata repository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数据字典一般指对数据库</a:t>
            </a:r>
            <a:r>
              <a:rPr lang="zh-CN" altLang="en-US" dirty="0" smtClean="0"/>
              <a:t>中各种对象的元</a:t>
            </a:r>
            <a:r>
              <a:rPr lang="zh-CN" altLang="en-US" dirty="0" smtClean="0"/>
              <a:t>信息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的定义和描述</a:t>
            </a:r>
            <a:r>
              <a:rPr lang="zh-CN" altLang="en-US" dirty="0" smtClean="0"/>
              <a:t>，如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、数据结构、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数据存储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、处理逻辑、外部实体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这里的数据字典应该是元数据</a:t>
            </a:r>
            <a:r>
              <a:rPr lang="zh-CN" altLang="en-US" dirty="0" smtClean="0"/>
              <a:t>信息一个超集</a:t>
            </a:r>
            <a:r>
              <a:rPr lang="en-US" altLang="zh-CN" dirty="0" smtClean="0"/>
              <a:t>,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元数据</a:t>
            </a:r>
            <a:r>
              <a:rPr lang="zh-CN" altLang="en-US" dirty="0" smtClean="0"/>
              <a:t>信息很重要，存储在数据库中的数据更重要</a:t>
            </a:r>
            <a:r>
              <a:rPr lang="zh-CN" altLang="en-US" dirty="0" smtClean="0"/>
              <a:t>。元数据信息最终的目的也是帮助我们更好管理和使用数据。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数据量、数据质量，数据关系，数据变化情况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End User:    </a:t>
            </a:r>
            <a:r>
              <a:rPr lang="zh-CN" altLang="en-US" dirty="0" smtClean="0"/>
              <a:t>数据在哪里，怎么使用这些数据？</a:t>
            </a:r>
            <a:endParaRPr lang="en-US" altLang="zh-CN" dirty="0" smtClean="0"/>
          </a:p>
          <a:p>
            <a:r>
              <a:rPr lang="en-US" altLang="zh-CN" dirty="0" smtClean="0"/>
              <a:t>Developer: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数据出现问题如何定位问题，应用的数据模型是怎样的。</a:t>
            </a:r>
            <a:endParaRPr lang="en-US" altLang="zh-CN" baseline="0" dirty="0" smtClean="0"/>
          </a:p>
          <a:p>
            <a:r>
              <a:rPr lang="en-US" altLang="zh-CN" dirty="0" smtClean="0"/>
              <a:t>BA</a:t>
            </a:r>
            <a:r>
              <a:rPr lang="zh-CN" altLang="en-US" dirty="0" smtClean="0"/>
              <a:t>：            需要了解现有的数据模型和数据内容如何。以便在此基础上进行下一步的需求。。。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30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D3 </a:t>
            </a:r>
            <a:r>
              <a:rPr lang="zh-CN" altLang="en-US" dirty="0" smtClean="0"/>
              <a:t>学习难度是比较大的，</a:t>
            </a:r>
            <a:r>
              <a:rPr lang="en-US" altLang="zh-CN" dirty="0" err="1" smtClean="0"/>
              <a:t>eCharts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HighCharts</a:t>
            </a:r>
            <a:r>
              <a:rPr lang="en-US" altLang="zh-CN" dirty="0" smtClean="0"/>
              <a:t> </a:t>
            </a:r>
            <a:r>
              <a:rPr lang="zh-CN" altLang="en-US" dirty="0" smtClean="0"/>
              <a:t>更像是一个工具，对一般的需求是能够满足的。</a:t>
            </a:r>
            <a:endParaRPr lang="en-US" altLang="zh-CN" dirty="0" smtClean="0"/>
          </a:p>
          <a:p>
            <a:r>
              <a:rPr lang="zh-CN" altLang="en-US" dirty="0" smtClean="0"/>
              <a:t>但如果需要自定义图表，以及增加交互行为，这两者还是不能满足</a:t>
            </a:r>
            <a:endParaRPr lang="en-US" altLang="zh-CN" dirty="0" smtClean="0"/>
          </a:p>
          <a:p>
            <a:r>
              <a:rPr lang="zh-CN" altLang="en-US" dirty="0" smtClean="0"/>
              <a:t>仅仅基于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，绘制完成之后很难进行交互。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87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4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 数据在哪里？怎么使用这些数据？</a:t>
            </a:r>
            <a:endParaRPr lang="en-US" altLang="zh-CN" dirty="0" smtClean="0"/>
          </a:p>
          <a:p>
            <a:r>
              <a:rPr lang="zh-CN" altLang="en-US" dirty="0" smtClean="0"/>
              <a:t>多数用户可能遇到这样的问题，我想知道和某个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、某个功能相关的数据对象有哪些，它们之间是怎样关联的。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应该说，所有关于数据的应用，第一步都是必须搞清楚数据在哪里。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 监视数据的变化？数据是谁提供的，什么时候提供的， 提供了什么，对已有数据产生了什么影响？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 更方便的查看和管理数据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 数据挖掘。解释和探索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 在数据挖掘方面，不同的目标就会有不同的需求。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5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需求太多，不可能一次完成所有功能。</a:t>
            </a:r>
            <a:endParaRPr lang="en-US" altLang="zh-CN" dirty="0" smtClean="0"/>
          </a:p>
          <a:p>
            <a:r>
              <a:rPr lang="zh-CN" altLang="en-US" dirty="0" smtClean="0"/>
              <a:t>先完成重要的基础的工程，之后再不断迭代升级。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做成工具呢？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r>
              <a:rPr lang="zh-CN" altLang="en-US" dirty="0" smtClean="0"/>
              <a:t>应该是从具体的成熟的项目中抽象出来，</a:t>
            </a:r>
            <a:endParaRPr lang="en-US" altLang="zh-CN" dirty="0" smtClean="0"/>
          </a:p>
          <a:p>
            <a:r>
              <a:rPr lang="zh-CN" altLang="en-US" dirty="0" smtClean="0"/>
              <a:t>从一开始就想要做一个工具，结果往往</a:t>
            </a:r>
            <a:r>
              <a:rPr lang="zh-CN" altLang="en-US" dirty="0" smtClean="0"/>
              <a:t>不尽人意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重要和基础部分：定位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，数据可视化。</a:t>
            </a:r>
            <a:endParaRPr lang="en-US" altLang="zh-CN" dirty="0" smtClean="0"/>
          </a:p>
          <a:p>
            <a:r>
              <a:rPr lang="zh-CN" altLang="en-US" dirty="0" smtClean="0"/>
              <a:t>其他部分都将在这两部分之上完成。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6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 为什么需要数据可视化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数据可视化有什么好处</a:t>
            </a:r>
            <a:r>
              <a:rPr lang="en-US" altLang="zh-CN" baseline="0" dirty="0" smtClean="0"/>
              <a:t>?</a:t>
            </a:r>
            <a:r>
              <a:rPr lang="zh-CN" altLang="en-US" baseline="0" dirty="0" smtClean="0"/>
              <a:t>在本项目中可视化会带来什么？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 数据可视化的基本内容和主要表现形式？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使用和研究一样事物，应该需要对该事物有比较充分的认识和了解。知己知彼，才能游刃有余。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） 在对项目目标和基本需求以及基础知识有了解之后，接下来最重要的就是研究已有技术和解决方案。进行技术选型和设计解决方案。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） 对可能遇到或已经遭遇的风险进行评估和解决。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4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  =   CHECK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 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默认值或 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  =   FOREIGN   KEY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 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标量函数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内嵌表函数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 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存储过程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复制筛选存储过程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 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系统表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 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表函数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 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触发器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 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用户表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 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 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扩展存储过程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 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  =   PRIMARY   KEY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 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UQ   =   UNIQUE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约束（类型是 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  = 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 为什么需要数据可视化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数据可视化有什么好处</a:t>
            </a:r>
            <a:r>
              <a:rPr lang="en-US" altLang="zh-CN" baseline="0" dirty="0" smtClean="0"/>
              <a:t>?</a:t>
            </a:r>
            <a:r>
              <a:rPr lang="zh-CN" altLang="en-US" baseline="0" dirty="0" smtClean="0"/>
              <a:t>在本项目中可视化会带来什么？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 数据可视化的基本内容和主要表现形式？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使用和研究一样事物，应该需要对该事物有比较充分的认识和了解。知己知彼，才能游刃有余。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） 在对项目目标和基本需求以及基础知识有了解之后，接下来最重要的就是研究已有技术和解决方案。进行技术选型和设计解决方案。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） 对可能遇到或已经遭遇的风险进行评估和解决。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4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反向索引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3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正向索引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B3EF-AD3D-46D0-AFCA-6148E5DF7A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8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8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4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8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5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9CB0-6569-49BC-A193-31B7A15949C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24AEF-5848-46AA-8244-C27148B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0676"/>
            <a:ext cx="9144000" cy="2387600"/>
          </a:xfrm>
        </p:spPr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 </a:t>
            </a:r>
            <a:r>
              <a:rPr lang="en-US" altLang="zh-CN" dirty="0"/>
              <a:t>D</a:t>
            </a:r>
            <a:r>
              <a:rPr lang="en-US" altLang="zh-CN" dirty="0" smtClean="0"/>
              <a:t>ictionary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en-US" altLang="zh-CN" dirty="0" smtClean="0"/>
              <a:t>/06/16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75" y="2082687"/>
            <a:ext cx="9808650" cy="38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2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Processing of positioning data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7308" y="1825625"/>
            <a:ext cx="9517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uild model</a:t>
            </a:r>
            <a:endParaRPr lang="en-US" altLang="zh-CN" dirty="0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4487" y="2013453"/>
            <a:ext cx="9083026" cy="32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443" y="345164"/>
            <a:ext cx="5914014" cy="54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5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Visualization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Why we need data visualization?</a:t>
            </a:r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The basic of data visualization and mainly chart types?</a:t>
            </a:r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Why choose d3.js for visualizing data models?</a:t>
            </a:r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The design and challenges.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57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/>
              <a:t>N</a:t>
            </a:r>
            <a:r>
              <a:rPr lang="en-US" altLang="zh-CN" dirty="0" smtClean="0"/>
              <a:t>eed Data Visualization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19789214"/>
              </p:ext>
            </p:extLst>
          </p:nvPr>
        </p:nvGraphicFramePr>
        <p:xfrm>
          <a:off x="-326789" y="1511726"/>
          <a:ext cx="6836772" cy="4534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82366910"/>
              </p:ext>
            </p:extLst>
          </p:nvPr>
        </p:nvGraphicFramePr>
        <p:xfrm>
          <a:off x="4970821" y="1500353"/>
          <a:ext cx="6836772" cy="4534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494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rocess of </a:t>
            </a:r>
            <a:r>
              <a:rPr lang="en-US" altLang="zh-CN" dirty="0"/>
              <a:t>D</a:t>
            </a:r>
            <a:r>
              <a:rPr lang="en-US" altLang="zh-CN" dirty="0" smtClean="0"/>
              <a:t>ata Visualization</a:t>
            </a:r>
            <a:endParaRPr lang="en-US" altLang="zh-CN" dirty="0" smtClean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083860" y="4392301"/>
            <a:ext cx="8419369" cy="2109087"/>
          </a:xfrm>
        </p:spPr>
        <p:txBody>
          <a:bodyPr>
            <a:normAutofit/>
          </a:bodyPr>
          <a:lstStyle/>
          <a:p>
            <a:pPr marL="0" indent="0">
              <a:buClr>
                <a:srgbClr val="92D050"/>
              </a:buClr>
              <a:buNone/>
            </a:pPr>
            <a:r>
              <a:rPr lang="en-US" altLang="zh-CN" dirty="0" smtClean="0"/>
              <a:t>Know The Data</a:t>
            </a:r>
            <a:endParaRPr lang="en-US" altLang="zh-CN" dirty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Data Types</a:t>
            </a:r>
            <a:endParaRPr lang="en-US" altLang="zh-CN" dirty="0" smtClean="0"/>
          </a:p>
        </p:txBody>
      </p:sp>
      <p:grpSp>
        <p:nvGrpSpPr>
          <p:cNvPr id="67" name="组合 66"/>
          <p:cNvGrpSpPr/>
          <p:nvPr/>
        </p:nvGrpSpPr>
        <p:grpSpPr>
          <a:xfrm>
            <a:off x="994769" y="1396840"/>
            <a:ext cx="9295641" cy="2249980"/>
            <a:chOff x="994769" y="1396840"/>
            <a:chExt cx="9295641" cy="2249980"/>
          </a:xfrm>
        </p:grpSpPr>
        <p:grpSp>
          <p:nvGrpSpPr>
            <p:cNvPr id="59" name="组合 58"/>
            <p:cNvGrpSpPr/>
            <p:nvPr/>
          </p:nvGrpSpPr>
          <p:grpSpPr>
            <a:xfrm>
              <a:off x="994769" y="2343529"/>
              <a:ext cx="9295641" cy="580977"/>
              <a:chOff x="994769" y="2343529"/>
              <a:chExt cx="9295641" cy="580977"/>
            </a:xfrm>
          </p:grpSpPr>
          <p:sp>
            <p:nvSpPr>
              <p:cNvPr id="60" name="任意多边形 59"/>
              <p:cNvSpPr/>
              <p:nvPr/>
            </p:nvSpPr>
            <p:spPr>
              <a:xfrm>
                <a:off x="994769" y="2343529"/>
                <a:ext cx="1452444" cy="580977"/>
              </a:xfrm>
              <a:custGeom>
                <a:avLst/>
                <a:gdLst>
                  <a:gd name="connsiteX0" fmla="*/ 0 w 1452444"/>
                  <a:gd name="connsiteY0" fmla="*/ 0 h 580977"/>
                  <a:gd name="connsiteX1" fmla="*/ 1161956 w 1452444"/>
                  <a:gd name="connsiteY1" fmla="*/ 0 h 580977"/>
                  <a:gd name="connsiteX2" fmla="*/ 1452444 w 1452444"/>
                  <a:gd name="connsiteY2" fmla="*/ 290489 h 580977"/>
                  <a:gd name="connsiteX3" fmla="*/ 1161956 w 1452444"/>
                  <a:gd name="connsiteY3" fmla="*/ 580977 h 580977"/>
                  <a:gd name="connsiteX4" fmla="*/ 0 w 1452444"/>
                  <a:gd name="connsiteY4" fmla="*/ 580977 h 580977"/>
                  <a:gd name="connsiteX5" fmla="*/ 290489 w 1452444"/>
                  <a:gd name="connsiteY5" fmla="*/ 290489 h 580977"/>
                  <a:gd name="connsiteX6" fmla="*/ 0 w 1452444"/>
                  <a:gd name="connsiteY6" fmla="*/ 0 h 58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2444" h="580977">
                    <a:moveTo>
                      <a:pt x="0" y="0"/>
                    </a:moveTo>
                    <a:lnTo>
                      <a:pt x="1161956" y="0"/>
                    </a:lnTo>
                    <a:lnTo>
                      <a:pt x="1452444" y="290489"/>
                    </a:lnTo>
                    <a:lnTo>
                      <a:pt x="1161956" y="580977"/>
                    </a:lnTo>
                    <a:lnTo>
                      <a:pt x="0" y="580977"/>
                    </a:lnTo>
                    <a:lnTo>
                      <a:pt x="290489" y="290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0497" tIns="20003" rIns="310491" bIns="20003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500" kern="1200" dirty="0" smtClean="0"/>
                  <a:t>Acquire</a:t>
                </a:r>
                <a:endParaRPr lang="zh-CN" altLang="en-US" sz="1500" kern="1200" dirty="0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2301968" y="2343529"/>
                <a:ext cx="1452444" cy="580977"/>
              </a:xfrm>
              <a:custGeom>
                <a:avLst/>
                <a:gdLst>
                  <a:gd name="connsiteX0" fmla="*/ 0 w 1452444"/>
                  <a:gd name="connsiteY0" fmla="*/ 0 h 580977"/>
                  <a:gd name="connsiteX1" fmla="*/ 1161956 w 1452444"/>
                  <a:gd name="connsiteY1" fmla="*/ 0 h 580977"/>
                  <a:gd name="connsiteX2" fmla="*/ 1452444 w 1452444"/>
                  <a:gd name="connsiteY2" fmla="*/ 290489 h 580977"/>
                  <a:gd name="connsiteX3" fmla="*/ 1161956 w 1452444"/>
                  <a:gd name="connsiteY3" fmla="*/ 580977 h 580977"/>
                  <a:gd name="connsiteX4" fmla="*/ 0 w 1452444"/>
                  <a:gd name="connsiteY4" fmla="*/ 580977 h 580977"/>
                  <a:gd name="connsiteX5" fmla="*/ 290489 w 1452444"/>
                  <a:gd name="connsiteY5" fmla="*/ 290489 h 580977"/>
                  <a:gd name="connsiteX6" fmla="*/ 0 w 1452444"/>
                  <a:gd name="connsiteY6" fmla="*/ 0 h 58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2444" h="580977">
                    <a:moveTo>
                      <a:pt x="0" y="0"/>
                    </a:moveTo>
                    <a:lnTo>
                      <a:pt x="1161956" y="0"/>
                    </a:lnTo>
                    <a:lnTo>
                      <a:pt x="1452444" y="290489"/>
                    </a:lnTo>
                    <a:lnTo>
                      <a:pt x="1161956" y="580977"/>
                    </a:lnTo>
                    <a:lnTo>
                      <a:pt x="0" y="580977"/>
                    </a:lnTo>
                    <a:lnTo>
                      <a:pt x="290489" y="290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0497" tIns="20003" rIns="310491" bIns="20003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500" kern="1200" dirty="0" smtClean="0"/>
                  <a:t>Parse</a:t>
                </a:r>
                <a:endParaRPr lang="en-US" altLang="zh-CN" sz="1500" kern="1200" dirty="0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3609168" y="2343529"/>
                <a:ext cx="1452444" cy="580977"/>
              </a:xfrm>
              <a:custGeom>
                <a:avLst/>
                <a:gdLst>
                  <a:gd name="connsiteX0" fmla="*/ 0 w 1452444"/>
                  <a:gd name="connsiteY0" fmla="*/ 0 h 580977"/>
                  <a:gd name="connsiteX1" fmla="*/ 1161956 w 1452444"/>
                  <a:gd name="connsiteY1" fmla="*/ 0 h 580977"/>
                  <a:gd name="connsiteX2" fmla="*/ 1452444 w 1452444"/>
                  <a:gd name="connsiteY2" fmla="*/ 290489 h 580977"/>
                  <a:gd name="connsiteX3" fmla="*/ 1161956 w 1452444"/>
                  <a:gd name="connsiteY3" fmla="*/ 580977 h 580977"/>
                  <a:gd name="connsiteX4" fmla="*/ 0 w 1452444"/>
                  <a:gd name="connsiteY4" fmla="*/ 580977 h 580977"/>
                  <a:gd name="connsiteX5" fmla="*/ 290489 w 1452444"/>
                  <a:gd name="connsiteY5" fmla="*/ 290489 h 580977"/>
                  <a:gd name="connsiteX6" fmla="*/ 0 w 1452444"/>
                  <a:gd name="connsiteY6" fmla="*/ 0 h 58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2444" h="580977">
                    <a:moveTo>
                      <a:pt x="0" y="0"/>
                    </a:moveTo>
                    <a:lnTo>
                      <a:pt x="1161956" y="0"/>
                    </a:lnTo>
                    <a:lnTo>
                      <a:pt x="1452444" y="290489"/>
                    </a:lnTo>
                    <a:lnTo>
                      <a:pt x="1161956" y="580977"/>
                    </a:lnTo>
                    <a:lnTo>
                      <a:pt x="0" y="580977"/>
                    </a:lnTo>
                    <a:lnTo>
                      <a:pt x="290489" y="290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0497" tIns="20003" rIns="310491" bIns="20003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500" kern="1200" dirty="0" smtClean="0"/>
                  <a:t>Filter</a:t>
                </a:r>
                <a:endParaRPr lang="en-US" altLang="zh-CN" sz="1500" kern="1200" dirty="0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4916367" y="2343529"/>
                <a:ext cx="1452444" cy="580977"/>
              </a:xfrm>
              <a:custGeom>
                <a:avLst/>
                <a:gdLst>
                  <a:gd name="connsiteX0" fmla="*/ 0 w 1452444"/>
                  <a:gd name="connsiteY0" fmla="*/ 0 h 580977"/>
                  <a:gd name="connsiteX1" fmla="*/ 1161956 w 1452444"/>
                  <a:gd name="connsiteY1" fmla="*/ 0 h 580977"/>
                  <a:gd name="connsiteX2" fmla="*/ 1452444 w 1452444"/>
                  <a:gd name="connsiteY2" fmla="*/ 290489 h 580977"/>
                  <a:gd name="connsiteX3" fmla="*/ 1161956 w 1452444"/>
                  <a:gd name="connsiteY3" fmla="*/ 580977 h 580977"/>
                  <a:gd name="connsiteX4" fmla="*/ 0 w 1452444"/>
                  <a:gd name="connsiteY4" fmla="*/ 580977 h 580977"/>
                  <a:gd name="connsiteX5" fmla="*/ 290489 w 1452444"/>
                  <a:gd name="connsiteY5" fmla="*/ 290489 h 580977"/>
                  <a:gd name="connsiteX6" fmla="*/ 0 w 1452444"/>
                  <a:gd name="connsiteY6" fmla="*/ 0 h 58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2444" h="580977">
                    <a:moveTo>
                      <a:pt x="0" y="0"/>
                    </a:moveTo>
                    <a:lnTo>
                      <a:pt x="1161956" y="0"/>
                    </a:lnTo>
                    <a:lnTo>
                      <a:pt x="1452444" y="290489"/>
                    </a:lnTo>
                    <a:lnTo>
                      <a:pt x="1161956" y="580977"/>
                    </a:lnTo>
                    <a:lnTo>
                      <a:pt x="0" y="580977"/>
                    </a:lnTo>
                    <a:lnTo>
                      <a:pt x="290489" y="2904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0497" tIns="20003" rIns="310491" bIns="20003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500" kern="1200" dirty="0" smtClean="0"/>
                  <a:t>Mine</a:t>
                </a:r>
                <a:endParaRPr lang="en-US" altLang="zh-CN" sz="1500" kern="1200" dirty="0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6223567" y="2343529"/>
                <a:ext cx="1452444" cy="580977"/>
              </a:xfrm>
              <a:custGeom>
                <a:avLst/>
                <a:gdLst>
                  <a:gd name="connsiteX0" fmla="*/ 0 w 1452444"/>
                  <a:gd name="connsiteY0" fmla="*/ 0 h 580977"/>
                  <a:gd name="connsiteX1" fmla="*/ 1161956 w 1452444"/>
                  <a:gd name="connsiteY1" fmla="*/ 0 h 580977"/>
                  <a:gd name="connsiteX2" fmla="*/ 1452444 w 1452444"/>
                  <a:gd name="connsiteY2" fmla="*/ 290489 h 580977"/>
                  <a:gd name="connsiteX3" fmla="*/ 1161956 w 1452444"/>
                  <a:gd name="connsiteY3" fmla="*/ 580977 h 580977"/>
                  <a:gd name="connsiteX4" fmla="*/ 0 w 1452444"/>
                  <a:gd name="connsiteY4" fmla="*/ 580977 h 580977"/>
                  <a:gd name="connsiteX5" fmla="*/ 290489 w 1452444"/>
                  <a:gd name="connsiteY5" fmla="*/ 290489 h 580977"/>
                  <a:gd name="connsiteX6" fmla="*/ 0 w 1452444"/>
                  <a:gd name="connsiteY6" fmla="*/ 0 h 58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2444" h="580977">
                    <a:moveTo>
                      <a:pt x="0" y="0"/>
                    </a:moveTo>
                    <a:lnTo>
                      <a:pt x="1161956" y="0"/>
                    </a:lnTo>
                    <a:lnTo>
                      <a:pt x="1452444" y="290489"/>
                    </a:lnTo>
                    <a:lnTo>
                      <a:pt x="1161956" y="580977"/>
                    </a:lnTo>
                    <a:lnTo>
                      <a:pt x="0" y="580977"/>
                    </a:lnTo>
                    <a:lnTo>
                      <a:pt x="290489" y="2904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0497" tIns="20003" rIns="310491" bIns="20003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500" kern="1200" dirty="0" smtClean="0"/>
                  <a:t>Represent</a:t>
                </a:r>
                <a:endParaRPr lang="en-US" altLang="zh-CN" sz="1500" kern="1200" dirty="0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7530767" y="2343529"/>
                <a:ext cx="1452444" cy="580977"/>
              </a:xfrm>
              <a:custGeom>
                <a:avLst/>
                <a:gdLst>
                  <a:gd name="connsiteX0" fmla="*/ 0 w 1452444"/>
                  <a:gd name="connsiteY0" fmla="*/ 0 h 580977"/>
                  <a:gd name="connsiteX1" fmla="*/ 1161956 w 1452444"/>
                  <a:gd name="connsiteY1" fmla="*/ 0 h 580977"/>
                  <a:gd name="connsiteX2" fmla="*/ 1452444 w 1452444"/>
                  <a:gd name="connsiteY2" fmla="*/ 290489 h 580977"/>
                  <a:gd name="connsiteX3" fmla="*/ 1161956 w 1452444"/>
                  <a:gd name="connsiteY3" fmla="*/ 580977 h 580977"/>
                  <a:gd name="connsiteX4" fmla="*/ 0 w 1452444"/>
                  <a:gd name="connsiteY4" fmla="*/ 580977 h 580977"/>
                  <a:gd name="connsiteX5" fmla="*/ 290489 w 1452444"/>
                  <a:gd name="connsiteY5" fmla="*/ 290489 h 580977"/>
                  <a:gd name="connsiteX6" fmla="*/ 0 w 1452444"/>
                  <a:gd name="connsiteY6" fmla="*/ 0 h 58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2444" h="580977">
                    <a:moveTo>
                      <a:pt x="0" y="0"/>
                    </a:moveTo>
                    <a:lnTo>
                      <a:pt x="1161956" y="0"/>
                    </a:lnTo>
                    <a:lnTo>
                      <a:pt x="1452444" y="290489"/>
                    </a:lnTo>
                    <a:lnTo>
                      <a:pt x="1161956" y="580977"/>
                    </a:lnTo>
                    <a:lnTo>
                      <a:pt x="0" y="580977"/>
                    </a:lnTo>
                    <a:lnTo>
                      <a:pt x="290489" y="2904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0497" tIns="20003" rIns="310491" bIns="20003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500" kern="1200" dirty="0" smtClean="0"/>
                  <a:t>Refine</a:t>
                </a:r>
                <a:endParaRPr lang="en-US" altLang="zh-CN" sz="1500" kern="1200" dirty="0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8837966" y="2343529"/>
                <a:ext cx="1452444" cy="580977"/>
              </a:xfrm>
              <a:custGeom>
                <a:avLst/>
                <a:gdLst>
                  <a:gd name="connsiteX0" fmla="*/ 0 w 1452444"/>
                  <a:gd name="connsiteY0" fmla="*/ 0 h 580977"/>
                  <a:gd name="connsiteX1" fmla="*/ 1161956 w 1452444"/>
                  <a:gd name="connsiteY1" fmla="*/ 0 h 580977"/>
                  <a:gd name="connsiteX2" fmla="*/ 1452444 w 1452444"/>
                  <a:gd name="connsiteY2" fmla="*/ 290489 h 580977"/>
                  <a:gd name="connsiteX3" fmla="*/ 1161956 w 1452444"/>
                  <a:gd name="connsiteY3" fmla="*/ 580977 h 580977"/>
                  <a:gd name="connsiteX4" fmla="*/ 0 w 1452444"/>
                  <a:gd name="connsiteY4" fmla="*/ 580977 h 580977"/>
                  <a:gd name="connsiteX5" fmla="*/ 290489 w 1452444"/>
                  <a:gd name="connsiteY5" fmla="*/ 290489 h 580977"/>
                  <a:gd name="connsiteX6" fmla="*/ 0 w 1452444"/>
                  <a:gd name="connsiteY6" fmla="*/ 0 h 58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2444" h="580977">
                    <a:moveTo>
                      <a:pt x="0" y="0"/>
                    </a:moveTo>
                    <a:lnTo>
                      <a:pt x="1161956" y="0"/>
                    </a:lnTo>
                    <a:lnTo>
                      <a:pt x="1452444" y="290489"/>
                    </a:lnTo>
                    <a:lnTo>
                      <a:pt x="1161956" y="580977"/>
                    </a:lnTo>
                    <a:lnTo>
                      <a:pt x="0" y="580977"/>
                    </a:lnTo>
                    <a:lnTo>
                      <a:pt x="290489" y="2904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0497" tIns="20003" rIns="310491" bIns="20003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500" kern="1200" dirty="0" smtClean="0"/>
                  <a:t>Interact</a:t>
                </a:r>
                <a:endParaRPr lang="en-US" altLang="zh-CN" sz="1500" kern="1200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1654629" y="1396840"/>
              <a:ext cx="8240483" cy="2249980"/>
              <a:chOff x="1654629" y="1396840"/>
              <a:chExt cx="8240483" cy="2249980"/>
            </a:xfrm>
          </p:grpSpPr>
          <p:sp>
            <p:nvSpPr>
              <p:cNvPr id="5" name="左大括号 4"/>
              <p:cNvSpPr/>
              <p:nvPr/>
            </p:nvSpPr>
            <p:spPr>
              <a:xfrm rot="5400000">
                <a:off x="8113598" y="498148"/>
                <a:ext cx="300252" cy="293427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987359" y="1396840"/>
                <a:ext cx="5527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</a:rPr>
                  <a:t>D3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3980085" y="1933840"/>
                <a:ext cx="2943229" cy="1208175"/>
              </a:xfrm>
              <a:prstGeom prst="arc">
                <a:avLst>
                  <a:gd name="adj1" fmla="val 11485944"/>
                  <a:gd name="adj2" fmla="val 20998200"/>
                </a:avLst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弧形 54"/>
              <p:cNvSpPr/>
              <p:nvPr/>
            </p:nvSpPr>
            <p:spPr>
              <a:xfrm>
                <a:off x="8204104" y="2065983"/>
                <a:ext cx="1526755" cy="764820"/>
              </a:xfrm>
              <a:prstGeom prst="arc">
                <a:avLst>
                  <a:gd name="adj1" fmla="val 11485944"/>
                  <a:gd name="adj2" fmla="val 2099820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弧形 55"/>
              <p:cNvSpPr/>
              <p:nvPr/>
            </p:nvSpPr>
            <p:spPr>
              <a:xfrm rot="10800000">
                <a:off x="5540827" y="1911566"/>
                <a:ext cx="4354285" cy="1492105"/>
              </a:xfrm>
              <a:prstGeom prst="arc">
                <a:avLst>
                  <a:gd name="adj1" fmla="val 11282743"/>
                  <a:gd name="adj2" fmla="val 21143275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10800000">
                <a:off x="1654629" y="1955575"/>
                <a:ext cx="5317281" cy="1691245"/>
              </a:xfrm>
              <a:prstGeom prst="arc">
                <a:avLst>
                  <a:gd name="adj1" fmla="val 11000156"/>
                  <a:gd name="adj2" fmla="val 21389865"/>
                </a:avLst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8" name="内容占位符 2"/>
          <p:cNvSpPr txBox="1">
            <a:spLocks/>
          </p:cNvSpPr>
          <p:nvPr/>
        </p:nvSpPr>
        <p:spPr>
          <a:xfrm>
            <a:off x="4954904" y="4392301"/>
            <a:ext cx="4775955" cy="210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Data Relationships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42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94" y="1280063"/>
            <a:ext cx="6459278" cy="4790270"/>
          </a:xfrm>
          <a:prstGeom prst="rect">
            <a:avLst/>
          </a:prstGeom>
        </p:spPr>
      </p:pic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Data Types</a:t>
            </a:r>
            <a:endParaRPr lang="en-US" altLang="zh-CN" dirty="0" smtClean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707572" y="2249127"/>
            <a:ext cx="4016829" cy="4010159"/>
          </a:xfrm>
        </p:spPr>
        <p:txBody>
          <a:bodyPr>
            <a:normAutofit/>
          </a:bodyPr>
          <a:lstStyle/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Numerical</a:t>
            </a:r>
            <a:r>
              <a:rPr lang="en-US" altLang="zh-CN" sz="2400" dirty="0" smtClean="0"/>
              <a:t> </a:t>
            </a:r>
            <a:r>
              <a:rPr lang="en-US" altLang="zh-CN" dirty="0" smtClean="0"/>
              <a:t>Data</a:t>
            </a:r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Categorical</a:t>
            </a:r>
            <a:r>
              <a:rPr lang="en-US" altLang="zh-CN" sz="2400" dirty="0" smtClean="0"/>
              <a:t> </a:t>
            </a:r>
            <a:r>
              <a:rPr lang="en-US" altLang="zh-CN" dirty="0" smtClean="0"/>
              <a:t>Data</a:t>
            </a:r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Relational Data</a:t>
            </a:r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Descriptive Data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96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98" l="0" r="100000">
                        <a14:foregroundMark x1="3658" y1="13531" x2="3658" y2="13531"/>
                        <a14:foregroundMark x1="6876" y1="38789" x2="10461" y2="39948"/>
                        <a14:foregroundMark x1="3365" y1="10438" x2="3804" y2="17912"/>
                        <a14:foregroundMark x1="55596" y1="61598" x2="53182" y2="60825"/>
                        <a14:foregroundMark x1="72641" y1="72165" x2="43307" y2="66753"/>
                        <a14:foregroundMark x1="40307" y1="71005" x2="11924" y2="71005"/>
                        <a14:foregroundMark x1="9290" y1="70747" x2="5852" y2="90851"/>
                        <a14:foregroundMark x1="8851" y1="86727" x2="2853" y2="99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0085" y="473162"/>
            <a:ext cx="9474036" cy="537809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75961" y="4657070"/>
            <a:ext cx="4909457" cy="1194184"/>
          </a:xfrm>
        </p:spPr>
        <p:txBody>
          <a:bodyPr>
            <a:normAutofit fontScale="92500"/>
          </a:bodyPr>
          <a:lstStyle/>
          <a:p>
            <a:pPr marL="817200" indent="-4572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Flat or Hierarchy</a:t>
            </a:r>
          </a:p>
          <a:p>
            <a:pPr marL="817200" indent="-4572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Single or Multiple sequences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19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926128"/>
              </p:ext>
            </p:extLst>
          </p:nvPr>
        </p:nvGraphicFramePr>
        <p:xfrm>
          <a:off x="838200" y="2435219"/>
          <a:ext cx="10515600" cy="1940560"/>
        </p:xfrm>
        <a:graphic>
          <a:graphicData uri="http://schemas.openxmlformats.org/drawingml/2006/table">
            <a:tbl>
              <a:tblPr firstRow="1" bandRow="1"/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table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Graphs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Need look up </a:t>
                      </a:r>
                      <a:r>
                        <a:rPr lang="en-US" altLang="zh-CN" sz="1800" b="1" u="none" strike="noStrike" kern="1200" baseline="0" dirty="0" smtClean="0"/>
                        <a:t>specific values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Shape</a:t>
                      </a:r>
                      <a:r>
                        <a:rPr lang="en-US" altLang="zh-CN" baseline="0" dirty="0" smtClean="0"/>
                        <a:t> contains messages, e.g. data </a:t>
                      </a:r>
                      <a:r>
                        <a:rPr lang="en-US" altLang="zh-CN" b="1" dirty="0" smtClean="0"/>
                        <a:t>category</a:t>
                      </a:r>
                      <a:endParaRPr lang="zh-CN" alt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Need </a:t>
                      </a:r>
                      <a:r>
                        <a:rPr lang="en-US" altLang="zh-CN" sz="1800" b="1" u="none" strike="noStrike" kern="1200" baseline="0" dirty="0" smtClean="0"/>
                        <a:t>precise</a:t>
                      </a:r>
                      <a:r>
                        <a:rPr lang="en-US" altLang="zh-CN" sz="1800" u="none" strike="noStrike" kern="1200" baseline="0" dirty="0" smtClean="0"/>
                        <a:t> values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Reveal </a:t>
                      </a:r>
                      <a:r>
                        <a:rPr lang="en-US" altLang="zh-CN" sz="1800" b="1" u="none" strike="noStrike" kern="1200" baseline="0" dirty="0" smtClean="0"/>
                        <a:t>relationships</a:t>
                      </a:r>
                      <a:r>
                        <a:rPr lang="en-US" altLang="zh-CN" sz="1800" u="none" strike="noStrike" kern="1200" baseline="0" dirty="0" smtClean="0"/>
                        <a:t> among multiple values</a:t>
                      </a: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Need to </a:t>
                      </a:r>
                      <a:r>
                        <a:rPr lang="en-US" altLang="zh-CN" sz="1800" b="1" u="none" strike="noStrike" kern="1200" baseline="0" dirty="0" smtClean="0"/>
                        <a:t>precisely</a:t>
                      </a:r>
                      <a:r>
                        <a:rPr lang="en-US" altLang="zh-CN" sz="1800" u="none" strike="noStrike" kern="1200" baseline="0" dirty="0" smtClean="0"/>
                        <a:t> compare related values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Show general </a:t>
                      </a:r>
                      <a:r>
                        <a:rPr lang="en-US" altLang="zh-CN" sz="1800" b="1" u="none" strike="noStrike" kern="1200" baseline="0" dirty="0" smtClean="0"/>
                        <a:t>trends</a:t>
                      </a:r>
                      <a:endParaRPr lang="zh-CN" alt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u="none" strike="noStrike" kern="1200" baseline="0" dirty="0" smtClean="0"/>
                        <a:t>Multiple data sets </a:t>
                      </a:r>
                      <a:r>
                        <a:rPr lang="en-US" altLang="zh-CN" sz="1800" u="none" strike="noStrike" kern="1200" baseline="0" dirty="0" smtClean="0"/>
                        <a:t>with different units of measure</a:t>
                      </a:r>
                      <a:endParaRPr lang="zh-CN" altLang="en-US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Large data sets (explore and interaction)</a:t>
                      </a: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Tables vs </a:t>
            </a:r>
            <a:r>
              <a:rPr lang="en-US" altLang="zh-CN" dirty="0" smtClean="0"/>
              <a:t>Graphs</a:t>
            </a:r>
            <a:endParaRPr lang="zh-CN" altLang="en-US" dirty="0"/>
          </a:p>
        </p:txBody>
      </p:sp>
      <p:cxnSp>
        <p:nvCxnSpPr>
          <p:cNvPr id="9" name="肘形连接符 8"/>
          <p:cNvCxnSpPr/>
          <p:nvPr/>
        </p:nvCxnSpPr>
        <p:spPr>
          <a:xfrm>
            <a:off x="1055917" y="4288969"/>
            <a:ext cx="446316" cy="446313"/>
          </a:xfrm>
          <a:prstGeom prst="bentConnector3">
            <a:avLst>
              <a:gd name="adj1" fmla="val -121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502233" y="4550616"/>
            <a:ext cx="740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Multi-dimensional data , each dimension can be a graph (graphs inside table)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6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What do you want to know about a database?</a:t>
            </a:r>
          </a:p>
          <a:p>
            <a:pPr marL="360000" indent="36000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How much database object is here? </a:t>
            </a:r>
          </a:p>
          <a:p>
            <a:pPr marL="360000" indent="36000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How </a:t>
            </a:r>
            <a:r>
              <a:rPr lang="en-US" altLang="zh-CN" dirty="0"/>
              <a:t>is the quality of the data</a:t>
            </a:r>
            <a:r>
              <a:rPr lang="en-US" altLang="zh-CN" dirty="0" smtClean="0"/>
              <a:t>?</a:t>
            </a:r>
          </a:p>
          <a:p>
            <a:pPr marL="360000" indent="36000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What is the relationship of each other?</a:t>
            </a:r>
          </a:p>
          <a:p>
            <a:pPr marL="360000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en-US" altLang="zh-CN" dirty="0" smtClean="0"/>
              <a:t>     ……</a:t>
            </a:r>
            <a:endParaRPr lang="en-US" altLang="zh-CN" dirty="0"/>
          </a:p>
          <a:p>
            <a:pPr marL="360000" indent="36000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How to monitor the data changes easily?</a:t>
            </a:r>
          </a:p>
          <a:p>
            <a:pPr marL="360000" indent="36000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How to use the dataset?</a:t>
            </a:r>
          </a:p>
          <a:p>
            <a:pPr marL="360000" indent="36000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How to position exceptional data easily?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raphic elements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7170"/>
            <a:ext cx="4672150" cy="50509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71" y="1276870"/>
            <a:ext cx="4763860" cy="509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96572" y="359229"/>
          <a:ext cx="9169400" cy="594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5105400"/>
              </a:tblGrid>
              <a:tr h="37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437">
                <a:tc rowSpan="3"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See relationships among data points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baseline="0" dirty="0" smtClean="0"/>
                        <a:t>Scatter plot</a:t>
                      </a:r>
                      <a:r>
                        <a:rPr lang="en-US" altLang="zh-CN" sz="2000" u="none" strike="noStrike" baseline="0" dirty="0" smtClean="0"/>
                        <a:t>	</a:t>
                      </a:r>
                      <a:endParaRPr lang="en-US" altLang="zh-CN" sz="2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173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u="none" strike="noStrike" baseline="0" dirty="0" smtClean="0"/>
                        <a:t>Matrix Chart</a:t>
                      </a:r>
                      <a:endParaRPr lang="en-US" altLang="zh-CN" sz="2000" b="0" i="0" u="none" strike="noStrike" baseline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baseline="0" dirty="0" smtClean="0"/>
                        <a:t>Network Diagram	(Force,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Bundle, Chord</a:t>
                      </a:r>
                      <a:r>
                        <a:rPr lang="en-US" altLang="zh-CN" sz="2000" u="none" strike="noStrike" baseline="0" dirty="0" smtClean="0"/>
                        <a:t>)</a:t>
                      </a:r>
                    </a:p>
                  </a:txBody>
                  <a:tcPr/>
                </a:tc>
              </a:tr>
              <a:tr h="182880">
                <a:tc rowSpan="3"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Compare a set of values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Bar Chart	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Block Histogram	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Bubble Chart	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880">
                <a:tc rowSpan="3"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Track rises and falls over time	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Line Graph	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Stack Graph	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Stack Graph for Categories	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880">
                <a:tc rowSpan="3"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See the parts of a whole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Pie Chart	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err="1" smtClean="0"/>
                        <a:t>Treemap</a:t>
                      </a:r>
                      <a:r>
                        <a:rPr lang="en-US" altLang="zh-CN" sz="1800" u="none" strike="noStrike" kern="1200" baseline="0" dirty="0" smtClean="0"/>
                        <a:t>	or Tree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or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 </a:t>
                      </a:r>
                    </a:p>
                  </a:txBody>
                  <a:tcPr/>
                </a:tc>
              </a:tr>
              <a:tr h="185420">
                <a:tc rowSpan="3"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Analyze a text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Word Tree	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Tag Cloud	 (Words Cloud)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Phrase Net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s0.bdstatic.com/94oJfD_bAAcT8t7mm9GUKT-xh_/timg?image&amp;quality=100&amp;size=b4000_4000&amp;sec=1497458308&amp;di=eaf05cae77246615ebc5957b72e2f0e0&amp;src=http://www.cognoschina.net/home/attachment/200912/2/1177_12597621035p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58" y="0"/>
            <a:ext cx="8663748" cy="669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smtClean="0"/>
              <a:t>d3.js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20748"/>
          </a:xfrm>
        </p:spPr>
        <p:txBody>
          <a:bodyPr>
            <a:normAutofit/>
          </a:bodyPr>
          <a:lstStyle/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Data Driver </a:t>
            </a:r>
            <a:r>
              <a:rPr lang="en-US" altLang="zh-CN" dirty="0" smtClean="0"/>
              <a:t>Document</a:t>
            </a:r>
            <a:endParaRPr lang="en-US" altLang="zh-CN" dirty="0"/>
          </a:p>
          <a:p>
            <a:pPr marL="360000" indent="0">
              <a:buClr>
                <a:schemeClr val="accent6"/>
              </a:buClr>
              <a:buNone/>
            </a:pPr>
            <a:r>
              <a:rPr lang="en-US" altLang="zh-CN" dirty="0" smtClean="0"/>
              <a:t>      Keep graph status, easy to update</a:t>
            </a:r>
          </a:p>
          <a:p>
            <a:pPr marL="360000" indent="0">
              <a:buClr>
                <a:schemeClr val="accent6"/>
              </a:buClr>
              <a:buNone/>
            </a:pPr>
            <a:endParaRPr lang="en-US" altLang="zh-CN" dirty="0" smtClean="0"/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ocus </a:t>
            </a:r>
            <a:r>
              <a:rPr lang="en-US" altLang="zh-CN" dirty="0" smtClean="0"/>
              <a:t>on data not graph</a:t>
            </a:r>
            <a:r>
              <a:rPr lang="en-US" altLang="zh-CN" dirty="0" smtClean="0"/>
              <a:t>.</a:t>
            </a:r>
          </a:p>
          <a:p>
            <a:pPr marL="360000" indent="0">
              <a:buClr>
                <a:schemeClr val="accent6"/>
              </a:buCl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(</a:t>
            </a:r>
            <a:r>
              <a:rPr lang="en-US" altLang="zh-CN" dirty="0"/>
              <a:t> </a:t>
            </a:r>
            <a:r>
              <a:rPr lang="en-US" altLang="zh-CN" dirty="0" smtClean="0"/>
              <a:t>F</a:t>
            </a:r>
            <a:r>
              <a:rPr lang="en-US" altLang="zh-CN" dirty="0" smtClean="0"/>
              <a:t>lexibility, Customization, Interaction</a:t>
            </a:r>
            <a:r>
              <a:rPr lang="en-US" altLang="zh-CN" dirty="0" smtClean="0"/>
              <a:t>)</a:t>
            </a:r>
          </a:p>
          <a:p>
            <a:pPr marL="360000" indent="0">
              <a:buClr>
                <a:schemeClr val="accent6"/>
              </a:buCl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SVG, Canvas or other visualization library.</a:t>
            </a:r>
          </a:p>
          <a:p>
            <a:pPr marL="360000" indent="0">
              <a:buClr>
                <a:schemeClr val="accent6"/>
              </a:buClr>
              <a:buNone/>
            </a:pPr>
            <a:r>
              <a:rPr lang="en-US" altLang="zh-CN" dirty="0" smtClean="0"/>
              <a:t>      </a:t>
            </a:r>
            <a:endParaRPr lang="en-US" altLang="zh-CN" dirty="0" smtClean="0"/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B</a:t>
            </a:r>
            <a:r>
              <a:rPr lang="en-US" altLang="zh-CN" dirty="0" smtClean="0"/>
              <a:t>etter </a:t>
            </a:r>
            <a:r>
              <a:rPr lang="en-US" altLang="zh-CN" dirty="0"/>
              <a:t>s</a:t>
            </a:r>
            <a:r>
              <a:rPr lang="en-US" altLang="zh-CN" dirty="0" smtClean="0"/>
              <a:t>upport of web standard and SVG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14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838200" y="3871459"/>
            <a:ext cx="10515600" cy="232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0">
              <a:buClr>
                <a:schemeClr val="accent6"/>
              </a:buClr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55915" y="3598635"/>
            <a:ext cx="10515600" cy="230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6"/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6"/>
              </a:buClr>
              <a:buNone/>
            </a:pPr>
            <a:r>
              <a:rPr lang="en-US" altLang="zh-CN" dirty="0" smtClean="0"/>
              <a:t>Why not </a:t>
            </a:r>
            <a:r>
              <a:rPr lang="en-US" altLang="zh-CN" dirty="0" err="1" smtClean="0"/>
              <a:t>eCharts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HighCharts</a:t>
            </a:r>
            <a:r>
              <a:rPr lang="en-US" altLang="zh-CN" dirty="0" smtClean="0"/>
              <a:t> or some else?</a:t>
            </a:r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</a:t>
            </a:r>
            <a:r>
              <a:rPr lang="en-US" altLang="zh-CN" dirty="0" smtClean="0"/>
              <a:t>ust based on canvas, not good for interaction.</a:t>
            </a:r>
          </a:p>
          <a:p>
            <a:pPr marL="360000" indent="360000">
              <a:buClr>
                <a:schemeClr val="accent6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Only drawing the predefined  charts or graphs.</a:t>
            </a:r>
          </a:p>
          <a:p>
            <a:pPr marL="0" indent="0">
              <a:buClr>
                <a:schemeClr val="accent6"/>
              </a:buClr>
              <a:buNone/>
            </a:pP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36067"/>
              </p:ext>
            </p:extLst>
          </p:nvPr>
        </p:nvGraphicFramePr>
        <p:xfrm>
          <a:off x="1128485" y="1361923"/>
          <a:ext cx="10029371" cy="183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858"/>
                <a:gridCol w="4169228"/>
                <a:gridCol w="4354285"/>
              </a:tblGrid>
              <a:tr h="3970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Canvas</a:t>
                      </a:r>
                      <a:endParaRPr lang="zh-CN" altLang="en-US" dirty="0"/>
                    </a:p>
                  </a:txBody>
                  <a:tcPr/>
                </a:tc>
              </a:tr>
              <a:tr h="397026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Interaction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Support all DOM events for each elements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Only</a:t>
                      </a:r>
                      <a:r>
                        <a:rPr lang="en-US" altLang="zh-CN" baseline="0" dirty="0" smtClean="0"/>
                        <a:t> canvas element support it,  events support need implement by yourself</a:t>
                      </a:r>
                      <a:endParaRPr lang="zh-CN" altLang="en-US" dirty="0"/>
                    </a:p>
                  </a:txBody>
                  <a:tcPr/>
                </a:tc>
              </a:tr>
              <a:tr h="397026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CSS 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N/A</a:t>
                      </a:r>
                      <a:endParaRPr lang="zh-CN" altLang="en-US" dirty="0"/>
                    </a:p>
                  </a:txBody>
                  <a:tcPr/>
                </a:tc>
              </a:tr>
              <a:tr h="3970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Slowly when </a:t>
                      </a:r>
                      <a:r>
                        <a:rPr lang="en-US" altLang="zh-CN" baseline="0" dirty="0" smtClean="0"/>
                        <a:t>huge data since modify DOM.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Better</a:t>
                      </a:r>
                      <a:r>
                        <a:rPr lang="en-US" altLang="zh-CN" baseline="0" dirty="0" smtClean="0"/>
                        <a:t> for huge data.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2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1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8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2969" y="2690447"/>
            <a:ext cx="1653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Q &amp; 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106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Level </a:t>
            </a:r>
            <a:r>
              <a:rPr lang="en-US" altLang="zh-CN" dirty="0" smtClean="0"/>
              <a:t>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Different users , different requirements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Where is the data I want and how to use?</a:t>
            </a:r>
          </a:p>
          <a:p>
            <a:pPr marL="0" indent="0">
              <a:buNone/>
            </a:pPr>
            <a:r>
              <a:rPr lang="en-US" altLang="zh-CN" dirty="0" smtClean="0"/>
              <a:t>M</a:t>
            </a:r>
            <a:r>
              <a:rPr lang="en-US" altLang="zh-CN" dirty="0" smtClean="0"/>
              <a:t>onitor the changes of the dataset? </a:t>
            </a:r>
            <a:r>
              <a:rPr lang="en-US" altLang="zh-CN" dirty="0" smtClean="0"/>
              <a:t>Who, When, Affects…</a:t>
            </a:r>
          </a:p>
          <a:p>
            <a:pPr marL="0" indent="0">
              <a:buNone/>
            </a:pPr>
            <a:r>
              <a:rPr lang="en-US" altLang="zh-CN" dirty="0" smtClean="0"/>
              <a:t>More easily access , view and manage the dataset.</a:t>
            </a:r>
          </a:p>
          <a:p>
            <a:pPr marL="0" indent="0">
              <a:buNone/>
            </a:pPr>
            <a:r>
              <a:rPr lang="en-US" altLang="zh-CN" dirty="0" smtClean="0"/>
              <a:t>Explain and explore data meaning (data mining).</a:t>
            </a:r>
          </a:p>
          <a:p>
            <a:pPr marL="0" indent="0">
              <a:buNone/>
            </a:pPr>
            <a:r>
              <a:rPr lang="en-US" altLang="zh-CN" dirty="0" smtClean="0"/>
              <a:t>More special features…</a:t>
            </a:r>
          </a:p>
        </p:txBody>
      </p:sp>
    </p:spTree>
    <p:extLst>
      <p:ext uri="{BB962C8B-B14F-4D97-AF65-F5344CB8AC3E}">
        <p14:creationId xmlns:p14="http://schemas.microsoft.com/office/powerpoint/2010/main" val="7543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Focus on the common parts: </a:t>
            </a:r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Dataset </a:t>
            </a:r>
            <a:r>
              <a:rPr lang="en-US" altLang="zh-CN" dirty="0"/>
              <a:t>l</a:t>
            </a:r>
            <a:r>
              <a:rPr lang="en-US" altLang="zh-CN" dirty="0" smtClean="0"/>
              <a:t>ocating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model </a:t>
            </a:r>
            <a:r>
              <a:rPr lang="en-US" altLang="zh-CN" dirty="0" smtClean="0"/>
              <a:t>building</a:t>
            </a:r>
            <a:endParaRPr lang="en-US" altLang="zh-CN" dirty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Data Visualization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1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Locating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SqlServer and  Oracle’s data dictionary (</a:t>
            </a:r>
            <a:r>
              <a:rPr lang="en-US" altLang="zh-CN" dirty="0"/>
              <a:t>metadata repository) </a:t>
            </a:r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About Lucene</a:t>
            </a:r>
            <a:endParaRPr lang="en-US" altLang="zh-CN" dirty="0" smtClean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The processing of positioning data</a:t>
            </a:r>
            <a:endParaRPr lang="en-US" altLang="zh-CN" dirty="0" smtClean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60000" indent="36000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How to build model?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7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etadata Repository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934506"/>
              </p:ext>
            </p:extLst>
          </p:nvPr>
        </p:nvGraphicFramePr>
        <p:xfrm>
          <a:off x="838200" y="1690688"/>
          <a:ext cx="105156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914"/>
                <a:gridCol w="3352800"/>
                <a:gridCol w="4201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Sql</a:t>
                      </a:r>
                      <a:r>
                        <a:rPr lang="en-US" altLang="zh-CN" baseline="0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Oracle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Sysusers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X_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info 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systables|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Sysobjects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type=‘U‘]</a:t>
                      </a:r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X_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</a:t>
                      </a:r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Tables info</a:t>
                      </a:r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syscolumns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X_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TAB_COLUMNS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columns of the tables, views, clusters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Sysobjects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= ‘V‘]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_VIEWS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Views Info</a:t>
                      </a: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sysobjects</a:t>
                      </a:r>
                      <a:endParaRPr lang="zh-CN" altLang="en-US" b="1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_CATALOG ||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X_OBJECTS</a:t>
                      </a:r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 database objects</a:t>
                      </a:r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Sysobjects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= ‘P‘]</a:t>
                      </a:r>
                      <a:endParaRPr lang="zh-CN" altLang="en-US" dirty="0" smtClean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X_OBJECTS[type=‘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PROCEDURE’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CN" altLang="en-US" dirty="0" smtClean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Stored procedure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Sysobjects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= ‘TF‘]</a:t>
                      </a:r>
                      <a:endParaRPr lang="zh-CN" altLang="en-US" dirty="0" smtClean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X_OBJECTS[type=‘FUNCTION’]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syscomments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X_TAB|COL_COMMENTS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Comments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Sysdepends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sysforeignkeys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_CONSTRAINTS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Constraints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synonyms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X_SYNONYMS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Synonyms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sysTableSequenceID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X_SEQUENCES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Sequences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Sysindexes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sysindexkeys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X_INDEXES</a:t>
                      </a:r>
                      <a:endParaRPr lang="zh-CN" altLang="en-US" dirty="0" smtClean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Indexes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en-US" altLang="zh-CN" baseline="0" dirty="0" smtClean="0"/>
                        <a:t>Server can use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INFORMATION_SCHEMA</a:t>
                      </a:r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Lucene</a:t>
            </a:r>
            <a:endParaRPr lang="zh-CN" altLang="en-US" dirty="0"/>
          </a:p>
        </p:txBody>
      </p:sp>
      <p:pic>
        <p:nvPicPr>
          <p:cNvPr id="3074" name="Picture 2" descr="http://images.cnitblog.com/blog/449064/201408/2421550744046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86" y="823912"/>
            <a:ext cx="6867525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0">
              <a:buClr>
                <a:srgbClr val="92D050"/>
              </a:buCl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35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://www.blogjava.net/images/blogjava_net/tim-wu/lucene-inverted-index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2405856"/>
            <a:ext cx="88296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18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 descr="http://www.blogjava.net/images/blogjava_net/tim-wu/lucene-forward-index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06" y="1825625"/>
            <a:ext cx="79167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8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905</TotalTime>
  <Words>1976</Words>
  <Application>Microsoft Office PowerPoint</Application>
  <PresentationFormat>宽屏</PresentationFormat>
  <Paragraphs>344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Wingdings</vt:lpstr>
      <vt:lpstr>Office 主题</vt:lpstr>
      <vt:lpstr>Data Dictionary</vt:lpstr>
      <vt:lpstr>Background</vt:lpstr>
      <vt:lpstr>High Level Requirements</vt:lpstr>
      <vt:lpstr>Scope</vt:lpstr>
      <vt:lpstr>Data Locating Overview</vt:lpstr>
      <vt:lpstr>Metadata Repository</vt:lpstr>
      <vt:lpstr>Lucene</vt:lpstr>
      <vt:lpstr>PowerPoint 演示文稿</vt:lpstr>
      <vt:lpstr>PowerPoint 演示文稿</vt:lpstr>
      <vt:lpstr>PowerPoint 演示文稿</vt:lpstr>
      <vt:lpstr>The Processing of positioning data</vt:lpstr>
      <vt:lpstr>Build model</vt:lpstr>
      <vt:lpstr>PowerPoint 演示文稿</vt:lpstr>
      <vt:lpstr>Data Visualization Overview</vt:lpstr>
      <vt:lpstr>Why Need Data Visualization?</vt:lpstr>
      <vt:lpstr>Process of Data Visualization</vt:lpstr>
      <vt:lpstr>Data Types</vt:lpstr>
      <vt:lpstr>PowerPoint 演示文稿</vt:lpstr>
      <vt:lpstr>Tables vs Graphs</vt:lpstr>
      <vt:lpstr>Graphic elements</vt:lpstr>
      <vt:lpstr>PowerPoint 演示文稿</vt:lpstr>
      <vt:lpstr>PowerPoint 演示文稿</vt:lpstr>
      <vt:lpstr>Why d3.js?</vt:lpstr>
      <vt:lpstr>PowerPoint 演示文稿</vt:lpstr>
      <vt:lpstr>Challenges</vt:lpstr>
      <vt:lpstr>Summary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Dawn Li</dc:creator>
  <cp:lastModifiedBy>Dawn Li</cp:lastModifiedBy>
  <cp:revision>236</cp:revision>
  <dcterms:created xsi:type="dcterms:W3CDTF">2017-06-04T08:00:57Z</dcterms:created>
  <dcterms:modified xsi:type="dcterms:W3CDTF">2017-06-14T21:21:25Z</dcterms:modified>
</cp:coreProperties>
</file>