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7">
  <p:sldMasterIdLst>
    <p:sldMasterId id="2147483648" r:id="rId1"/>
    <p:sldMasterId id="2147483672" r:id="rId2"/>
    <p:sldMasterId id="2147483660" r:id="rId3"/>
  </p:sldMasterIdLst>
  <p:notesMasterIdLst>
    <p:notesMasterId r:id="rId34"/>
  </p:notesMasterIdLst>
  <p:sldIdLst>
    <p:sldId id="259" r:id="rId4"/>
    <p:sldId id="260" r:id="rId5"/>
    <p:sldId id="261" r:id="rId6"/>
    <p:sldId id="263" r:id="rId7"/>
    <p:sldId id="297" r:id="rId8"/>
    <p:sldId id="268" r:id="rId9"/>
    <p:sldId id="269" r:id="rId10"/>
    <p:sldId id="289" r:id="rId11"/>
    <p:sldId id="290" r:id="rId12"/>
    <p:sldId id="266" r:id="rId13"/>
    <p:sldId id="271" r:id="rId14"/>
    <p:sldId id="272" r:id="rId15"/>
    <p:sldId id="291" r:id="rId16"/>
    <p:sldId id="273" r:id="rId17"/>
    <p:sldId id="292" r:id="rId18"/>
    <p:sldId id="293" r:id="rId19"/>
    <p:sldId id="298" r:id="rId20"/>
    <p:sldId id="276" r:id="rId21"/>
    <p:sldId id="295" r:id="rId22"/>
    <p:sldId id="287" r:id="rId23"/>
    <p:sldId id="285" r:id="rId24"/>
    <p:sldId id="286" r:id="rId25"/>
    <p:sldId id="299" r:id="rId26"/>
    <p:sldId id="296" r:id="rId27"/>
    <p:sldId id="281" r:id="rId28"/>
    <p:sldId id="282" r:id="rId29"/>
    <p:sldId id="283" r:id="rId30"/>
    <p:sldId id="284" r:id="rId31"/>
    <p:sldId id="262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8E4"/>
    <a:srgbClr val="F5F1F5"/>
    <a:srgbClr val="FEF9EC"/>
    <a:srgbClr val="EEFAE2"/>
    <a:srgbClr val="F3F1F5"/>
    <a:srgbClr val="E6F4F6"/>
    <a:srgbClr val="E7FDD3"/>
    <a:srgbClr val="DCEFF4"/>
    <a:srgbClr val="FDEADB"/>
    <a:srgbClr val="FCD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76581" autoAdjust="0"/>
  </p:normalViewPr>
  <p:slideViewPr>
    <p:cSldViewPr>
      <p:cViewPr varScale="1">
        <p:scale>
          <a:sx n="78" d="100"/>
          <a:sy n="78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EA98A-ACDB-4E16-BF1B-2A45D79E8795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8E0C4-114E-4A87-9E0D-19B1F31FF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9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不用介绍原理，大致说一下步骤很复杂就是了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E0C4-114E-4A87-9E0D-19B1F31FF5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8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表达分批调度方案对提高检测效率的重要性，现实需求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E0C4-114E-4A87-9E0D-19B1F31FF5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2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还要加上变量定义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E0C4-114E-4A87-9E0D-19B1F31FF5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1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E0C4-114E-4A87-9E0D-19B1F31FF5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4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 smtClean="0"/>
              <a:t>设计了解的表达方式和解码方式之后，还需要设计针对解的搜索方式。由于解由矩阵的形式表示，针对这种结构设计了粗粒度搜索和细粒度搜索，分别针对矩阵整体进行搜索，以及针对矩阵中一个向量进行搜索。</a:t>
            </a:r>
            <a:endParaRPr lang="en-US" altLang="zh-CN" sz="800" dirty="0" smtClean="0"/>
          </a:p>
          <a:p>
            <a:r>
              <a:rPr lang="zh-CN" altLang="en-US" sz="800" dirty="0" smtClean="0"/>
              <a:t>配合使用，取长补短。</a:t>
            </a:r>
            <a:endParaRPr lang="en-US" altLang="zh-CN" sz="800" dirty="0" smtClean="0"/>
          </a:p>
          <a:p>
            <a:r>
              <a:rPr lang="zh-CN" altLang="en-US" sz="800" dirty="0" smtClean="0"/>
              <a:t>在交叉的时候，在粗粒度层面上交叉，每次交换若干条向量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E0C4-114E-4A87-9E0D-19B1F31FF5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流程图错了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8E0C4-114E-4A87-9E0D-19B1F31FF5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7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2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7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7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7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7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1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4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36512" y="72008"/>
            <a:ext cx="9183487" cy="836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6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04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70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73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9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77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78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1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8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8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401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99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02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5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4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6513" y="548680"/>
            <a:ext cx="2316149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268760" y="548680"/>
            <a:ext cx="2242780" cy="216024"/>
          </a:xfrm>
          <a:prstGeom prst="rect">
            <a:avLst/>
          </a:prstGeom>
          <a:solidFill>
            <a:srgbClr val="56B1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501008" y="548680"/>
            <a:ext cx="2387476" cy="216024"/>
          </a:xfrm>
          <a:prstGeom prst="rect">
            <a:avLst/>
          </a:prstGeom>
          <a:solidFill>
            <a:srgbClr val="745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866576" y="548680"/>
            <a:ext cx="2277423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5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01C7-2CDC-4F98-B719-7E608876800A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4ABE-CBEC-4837-9BE2-ABF200B8C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5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521" y="176319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b="1" dirty="0"/>
              <a:t>基于协同候鸟迁移算法的全自动</a:t>
            </a:r>
            <a:r>
              <a:rPr lang="zh-CN" altLang="zh-CN" sz="3600" b="1" dirty="0" smtClean="0"/>
              <a:t>免疫</a:t>
            </a:r>
            <a:r>
              <a:rPr lang="zh-CN" altLang="zh-CN" sz="3600" b="1" dirty="0"/>
              <a:t>检验设备的分批优化调度问题研究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0623" y="5013176"/>
            <a:ext cx="392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    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梅副教授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0623" y="3769876"/>
            <a:ext cx="3325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姓    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谭映彤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9712" y="4388812"/>
            <a:ext cx="519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专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控制理论与控制工程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4" descr="学校图标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3399" y="5445224"/>
            <a:ext cx="1520602" cy="140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86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候鸟迁移算法分析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TYT\Study\graduationProject\multi-object-JSSP-with-lot-spliting\毕业论文初稿及各种文档\MBO流程图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4661" r="7577" b="5705"/>
          <a:stretch/>
        </p:blipFill>
        <p:spPr bwMode="auto">
          <a:xfrm>
            <a:off x="6156176" y="404664"/>
            <a:ext cx="3218180" cy="6591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 descr="D:\TYT\Study\graduationProject\multi-object-JSSP-with-lot-spliting\毕业论文初稿及各种文档\邻域共享示意图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9423" r="12013" b="14803"/>
          <a:stretch/>
        </p:blipFill>
        <p:spPr bwMode="auto">
          <a:xfrm>
            <a:off x="3419872" y="836712"/>
            <a:ext cx="2668270" cy="2051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D:\TYT\Study\graduationProject\multi-object-JSSP-with-lot-spliting\毕业论文初稿及各种文档\领头鸟更替示意图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" t="5146" r="8621" b="7373"/>
          <a:stretch/>
        </p:blipFill>
        <p:spPr bwMode="auto">
          <a:xfrm>
            <a:off x="3275856" y="2921051"/>
            <a:ext cx="2636520" cy="3795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2" name="文本框 131"/>
          <p:cNvSpPr txBox="1"/>
          <p:nvPr/>
        </p:nvSpPr>
        <p:spPr>
          <a:xfrm>
            <a:off x="467544" y="1628800"/>
            <a:ext cx="2564512" cy="41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邻域搜索的算法。从领头鸟，到后面每一只跟随鸟，它们都会通过搜索邻域来更新自身。同时，利益机制还会让前鸟帮助它的跟随鸟进化。具体来说，前鸟会把自己未使用的优秀邻域解分享给它的跟随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67544" y="10678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基本候鸟迁移算法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6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候鸟迁移算法分析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041668"/>
            <a:ext cx="82089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多样性损失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种群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损失严重，种群失去了继续寻优的活力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D:\TYT\Study\graduationProject\multi-object-JSSP-with-lot-spliting\毕业论文初稿及各种文档\邻域共享减少多样性示意图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7500" r="5968" b="12083"/>
          <a:stretch/>
        </p:blipFill>
        <p:spPr bwMode="auto">
          <a:xfrm>
            <a:off x="3995936" y="2083049"/>
            <a:ext cx="4731385" cy="2037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D:\TYT\Study\graduationProject\multi-object-JSSP-with-lot-spliting\毕业论文初稿及各种文档\异步更新减少多样性示意图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" t="8757" r="11894" b="11553"/>
          <a:stretch/>
        </p:blipFill>
        <p:spPr bwMode="auto">
          <a:xfrm>
            <a:off x="3671768" y="4398852"/>
            <a:ext cx="5379720" cy="23425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06237" y="2814854"/>
            <a:ext cx="30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邻域共享的利益机制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236" y="5200778"/>
            <a:ext cx="279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zh-CN" dirty="0"/>
              <a:t>种群异步更新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7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候鸟迁移算法分析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88" y="1052736"/>
            <a:ext cx="2323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群体寻优效率分析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D:\TYT\Study\graduationProject\multi-object-JSSP-with-lot-spliting\毕业论文初稿及各种文档\领头鸟苦等示意图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4301" r="4209" b="7528"/>
          <a:stretch/>
        </p:blipFill>
        <p:spPr bwMode="auto">
          <a:xfrm>
            <a:off x="2483768" y="1844824"/>
            <a:ext cx="6511528" cy="3888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309247" y="2383372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轮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替式的领头鸟更换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8659" y="4324632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过于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固定的协作拓扑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2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候鸟迁移算法分析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451" y="119675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局部搜索能力分析</a:t>
            </a:r>
            <a:endParaRPr lang="zh-CN" altLang="en-US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800" y="1628800"/>
            <a:ext cx="8118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MBO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的搜索步长不会因为中后期收敛而变得很小，因此它能保持高效的局部搜索；</a:t>
            </a:r>
          </a:p>
        </p:txBody>
      </p:sp>
      <p:sp>
        <p:nvSpPr>
          <p:cNvPr id="5" name="矩形 4"/>
          <p:cNvSpPr/>
          <p:nvPr/>
        </p:nvSpPr>
        <p:spPr>
          <a:xfrm>
            <a:off x="485800" y="2564904"/>
            <a:ext cx="81186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MBO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会给每只跟随鸟相同的局部搜索机会，给予充分的局部搜索；</a:t>
            </a:r>
          </a:p>
        </p:txBody>
      </p:sp>
      <p:sp>
        <p:nvSpPr>
          <p:cNvPr id="6" name="矩形 5"/>
          <p:cNvSpPr/>
          <p:nvPr/>
        </p:nvSpPr>
        <p:spPr>
          <a:xfrm>
            <a:off x="485800" y="3284984"/>
            <a:ext cx="804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MBO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虽然也有领头鸟带领种群进化，但是领头鸟会定期更换，而且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MBO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的邻域搜索不会限制个体的进化方向，所以能挖掘更多区域的潜力。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0668" y="5103674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304800" algn="just">
              <a:lnSpc>
                <a:spcPct val="150000"/>
              </a:lnSpc>
              <a:spcAft>
                <a:spcPts val="0"/>
              </a:spcAft>
              <a:defRPr kern="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MBO</a:t>
            </a:r>
            <a:r>
              <a:rPr lang="zh-CN" altLang="zh-CN" dirty="0"/>
              <a:t>是一种基于邻域搜索的群体智能进化算法，它刚好契合了分批调度寻优的特点，它的邻域搜索为分批向量的寻优提供了强有力的支持。邻域搜索在不破坏约束的前提下，能对分批向量进行有效的搜索。因此本文使用</a:t>
            </a:r>
            <a:r>
              <a:rPr lang="en-US" altLang="zh-CN" dirty="0"/>
              <a:t>MBO</a:t>
            </a:r>
            <a:r>
              <a:rPr lang="zh-CN" altLang="zh-CN" dirty="0"/>
              <a:t>算法来解决分批调度问题。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454081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应用于分批调度问题的优势</a:t>
            </a:r>
            <a:endParaRPr lang="zh-CN" altLang="en-US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分批调度问题约束处理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807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编码方案</a:t>
            </a:r>
            <a:endParaRPr lang="zh-CN" altLang="en-US" b="1" dirty="0"/>
          </a:p>
        </p:txBody>
      </p:sp>
      <p:pic>
        <p:nvPicPr>
          <p:cNvPr id="6" name="图片 5" descr="D:\TYT\Study\graduationProject\multi-object-JSSP-with-lot-spliting\毕业论文初稿及各种文档\邻域画图 (4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7" y="1350060"/>
            <a:ext cx="4860540" cy="42100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813296" y="1998132"/>
            <a:ext cx="3414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柔性</a:t>
            </a:r>
            <a:r>
              <a:rPr lang="zh-CN" altLang="zh-CN" dirty="0" smtClean="0"/>
              <a:t>指数</a:t>
            </a:r>
            <a:r>
              <a:rPr lang="zh-CN" altLang="zh-CN" dirty="0"/>
              <a:t>（</a:t>
            </a:r>
            <a:r>
              <a:rPr lang="en-US" altLang="zh-CN" dirty="0"/>
              <a:t>Flexibility Index</a:t>
            </a:r>
            <a:r>
              <a:rPr lang="zh-CN" altLang="zh-CN" dirty="0"/>
              <a:t>，</a:t>
            </a:r>
            <a:r>
              <a:rPr lang="en-US" altLang="zh-CN" dirty="0"/>
              <a:t>FI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定量描述</a:t>
            </a:r>
            <a:r>
              <a:rPr lang="zh-CN" altLang="en-US" dirty="0"/>
              <a:t>各台</a:t>
            </a:r>
            <a:r>
              <a:rPr lang="zh-CN" altLang="en-US" dirty="0" smtClean="0"/>
              <a:t>机器的柔性程度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06884" y="11331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endParaRPr lang="zh-CN" altLang="en-US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49761"/>
              </p:ext>
            </p:extLst>
          </p:nvPr>
        </p:nvGraphicFramePr>
        <p:xfrm>
          <a:off x="4848371" y="2852936"/>
          <a:ext cx="2249545" cy="82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5" imgW="1218671" imgH="444307" progId="Unknown">
                  <p:embed/>
                </p:oleObj>
              </mc:Choice>
              <mc:Fallback>
                <p:oleObj r:id="rId5" imgW="1218671" imgH="444307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371" y="2852936"/>
                        <a:ext cx="2249545" cy="826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785123" y="4149080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优先为</a:t>
            </a:r>
            <a:r>
              <a:rPr lang="en-US" altLang="zh-CN" dirty="0" smtClean="0"/>
              <a:t>FI</a:t>
            </a:r>
            <a:r>
              <a:rPr lang="zh-CN" altLang="en-US" dirty="0" smtClean="0"/>
              <a:t>指数低的机器安排子批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3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分批调度问题约束处理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80528" y="980728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81000">
              <a:spcBef>
                <a:spcPts val="750"/>
              </a:spcBef>
              <a:spcAft>
                <a:spcPts val="750"/>
              </a:spcAft>
            </a:pPr>
            <a:r>
              <a:rPr lang="zh-CN" altLang="zh-CN" b="1" kern="2200" dirty="0">
                <a:latin typeface="Times New Roman" panose="02020603050405020304" pitchFamily="18" charset="0"/>
                <a:ea typeface="黑体" panose="02010609060101010101" pitchFamily="49" charset="-122"/>
              </a:rPr>
              <a:t>搜索算子的设计</a:t>
            </a:r>
            <a:endParaRPr lang="zh-CN" altLang="zh-CN" b="1" kern="22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1892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>
              <a:spcBef>
                <a:spcPts val="700"/>
              </a:spcBef>
              <a:spcAft>
                <a:spcPts val="700"/>
              </a:spcAft>
            </a:pPr>
            <a:r>
              <a:rPr lang="zh-CN" altLang="zh-CN" b="1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粗细粒度配合搜索</a:t>
            </a:r>
            <a:endParaRPr lang="zh-CN" altLang="zh-CN" b="1" kern="100" dirty="0">
              <a:effectLst/>
              <a:latin typeface="Cambria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276872"/>
            <a:ext cx="3861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）粗粒度层面，即矩阵层面，以整个矩阵为单位进行搜索，每次搜索改变矩阵内的多条向量，实现粗粒度的搜索；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）细粒度层面，即向量层面，以向量为单位进行搜索，每次搜索只改变矩阵内的一条向量，实现细粒度的搜索。</a:t>
            </a:r>
          </a:p>
        </p:txBody>
      </p:sp>
      <p:sp>
        <p:nvSpPr>
          <p:cNvPr id="6" name="矩形 5"/>
          <p:cNvSpPr/>
          <p:nvPr/>
        </p:nvSpPr>
        <p:spPr>
          <a:xfrm>
            <a:off x="5652120" y="162197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>
              <a:spcBef>
                <a:spcPts val="700"/>
              </a:spcBef>
              <a:spcAft>
                <a:spcPts val="700"/>
              </a:spcAft>
            </a:pPr>
            <a:r>
              <a:rPr lang="zh-CN" altLang="zh-CN" b="1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粗粒度交叉搜索算子</a:t>
            </a:r>
            <a:endParaRPr lang="zh-CN" altLang="zh-CN" b="1" kern="100" dirty="0">
              <a:effectLst/>
              <a:latin typeface="Cambria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D:\TYT\Study\graduationProject\multi-object-JSSP-with-lot-spliting\毕业论文初稿及各种文档\交叉示意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18928"/>
            <a:ext cx="4860032" cy="5197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2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分批调度问题约束处理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83671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细粒度邻域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搜索算子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1520" y="1409906"/>
            <a:ext cx="3058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简单</a:t>
            </a:r>
            <a:r>
              <a:rPr lang="zh-CN" altLang="zh-CN" dirty="0" smtClean="0"/>
              <a:t>邻域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子批对调整邻域（</a:t>
            </a:r>
            <a:r>
              <a:rPr lang="en-US" altLang="zh-CN" dirty="0"/>
              <a:t>SV1-SPN</a:t>
            </a:r>
            <a:r>
              <a:rPr lang="zh-CN" altLang="zh-CN" dirty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随机插入邻域（</a:t>
            </a:r>
            <a:r>
              <a:rPr lang="en-US" altLang="zh-CN" dirty="0"/>
              <a:t>SV2-RIN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6" name="图片 5" descr="D:\TYT\Study\graduationProject\multi-object-JSSP-with-lot-spliting\毕业论文初稿及各种文档\邻域画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8184"/>
            <a:ext cx="2380348" cy="1976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282911" y="1393195"/>
            <a:ext cx="329449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启发式</a:t>
            </a:r>
            <a:r>
              <a:rPr lang="zh-CN" altLang="zh-CN" dirty="0" smtClean="0"/>
              <a:t>邻域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关键子批批量邻域（</a:t>
            </a:r>
            <a:r>
              <a:rPr lang="en-US" altLang="zh-CN" dirty="0"/>
              <a:t>SV1-CSN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关键子批偏好邻域（</a:t>
            </a:r>
            <a:r>
              <a:rPr lang="en-US" altLang="zh-CN" dirty="0"/>
              <a:t>SV2-CSN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9" name="图片 8" descr="D:\TYT\Study\graduationProject\multi-object-JSSP-with-lot-spliting\毕业论文初稿及各种文档\邻域画图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" y="3429000"/>
            <a:ext cx="1806924" cy="235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D:\TYT\Study\graduationProject\multi-object-JSSP-with-lot-spliting\毕业论文初稿及各种文档\关键子批邻域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37" y="2034888"/>
            <a:ext cx="2303625" cy="191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D:\TYT\Study\graduationProject\multi-object-JSSP-with-lot-spliting\毕业论文初稿及各种文档\邻域画图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11" y="3397577"/>
            <a:ext cx="1806924" cy="235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7027854" y="1393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细粒度全</a:t>
            </a:r>
            <a:r>
              <a:rPr lang="zh-CN" altLang="zh-CN" dirty="0" smtClean="0"/>
              <a:t>邻域</a:t>
            </a:r>
            <a:r>
              <a:rPr lang="zh-CN" altLang="en-US" dirty="0"/>
              <a:t>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1" y="2004153"/>
            <a:ext cx="1944216" cy="322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0527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邻域搜索策略</a:t>
            </a:r>
            <a:endParaRPr lang="zh-CN" altLang="en-US" dirty="0"/>
          </a:p>
        </p:txBody>
      </p:sp>
      <p:sp>
        <p:nvSpPr>
          <p:cNvPr id="3" name="文本框 1"/>
          <p:cNvSpPr txBox="1"/>
          <p:nvPr/>
        </p:nvSpPr>
        <p:spPr>
          <a:xfrm>
            <a:off x="251520" y="11663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分批调度问题约束处理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001" y="1844824"/>
            <a:ext cx="229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</a:t>
            </a:r>
            <a:r>
              <a:rPr lang="zh-CN" altLang="zh-CN" dirty="0"/>
              <a:t>步策略（</a:t>
            </a:r>
            <a:r>
              <a:rPr lang="en-US" altLang="zh-CN" dirty="0"/>
              <a:t>K-Step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" name="图片 4" descr="D:\TYT\Study\graduationProject\multi-object-JSSP-with-lot-spliting\毕业论文初稿及各种文档\邻域示意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1" y="2924944"/>
            <a:ext cx="3001645" cy="21278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427984" y="1872233"/>
            <a:ext cx="2791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</a:t>
            </a:r>
            <a:r>
              <a:rPr lang="zh-CN" altLang="zh-CN" dirty="0"/>
              <a:t>贪心策略（</a:t>
            </a:r>
            <a:r>
              <a:rPr lang="en-US" altLang="zh-CN" dirty="0"/>
              <a:t>K-Greedy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218" name="Picture 2" descr="D:\TYT\Study\graduationProject\multi-object-JSSP-with-lot-spliting\毕业论文初稿及各种文档\邻域示意图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22123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30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009" y="112474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竞争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式协同候鸟迁移算法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791300"/>
            <a:ext cx="7400925" cy="270510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09917" y="2145630"/>
            <a:ext cx="5460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竞争阶段鸟群竞争形成新的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字队形具体过程如下：</a:t>
            </a:r>
          </a:p>
        </p:txBody>
      </p:sp>
      <p:sp>
        <p:nvSpPr>
          <p:cNvPr id="33" name="矩形 32"/>
          <p:cNvSpPr/>
          <p:nvPr/>
        </p:nvSpPr>
        <p:spPr>
          <a:xfrm>
            <a:off x="251520" y="1546126"/>
            <a:ext cx="7034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在竞争阶段，要根据竞争的规则确定领头鸟以及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字型队伍的排序。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TYT\Study\graduationProject\multi-object-JSSP-with-lot-spliting\毕业论文初稿及各种文档\CCMBO流程图_调整版_详细版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2866" r="6674" b="5414"/>
          <a:stretch/>
        </p:blipFill>
        <p:spPr bwMode="auto">
          <a:xfrm>
            <a:off x="3347864" y="-62230"/>
            <a:ext cx="5321543" cy="69202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D:\TYT\Study\graduationProject\multi-object-JSSP-with-lot-spliting\毕业论文初稿及各种文档\候鸟散乱队形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b="6091"/>
          <a:stretch/>
        </p:blipFill>
        <p:spPr bwMode="auto">
          <a:xfrm>
            <a:off x="1950333" y="3933056"/>
            <a:ext cx="1385580" cy="1080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 descr="D:\TYT\Study\graduationProject\multi-object-JSSP-with-lot-spliting\毕业论文初稿及各种文档\候鸟V字飞行2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96" y="2335053"/>
            <a:ext cx="1375168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90872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3648" y="170080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、研究背景及意义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648" y="238251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、全自动免疫检测设备分批调度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648" y="306421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、候鸟迁移算法分析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648" y="374591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、分批调度问题约束处理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3648" y="442762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648" y="5109324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、多领头鸟分化协同候鸟迁移算法优化调度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044" y="11247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减速调整阶段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99317"/>
            <a:ext cx="8316123" cy="41260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536" y="1844824"/>
            <a:ext cx="318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整个种群每次更新的过程如下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712" y="1052736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>
              <a:spcBef>
                <a:spcPts val="700"/>
              </a:spcBef>
              <a:spcAft>
                <a:spcPts val="700"/>
              </a:spcAft>
            </a:pPr>
            <a:r>
              <a:rPr lang="zh-CN" altLang="zh-CN" b="1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改进的</a:t>
            </a:r>
            <a:r>
              <a:rPr lang="en-US" altLang="zh-CN" b="1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b="1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字飞行阶段</a:t>
            </a:r>
            <a:endParaRPr lang="zh-CN" altLang="zh-CN" b="1" kern="100" dirty="0">
              <a:effectLst/>
              <a:latin typeface="Cambria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5" y="2420888"/>
            <a:ext cx="6283689" cy="37883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681" y="1795386"/>
            <a:ext cx="721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一只跟随鸟更新的具体过程如下，以左翼队列中某一只跟随鸟为例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6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758" y="1628800"/>
            <a:ext cx="480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整个种群采用同步更新一代的具体过程如下：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8" y="2204863"/>
            <a:ext cx="7397585" cy="39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30" descr="说明: D:\TYT\Study\graduationProject\multi-object-JSSP-with-lot-spliting\modifiedGAModels\convergeData\MBO &amp; MBO+improvedV &amp; MBO+compete &amp; MBO+adjust收敛对比-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56" y="1370566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图片 32" descr="说明: D:\TYT\Study\graduationProject\multi-object-JSSP-with-lot-spliting\modifiedGAModels\convergeData\MBO &amp; MBO+improvedV &amp; MBO+compete &amp; MBO+adjust收敛对比-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57312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图片 33" descr="说明: D:\TYT\Study\graduationProject\multi-object-JSSP-with-lot-spliting\modifiedGAModels\convergeData\MBO &amp; MBO+improvedV &amp; MBO+compete &amp; MBO+adjust收敛对比-P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429000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图片 34" descr="说明: D:\TYT\Study\graduationProject\multi-object-JSSP-with-lot-spliting\modifiedGAModels\convergeData\MBO &amp; MBO+improvedV &amp; MBO+compete &amp; MBO+adjust收敛对比-P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32358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7658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0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竞争式协同候鸟迁移算法优化调度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044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实验结果及分析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图片 30" descr="MBO &amp; MBO+improvedV &amp; MBO+compete &amp; MBO+adjust收敛对比-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6044"/>
            <a:ext cx="4204337" cy="294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图片 32" descr="MBO &amp; MBO+improvedV &amp; MBO+compete &amp; MBO+adjust收敛对比-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3" y="1076238"/>
            <a:ext cx="4389775" cy="30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05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D:\TYT\Study\graduationProject\multi-object-JSSP-with-lot-spliting\modifiedGAModels\convergeData\MBO &amp; MBO+improvedV &amp; MBO+compete &amp; MBO+adjust收敛对比-P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6" y="3813392"/>
            <a:ext cx="3816424" cy="304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D:\TYT\Study\graduationProject\multi-object-JSSP-with-lot-spliting\modifiedGAModels\convergeData\MBO &amp; MBO+improvedV &amp; MBO+compete &amp; MBO+adjust收敛对比-P4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3" y="4005063"/>
            <a:ext cx="4158530" cy="2660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多领头鸟分化协同候鸟迁移算法优化调度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TYT\Study\graduationProject\multi-object-JSSP-with-lot-spliting\毕业论文初稿及各种文档\三种群分化迁移示意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36712"/>
            <a:ext cx="3068955" cy="56527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1560" y="2420888"/>
            <a:ext cx="407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ML-CCMBO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子鸟群迁移的步骤如下：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6611273" cy="19243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7106" y="145827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多领头鸟分化协同机制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多领头鸟分化协同候鸟迁移算法优化调度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268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阶段性邻域搜索策略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D:\TYT\Study\graduationProject\multi-object-JSSP-with-lot-spliting\毕业论文初稿及各种文档\阶段性邻域搜索策略示意图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r="4182"/>
          <a:stretch/>
        </p:blipFill>
        <p:spPr bwMode="auto">
          <a:xfrm>
            <a:off x="467544" y="1638092"/>
            <a:ext cx="8064896" cy="2520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1115616" y="3923764"/>
            <a:ext cx="615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经分析，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ML-CCMBO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的三个子鸟群寻优的时间复杂度为：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377043"/>
              </p:ext>
            </p:extLst>
          </p:nvPr>
        </p:nvGraphicFramePr>
        <p:xfrm>
          <a:off x="1547664" y="4706417"/>
          <a:ext cx="5660021" cy="966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2679700" imgH="457200" progId="Equation.DSMT4">
                  <p:embed/>
                </p:oleObj>
              </mc:Choice>
              <mc:Fallback>
                <p:oleObj name="Equation" r:id="rId4" imgW="2679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06417"/>
                        <a:ext cx="5660021" cy="966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3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多领头鸟分化协同候鸟迁移算法优化调度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TYT\Study\graduationProject\multi-object-JSSP-with-lot-spliting\毕业论文初稿及各种文档\ML-CCMBO流程图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52" y="702310"/>
            <a:ext cx="6418848" cy="65431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27584" y="1124744"/>
            <a:ext cx="111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多领头鸟分化协同候鸟迁移算法优化调度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实例仿真以及性能评价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D:\TYT\Study\graduationProject\multi-object-JSSP-with-lot-spliting\modifiedGAModels\convergeData\ML-CCMBO &amp; PCCMBO &amp; CCMBO收敛对比-P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4" y="1465512"/>
            <a:ext cx="3877845" cy="255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TYT\Study\graduationProject\multi-object-JSSP-with-lot-spliting\modifiedGAModels\convergeData\ML-CCMBO &amp; PCCMBO &amp; CCMBO收敛对比-P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09410"/>
            <a:ext cx="3960440" cy="271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D:\TYT\Study\graduationProject\multi-object-JSSP-with-lot-spliting\gantFig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r="7946" b="1920"/>
          <a:stretch/>
        </p:blipFill>
        <p:spPr bwMode="auto">
          <a:xfrm>
            <a:off x="107503" y="4379443"/>
            <a:ext cx="4248473" cy="221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D:\TYT\Study\graduationProject\multi-object-JSSP-with-lot-spliting\gantFig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7299" r="6407"/>
          <a:stretch/>
        </p:blipFill>
        <p:spPr bwMode="auto">
          <a:xfrm>
            <a:off x="4380740" y="4653135"/>
            <a:ext cx="4655756" cy="193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2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6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07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672" y="1700808"/>
            <a:ext cx="4871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U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免疫检验市场规模逐年上升；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U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免疫检验的效率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需要提高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U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全自动免疫检验设备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效率高于人工，需求大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U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全自动免疫检验设备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依赖进口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lphaU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国内全自动免疫检验设备的研究非常少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，特别是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批量检验过程中的分批调度问题研究几乎处于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4168" y="1988840"/>
            <a:ext cx="2891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+mj-lt"/>
              <a:buAutoNum type="alphaUcPeriod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zh-CN" dirty="0" smtClean="0"/>
              <a:t>如何解决全自动免疫检验设备分批调度是一个亟待解决的问题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具有很重要现实意义和应用价值。</a:t>
            </a: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5436096" y="328498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8827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</p:spTree>
    <p:extLst>
      <p:ext uri="{BB962C8B-B14F-4D97-AF65-F5344CB8AC3E}">
        <p14:creationId xmlns:p14="http://schemas.microsoft.com/office/powerpoint/2010/main" val="9932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0792" y="1440934"/>
            <a:ext cx="225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1433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zh-CN" altLang="en-US" sz="6000" b="1" dirty="0">
              <a:solidFill>
                <a:srgbClr val="1433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7209" y="3105116"/>
            <a:ext cx="42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433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欢迎老师提问</a:t>
            </a:r>
            <a:endParaRPr lang="zh-CN" altLang="en-US" sz="3200" dirty="0">
              <a:solidFill>
                <a:srgbClr val="1433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全自动免疫检测设备分批调度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07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免疫检验原理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143" y="1784429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特定的抗原与抗体会结合产生反应，形成相应的免疫复合物。通过标记棉衣复合物，使其被仪器识别，就能检测复合物的浓度，从而计算待测物的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浓度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D:\TYT\Study\graduationProject\multi-object-JSSP-with-lot-spliting\毕业论文初稿及各种文档\免疫检验原理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35286"/>
            <a:ext cx="5760640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50607" y="523094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免疫检验流程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558" y="57971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温育震荡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0417" y="57971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洗涤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4088" y="57971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酶联检测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627784" y="5805265"/>
            <a:ext cx="504056" cy="29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459603" y="5805264"/>
            <a:ext cx="504056" cy="29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TYT\Study\graduationProject\multi-object-JSSP-with-lot-spliting\毕业论文初稿及各种文档\酶联检测过程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-92392"/>
            <a:ext cx="4476750" cy="704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83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全自动免疫检测设备分批调度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576" y="86807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全自动免疫检测设备工作流程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D:\TYT\Study\graduationProject\multi-object-JSSP-with-lot-spliting\毕业论文初稿及各种文档\设备工作流程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6048672" cy="698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576" y="1628800"/>
            <a:ext cx="37193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全自动免疫检验设备扫描的血样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达到批量后生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成调度方案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首先统计种类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项目的数量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检验样本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实际情况以及设备状态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，实时生成调度方案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过程主要使用优化算法来优化分批调度方案，确定子批的划分，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和检验工序的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每一个样本就会严格按照调度方案进入设备，让各台仪器互相配合进行设定好的检验步骤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完成后，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结果通过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网络把结果传输到检验科的系统上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全自动免疫检测设备分批调度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83671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全自动免疫检验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设备中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分批调度的示意图</a:t>
            </a:r>
          </a:p>
        </p:txBody>
      </p:sp>
      <p:pic>
        <p:nvPicPr>
          <p:cNvPr id="7" name="图片 6" descr="D:\TYT\Study\graduationProject\multi-object-JSSP-with-lot-spliting\毕业论文初稿及各种文档\分批调度示意图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t="2672" r="4229" b="3816"/>
          <a:stretch/>
        </p:blipFill>
        <p:spPr bwMode="auto">
          <a:xfrm>
            <a:off x="395536" y="1052736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9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全自动免疫检测设备分批调度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564" y="980728"/>
            <a:ext cx="756084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调度方案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需要信息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）每个批次分为多少个子批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）每个子批分别包含多少个检验样本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）每个子批的每个工序使用哪台仪器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）使用每台机器的所有子批的检验顺序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）每个子批每个检验工序的起始时间和结束时间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064" y="3717032"/>
            <a:ext cx="84249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分批调度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）如何合理安排子批数和各子批批量，从而最大程度发挥分批的优势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）如何设计算法，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保证分批的复杂约束，又能高效求得更优的分批调度解（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）子批划分与调度顺序的耦合增大了分批调度问题的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难度，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如何协调这两个问题的求解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8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1663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全自动免疫检测设备分批调度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47096"/>
              </p:ext>
            </p:extLst>
          </p:nvPr>
        </p:nvGraphicFramePr>
        <p:xfrm>
          <a:off x="2483768" y="1071328"/>
          <a:ext cx="2642592" cy="69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Equation" r:id="rId4" imgW="1739900" imgH="457200" progId="Equation.DSMT4">
                  <p:embed/>
                </p:oleObj>
              </mc:Choice>
              <mc:Fallback>
                <p:oleObj name="Equation" r:id="rId4" imgW="17399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071328"/>
                        <a:ext cx="2642592" cy="693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06534"/>
              </p:ext>
            </p:extLst>
          </p:nvPr>
        </p:nvGraphicFramePr>
        <p:xfrm>
          <a:off x="2411760" y="1764472"/>
          <a:ext cx="2241642" cy="6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" name="Equation" r:id="rId6" imgW="1701800" imgH="457200" progId="Equation.DSMT4">
                  <p:embed/>
                </p:oleObj>
              </mc:Choice>
              <mc:Fallback>
                <p:oleObj name="Equation" r:id="rId6" imgW="17018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64472"/>
                        <a:ext cx="2241642" cy="601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99806"/>
              </p:ext>
            </p:extLst>
          </p:nvPr>
        </p:nvGraphicFramePr>
        <p:xfrm>
          <a:off x="2411760" y="2397817"/>
          <a:ext cx="2967983" cy="3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" name="Equation" r:id="rId8" imgW="2260600" imgH="254000" progId="Equation.DSMT4">
                  <p:embed/>
                </p:oleObj>
              </mc:Choice>
              <mc:Fallback>
                <p:oleObj name="Equation" r:id="rId8" imgW="22606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97817"/>
                        <a:ext cx="2967983" cy="3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02096"/>
              </p:ext>
            </p:extLst>
          </p:nvPr>
        </p:nvGraphicFramePr>
        <p:xfrm>
          <a:off x="2411760" y="2768176"/>
          <a:ext cx="4570947" cy="48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name="Equation" r:id="rId10" imgW="3479800" imgH="368300" progId="Equation.DSMT4">
                  <p:embed/>
                </p:oleObj>
              </mc:Choice>
              <mc:Fallback>
                <p:oleObj name="Equation" r:id="rId10" imgW="34798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68176"/>
                        <a:ext cx="4570947" cy="488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3295"/>
              </p:ext>
            </p:extLst>
          </p:nvPr>
        </p:nvGraphicFramePr>
        <p:xfrm>
          <a:off x="2411760" y="3288813"/>
          <a:ext cx="4871502" cy="48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" name="Equation" r:id="rId12" imgW="3708400" imgH="368300" progId="Equation.DSMT4">
                  <p:embed/>
                </p:oleObj>
              </mc:Choice>
              <mc:Fallback>
                <p:oleObj name="Equation" r:id="rId12" imgW="37084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88813"/>
                        <a:ext cx="4871502" cy="488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3780"/>
              </p:ext>
            </p:extLst>
          </p:nvPr>
        </p:nvGraphicFramePr>
        <p:xfrm>
          <a:off x="2411761" y="3809450"/>
          <a:ext cx="6048672" cy="50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" name="Equation" r:id="rId14" imgW="4597400" imgH="381000" progId="Equation.DSMT4">
                  <p:embed/>
                </p:oleObj>
              </mc:Choice>
              <mc:Fallback>
                <p:oleObj name="Equation" r:id="rId14" imgW="45974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3809450"/>
                        <a:ext cx="6048672" cy="50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617908"/>
              </p:ext>
            </p:extLst>
          </p:nvPr>
        </p:nvGraphicFramePr>
        <p:xfrm>
          <a:off x="2411760" y="4342609"/>
          <a:ext cx="5961010" cy="50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" name="Equation" r:id="rId16" imgW="4533900" imgH="381000" progId="Equation.DSMT4">
                  <p:embed/>
                </p:oleObj>
              </mc:Choice>
              <mc:Fallback>
                <p:oleObj name="Equation" r:id="rId16" imgW="45339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342609"/>
                        <a:ext cx="5961010" cy="50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24948"/>
              </p:ext>
            </p:extLst>
          </p:nvPr>
        </p:nvGraphicFramePr>
        <p:xfrm>
          <a:off x="2411760" y="4875768"/>
          <a:ext cx="4408144" cy="3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18" imgW="3352800" imgH="254000" progId="Equation.DSMT4">
                  <p:embed/>
                </p:oleObj>
              </mc:Choice>
              <mc:Fallback>
                <p:oleObj name="Equation" r:id="rId18" imgW="33528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75768"/>
                        <a:ext cx="4408144" cy="3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18124"/>
              </p:ext>
            </p:extLst>
          </p:nvPr>
        </p:nvGraphicFramePr>
        <p:xfrm>
          <a:off x="2411760" y="5246127"/>
          <a:ext cx="2216595" cy="5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20" imgW="1688367" imgH="406224" progId="Equation.DSMT4">
                  <p:embed/>
                </p:oleObj>
              </mc:Choice>
              <mc:Fallback>
                <p:oleObj name="Equation" r:id="rId20" imgW="1688367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246127"/>
                        <a:ext cx="2216595" cy="538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41682"/>
              </p:ext>
            </p:extLst>
          </p:nvPr>
        </p:nvGraphicFramePr>
        <p:xfrm>
          <a:off x="2411760" y="5816856"/>
          <a:ext cx="914189" cy="3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Equation" r:id="rId22" imgW="698197" imgH="253890" progId="Equation.DSMT4">
                  <p:embed/>
                </p:oleObj>
              </mc:Choice>
              <mc:Fallback>
                <p:oleObj name="Equation" r:id="rId22" imgW="698197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816856"/>
                        <a:ext cx="914189" cy="3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887830"/>
              </p:ext>
            </p:extLst>
          </p:nvPr>
        </p:nvGraphicFramePr>
        <p:xfrm>
          <a:off x="2411761" y="6187219"/>
          <a:ext cx="864096" cy="3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Equation" r:id="rId24" imgW="660113" imgH="253890" progId="Equation.DSMT4">
                  <p:embed/>
                </p:oleObj>
              </mc:Choice>
              <mc:Fallback>
                <p:oleObj name="Equation" r:id="rId24" imgW="660113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6187219"/>
                        <a:ext cx="864096" cy="33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91251" y="1214375"/>
            <a:ext cx="1377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数学模型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1347</Words>
  <Application>Microsoft Office PowerPoint</Application>
  <PresentationFormat>全屏显示(4:3)</PresentationFormat>
  <Paragraphs>147</Paragraphs>
  <Slides>30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Office 主题​​</vt:lpstr>
      <vt:lpstr>2_Office 主题​​</vt:lpstr>
      <vt:lpstr>1_Office 主题​​</vt:lpstr>
      <vt:lpstr>Equation</vt:lpstr>
      <vt:lpstr>Unknown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User;程小洪</dc:creator>
  <cp:lastModifiedBy>Windows 用户</cp:lastModifiedBy>
  <cp:revision>65</cp:revision>
  <dcterms:created xsi:type="dcterms:W3CDTF">2013-09-25T14:54:22Z</dcterms:created>
  <dcterms:modified xsi:type="dcterms:W3CDTF">2019-04-04T12:30:24Z</dcterms:modified>
</cp:coreProperties>
</file>