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63" r:id="rId5"/>
    <p:sldId id="26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66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D80806-E721-468C-95E2-CF49D0C8E28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64948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D80806-E721-468C-95E2-CF49D0C8E28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395242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D80806-E721-468C-95E2-CF49D0C8E28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370172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D80806-E721-468C-95E2-CF49D0C8E28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150276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D80806-E721-468C-95E2-CF49D0C8E28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56558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D80806-E721-468C-95E2-CF49D0C8E285}"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62768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D80806-E721-468C-95E2-CF49D0C8E285}" type="datetimeFigureOut">
              <a:rPr lang="en-US" smtClean="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377866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D80806-E721-468C-95E2-CF49D0C8E285}" type="datetimeFigureOut">
              <a:rPr lang="en-US" smtClean="0"/>
              <a:pPr/>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146703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80806-E721-468C-95E2-CF49D0C8E285}" type="datetimeFigureOut">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14116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D80806-E721-468C-95E2-CF49D0C8E285}"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20210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D80806-E721-468C-95E2-CF49D0C8E285}"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15906-D5FA-4533-A588-06B3363AF6F9}" type="slidenum">
              <a:rPr lang="en-US" smtClean="0"/>
              <a:pPr/>
              <a:t>‹#›</a:t>
            </a:fld>
            <a:endParaRPr lang="en-US"/>
          </a:p>
        </p:txBody>
      </p:sp>
    </p:spTree>
    <p:extLst>
      <p:ext uri="{BB962C8B-B14F-4D97-AF65-F5344CB8AC3E}">
        <p14:creationId xmlns:p14="http://schemas.microsoft.com/office/powerpoint/2010/main" val="427402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80806-E721-468C-95E2-CF49D0C8E285}" type="datetimeFigureOut">
              <a:rPr lang="en-US" smtClean="0"/>
              <a:pPr/>
              <a:t>10/6/2022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15906-D5FA-4533-A588-06B3363AF6F9}" type="slidenum">
              <a:rPr lang="en-US" smtClean="0"/>
              <a:pPr/>
              <a:t>‹#›</a:t>
            </a:fld>
            <a:endParaRPr lang="en-US"/>
          </a:p>
        </p:txBody>
      </p:sp>
    </p:spTree>
    <p:extLst>
      <p:ext uri="{BB962C8B-B14F-4D97-AF65-F5344CB8AC3E}">
        <p14:creationId xmlns:p14="http://schemas.microsoft.com/office/powerpoint/2010/main" val="53105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15125" y="1153572"/>
            <a:ext cx="2400300" cy="4461163"/>
          </a:xfrm>
        </p:spPr>
        <p:txBody>
          <a:bodyPr>
            <a:normAutofit/>
          </a:bodyPr>
          <a:lstStyle/>
          <a:p>
            <a:br>
              <a:rPr lang="en-US" sz="4100" b="1">
                <a:solidFill>
                  <a:srgbClr val="FFFFFF"/>
                </a:solidFill>
              </a:rPr>
            </a:br>
            <a:br>
              <a:rPr lang="en-US" sz="4100" b="1">
                <a:solidFill>
                  <a:srgbClr val="FFFFFF"/>
                </a:solidFill>
              </a:rPr>
            </a:br>
            <a:r>
              <a:rPr lang="en-US" sz="4100" b="1">
                <a:solidFill>
                  <a:srgbClr val="FFFFFF"/>
                </a:solidFill>
              </a:rPr>
              <a:t>PSY3011S EXAM</a:t>
            </a:r>
            <a:br>
              <a:rPr lang="en-US" sz="4100" b="1">
                <a:solidFill>
                  <a:srgbClr val="FFFFFF"/>
                </a:solidFill>
              </a:rPr>
            </a:br>
            <a:br>
              <a:rPr lang="en-US" sz="4100" b="1">
                <a:solidFill>
                  <a:srgbClr val="FFFFFF"/>
                </a:solidFill>
              </a:rPr>
            </a:br>
            <a:endParaRPr lang="en-US" sz="4100" b="1">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p:cNvSpPr>
            <a:spLocks noGrp="1"/>
          </p:cNvSpPr>
          <p:nvPr>
            <p:ph idx="1"/>
          </p:nvPr>
        </p:nvSpPr>
        <p:spPr>
          <a:xfrm>
            <a:off x="3335480" y="591344"/>
            <a:ext cx="5656119" cy="5585619"/>
          </a:xfrm>
        </p:spPr>
        <p:txBody>
          <a:bodyPr anchor="ctr">
            <a:normAutofit/>
          </a:bodyPr>
          <a:lstStyle/>
          <a:p>
            <a:pPr marL="0" indent="0">
              <a:buNone/>
            </a:pPr>
            <a:r>
              <a:rPr lang="en-US" dirty="0"/>
              <a:t>Date:		FRIDAY 28</a:t>
            </a:r>
            <a:r>
              <a:rPr lang="en-US" baseline="30000" dirty="0"/>
              <a:t>TH </a:t>
            </a:r>
            <a:r>
              <a:rPr lang="en-US" dirty="0"/>
              <a:t>OCTOBER </a:t>
            </a:r>
          </a:p>
          <a:p>
            <a:pPr marL="0" indent="0">
              <a:buNone/>
            </a:pPr>
            <a:r>
              <a:rPr lang="en-US" dirty="0"/>
              <a:t>Time:	2.00 pm </a:t>
            </a:r>
          </a:p>
          <a:p>
            <a:pPr marL="0" indent="0">
              <a:buNone/>
            </a:pPr>
            <a:r>
              <a:rPr lang="en-US" dirty="0"/>
              <a:t>Duration:	2 HOURS</a:t>
            </a:r>
          </a:p>
          <a:p>
            <a:pPr marL="0" indent="0">
              <a:buNone/>
            </a:pPr>
            <a:r>
              <a:rPr lang="en-US" dirty="0"/>
              <a:t>Venues:	SPORTS CENTRE 1 		(CHECK FOR 			VENUE CHANGES) </a:t>
            </a:r>
          </a:p>
          <a:p>
            <a:pPr marL="0" indent="0">
              <a:buNone/>
            </a:pPr>
            <a:endParaRPr lang="en-ZA" dirty="0"/>
          </a:p>
          <a:p>
            <a:pPr>
              <a:buNone/>
            </a:pPr>
            <a:r>
              <a:rPr lang="en-ZA" b="1" dirty="0"/>
              <a:t>BRING YOUR STUDENT CARD</a:t>
            </a:r>
          </a:p>
          <a:p>
            <a:pPr marL="0" indent="0">
              <a:buNone/>
            </a:pPr>
            <a:endParaRPr lang="en-GB" dirty="0"/>
          </a:p>
        </p:txBody>
      </p:sp>
    </p:spTree>
    <p:extLst>
      <p:ext uri="{BB962C8B-B14F-4D97-AF65-F5344CB8AC3E}">
        <p14:creationId xmlns:p14="http://schemas.microsoft.com/office/powerpoint/2010/main" val="181876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B5CF6F4-6881-A038-48CF-2812B5FBBCC4}"/>
              </a:ext>
            </a:extLst>
          </p:cNvPr>
          <p:cNvSpPr>
            <a:spLocks noGrp="1"/>
          </p:cNvSpPr>
          <p:nvPr>
            <p:ph type="title"/>
          </p:nvPr>
        </p:nvSpPr>
        <p:spPr>
          <a:xfrm>
            <a:off x="515125" y="1153572"/>
            <a:ext cx="2400300" cy="4461163"/>
          </a:xfrm>
        </p:spPr>
        <p:txBody>
          <a:bodyPr>
            <a:normAutofit/>
          </a:bodyPr>
          <a:lstStyle/>
          <a:p>
            <a:r>
              <a:rPr lang="en-ZA" sz="4100" b="1">
                <a:solidFill>
                  <a:srgbClr val="FFFFFF"/>
                </a:solidFill>
              </a:rPr>
              <a:t>PSY3011S EXAM</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C8C814D0-04CF-9088-8D9D-F60B0AF01A06}"/>
              </a:ext>
            </a:extLst>
          </p:cNvPr>
          <p:cNvSpPr>
            <a:spLocks noGrp="1"/>
          </p:cNvSpPr>
          <p:nvPr>
            <p:ph idx="1"/>
          </p:nvPr>
        </p:nvSpPr>
        <p:spPr>
          <a:xfrm>
            <a:off x="3335481" y="591344"/>
            <a:ext cx="5179868" cy="5585619"/>
          </a:xfrm>
        </p:spPr>
        <p:txBody>
          <a:bodyPr anchor="ctr">
            <a:normAutofit/>
          </a:bodyPr>
          <a:lstStyle/>
          <a:p>
            <a:pPr marL="0" indent="0">
              <a:lnSpc>
                <a:spcPct val="90000"/>
              </a:lnSpc>
              <a:buNone/>
            </a:pPr>
            <a:r>
              <a:rPr lang="en-ZA" sz="2500"/>
              <a:t>Covering </a:t>
            </a:r>
            <a:r>
              <a:rPr lang="en-ZA" sz="2500" b="1"/>
              <a:t>fourth term work only</a:t>
            </a:r>
            <a:r>
              <a:rPr lang="en-ZA" sz="2500"/>
              <a:t>.</a:t>
            </a:r>
          </a:p>
          <a:p>
            <a:pPr marL="0" indent="0">
              <a:lnSpc>
                <a:spcPct val="90000"/>
              </a:lnSpc>
              <a:buNone/>
            </a:pPr>
            <a:endParaRPr lang="en-ZA" sz="2500" b="1"/>
          </a:p>
          <a:p>
            <a:pPr marL="0" indent="0">
              <a:lnSpc>
                <a:spcPct val="90000"/>
              </a:lnSpc>
              <a:buNone/>
            </a:pPr>
            <a:r>
              <a:rPr lang="en-ZA" sz="2500" b="1"/>
              <a:t>Section A:</a:t>
            </a:r>
            <a:r>
              <a:rPr lang="en-ZA" sz="2500"/>
              <a:t> </a:t>
            </a:r>
          </a:p>
          <a:p>
            <a:pPr>
              <a:lnSpc>
                <a:spcPct val="90000"/>
              </a:lnSpc>
            </a:pPr>
            <a:r>
              <a:rPr lang="en-ZA" sz="2500"/>
              <a:t>Short answer questions, worth between 1-4 marks each. </a:t>
            </a:r>
          </a:p>
          <a:p>
            <a:pPr>
              <a:lnSpc>
                <a:spcPct val="90000"/>
              </a:lnSpc>
            </a:pPr>
            <a:r>
              <a:rPr lang="en-ZA" sz="2500"/>
              <a:t>Total of 30 marks.</a:t>
            </a:r>
          </a:p>
          <a:p>
            <a:pPr>
              <a:lnSpc>
                <a:spcPct val="90000"/>
              </a:lnSpc>
            </a:pPr>
            <a:r>
              <a:rPr lang="en-ZA" sz="2500"/>
              <a:t>You must answer </a:t>
            </a:r>
            <a:r>
              <a:rPr lang="en-ZA" sz="2500" u="sng"/>
              <a:t>all</a:t>
            </a:r>
            <a:r>
              <a:rPr lang="en-ZA" sz="2500"/>
              <a:t> of these.</a:t>
            </a:r>
          </a:p>
          <a:p>
            <a:pPr marL="0" indent="0">
              <a:lnSpc>
                <a:spcPct val="90000"/>
              </a:lnSpc>
              <a:buNone/>
            </a:pPr>
            <a:endParaRPr lang="en-ZA" sz="2500"/>
          </a:p>
          <a:p>
            <a:pPr marL="0" indent="0">
              <a:lnSpc>
                <a:spcPct val="90000"/>
              </a:lnSpc>
              <a:buNone/>
            </a:pPr>
            <a:r>
              <a:rPr lang="en-ZA" sz="2500" b="1"/>
              <a:t>Section B:</a:t>
            </a:r>
            <a:r>
              <a:rPr lang="en-ZA" sz="2500"/>
              <a:t> </a:t>
            </a:r>
          </a:p>
          <a:p>
            <a:pPr>
              <a:lnSpc>
                <a:spcPct val="90000"/>
              </a:lnSpc>
            </a:pPr>
            <a:r>
              <a:rPr lang="en-ZA" sz="2500"/>
              <a:t>You must answer 2 essay questions out of a choice of 4.</a:t>
            </a:r>
          </a:p>
          <a:p>
            <a:pPr>
              <a:lnSpc>
                <a:spcPct val="90000"/>
              </a:lnSpc>
            </a:pPr>
            <a:r>
              <a:rPr lang="en-ZA" sz="2500"/>
              <a:t>Each essay is worth 25 marks; total of 50 marks for Section B.</a:t>
            </a:r>
          </a:p>
        </p:txBody>
      </p:sp>
    </p:spTree>
    <p:extLst>
      <p:ext uri="{BB962C8B-B14F-4D97-AF65-F5344CB8AC3E}">
        <p14:creationId xmlns:p14="http://schemas.microsoft.com/office/powerpoint/2010/main" val="401697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b="1" dirty="0">
                <a:solidFill>
                  <a:srgbClr val="FFFFFF"/>
                </a:solidFill>
              </a:rPr>
              <a:t>HOW TO STUDY</a:t>
            </a:r>
            <a:br>
              <a:rPr lang="en-US" b="1" dirty="0">
                <a:solidFill>
                  <a:srgbClr val="FFFFFF"/>
                </a:solidFill>
              </a:rPr>
            </a:b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048000" y="319088"/>
            <a:ext cx="5580875" cy="6005512"/>
          </a:xfrm>
        </p:spPr>
        <p:txBody>
          <a:bodyPr anchor="ctr">
            <a:normAutofit/>
          </a:bodyPr>
          <a:lstStyle/>
          <a:p>
            <a:pPr>
              <a:lnSpc>
                <a:spcPct val="90000"/>
              </a:lnSpc>
            </a:pPr>
            <a:r>
              <a:rPr lang="en-US" sz="2000" dirty="0"/>
              <a:t>The exam is not setting out to trick you or trip you up. It aims to allow you to show what you know. </a:t>
            </a:r>
          </a:p>
          <a:p>
            <a:pPr marL="0" indent="0">
              <a:lnSpc>
                <a:spcPct val="90000"/>
              </a:lnSpc>
              <a:buNone/>
            </a:pPr>
            <a:endParaRPr lang="en-US" sz="2000" dirty="0"/>
          </a:p>
          <a:p>
            <a:pPr>
              <a:lnSpc>
                <a:spcPct val="90000"/>
              </a:lnSpc>
            </a:pPr>
            <a:r>
              <a:rPr lang="en-US" sz="2000" dirty="0"/>
              <a:t>Focus on learning the content of the lecture slides and refer to your notes from the lectures to help you explain the content of the slides.  </a:t>
            </a:r>
          </a:p>
          <a:p>
            <a:pPr>
              <a:lnSpc>
                <a:spcPct val="90000"/>
              </a:lnSpc>
            </a:pPr>
            <a:endParaRPr lang="en-US" sz="2000" dirty="0"/>
          </a:p>
          <a:p>
            <a:pPr>
              <a:lnSpc>
                <a:spcPct val="90000"/>
              </a:lnSpc>
            </a:pPr>
            <a:r>
              <a:rPr lang="en-US" sz="2000" b="1" dirty="0"/>
              <a:t>If</a:t>
            </a:r>
            <a:r>
              <a:rPr lang="en-US" sz="2000" dirty="0"/>
              <a:t> there is something in the lecture material that you do not understand, use the readings to help you.  But do </a:t>
            </a:r>
            <a:r>
              <a:rPr lang="en-US" sz="2000" b="1" dirty="0"/>
              <a:t>not</a:t>
            </a:r>
            <a:r>
              <a:rPr lang="en-US" sz="2000" dirty="0"/>
              <a:t> try to study the readings - the exam questions will come directly from the lecture slides and not from the readings.</a:t>
            </a:r>
          </a:p>
          <a:p>
            <a:pPr>
              <a:lnSpc>
                <a:spcPct val="90000"/>
              </a:lnSpc>
            </a:pPr>
            <a:endParaRPr lang="en-US" sz="2000" dirty="0"/>
          </a:p>
          <a:p>
            <a:pPr>
              <a:lnSpc>
                <a:spcPct val="90000"/>
              </a:lnSpc>
            </a:pPr>
            <a:r>
              <a:rPr lang="en-US" sz="2000" dirty="0"/>
              <a:t>Familiarity with the Term 4 tuts may help you for some of the essay topics – just read through your tut assignments to remind you of the key issues</a:t>
            </a:r>
            <a:r>
              <a:rPr lang="en-US" sz="1800" dirty="0"/>
              <a:t>.</a:t>
            </a:r>
          </a:p>
        </p:txBody>
      </p:sp>
    </p:spTree>
    <p:extLst>
      <p:ext uri="{BB962C8B-B14F-4D97-AF65-F5344CB8AC3E}">
        <p14:creationId xmlns:p14="http://schemas.microsoft.com/office/powerpoint/2010/main" val="379130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C038C-4037-4728-B11E-54E35544CFC4}"/>
              </a:ext>
            </a:extLst>
          </p:cNvPr>
          <p:cNvSpPr>
            <a:spLocks noGrp="1"/>
          </p:cNvSpPr>
          <p:nvPr>
            <p:ph type="title"/>
          </p:nvPr>
        </p:nvSpPr>
        <p:spPr>
          <a:xfrm>
            <a:off x="515125" y="1153572"/>
            <a:ext cx="2400300" cy="4461163"/>
          </a:xfrm>
        </p:spPr>
        <p:txBody>
          <a:bodyPr>
            <a:normAutofit/>
          </a:bodyPr>
          <a:lstStyle/>
          <a:p>
            <a:r>
              <a:rPr lang="en-US" sz="3400" b="1">
                <a:solidFill>
                  <a:srgbClr val="FFFFFF"/>
                </a:solidFill>
              </a:rPr>
              <a:t>SHORT ANSWER QUESTIONS</a:t>
            </a:r>
            <a:endParaRPr lang="en-ZA"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AD6E799-D474-41FD-BD8A-8F0CBD485ECC}"/>
              </a:ext>
            </a:extLst>
          </p:cNvPr>
          <p:cNvSpPr>
            <a:spLocks noGrp="1"/>
          </p:cNvSpPr>
          <p:nvPr>
            <p:ph idx="1"/>
          </p:nvPr>
        </p:nvSpPr>
        <p:spPr>
          <a:xfrm>
            <a:off x="3125454" y="533400"/>
            <a:ext cx="5389895" cy="5643563"/>
          </a:xfrm>
        </p:spPr>
        <p:txBody>
          <a:bodyPr anchor="ctr">
            <a:normAutofit/>
          </a:bodyPr>
          <a:lstStyle/>
          <a:p>
            <a:pPr marL="800100" lvl="1" indent="-342900">
              <a:lnSpc>
                <a:spcPct val="90000"/>
              </a:lnSpc>
              <a:buFont typeface="Arial" panose="020B0604020202020204" pitchFamily="34" charset="0"/>
              <a:buChar char="•"/>
            </a:pPr>
            <a:r>
              <a:rPr lang="en-US" sz="2000" dirty="0"/>
              <a:t>Write </a:t>
            </a:r>
            <a:r>
              <a:rPr lang="en-US" sz="2000" b="1" dirty="0"/>
              <a:t>enough </a:t>
            </a:r>
            <a:r>
              <a:rPr lang="en-US" sz="2000" dirty="0"/>
              <a:t>for the marks that have been allocated (e.g. if it’s a 2 mark question, offer two separate points in your answer)</a:t>
            </a:r>
          </a:p>
          <a:p>
            <a:pPr lvl="1">
              <a:lnSpc>
                <a:spcPct val="90000"/>
              </a:lnSpc>
            </a:pPr>
            <a:endParaRPr lang="en-US" sz="2000" dirty="0"/>
          </a:p>
          <a:p>
            <a:pPr marL="800100" lvl="1" indent="-342900">
              <a:lnSpc>
                <a:spcPct val="90000"/>
              </a:lnSpc>
              <a:buFont typeface="Arial" panose="020B0604020202020204" pitchFamily="34" charset="0"/>
              <a:buChar char="•"/>
            </a:pPr>
            <a:r>
              <a:rPr lang="en-US" sz="2000" dirty="0"/>
              <a:t>Do not repeat yourself, and do not write anything that is not directly answering the question (e.g. don’t list the symptoms of a disorder if the question does not ask about this) - this will receive zero marks.</a:t>
            </a:r>
          </a:p>
          <a:p>
            <a:pPr marL="800100" lvl="1" indent="-342900">
              <a:lnSpc>
                <a:spcPct val="90000"/>
              </a:lnSpc>
              <a:buFont typeface="Arial" panose="020B0604020202020204" pitchFamily="34" charset="0"/>
              <a:buChar char="•"/>
            </a:pPr>
            <a:endParaRPr lang="en-US" sz="2000" dirty="0"/>
          </a:p>
          <a:p>
            <a:pPr marL="800100" lvl="1" indent="-342900">
              <a:lnSpc>
                <a:spcPct val="90000"/>
              </a:lnSpc>
              <a:buFont typeface="Arial" panose="020B0604020202020204" pitchFamily="34" charset="0"/>
              <a:buChar char="•"/>
            </a:pPr>
            <a:r>
              <a:rPr lang="en-US" sz="2000" dirty="0"/>
              <a:t>You can write in point/bullet form, but make sure you say enough so that your point is clear to the reader. If the reader does not understand the point you are making, you won’t get a mark for it.</a:t>
            </a:r>
          </a:p>
          <a:p>
            <a:pPr>
              <a:lnSpc>
                <a:spcPct val="90000"/>
              </a:lnSpc>
            </a:pPr>
            <a:endParaRPr lang="en-ZA" sz="1300" dirty="0"/>
          </a:p>
        </p:txBody>
      </p:sp>
    </p:spTree>
    <p:extLst>
      <p:ext uri="{BB962C8B-B14F-4D97-AF65-F5344CB8AC3E}">
        <p14:creationId xmlns:p14="http://schemas.microsoft.com/office/powerpoint/2010/main" val="405552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1153572"/>
            <a:ext cx="2686825" cy="4461163"/>
          </a:xfrm>
        </p:spPr>
        <p:txBody>
          <a:bodyPr>
            <a:normAutofit/>
          </a:bodyPr>
          <a:lstStyle/>
          <a:p>
            <a:r>
              <a:rPr lang="en-ZA" sz="4000" b="1" dirty="0">
                <a:solidFill>
                  <a:srgbClr val="FFFFFF"/>
                </a:solidFill>
              </a:rPr>
              <a:t>SHORT ANSWER QUESTIONS</a:t>
            </a:r>
            <a:endParaRPr lang="en-ZA" sz="40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2700000" y="203200"/>
            <a:ext cx="5599922" cy="6310312"/>
          </a:xfrm>
        </p:spPr>
        <p:txBody>
          <a:bodyPr anchor="ctr">
            <a:normAutofit/>
          </a:bodyPr>
          <a:lstStyle/>
          <a:p>
            <a:pPr marL="0" indent="0">
              <a:buNone/>
            </a:pPr>
            <a:r>
              <a:rPr lang="en-ZA" sz="1600" dirty="0"/>
              <a:t>         Any two of </a:t>
            </a:r>
          </a:p>
          <a:p>
            <a:pPr marL="0" indent="0">
              <a:buNone/>
            </a:pPr>
            <a:r>
              <a:rPr lang="en-ZA" sz="1600" dirty="0"/>
              <a:t>         these:        </a:t>
            </a:r>
          </a:p>
        </p:txBody>
      </p:sp>
      <p:sp>
        <p:nvSpPr>
          <p:cNvPr id="5" name="TextBox 4">
            <a:extLst>
              <a:ext uri="{FF2B5EF4-FFF2-40B4-BE49-F238E27FC236}">
                <a16:creationId xmlns:a16="http://schemas.microsoft.com/office/drawing/2014/main" id="{67D8B853-B168-C7FD-667B-7ECDD36F7C3D}"/>
              </a:ext>
            </a:extLst>
          </p:cNvPr>
          <p:cNvSpPr txBox="1"/>
          <p:nvPr/>
        </p:nvSpPr>
        <p:spPr>
          <a:xfrm>
            <a:off x="3331448" y="590676"/>
            <a:ext cx="4572000" cy="1477328"/>
          </a:xfrm>
          <a:prstGeom prst="rect">
            <a:avLst/>
          </a:prstGeom>
          <a:noFill/>
        </p:spPr>
        <p:txBody>
          <a:bodyPr wrap="square">
            <a:spAutoFit/>
          </a:bodyPr>
          <a:lstStyle/>
          <a:p>
            <a:r>
              <a:rPr lang="en-ZA" dirty="0"/>
              <a:t>Example:</a:t>
            </a:r>
          </a:p>
          <a:p>
            <a:endParaRPr lang="en-ZA" dirty="0"/>
          </a:p>
          <a:p>
            <a:r>
              <a:rPr lang="en-ZA" dirty="0"/>
              <a:t>Identify </a:t>
            </a:r>
            <a:r>
              <a:rPr lang="en-ZA" b="1" i="1" dirty="0"/>
              <a:t>two</a:t>
            </a:r>
            <a:r>
              <a:rPr lang="en-ZA" dirty="0"/>
              <a:t> factors that may drive the trend towards diagnostic inflation (2 marks).</a:t>
            </a:r>
          </a:p>
          <a:p>
            <a:endParaRPr lang="en-ZA" dirty="0"/>
          </a:p>
        </p:txBody>
      </p:sp>
      <p:pic>
        <p:nvPicPr>
          <p:cNvPr id="6" name="Picture 2" descr="C:\Users\umesh\Desktop\test1.JPG">
            <a:extLst>
              <a:ext uri="{FF2B5EF4-FFF2-40B4-BE49-F238E27FC236}">
                <a16:creationId xmlns:a16="http://schemas.microsoft.com/office/drawing/2014/main" id="{88FC3C90-591B-76DB-0976-7729BB61E410}"/>
              </a:ext>
            </a:extLst>
          </p:cNvPr>
          <p:cNvPicPr>
            <a:picLocks noChangeAspect="1" noChangeArrowheads="1"/>
          </p:cNvPicPr>
          <p:nvPr/>
        </p:nvPicPr>
        <p:blipFill>
          <a:blip r:embed="rId2" cstate="print"/>
          <a:srcRect/>
          <a:stretch>
            <a:fillRect/>
          </a:stretch>
        </p:blipFill>
        <p:spPr bwMode="auto">
          <a:xfrm>
            <a:off x="4137287" y="2017618"/>
            <a:ext cx="4798433" cy="3773581"/>
          </a:xfrm>
          <a:prstGeom prst="rect">
            <a:avLst/>
          </a:prstGeom>
          <a:noFill/>
        </p:spPr>
      </p:pic>
    </p:spTree>
    <p:extLst>
      <p:ext uri="{BB962C8B-B14F-4D97-AF65-F5344CB8AC3E}">
        <p14:creationId xmlns:p14="http://schemas.microsoft.com/office/powerpoint/2010/main" val="133476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1153572"/>
            <a:ext cx="2686825" cy="4461163"/>
          </a:xfrm>
        </p:spPr>
        <p:txBody>
          <a:bodyPr>
            <a:normAutofit/>
          </a:bodyPr>
          <a:lstStyle/>
          <a:p>
            <a:r>
              <a:rPr lang="en-ZA" sz="4000" b="1" dirty="0">
                <a:solidFill>
                  <a:srgbClr val="FFFFFF"/>
                </a:solidFill>
              </a:rPr>
              <a:t>ESSAY QUESTIONS</a:t>
            </a:r>
            <a:endParaRPr lang="en-ZA" sz="40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133550" y="203200"/>
            <a:ext cx="5599922" cy="6310312"/>
          </a:xfrm>
        </p:spPr>
        <p:txBody>
          <a:bodyPr anchor="ctr">
            <a:normAutofit/>
          </a:bodyPr>
          <a:lstStyle/>
          <a:p>
            <a:pPr>
              <a:lnSpc>
                <a:spcPct val="90000"/>
              </a:lnSpc>
              <a:buNone/>
            </a:pPr>
            <a:endParaRPr lang="en-ZA" sz="1800" dirty="0"/>
          </a:p>
          <a:p>
            <a:pPr>
              <a:lnSpc>
                <a:spcPct val="90000"/>
              </a:lnSpc>
              <a:buNone/>
            </a:pPr>
            <a:endParaRPr lang="en-ZA" sz="1800" dirty="0"/>
          </a:p>
          <a:p>
            <a:pPr>
              <a:lnSpc>
                <a:spcPct val="90000"/>
              </a:lnSpc>
              <a:buNone/>
            </a:pPr>
            <a:r>
              <a:rPr lang="en-ZA" sz="1800" dirty="0"/>
              <a:t>Aim for a </a:t>
            </a:r>
            <a:r>
              <a:rPr lang="en-ZA" sz="1800" b="1" dirty="0"/>
              <a:t>minimum</a:t>
            </a:r>
            <a:r>
              <a:rPr lang="en-ZA" sz="1800" dirty="0"/>
              <a:t> length of two and a half pages per </a:t>
            </a:r>
          </a:p>
          <a:p>
            <a:pPr>
              <a:lnSpc>
                <a:spcPct val="90000"/>
              </a:lnSpc>
              <a:buNone/>
            </a:pPr>
            <a:r>
              <a:rPr lang="en-ZA" sz="1800" dirty="0"/>
              <a:t>essay</a:t>
            </a:r>
          </a:p>
          <a:p>
            <a:pPr>
              <a:lnSpc>
                <a:spcPct val="90000"/>
              </a:lnSpc>
              <a:buNone/>
            </a:pPr>
            <a:endParaRPr lang="en-ZA" sz="1800" dirty="0"/>
          </a:p>
          <a:p>
            <a:pPr>
              <a:lnSpc>
                <a:spcPct val="90000"/>
              </a:lnSpc>
              <a:buNone/>
            </a:pPr>
            <a:r>
              <a:rPr lang="en-ZA" sz="1800" dirty="0"/>
              <a:t>You do not need an intro or conclusion paragraph – just </a:t>
            </a:r>
          </a:p>
          <a:p>
            <a:pPr>
              <a:lnSpc>
                <a:spcPct val="90000"/>
              </a:lnSpc>
              <a:buNone/>
            </a:pPr>
            <a:r>
              <a:rPr lang="en-ZA" sz="1800" dirty="0"/>
              <a:t>start writing what you know about the topic.</a:t>
            </a:r>
          </a:p>
          <a:p>
            <a:pPr>
              <a:lnSpc>
                <a:spcPct val="90000"/>
              </a:lnSpc>
              <a:buNone/>
            </a:pPr>
            <a:endParaRPr lang="en-ZA" sz="1800" dirty="0"/>
          </a:p>
          <a:p>
            <a:pPr marL="0" indent="0">
              <a:lnSpc>
                <a:spcPct val="90000"/>
              </a:lnSpc>
              <a:buNone/>
            </a:pPr>
            <a:r>
              <a:rPr lang="en-ZA" sz="1800" dirty="0"/>
              <a:t>Your response must reflect detailed knowledge of the course content, and an ability  to APPLY  the course content to address the essay question. </a:t>
            </a:r>
          </a:p>
          <a:p>
            <a:pPr>
              <a:lnSpc>
                <a:spcPct val="90000"/>
              </a:lnSpc>
              <a:buNone/>
            </a:pPr>
            <a:endParaRPr lang="en-ZA" sz="1800" dirty="0"/>
          </a:p>
          <a:p>
            <a:pPr>
              <a:lnSpc>
                <a:spcPct val="90000"/>
              </a:lnSpc>
              <a:buNone/>
            </a:pPr>
            <a:r>
              <a:rPr lang="en-ZA" sz="1800" dirty="0"/>
              <a:t>Answer the question – do not include irrelevant </a:t>
            </a:r>
          </a:p>
          <a:p>
            <a:pPr>
              <a:lnSpc>
                <a:spcPct val="90000"/>
              </a:lnSpc>
              <a:buNone/>
            </a:pPr>
            <a:r>
              <a:rPr lang="en-ZA" sz="1800" dirty="0"/>
              <a:t>information. </a:t>
            </a:r>
          </a:p>
          <a:p>
            <a:pPr>
              <a:lnSpc>
                <a:spcPct val="90000"/>
              </a:lnSpc>
              <a:buNone/>
            </a:pPr>
            <a:endParaRPr lang="en-ZA" sz="1800" dirty="0"/>
          </a:p>
          <a:p>
            <a:pPr>
              <a:lnSpc>
                <a:spcPct val="90000"/>
              </a:lnSpc>
              <a:buNone/>
            </a:pPr>
            <a:r>
              <a:rPr lang="en-ZA" sz="1800" dirty="0"/>
              <a:t>Answer </a:t>
            </a:r>
            <a:r>
              <a:rPr lang="en-ZA" sz="1800" u="sng" dirty="0"/>
              <a:t>all </a:t>
            </a:r>
            <a:r>
              <a:rPr lang="en-ZA" sz="1800" dirty="0"/>
              <a:t>aspects of the question, do not address one </a:t>
            </a:r>
          </a:p>
          <a:p>
            <a:pPr>
              <a:lnSpc>
                <a:spcPct val="90000"/>
              </a:lnSpc>
              <a:buNone/>
            </a:pPr>
            <a:r>
              <a:rPr lang="en-ZA" sz="1800" dirty="0"/>
              <a:t>part of the question but leave out the others.</a:t>
            </a:r>
          </a:p>
          <a:p>
            <a:pPr>
              <a:lnSpc>
                <a:spcPct val="90000"/>
              </a:lnSpc>
              <a:buNone/>
            </a:pPr>
            <a:endParaRPr lang="en-ZA" sz="1800" dirty="0"/>
          </a:p>
          <a:p>
            <a:pPr>
              <a:lnSpc>
                <a:spcPct val="90000"/>
              </a:lnSpc>
              <a:buNone/>
            </a:pPr>
            <a:r>
              <a:rPr lang="en-ZA" sz="1800" dirty="0"/>
              <a:t>Do not repeat yourself. Just make as many unique points </a:t>
            </a:r>
          </a:p>
          <a:p>
            <a:pPr>
              <a:lnSpc>
                <a:spcPct val="90000"/>
              </a:lnSpc>
              <a:buNone/>
            </a:pPr>
            <a:r>
              <a:rPr lang="en-ZA" sz="1800" dirty="0"/>
              <a:t>as you can, and give examples to illustrate as you go.</a:t>
            </a:r>
          </a:p>
          <a:p>
            <a:pPr>
              <a:lnSpc>
                <a:spcPct val="90000"/>
              </a:lnSpc>
              <a:buNone/>
            </a:pPr>
            <a:endParaRPr lang="en-ZA" sz="1500" dirty="0"/>
          </a:p>
          <a:p>
            <a:pPr>
              <a:lnSpc>
                <a:spcPct val="90000"/>
              </a:lnSpc>
              <a:buNone/>
            </a:pPr>
            <a:endParaRPr lang="en-ZA" sz="1500" dirty="0"/>
          </a:p>
          <a:p>
            <a:pPr>
              <a:lnSpc>
                <a:spcPct val="90000"/>
              </a:lnSpc>
              <a:buNone/>
            </a:pPr>
            <a:endParaRPr lang="en-ZA" sz="1500" dirty="0"/>
          </a:p>
          <a:p>
            <a:pPr>
              <a:lnSpc>
                <a:spcPct val="90000"/>
              </a:lnSpc>
              <a:buNone/>
            </a:pPr>
            <a:endParaRPr lang="en-ZA" sz="1500" dirty="0"/>
          </a:p>
          <a:p>
            <a:pPr>
              <a:lnSpc>
                <a:spcPct val="90000"/>
              </a:lnSpc>
            </a:pPr>
            <a:endParaRPr lang="en-ZA"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504</Words>
  <Application>Microsoft Office PowerPoint</Application>
  <PresentationFormat>On-screen Show (4:3)</PresentationFormat>
  <Paragraphs>60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  PSY3011S EXAM  </vt:lpstr>
      <vt:lpstr>PSY3011S EXAM</vt:lpstr>
      <vt:lpstr>HOW TO STUDY </vt:lpstr>
      <vt:lpstr>SHORT ANSWER QUESTIONS</vt:lpstr>
      <vt:lpstr>SHORT ANSWER QUESTIONS</vt:lpstr>
      <vt:lpstr>ESSAY QUESTIONS</vt:lpstr>
    </vt:vector>
  </TitlesOfParts>
  <Company>University of Cape Town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TEST Wednesday 26th August 6.30 pm</dc:title>
  <dc:creator>Debbie Kaminer</dc:creator>
  <cp:lastModifiedBy>Debbie</cp:lastModifiedBy>
  <cp:revision>77</cp:revision>
  <dcterms:created xsi:type="dcterms:W3CDTF">2015-08-07T10:34:14Z</dcterms:created>
  <dcterms:modified xsi:type="dcterms:W3CDTF">2022-10-06T18:06:38Z</dcterms:modified>
</cp:coreProperties>
</file>