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9" r:id="rId4"/>
    <p:sldId id="270" r:id="rId5"/>
    <p:sldId id="271" r:id="rId6"/>
    <p:sldId id="278" r:id="rId7"/>
    <p:sldId id="282" r:id="rId8"/>
    <p:sldId id="261" r:id="rId9"/>
    <p:sldId id="262" r:id="rId10"/>
    <p:sldId id="267" r:id="rId11"/>
    <p:sldId id="279" r:id="rId12"/>
    <p:sldId id="273" r:id="rId13"/>
    <p:sldId id="283" r:id="rId14"/>
    <p:sldId id="284" r:id="rId15"/>
    <p:sldId id="268"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3" d="100"/>
          <a:sy n="83"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3703-60B6-4B9B-915E-F18AE86D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06BD404-023B-4951-A76C-6248DA9C4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BA14EFA-1915-4C74-B17E-895EBBFA74F3}"/>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5" name="Footer Placeholder 4">
            <a:extLst>
              <a:ext uri="{FF2B5EF4-FFF2-40B4-BE49-F238E27FC236}">
                <a16:creationId xmlns:a16="http://schemas.microsoft.com/office/drawing/2014/main" id="{628435EA-4C35-49F6-8E27-0E9B9CF8BB1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A4F5ACF-038D-43A2-85AB-75B6111E55CB}"/>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418924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5C4B-98FD-4756-9D76-A9D7501C37D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829E4C8-F899-447E-9ECA-7BAAEA35E4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4F0B0A-5EC3-4BEE-87AD-1079778A60F3}"/>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5" name="Footer Placeholder 4">
            <a:extLst>
              <a:ext uri="{FF2B5EF4-FFF2-40B4-BE49-F238E27FC236}">
                <a16:creationId xmlns:a16="http://schemas.microsoft.com/office/drawing/2014/main" id="{55FB16B8-E7ED-4FD5-97F4-488FF0F2FEB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2C69AD3-C488-4058-AF86-1C6BDE9BC74E}"/>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109226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FBE94-5CA6-4C47-9E26-27516DDD82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C85F680-2BD3-44D8-AD07-EC5FC5C88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6A400BF-005D-4CE7-B3C2-FEA94FE779CE}"/>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5" name="Footer Placeholder 4">
            <a:extLst>
              <a:ext uri="{FF2B5EF4-FFF2-40B4-BE49-F238E27FC236}">
                <a16:creationId xmlns:a16="http://schemas.microsoft.com/office/drawing/2014/main" id="{802446BF-A08A-4F2F-8B8C-B70099072BB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1D0A73F-1CAA-4BD1-BCB3-652B3803A1F0}"/>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264598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2E9A-5DE4-4AE8-8D3C-9B2A4874D294}"/>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406E768-489D-4589-9F76-EE79DA5C9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C394CF2-DD3E-4F0C-858F-4E5E40C6E80B}"/>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5" name="Footer Placeholder 4">
            <a:extLst>
              <a:ext uri="{FF2B5EF4-FFF2-40B4-BE49-F238E27FC236}">
                <a16:creationId xmlns:a16="http://schemas.microsoft.com/office/drawing/2014/main" id="{7F7F2DDE-1B08-4695-A069-B139E0BFB11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B89518C-711E-4736-BC29-780D1E8241BF}"/>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145000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F324-C78B-4F0C-82F3-7E4AD8DBC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832DA5AF-CF11-41E0-A433-701024FCC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BD90A5-A296-4881-8E7C-5A7829692B50}"/>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5" name="Footer Placeholder 4">
            <a:extLst>
              <a:ext uri="{FF2B5EF4-FFF2-40B4-BE49-F238E27FC236}">
                <a16:creationId xmlns:a16="http://schemas.microsoft.com/office/drawing/2014/main" id="{9664858E-AA08-414D-8D84-5C25C0C41D0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CB9AE5E-91F0-4E96-BA63-C58FBA4402A1}"/>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410198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63F4-5771-4C8A-97C2-642703C89D9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42719AD-7BE4-4379-B307-B157D5F8D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5C621C76-F81B-42D6-AF60-4D446AB95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12672C4F-AD2E-43E2-ABF5-843FD4861D1E}"/>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6" name="Footer Placeholder 5">
            <a:extLst>
              <a:ext uri="{FF2B5EF4-FFF2-40B4-BE49-F238E27FC236}">
                <a16:creationId xmlns:a16="http://schemas.microsoft.com/office/drawing/2014/main" id="{EF800241-C751-4E31-A198-14153D0FBEC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EAA313A-1561-4B97-99EF-005FD64BAC7F}"/>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169460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B8D3-F579-4CFB-BE7D-8A34C4DCB19B}"/>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60D1746-928F-4BAA-A91D-6B1E12897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4244C-B6F0-445E-8F4A-59B35B057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2F5A1DD-EDB2-4CA0-B4F7-41AC4A40E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20673-2F7A-4049-841D-CE1921F12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A0E1B2EC-5DBC-4261-AD35-C79891597FC7}"/>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8" name="Footer Placeholder 7">
            <a:extLst>
              <a:ext uri="{FF2B5EF4-FFF2-40B4-BE49-F238E27FC236}">
                <a16:creationId xmlns:a16="http://schemas.microsoft.com/office/drawing/2014/main" id="{88A39949-7640-4B54-ABB1-84F2BABA1D8E}"/>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9D885E19-A19E-433A-A0F8-4A4A2593F9ED}"/>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119349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BF26-DFA2-46CF-8A04-DB061DEFF0B7}"/>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CAD0CCEC-2CD0-4DE6-9278-99B7E84F2CF0}"/>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4" name="Footer Placeholder 3">
            <a:extLst>
              <a:ext uri="{FF2B5EF4-FFF2-40B4-BE49-F238E27FC236}">
                <a16:creationId xmlns:a16="http://schemas.microsoft.com/office/drawing/2014/main" id="{EF5091E0-F578-40E5-AB1B-10C1CF054B0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1B75C112-F3CE-40D7-B743-ED7C3B457577}"/>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341987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9D89E-F912-44DC-9794-AF83684008C8}"/>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3" name="Footer Placeholder 2">
            <a:extLst>
              <a:ext uri="{FF2B5EF4-FFF2-40B4-BE49-F238E27FC236}">
                <a16:creationId xmlns:a16="http://schemas.microsoft.com/office/drawing/2014/main" id="{C6CF27A3-D319-43A8-9262-7916E59BF372}"/>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DC784FFD-17E3-4912-AA68-4D9A1B9DE57D}"/>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427425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5547-2807-4936-8A5C-78B7E5AA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31FD8B8-AF89-49E2-B6EA-67B4844D1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EB587026-D103-49C5-B48D-789AA4078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344FB-5DB2-4C35-A25C-9958B39D5F30}"/>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6" name="Footer Placeholder 5">
            <a:extLst>
              <a:ext uri="{FF2B5EF4-FFF2-40B4-BE49-F238E27FC236}">
                <a16:creationId xmlns:a16="http://schemas.microsoft.com/office/drawing/2014/main" id="{CD8BB33B-80A0-4A7F-B600-F48E2707C34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13E0ABE-725A-430C-A5FA-E27E5456D610}"/>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377689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CC20-A182-49A9-BB70-459FFE6E8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B514F197-B9CE-47AC-BFB8-BFF2281E94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77E5DDBB-BEDC-4FBD-A532-C5401C19F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3CC27-5766-46FF-B279-7CDB271D4998}"/>
              </a:ext>
            </a:extLst>
          </p:cNvPr>
          <p:cNvSpPr>
            <a:spLocks noGrp="1"/>
          </p:cNvSpPr>
          <p:nvPr>
            <p:ph type="dt" sz="half" idx="10"/>
          </p:nvPr>
        </p:nvSpPr>
        <p:spPr/>
        <p:txBody>
          <a:bodyPr/>
          <a:lstStyle/>
          <a:p>
            <a:fld id="{C8435507-416C-4B82-AAA6-9AE7F4FDB0DD}" type="datetimeFigureOut">
              <a:rPr lang="en-ZA" smtClean="0"/>
              <a:t>2022/09/07</a:t>
            </a:fld>
            <a:endParaRPr lang="en-ZA"/>
          </a:p>
        </p:txBody>
      </p:sp>
      <p:sp>
        <p:nvSpPr>
          <p:cNvPr id="6" name="Footer Placeholder 5">
            <a:extLst>
              <a:ext uri="{FF2B5EF4-FFF2-40B4-BE49-F238E27FC236}">
                <a16:creationId xmlns:a16="http://schemas.microsoft.com/office/drawing/2014/main" id="{C7B20D76-D773-4B98-BC64-A28A9A37CAC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4790E52-3817-4AB3-B2CD-6BBFAEC09FE5}"/>
              </a:ext>
            </a:extLst>
          </p:cNvPr>
          <p:cNvSpPr>
            <a:spLocks noGrp="1"/>
          </p:cNvSpPr>
          <p:nvPr>
            <p:ph type="sldNum" sz="quarter" idx="12"/>
          </p:nvPr>
        </p:nvSpPr>
        <p:spPr/>
        <p:txBody>
          <a:bodyPr/>
          <a:lstStyle/>
          <a:p>
            <a:fld id="{1217C847-04C1-471A-8BC9-8A744E2E6238}" type="slidenum">
              <a:rPr lang="en-ZA" smtClean="0"/>
              <a:t>‹#›</a:t>
            </a:fld>
            <a:endParaRPr lang="en-ZA"/>
          </a:p>
        </p:txBody>
      </p:sp>
    </p:spTree>
    <p:extLst>
      <p:ext uri="{BB962C8B-B14F-4D97-AF65-F5344CB8AC3E}">
        <p14:creationId xmlns:p14="http://schemas.microsoft.com/office/powerpoint/2010/main" val="393146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0431D-15A3-49B1-8F4B-91841C0A10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CD44DD3-E53E-4362-87EA-F784E67EA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74A614-6445-464A-91CD-BC2B18640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35507-416C-4B82-AAA6-9AE7F4FDB0DD}" type="datetimeFigureOut">
              <a:rPr lang="en-ZA" smtClean="0"/>
              <a:t>2022/09/07</a:t>
            </a:fld>
            <a:endParaRPr lang="en-ZA"/>
          </a:p>
        </p:txBody>
      </p:sp>
      <p:sp>
        <p:nvSpPr>
          <p:cNvPr id="5" name="Footer Placeholder 4">
            <a:extLst>
              <a:ext uri="{FF2B5EF4-FFF2-40B4-BE49-F238E27FC236}">
                <a16:creationId xmlns:a16="http://schemas.microsoft.com/office/drawing/2014/main" id="{38724B1C-4550-476B-A701-25E9666A23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2C58E801-504A-4572-A054-7E79925F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7C847-04C1-471A-8BC9-8A744E2E6238}" type="slidenum">
              <a:rPr lang="en-ZA" smtClean="0"/>
              <a:t>‹#›</a:t>
            </a:fld>
            <a:endParaRPr lang="en-ZA"/>
          </a:p>
        </p:txBody>
      </p:sp>
    </p:spTree>
    <p:extLst>
      <p:ext uri="{BB962C8B-B14F-4D97-AF65-F5344CB8AC3E}">
        <p14:creationId xmlns:p14="http://schemas.microsoft.com/office/powerpoint/2010/main" val="228081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1950" y="640080"/>
            <a:ext cx="4893446" cy="3566160"/>
          </a:xfrm>
        </p:spPr>
        <p:txBody>
          <a:bodyPr anchor="b">
            <a:normAutofit/>
          </a:bodyPr>
          <a:lstStyle/>
          <a:p>
            <a:pPr algn="l"/>
            <a:r>
              <a:rPr lang="en-US" sz="4000" b="1" dirty="0"/>
              <a:t>INTRODUCTION TO CRITICAL PSYCHODIAGNOSTICS</a:t>
            </a:r>
          </a:p>
        </p:txBody>
      </p:sp>
      <p:sp>
        <p:nvSpPr>
          <p:cNvPr id="3" name="Subtitle 2"/>
          <p:cNvSpPr>
            <a:spLocks noGrp="1"/>
          </p:cNvSpPr>
          <p:nvPr>
            <p:ph type="subTitle" idx="1"/>
          </p:nvPr>
        </p:nvSpPr>
        <p:spPr>
          <a:xfrm>
            <a:off x="890339" y="4636008"/>
            <a:ext cx="3734014" cy="1572768"/>
          </a:xfrm>
        </p:spPr>
        <p:txBody>
          <a:bodyPr>
            <a:normAutofit/>
          </a:bodyPr>
          <a:lstStyle/>
          <a:p>
            <a:pPr algn="l"/>
            <a:r>
              <a:rPr lang="en-ZA" sz="1700" b="1" dirty="0">
                <a:latin typeface="+mj-lt"/>
              </a:rPr>
              <a:t>Debbie Kaminer</a:t>
            </a:r>
            <a:br>
              <a:rPr lang="en-ZA" sz="1700" b="1" dirty="0">
                <a:latin typeface="+mj-lt"/>
              </a:rPr>
            </a:br>
            <a:r>
              <a:rPr lang="en-ZA" sz="1700" b="1" dirty="0">
                <a:latin typeface="+mj-lt"/>
              </a:rPr>
              <a:t>Department of Psychology</a:t>
            </a:r>
            <a:r>
              <a:rPr lang="en-ZA" sz="1700" b="1">
                <a:latin typeface="+mj-lt"/>
              </a:rPr>
              <a:t>, UCT</a:t>
            </a:r>
            <a:endParaRPr lang="en-ZA" sz="1700" b="1" dirty="0">
              <a:latin typeface="+mj-lt"/>
            </a:endParaRPr>
          </a:p>
          <a:p>
            <a:pPr algn="l"/>
            <a:br>
              <a:rPr lang="en-ZA" sz="1700" b="1" dirty="0">
                <a:latin typeface="+mj-lt"/>
              </a:rPr>
            </a:br>
            <a:endParaRPr lang="en-US" sz="1700" dirty="0">
              <a:latin typeface="+mj-lt"/>
            </a:endParaRPr>
          </a:p>
        </p:txBody>
      </p:sp>
      <p:sp>
        <p:nvSpPr>
          <p:cNvPr id="1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5F8E15-BA3B-4433-A52E-6AC9A97D98E8}"/>
              </a:ext>
            </a:extLst>
          </p:cNvPr>
          <p:cNvPicPr/>
          <p:nvPr/>
        </p:nvPicPr>
        <p:blipFill rotWithShape="1">
          <a:blip r:embed="rId2">
            <a:extLst>
              <a:ext uri="{28A0092B-C50C-407E-A947-70E740481C1C}">
                <a14:useLocalDpi xmlns:a14="http://schemas.microsoft.com/office/drawing/2010/main" val="0"/>
              </a:ext>
            </a:extLst>
          </a:blip>
          <a:srcRect t="4107" r="1" b="1"/>
          <a:stretch/>
        </p:blipFill>
        <p:spPr bwMode="auto">
          <a:xfrm>
            <a:off x="5255396" y="223080"/>
            <a:ext cx="6675787" cy="641183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extLst>
      <p:ext uri="{BB962C8B-B14F-4D97-AF65-F5344CB8AC3E}">
        <p14:creationId xmlns:p14="http://schemas.microsoft.com/office/powerpoint/2010/main" val="4123356479"/>
      </p:ext>
    </p:extLst>
  </p:cSld>
  <p:clrMapOvr>
    <a:masterClrMapping/>
  </p:clrMapOvr>
  <mc:AlternateContent xmlns:mc="http://schemas.openxmlformats.org/markup-compatibility/2006" xmlns:p14="http://schemas.microsoft.com/office/powerpoint/2010/main">
    <mc:Choice Requires="p14">
      <p:transition spd="slow" p14:dur="2000" advTm="88237"/>
    </mc:Choice>
    <mc:Fallback xmlns="">
      <p:transition spd="slow" advTm="882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US" sz="5400" b="1" dirty="0"/>
              <a:t>DIAGNOSTIC INFLATION</a:t>
            </a:r>
            <a:br>
              <a:rPr lang="en-US" sz="5400" b="1" dirty="0"/>
            </a:br>
            <a:endParaRPr lang="en-US"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a:bodyPr>
          <a:lstStyle/>
          <a:p>
            <a:pPr marL="0" indent="0">
              <a:buNone/>
            </a:pPr>
            <a:endParaRPr lang="en-US" sz="2200" b="1" dirty="0"/>
          </a:p>
          <a:p>
            <a:pPr marL="0" indent="0">
              <a:buNone/>
            </a:pPr>
            <a:r>
              <a:rPr lang="en-US" sz="2200" b="1" dirty="0"/>
              <a:t>Controversial new diagnoses in DSM 5:</a:t>
            </a:r>
          </a:p>
          <a:p>
            <a:r>
              <a:rPr lang="en-US" sz="2200" dirty="0"/>
              <a:t>Disruptive Mood Dysregulation Disorder (DMDD)</a:t>
            </a:r>
          </a:p>
          <a:p>
            <a:r>
              <a:rPr lang="en-US" sz="2200" dirty="0"/>
              <a:t>Mild Neurocognitive Disorder</a:t>
            </a:r>
          </a:p>
          <a:p>
            <a:r>
              <a:rPr lang="en-US" sz="2200" dirty="0"/>
              <a:t>Binge-eating Disorder</a:t>
            </a:r>
          </a:p>
          <a:p>
            <a:r>
              <a:rPr lang="en-US" sz="2200" dirty="0"/>
              <a:t>Caffeine withdrawal</a:t>
            </a:r>
          </a:p>
          <a:p>
            <a:pPr marL="0" indent="0">
              <a:buNone/>
            </a:pPr>
            <a:endParaRPr lang="en-US" sz="2200" b="1" dirty="0"/>
          </a:p>
          <a:p>
            <a:pPr marL="0" indent="0">
              <a:buNone/>
            </a:pPr>
            <a:r>
              <a:rPr lang="en-US" sz="2200" b="1" dirty="0"/>
              <a:t>Proposed diagnoses for future inclusion:</a:t>
            </a:r>
          </a:p>
          <a:p>
            <a:r>
              <a:rPr lang="en-US" sz="2200" dirty="0"/>
              <a:t>Attenuated Psychosis Syndrome</a:t>
            </a:r>
          </a:p>
          <a:p>
            <a:r>
              <a:rPr lang="en-US" sz="2200" dirty="0"/>
              <a:t>Internet Gaming Disorder</a:t>
            </a:r>
          </a:p>
          <a:p>
            <a:r>
              <a:rPr lang="en-US" sz="2200" dirty="0"/>
              <a:t>Persistent Complex Bereavement Disorder</a:t>
            </a:r>
          </a:p>
          <a:p>
            <a:pPr marL="0" indent="0">
              <a:buNone/>
            </a:pPr>
            <a:endParaRPr lang="en-US" sz="2200" dirty="0"/>
          </a:p>
        </p:txBody>
      </p:sp>
    </p:spTree>
    <p:extLst>
      <p:ext uri="{BB962C8B-B14F-4D97-AF65-F5344CB8AC3E}">
        <p14:creationId xmlns:p14="http://schemas.microsoft.com/office/powerpoint/2010/main" val="2226030837"/>
      </p:ext>
    </p:extLst>
  </p:cSld>
  <p:clrMapOvr>
    <a:masterClrMapping/>
  </p:clrMapOvr>
  <mc:AlternateContent xmlns:mc="http://schemas.openxmlformats.org/markup-compatibility/2006" xmlns:p14="http://schemas.microsoft.com/office/powerpoint/2010/main">
    <mc:Choice Requires="p14">
      <p:transition spd="slow" p14:dur="2000" advTm="230190"/>
    </mc:Choice>
    <mc:Fallback xmlns="">
      <p:transition spd="slow" advTm="2301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vert="horz" lIns="91440" tIns="45720" rIns="91440" bIns="45720" rtlCol="0" anchor="b">
            <a:normAutofit/>
          </a:bodyPr>
          <a:lstStyle/>
          <a:p>
            <a:r>
              <a:rPr lang="en-US" sz="5000" b="1"/>
              <a:t>MILD NEUROCOGNITIVE DISORDER (MND)</a:t>
            </a:r>
            <a:endParaRPr lang="en-US" sz="5000"/>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2493" y="2071315"/>
            <a:ext cx="7771407" cy="4548145"/>
          </a:xfrm>
          <a:prstGeom prst="rect">
            <a:avLst/>
          </a:prstGeom>
        </p:spPr>
        <p:txBody>
          <a:bodyPr vert="horz" lIns="91440" tIns="45720" rIns="91440" bIns="45720" rtlCol="0" anchor="t">
            <a:normAutofit fontScale="92500" lnSpcReduction="20000"/>
          </a:bodyPr>
          <a:lstStyle/>
          <a:p>
            <a:pPr indent="-228600">
              <a:lnSpc>
                <a:spcPct val="90000"/>
              </a:lnSpc>
              <a:spcAft>
                <a:spcPts val="600"/>
              </a:spcAft>
              <a:buFont typeface="Arial" panose="020B0604020202020204" pitchFamily="34" charset="0"/>
              <a:buChar char="•"/>
            </a:pPr>
            <a:r>
              <a:rPr lang="en-US" b="1" dirty="0"/>
              <a:t>DIAGNOSTIC CRITERIA:</a:t>
            </a:r>
          </a:p>
          <a:p>
            <a:pPr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Evidence of </a:t>
            </a:r>
            <a:r>
              <a:rPr lang="en-US" u="sng" dirty="0"/>
              <a:t>modest</a:t>
            </a:r>
            <a:r>
              <a:rPr lang="en-US" dirty="0"/>
              <a:t> cognitive decline from a previous level of performance in </a:t>
            </a:r>
            <a:r>
              <a:rPr lang="en-US" u="sng" dirty="0"/>
              <a:t>one</a:t>
            </a:r>
            <a:r>
              <a:rPr lang="en-US" dirty="0"/>
              <a:t> or more cognitive domains (complex attention, executive function, learning, memory, language, perceptual-motor or social cognition), based on:</a:t>
            </a:r>
          </a:p>
          <a:p>
            <a:pPr marL="514350" indent="-228600">
              <a:lnSpc>
                <a:spcPct val="90000"/>
              </a:lnSpc>
              <a:spcAft>
                <a:spcPts val="600"/>
              </a:spcAft>
              <a:buFont typeface="Arial" panose="020B0604020202020204" pitchFamily="34" charset="0"/>
              <a:buChar char="•"/>
            </a:pPr>
            <a:r>
              <a:rPr lang="en-US" u="sng" dirty="0"/>
              <a:t>Concern</a:t>
            </a:r>
            <a:r>
              <a:rPr lang="en-US" dirty="0"/>
              <a:t> of the individual, a knowledgeable informant (such as a friend or family member) or the clinician that there’s been a </a:t>
            </a:r>
            <a:r>
              <a:rPr lang="en-US" u="sng" dirty="0"/>
              <a:t>mild</a:t>
            </a:r>
            <a:r>
              <a:rPr lang="en-US" dirty="0"/>
              <a:t> decline in cognitive function; and</a:t>
            </a:r>
          </a:p>
          <a:p>
            <a:pPr marL="514350" indent="-228600">
              <a:lnSpc>
                <a:spcPct val="90000"/>
              </a:lnSpc>
              <a:spcAft>
                <a:spcPts val="600"/>
              </a:spcAft>
              <a:buFont typeface="Arial" panose="020B0604020202020204" pitchFamily="34" charset="0"/>
              <a:buChar char="•"/>
            </a:pPr>
            <a:r>
              <a:rPr lang="en-US" dirty="0"/>
              <a:t>A </a:t>
            </a:r>
            <a:r>
              <a:rPr lang="en-US" u="sng" dirty="0"/>
              <a:t>modest </a:t>
            </a:r>
            <a:r>
              <a:rPr lang="en-US" dirty="0"/>
              <a:t>impairment in cognitive performance, preferably documented by standardized neuropsychological testing or another qualified clinical assessment.</a:t>
            </a:r>
          </a:p>
          <a:p>
            <a:pPr marL="514350" indent="-228600">
              <a:lnSpc>
                <a:spcPct val="90000"/>
              </a:lnSpc>
              <a:spcAft>
                <a:spcPts val="600"/>
              </a:spcAft>
              <a:buFont typeface="Arial" panose="020B0604020202020204" pitchFamily="34" charset="0"/>
              <a:buChar char="•"/>
            </a:pPr>
            <a:r>
              <a:rPr lang="en-US" dirty="0"/>
              <a:t>The cognitive deficits </a:t>
            </a:r>
            <a:r>
              <a:rPr lang="en-US" u="sng" dirty="0"/>
              <a:t>do not interfere with capacity for independence in everyday activities</a:t>
            </a:r>
            <a:r>
              <a:rPr lang="en-US" dirty="0"/>
              <a:t> (</a:t>
            </a:r>
            <a:r>
              <a:rPr lang="en-US" dirty="0" err="1"/>
              <a:t>e.g.,complex</a:t>
            </a:r>
            <a:r>
              <a:rPr lang="en-US" dirty="0"/>
              <a:t> instrumental activities of daily living such as paying bills or managing medications are preserved, but greater effort, compensatory strategies, or accommodation may be required).</a:t>
            </a:r>
          </a:p>
          <a:p>
            <a:pPr marL="342900" indent="-228600">
              <a:lnSpc>
                <a:spcPct val="90000"/>
              </a:lnSpc>
              <a:spcAft>
                <a:spcPts val="600"/>
              </a:spcAft>
              <a:buFont typeface="Arial" panose="020B0604020202020204" pitchFamily="34" charset="0"/>
              <a:buChar char="•"/>
            </a:pPr>
            <a:endParaRPr lang="en-US" dirty="0"/>
          </a:p>
          <a:p>
            <a:pPr marL="514350" indent="-228600">
              <a:lnSpc>
                <a:spcPct val="90000"/>
              </a:lnSpc>
              <a:spcAft>
                <a:spcPts val="600"/>
              </a:spcAft>
              <a:buFont typeface="Arial" panose="020B0604020202020204" pitchFamily="34" charset="0"/>
              <a:buChar char="•"/>
            </a:pPr>
            <a:r>
              <a:rPr lang="en-US" dirty="0"/>
              <a:t>Aim is to identify those at risk for development of </a:t>
            </a:r>
          </a:p>
          <a:p>
            <a:pPr marL="514350" indent="-228600">
              <a:lnSpc>
                <a:spcPct val="90000"/>
              </a:lnSpc>
              <a:spcAft>
                <a:spcPts val="600"/>
              </a:spcAft>
              <a:buFont typeface="Arial" panose="020B0604020202020204" pitchFamily="34" charset="0"/>
              <a:buChar char="•"/>
            </a:pPr>
            <a:r>
              <a:rPr lang="en-US" dirty="0" err="1"/>
              <a:t>Alzheimers</a:t>
            </a:r>
            <a:r>
              <a:rPr lang="en-US" dirty="0"/>
              <a:t> but:</a:t>
            </a:r>
          </a:p>
          <a:p>
            <a:pPr marL="514350" indent="-228600">
              <a:lnSpc>
                <a:spcPct val="90000"/>
              </a:lnSpc>
              <a:spcAft>
                <a:spcPts val="600"/>
              </a:spcAft>
              <a:buFont typeface="Arial" panose="020B0604020202020204" pitchFamily="34" charset="0"/>
              <a:buChar char="•"/>
            </a:pPr>
            <a:r>
              <a:rPr lang="en-US" dirty="0"/>
              <a:t>- No real predictive power</a:t>
            </a:r>
          </a:p>
          <a:p>
            <a:pPr marL="514350" indent="-228600">
              <a:lnSpc>
                <a:spcPct val="90000"/>
              </a:lnSpc>
              <a:spcAft>
                <a:spcPts val="600"/>
              </a:spcAft>
              <a:buFont typeface="Arial" panose="020B0604020202020204" pitchFamily="34" charset="0"/>
              <a:buChar char="•"/>
            </a:pPr>
            <a:r>
              <a:rPr lang="en-US" dirty="0"/>
              <a:t>- No clear treatment strategies as yet</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endParaRPr lang="en-US" sz="1200" dirty="0"/>
          </a:p>
          <a:p>
            <a:pPr marL="342900" indent="-228600">
              <a:lnSpc>
                <a:spcPct val="90000"/>
              </a:lnSpc>
              <a:spcAft>
                <a:spcPts val="600"/>
              </a:spcAft>
              <a:buFont typeface="Arial" panose="020B0604020202020204" pitchFamily="34" charset="0"/>
              <a:buChar char="•"/>
            </a:pPr>
            <a:endParaRPr lang="en-US" sz="1200" dirty="0"/>
          </a:p>
          <a:p>
            <a:pPr marL="342900" indent="-228600">
              <a:lnSpc>
                <a:spcPct val="90000"/>
              </a:lnSpc>
              <a:spcAft>
                <a:spcPts val="600"/>
              </a:spcAft>
              <a:buFont typeface="Arial" panose="020B0604020202020204" pitchFamily="34" charset="0"/>
              <a:buChar char="•"/>
            </a:pPr>
            <a:endParaRPr lang="en-US" sz="1200" dirty="0"/>
          </a:p>
          <a:p>
            <a:pPr marL="342900" indent="-228600">
              <a:lnSpc>
                <a:spcPct val="90000"/>
              </a:lnSpc>
              <a:spcAft>
                <a:spcPts val="600"/>
              </a:spcAft>
              <a:buFont typeface="Arial" panose="020B0604020202020204" pitchFamily="34" charset="0"/>
              <a:buChar char="•"/>
            </a:pPr>
            <a:endParaRPr lang="en-US" sz="1200" dirty="0"/>
          </a:p>
          <a:p>
            <a:pPr marL="342900" indent="-228600">
              <a:lnSpc>
                <a:spcPct val="90000"/>
              </a:lnSpc>
              <a:spcAft>
                <a:spcPts val="600"/>
              </a:spcAft>
              <a:buFont typeface="Arial" panose="020B0604020202020204" pitchFamily="34" charset="0"/>
              <a:buChar char="•"/>
            </a:pPr>
            <a:endParaRPr lang="en-US" sz="1200" dirty="0"/>
          </a:p>
          <a:p>
            <a:pPr marL="342900" indent="-228600">
              <a:lnSpc>
                <a:spcPct val="90000"/>
              </a:lnSpc>
              <a:spcAft>
                <a:spcPts val="600"/>
              </a:spcAft>
              <a:buFont typeface="Arial" panose="020B0604020202020204" pitchFamily="34" charset="0"/>
              <a:buChar char="•"/>
            </a:pPr>
            <a:endParaRPr lang="en-US" sz="1200" dirty="0"/>
          </a:p>
        </p:txBody>
      </p:sp>
      <p:pic>
        <p:nvPicPr>
          <p:cNvPr id="2050" name="Picture 2" descr="C:\Users\umesh\Desktop\brain supplements.jpg"/>
          <p:cNvPicPr>
            <a:picLocks noGrp="1" noChangeAspect="1" noChangeArrowheads="1"/>
          </p:cNvPicPr>
          <p:nvPr>
            <p:ph idx="1"/>
          </p:nvPr>
        </p:nvPicPr>
        <p:blipFill rotWithShape="1">
          <a:blip r:embed="rId2" cstate="print"/>
          <a:srcRect l="11293" r="22074" b="-2"/>
          <a:stretch/>
        </p:blipFill>
        <p:spPr bwMode="auto">
          <a:xfrm>
            <a:off x="8657606" y="2913126"/>
            <a:ext cx="2810494" cy="29213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advTm="363864"/>
    </mc:Choice>
    <mc:Fallback xmlns="">
      <p:transition spd="slow" advTm="36386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872" y="365125"/>
            <a:ext cx="10853928" cy="798449"/>
          </a:xfrm>
        </p:spPr>
        <p:txBody>
          <a:bodyPr>
            <a:normAutofit fontScale="90000"/>
          </a:bodyPr>
          <a:lstStyle/>
          <a:p>
            <a:r>
              <a:rPr lang="en-ZA" sz="5400" b="1"/>
              <a:t>BINGE-EATING DISORDER</a:t>
            </a:r>
            <a:endParaRPr lang="en-ZA" sz="54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199" y="1929384"/>
            <a:ext cx="11077575" cy="4711064"/>
          </a:xfrm>
        </p:spPr>
        <p:txBody>
          <a:bodyPr>
            <a:normAutofit fontScale="92500" lnSpcReduction="20000"/>
          </a:bodyPr>
          <a:lstStyle/>
          <a:p>
            <a:pPr>
              <a:buNone/>
            </a:pPr>
            <a:r>
              <a:rPr lang="en-ZA" sz="1800" b="1" dirty="0"/>
              <a:t>DIAGNOSTIC CRITERIA:</a:t>
            </a:r>
          </a:p>
          <a:p>
            <a:r>
              <a:rPr lang="en-ZA" sz="1800" dirty="0"/>
              <a:t>Recurrent episodes of binge eating, characterised by both of the following: </a:t>
            </a:r>
          </a:p>
          <a:p>
            <a:pPr lvl="1"/>
            <a:r>
              <a:rPr lang="en-ZA" sz="1800" dirty="0"/>
              <a:t>Eating, in a discrete period of time (e.g. within any 2-hour period), an amount of food that is </a:t>
            </a:r>
            <a:r>
              <a:rPr lang="en-ZA" sz="1800" u="sng" dirty="0"/>
              <a:t>definitely larger than most people </a:t>
            </a:r>
            <a:r>
              <a:rPr lang="en-ZA" sz="1800" dirty="0"/>
              <a:t>would eat during a similar period of time and under similar circumstances.</a:t>
            </a:r>
          </a:p>
          <a:p>
            <a:pPr lvl="1"/>
            <a:r>
              <a:rPr lang="en-ZA" sz="1800" dirty="0"/>
              <a:t>A sense of lack of control over eating during the episode (e.g. a feeling that one cannot stop eating or control what or how much one is eating).</a:t>
            </a:r>
          </a:p>
          <a:p>
            <a:r>
              <a:rPr lang="en-ZA" sz="1800" dirty="0"/>
              <a:t>The binge eating episodes are associated with three or more of the following: </a:t>
            </a:r>
          </a:p>
          <a:p>
            <a:pPr lvl="1"/>
            <a:r>
              <a:rPr lang="en-ZA" sz="1800" dirty="0"/>
              <a:t>eating much more rapidly than normal; eating until feeling uncomfortably full; eating large amounts of food when not feeling physically hungry; eating alone because of feeling embarrassed by how much one is eating; feeling disgusted with oneself; depressed or very guilty afterward</a:t>
            </a:r>
          </a:p>
          <a:p>
            <a:r>
              <a:rPr lang="en-ZA" sz="1800" u="sng" dirty="0"/>
              <a:t>Marked distress </a:t>
            </a:r>
            <a:r>
              <a:rPr lang="en-ZA" sz="1800" dirty="0"/>
              <a:t>regarding binge eating is present</a:t>
            </a:r>
          </a:p>
          <a:p>
            <a:r>
              <a:rPr lang="en-ZA" sz="1800" dirty="0"/>
              <a:t>Binge eating occurs, on average, at least </a:t>
            </a:r>
            <a:r>
              <a:rPr lang="en-ZA" sz="1800" u="sng" dirty="0"/>
              <a:t>once a week for three months</a:t>
            </a:r>
          </a:p>
          <a:p>
            <a:r>
              <a:rPr lang="en-ZA" sz="1800" dirty="0"/>
              <a:t>Binge eating not associated with the recurrent use of inappropriate compensatory behaviours as in Bulimia Nervosa and does not occur exclusively during the course of Bulimia Nervosa, or Anorexia Nervosa methods to compensate for overeating, such as self-induced vomiting.</a:t>
            </a:r>
          </a:p>
          <a:p>
            <a:endParaRPr lang="en-ZA" sz="1800" dirty="0"/>
          </a:p>
          <a:p>
            <a:pPr>
              <a:buNone/>
            </a:pPr>
            <a:r>
              <a:rPr lang="en-ZA" sz="1800" dirty="0"/>
              <a:t>	DSM: “Intended to increase awareness of the substantial differences between binge eating disorder and the common phenomenon of overeating”</a:t>
            </a:r>
          </a:p>
          <a:p>
            <a:endParaRPr lang="en-ZA" sz="1200" dirty="0"/>
          </a:p>
        </p:txBody>
      </p:sp>
    </p:spTree>
  </p:cSld>
  <p:clrMapOvr>
    <a:masterClrMapping/>
  </p:clrMapOvr>
  <mc:AlternateContent xmlns:mc="http://schemas.openxmlformats.org/markup-compatibility/2006" xmlns:p14="http://schemas.microsoft.com/office/powerpoint/2010/main">
    <mc:Choice Requires="p14">
      <p:transition spd="slow" p14:dur="2000" advTm="431775"/>
    </mc:Choice>
    <mc:Fallback xmlns="">
      <p:transition spd="slow" advTm="43177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62E15-8253-B60B-E982-9876728F4C64}"/>
              </a:ext>
            </a:extLst>
          </p:cNvPr>
          <p:cNvSpPr>
            <a:spLocks noGrp="1"/>
          </p:cNvSpPr>
          <p:nvPr>
            <p:ph type="title"/>
          </p:nvPr>
        </p:nvSpPr>
        <p:spPr>
          <a:xfrm>
            <a:off x="838200" y="365125"/>
            <a:ext cx="10515600" cy="1325563"/>
          </a:xfrm>
        </p:spPr>
        <p:txBody>
          <a:bodyPr>
            <a:normAutofit/>
          </a:bodyPr>
          <a:lstStyle/>
          <a:p>
            <a:r>
              <a:rPr lang="en-ZA" sz="5400" b="1" dirty="0"/>
              <a:t>INTERNET  GAMING DISORDER</a:t>
            </a:r>
            <a:br>
              <a:rPr lang="en-ZA" sz="5400" b="1" dirty="0"/>
            </a:br>
            <a:r>
              <a:rPr lang="en-ZA" sz="2700" b="1" dirty="0"/>
              <a:t>(Proposed for inclusion in next DSM)</a:t>
            </a:r>
            <a:endParaRPr lang="en-ZA" sz="27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Users\umesh\Desktop\gaming-addictsmomsaid.jpg">
            <a:extLst>
              <a:ext uri="{FF2B5EF4-FFF2-40B4-BE49-F238E27FC236}">
                <a16:creationId xmlns:a16="http://schemas.microsoft.com/office/drawing/2014/main" id="{300E943E-5AB0-C7E6-D6AE-DE5CE52F1159}"/>
              </a:ext>
            </a:extLst>
          </p:cNvPr>
          <p:cNvPicPr>
            <a:picLocks noGrp="1" noChangeAspect="1" noChangeArrowheads="1"/>
          </p:cNvPicPr>
          <p:nvPr>
            <p:ph idx="1"/>
          </p:nvPr>
        </p:nvPicPr>
        <p:blipFill>
          <a:blip r:embed="rId2" cstate="print"/>
          <a:srcRect/>
          <a:stretch>
            <a:fillRect/>
          </a:stretch>
        </p:blipFill>
        <p:spPr bwMode="auto">
          <a:xfrm>
            <a:off x="7688529" y="1910525"/>
            <a:ext cx="4122182" cy="3447121"/>
          </a:xfrm>
          <a:prstGeom prst="rect">
            <a:avLst/>
          </a:prstGeom>
          <a:noFill/>
        </p:spPr>
      </p:pic>
      <p:sp>
        <p:nvSpPr>
          <p:cNvPr id="6" name="TextBox 5">
            <a:extLst>
              <a:ext uri="{FF2B5EF4-FFF2-40B4-BE49-F238E27FC236}">
                <a16:creationId xmlns:a16="http://schemas.microsoft.com/office/drawing/2014/main" id="{6C741691-1A0A-A41E-EFFA-A44A5C709BDA}"/>
              </a:ext>
            </a:extLst>
          </p:cNvPr>
          <p:cNvSpPr txBox="1"/>
          <p:nvPr/>
        </p:nvSpPr>
        <p:spPr>
          <a:xfrm>
            <a:off x="381289" y="1677373"/>
            <a:ext cx="7138076" cy="5078313"/>
          </a:xfrm>
          <a:prstGeom prst="rect">
            <a:avLst/>
          </a:prstGeom>
          <a:noFill/>
        </p:spPr>
        <p:txBody>
          <a:bodyPr wrap="square">
            <a:spAutoFit/>
          </a:bodyPr>
          <a:lstStyle/>
          <a:p>
            <a:r>
              <a:rPr lang="en-ZA" sz="1800" dirty="0">
                <a:solidFill>
                  <a:schemeClr val="tx2"/>
                </a:solidFill>
              </a:rPr>
              <a:t>Persistent and recurrent use of internet-based games, often with other players, leading to clinically significant impairment or distress, as indicated by 5 or more of the following within a one year period:</a:t>
            </a:r>
          </a:p>
          <a:p>
            <a:endParaRPr lang="en-ZA" sz="1800" dirty="0">
              <a:solidFill>
                <a:schemeClr val="tx2"/>
              </a:solidFill>
            </a:endParaRPr>
          </a:p>
          <a:p>
            <a:pPr>
              <a:buFont typeface="Arial" pitchFamily="34" charset="0"/>
              <a:buChar char="•"/>
            </a:pPr>
            <a:r>
              <a:rPr lang="en-ZA" sz="1800" dirty="0">
                <a:solidFill>
                  <a:schemeClr val="tx2"/>
                </a:solidFill>
              </a:rPr>
              <a:t> Preoccupation with internet games (dominant activity and constant anticipation or  thinking about gaming) </a:t>
            </a:r>
          </a:p>
          <a:p>
            <a:pPr>
              <a:buFont typeface="Arial" pitchFamily="34" charset="0"/>
              <a:buChar char="•"/>
            </a:pPr>
            <a:r>
              <a:rPr lang="en-ZA" sz="1800" dirty="0">
                <a:solidFill>
                  <a:schemeClr val="tx2"/>
                </a:solidFill>
              </a:rPr>
              <a:t>Withdrawal symptoms when not playing internet games (irritability, anxiety, sadness)</a:t>
            </a:r>
          </a:p>
          <a:p>
            <a:pPr>
              <a:buFont typeface="Arial" pitchFamily="34" charset="0"/>
              <a:buChar char="•"/>
            </a:pPr>
            <a:r>
              <a:rPr lang="en-ZA" sz="1800" dirty="0">
                <a:solidFill>
                  <a:schemeClr val="tx2"/>
                </a:solidFill>
              </a:rPr>
              <a:t>A build-up of tolerance–more time needs to be spent playing the games.</a:t>
            </a:r>
          </a:p>
          <a:p>
            <a:pPr>
              <a:buFont typeface="Arial" pitchFamily="34" charset="0"/>
              <a:buChar char="•"/>
            </a:pPr>
            <a:r>
              <a:rPr lang="en-ZA" sz="1800" dirty="0">
                <a:solidFill>
                  <a:schemeClr val="tx2"/>
                </a:solidFill>
              </a:rPr>
              <a:t>The person has tried to stop or curb playing internet games, but has failed to do so.</a:t>
            </a:r>
          </a:p>
          <a:p>
            <a:pPr>
              <a:buFont typeface="Arial" pitchFamily="34" charset="0"/>
              <a:buChar char="•"/>
            </a:pPr>
            <a:r>
              <a:rPr lang="en-ZA" sz="1800" dirty="0">
                <a:solidFill>
                  <a:schemeClr val="tx2"/>
                </a:solidFill>
              </a:rPr>
              <a:t>The person has had a loss of interest in other life activities</a:t>
            </a:r>
          </a:p>
          <a:p>
            <a:pPr>
              <a:buFont typeface="Arial" pitchFamily="34" charset="0"/>
              <a:buChar char="•"/>
            </a:pPr>
            <a:r>
              <a:rPr lang="en-ZA" sz="1800" dirty="0">
                <a:solidFill>
                  <a:schemeClr val="tx2"/>
                </a:solidFill>
              </a:rPr>
              <a:t>The person continues to overuse Internet games despite being aware of psychosocial problems</a:t>
            </a:r>
          </a:p>
          <a:p>
            <a:pPr>
              <a:buFont typeface="Arial" pitchFamily="34" charset="0"/>
              <a:buChar char="•"/>
            </a:pPr>
            <a:r>
              <a:rPr lang="en-ZA" sz="1800" dirty="0">
                <a:solidFill>
                  <a:schemeClr val="tx2"/>
                </a:solidFill>
              </a:rPr>
              <a:t>The person has deceived others about his or her internet game usage</a:t>
            </a:r>
          </a:p>
          <a:p>
            <a:pPr>
              <a:buFont typeface="Arial" pitchFamily="34" charset="0"/>
              <a:buChar char="•"/>
            </a:pPr>
            <a:r>
              <a:rPr lang="en-ZA" sz="1800" dirty="0">
                <a:solidFill>
                  <a:schemeClr val="tx2"/>
                </a:solidFill>
              </a:rPr>
              <a:t>The person uses Internet games to escape or relieve a negative mood</a:t>
            </a:r>
          </a:p>
          <a:p>
            <a:pPr>
              <a:buFont typeface="Arial" pitchFamily="34" charset="0"/>
              <a:buChar char="•"/>
            </a:pPr>
            <a:r>
              <a:rPr lang="en-ZA" sz="1800" dirty="0">
                <a:solidFill>
                  <a:schemeClr val="tx2"/>
                </a:solidFill>
              </a:rPr>
              <a:t>The person has lost or put at risk a significant relationship, job or educational opportunity because of internet games  </a:t>
            </a:r>
          </a:p>
        </p:txBody>
      </p:sp>
    </p:spTree>
    <p:extLst>
      <p:ext uri="{BB962C8B-B14F-4D97-AF65-F5344CB8AC3E}">
        <p14:creationId xmlns:p14="http://schemas.microsoft.com/office/powerpoint/2010/main" val="53465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27FA922-FDE3-5EC7-92D3-EF3DC008C46A}"/>
              </a:ext>
            </a:extLst>
          </p:cNvPr>
          <p:cNvSpPr>
            <a:spLocks noGrp="1"/>
          </p:cNvSpPr>
          <p:nvPr>
            <p:ph type="title"/>
          </p:nvPr>
        </p:nvSpPr>
        <p:spPr>
          <a:xfrm>
            <a:off x="742950" y="18289"/>
            <a:ext cx="10610850" cy="1672399"/>
          </a:xfrm>
        </p:spPr>
        <p:txBody>
          <a:bodyPr>
            <a:noAutofit/>
          </a:bodyPr>
          <a:lstStyle/>
          <a:p>
            <a:r>
              <a:rPr lang="en-US" sz="4000" b="1" dirty="0"/>
              <a:t>PERSISTENT COMPLEX BEREAVEMENT DISORDER </a:t>
            </a:r>
            <a:br>
              <a:rPr lang="en-US" sz="4000" b="1" dirty="0"/>
            </a:br>
            <a:r>
              <a:rPr lang="en-US" sz="4000" b="1" dirty="0"/>
              <a:t>(Proposed for inclusion in next DSM)</a:t>
            </a:r>
            <a:br>
              <a:rPr lang="en-US" sz="4000" dirty="0"/>
            </a:br>
            <a:endParaRPr lang="en-ZA" sz="40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9833E2-6216-170E-6A38-490C4ED853BB}"/>
              </a:ext>
            </a:extLst>
          </p:cNvPr>
          <p:cNvSpPr>
            <a:spLocks noGrp="1"/>
          </p:cNvSpPr>
          <p:nvPr>
            <p:ph idx="1"/>
          </p:nvPr>
        </p:nvSpPr>
        <p:spPr>
          <a:xfrm>
            <a:off x="499871" y="1790700"/>
            <a:ext cx="11311129" cy="4933950"/>
          </a:xfrm>
        </p:spPr>
        <p:txBody>
          <a:bodyPr>
            <a:normAutofit lnSpcReduction="10000"/>
          </a:bodyPr>
          <a:lstStyle/>
          <a:p>
            <a:pPr marL="457200" indent="-457200">
              <a:buAutoNum type="alphaUcPeriod"/>
            </a:pPr>
            <a:r>
              <a:rPr lang="en-ZA" sz="1800" dirty="0"/>
              <a:t>The individual experienced the death of someone with whom s/he had a close relationship</a:t>
            </a:r>
          </a:p>
          <a:p>
            <a:pPr marL="457200" indent="-457200">
              <a:buAutoNum type="alphaUcPeriod"/>
            </a:pPr>
            <a:r>
              <a:rPr lang="en-ZA" sz="1800" dirty="0"/>
              <a:t>Since the death, at least </a:t>
            </a:r>
            <a:r>
              <a:rPr lang="en-ZA" sz="1800" u="sng" dirty="0"/>
              <a:t>one </a:t>
            </a:r>
            <a:r>
              <a:rPr lang="en-ZA" sz="1800" dirty="0"/>
              <a:t>of the following is experienced on more days than not and to a </a:t>
            </a:r>
            <a:r>
              <a:rPr lang="en-ZA" sz="1800" u="sng" dirty="0"/>
              <a:t>clinically significant degree </a:t>
            </a:r>
            <a:r>
              <a:rPr lang="en-ZA" sz="1800" dirty="0"/>
              <a:t>and has persisted for at least </a:t>
            </a:r>
            <a:r>
              <a:rPr lang="en-ZA" sz="1800" u="sng" dirty="0"/>
              <a:t>12 months </a:t>
            </a:r>
            <a:r>
              <a:rPr lang="en-ZA" sz="1800" dirty="0"/>
              <a:t>after the death in the case of bereaved adults and </a:t>
            </a:r>
            <a:r>
              <a:rPr lang="en-ZA" sz="1800" u="sng" dirty="0"/>
              <a:t>6 months </a:t>
            </a:r>
            <a:r>
              <a:rPr lang="en-ZA" sz="1800" dirty="0"/>
              <a:t>for bereaved children:</a:t>
            </a:r>
          </a:p>
          <a:p>
            <a:pPr marL="457200" indent="-457200">
              <a:buNone/>
            </a:pPr>
            <a:r>
              <a:rPr lang="en-ZA" sz="1800" dirty="0"/>
              <a:t>	- persistent yearning/longing for the deceased</a:t>
            </a:r>
          </a:p>
          <a:p>
            <a:pPr marL="457200" indent="-457200">
              <a:buNone/>
            </a:pPr>
            <a:r>
              <a:rPr lang="en-ZA" sz="1800" dirty="0"/>
              <a:t>	- intense sorrow and pain in response to the death</a:t>
            </a:r>
          </a:p>
          <a:p>
            <a:pPr marL="457200" indent="-457200">
              <a:buNone/>
            </a:pPr>
            <a:r>
              <a:rPr lang="en-ZA" sz="1800" dirty="0"/>
              <a:t>	- preoccupation with the deceased</a:t>
            </a:r>
          </a:p>
          <a:p>
            <a:pPr marL="457200" indent="-457200">
              <a:buNone/>
            </a:pPr>
            <a:r>
              <a:rPr lang="en-ZA" sz="1800" dirty="0"/>
              <a:t>	- preoccupation with the circumstances of the death</a:t>
            </a:r>
          </a:p>
          <a:p>
            <a:pPr marL="457200" indent="-457200">
              <a:buAutoNum type="alphaUcPeriod" startAt="3"/>
            </a:pPr>
            <a:r>
              <a:rPr lang="en-ZA" sz="1800" dirty="0"/>
              <a:t>Since the death, at least six of the following are experienced for at least 12 months (adults) or 6 months (children):</a:t>
            </a:r>
          </a:p>
          <a:p>
            <a:pPr marL="457200" indent="-457200">
              <a:buNone/>
            </a:pPr>
            <a:r>
              <a:rPr lang="en-ZA" sz="1800" dirty="0"/>
              <a:t>	- reactive distress to the death (difficulty accepting the death, anger or bitterness, self-blame, avoidance of reminders of the loss)</a:t>
            </a:r>
          </a:p>
          <a:p>
            <a:pPr marL="457200" indent="-457200">
              <a:buNone/>
            </a:pPr>
            <a:r>
              <a:rPr lang="en-ZA" sz="1800" dirty="0"/>
              <a:t>	- social or identity disruption: difficulty trusting others, feeling alone or detached from others, feeling life is empty or meaningless, difficulty planning for the future, feeling that a part of oneself has died with the deceased</a:t>
            </a:r>
          </a:p>
          <a:p>
            <a:pPr marL="457200" indent="-457200">
              <a:buAutoNum type="alphaUcPeriod" startAt="4"/>
            </a:pPr>
            <a:r>
              <a:rPr lang="en-ZA" sz="1800" dirty="0"/>
              <a:t>Causes clinically significant distress or impairment in functioning</a:t>
            </a:r>
          </a:p>
          <a:p>
            <a:pPr marL="457200" indent="-457200">
              <a:buAutoNum type="alphaUcPeriod" startAt="4"/>
            </a:pPr>
            <a:r>
              <a:rPr lang="en-ZA" sz="1800" dirty="0"/>
              <a:t>Reaction is out of </a:t>
            </a:r>
            <a:r>
              <a:rPr lang="en-ZA" sz="1800" u="sng" dirty="0"/>
              <a:t>proportion or inconsistent </a:t>
            </a:r>
            <a:r>
              <a:rPr lang="en-ZA" sz="1800" dirty="0"/>
              <a:t>with cultural, religious or age-appropriate norms</a:t>
            </a:r>
          </a:p>
          <a:p>
            <a:endParaRPr lang="en-ZA" sz="1500" dirty="0"/>
          </a:p>
        </p:txBody>
      </p:sp>
    </p:spTree>
    <p:extLst>
      <p:ext uri="{BB962C8B-B14F-4D97-AF65-F5344CB8AC3E}">
        <p14:creationId xmlns:p14="http://schemas.microsoft.com/office/powerpoint/2010/main" val="200763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fontScale="90000"/>
          </a:bodyPr>
          <a:lstStyle/>
          <a:p>
            <a:r>
              <a:rPr lang="en-US" sz="5400" b="1" dirty="0"/>
              <a:t>DIAGNOSTIC INFLATION</a:t>
            </a:r>
            <a:br>
              <a:rPr lang="en-US" sz="5400" b="1" dirty="0"/>
            </a:br>
            <a:r>
              <a:rPr lang="en-US" sz="3600" b="1" dirty="0"/>
              <a:t>What’s the remedy?</a:t>
            </a:r>
            <a:br>
              <a:rPr lang="en-US" sz="3600" b="1" dirty="0"/>
            </a:br>
            <a:br>
              <a:rPr lang="en-US" sz="3600" b="1" dirty="0"/>
            </a:br>
            <a:br>
              <a:rPr lang="en-US" sz="3600" b="1" dirty="0"/>
            </a:br>
            <a:br>
              <a:rPr lang="en-US" sz="3600" b="1" dirty="0"/>
            </a:br>
            <a:br>
              <a:rPr lang="en-US" sz="3600" b="1" dirty="0"/>
            </a:br>
            <a:br>
              <a:rPr lang="en-US" sz="3600" b="1" dirty="0"/>
            </a:br>
            <a:endParaRPr lang="en-US" sz="36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686891" cy="5431536"/>
          </a:xfrm>
        </p:spPr>
        <p:txBody>
          <a:bodyPr anchor="ctr">
            <a:normAutofit/>
          </a:bodyPr>
          <a:lstStyle/>
          <a:p>
            <a:pPr marL="0" indent="0">
              <a:buNone/>
            </a:pPr>
            <a:r>
              <a:rPr lang="en-US" sz="2000" b="1" dirty="0"/>
              <a:t>Frances &amp; </a:t>
            </a:r>
            <a:r>
              <a:rPr lang="en-US" sz="2000" b="1" dirty="0" err="1"/>
              <a:t>Widiger</a:t>
            </a:r>
            <a:r>
              <a:rPr lang="en-US" sz="2000" b="1" dirty="0"/>
              <a:t> (2012) argue for diagnostic conservatism:</a:t>
            </a:r>
          </a:p>
          <a:p>
            <a:pPr marL="0" indent="0">
              <a:buNone/>
            </a:pPr>
            <a:r>
              <a:rPr lang="en-US" sz="2000" b="1" dirty="0"/>
              <a:t> </a:t>
            </a:r>
          </a:p>
          <a:p>
            <a:r>
              <a:rPr lang="en-US" sz="2000" dirty="0"/>
              <a:t>A high standard of scientific evidence should be required for entry into diagnostic system or for changes to criteria: rigorous systematic reviews and field trials</a:t>
            </a:r>
          </a:p>
          <a:p>
            <a:r>
              <a:rPr lang="en-US" sz="2000" dirty="0"/>
              <a:t>Wide and transparent consultation (vs. confidentiality agreements for DSM 5 task team)</a:t>
            </a:r>
          </a:p>
          <a:p>
            <a:r>
              <a:rPr lang="en-US" sz="2000" dirty="0"/>
              <a:t>Small changes have big consequences (lower thresholds lead to false epidemics of mis-identified pseudo-patients)</a:t>
            </a:r>
          </a:p>
          <a:p>
            <a:r>
              <a:rPr lang="en-US" sz="2000" dirty="0"/>
              <a:t>Risks and benefits of new diagnoses need to be carefully weighed: Failing to treat those who need intervention vs </a:t>
            </a:r>
            <a:r>
              <a:rPr lang="en-US" sz="2000" dirty="0" err="1"/>
              <a:t>pathologising</a:t>
            </a:r>
            <a:r>
              <a:rPr lang="en-US" sz="2000" dirty="0"/>
              <a:t> and </a:t>
            </a:r>
            <a:r>
              <a:rPr lang="en-US" sz="2000" dirty="0" err="1"/>
              <a:t>stigmatising</a:t>
            </a:r>
            <a:r>
              <a:rPr lang="en-US" sz="2000" dirty="0"/>
              <a:t> variations of normality</a:t>
            </a:r>
          </a:p>
          <a:p>
            <a:pPr>
              <a:buNone/>
            </a:pPr>
            <a:endParaRPr lang="en-US" sz="2000" dirty="0"/>
          </a:p>
        </p:txBody>
      </p:sp>
      <p:pic>
        <p:nvPicPr>
          <p:cNvPr id="5" name="Picture 4" descr="A picture containing text, businesscard&#10;&#10;Description automatically generated">
            <a:extLst>
              <a:ext uri="{FF2B5EF4-FFF2-40B4-BE49-F238E27FC236}">
                <a16:creationId xmlns:a16="http://schemas.microsoft.com/office/drawing/2014/main" id="{B12DA0B8-9E00-312A-031E-9DF188703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2899519"/>
            <a:ext cx="2562225" cy="3852970"/>
          </a:xfrm>
          <a:prstGeom prst="rect">
            <a:avLst/>
          </a:prstGeom>
        </p:spPr>
      </p:pic>
    </p:spTree>
    <p:extLst>
      <p:ext uri="{BB962C8B-B14F-4D97-AF65-F5344CB8AC3E}">
        <p14:creationId xmlns:p14="http://schemas.microsoft.com/office/powerpoint/2010/main" val="1790016478"/>
      </p:ext>
    </p:extLst>
  </p:cSld>
  <p:clrMapOvr>
    <a:masterClrMapping/>
  </p:clrMapOvr>
  <mc:AlternateContent xmlns:mc="http://schemas.openxmlformats.org/markup-compatibility/2006" xmlns:p14="http://schemas.microsoft.com/office/powerpoint/2010/main">
    <mc:Choice Requires="p14">
      <p:transition spd="slow" p14:dur="2000" advTm="237632"/>
    </mc:Choice>
    <mc:Fallback xmlns="">
      <p:transition spd="slow" advTm="23763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US" sz="4600" b="1" dirty="0"/>
              <a:t>CONCLUSIONS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93407" y="171450"/>
            <a:ext cx="7122368" cy="6543675"/>
          </a:xfrm>
        </p:spPr>
        <p:txBody>
          <a:bodyPr anchor="ctr">
            <a:normAutofit/>
          </a:bodyPr>
          <a:lstStyle/>
          <a:p>
            <a:r>
              <a:rPr lang="en-US" sz="1800" dirty="0"/>
              <a:t>While psychological distress and suffering are universal human experiences, the notion of ‘mental disorder’ (disordered distress/suffering) remains conceptually slippery and contested:</a:t>
            </a:r>
          </a:p>
          <a:p>
            <a:pPr marL="0" indent="0">
              <a:buNone/>
            </a:pPr>
            <a:r>
              <a:rPr lang="en-US" sz="1800" dirty="0"/>
              <a:t>	“The concept of mental disorder is so amorphous, protean 	and heterogenous that it inherently defies definition – leaving 	a hole at the center of psychiatric classification” (Frances and 	</a:t>
            </a:r>
            <a:r>
              <a:rPr lang="en-US" sz="1800" dirty="0" err="1"/>
              <a:t>Widiger</a:t>
            </a:r>
            <a:r>
              <a:rPr lang="en-US" sz="1800" dirty="0"/>
              <a:t>, 2012)</a:t>
            </a:r>
          </a:p>
          <a:p>
            <a:pPr marL="0" indent="0">
              <a:buNone/>
            </a:pPr>
            <a:endParaRPr lang="en-US" sz="1800" dirty="0"/>
          </a:p>
          <a:p>
            <a:r>
              <a:rPr lang="en-US" sz="1800" dirty="0"/>
              <a:t>Increasing medicalization of normal human </a:t>
            </a:r>
            <a:r>
              <a:rPr lang="en-US" sz="1800" dirty="0" err="1"/>
              <a:t>behaviours</a:t>
            </a:r>
            <a:r>
              <a:rPr lang="en-US" sz="1800" dirty="0"/>
              <a:t>, based on low levels of scientific evidence</a:t>
            </a:r>
          </a:p>
          <a:p>
            <a:pPr marL="0" indent="0">
              <a:buNone/>
            </a:pPr>
            <a:endParaRPr lang="en-US" sz="1800" dirty="0"/>
          </a:p>
          <a:p>
            <a:r>
              <a:rPr lang="en-US" sz="1800" dirty="0"/>
              <a:t>The DSM reflects knowledge produced in a particular time and place, by a limited group, representing some voices and excluding others </a:t>
            </a:r>
          </a:p>
          <a:p>
            <a:pPr marL="0" indent="0">
              <a:buNone/>
            </a:pPr>
            <a:endParaRPr lang="en-US" sz="1800" dirty="0"/>
          </a:p>
          <a:p>
            <a:r>
              <a:rPr lang="en-US" sz="1800" dirty="0"/>
              <a:t>The DSM should not be used in a technicist (checklist) way, but with critical reflexivity and pragmatism, in the interests of supporting and treating clients effectively</a:t>
            </a:r>
          </a:p>
          <a:p>
            <a:pPr marL="0" indent="0">
              <a:buNone/>
            </a:pPr>
            <a:endParaRPr lang="en-US" sz="1800" dirty="0"/>
          </a:p>
          <a:p>
            <a:r>
              <a:rPr lang="en-US" sz="1800" dirty="0"/>
              <a:t>Diagnosis does not equal understanding : symptoms have individual psychological meaning – ‘treat the patient, not the diagnosis’</a:t>
            </a:r>
          </a:p>
          <a:p>
            <a:pPr marL="0" indent="0">
              <a:buNone/>
            </a:pPr>
            <a:endParaRPr lang="en-US" sz="1400" dirty="0"/>
          </a:p>
        </p:txBody>
      </p:sp>
    </p:spTree>
    <p:extLst>
      <p:ext uri="{BB962C8B-B14F-4D97-AF65-F5344CB8AC3E}">
        <p14:creationId xmlns:p14="http://schemas.microsoft.com/office/powerpoint/2010/main" val="3938539198"/>
      </p:ext>
    </p:extLst>
  </p:cSld>
  <p:clrMapOvr>
    <a:masterClrMapping/>
  </p:clrMapOvr>
  <mc:AlternateContent xmlns:mc="http://schemas.openxmlformats.org/markup-compatibility/2006" xmlns:p14="http://schemas.microsoft.com/office/powerpoint/2010/main">
    <mc:Choice Requires="p14">
      <p:transition spd="slow" p14:dur="2000" advTm="194038"/>
    </mc:Choice>
    <mc:Fallback xmlns="">
      <p:transition spd="slow" advTm="1940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365125"/>
            <a:ext cx="5295015" cy="2063808"/>
          </a:xfrm>
        </p:spPr>
        <p:txBody>
          <a:bodyPr anchor="b">
            <a:normAutofit/>
          </a:bodyPr>
          <a:lstStyle/>
          <a:p>
            <a:r>
              <a:rPr lang="en-US" sz="5400" b="1"/>
              <a:t>DEFINING MENTAL DISORDER</a:t>
            </a:r>
          </a:p>
        </p:txBody>
      </p:sp>
      <p:pic>
        <p:nvPicPr>
          <p:cNvPr id="6" name="Picture 5">
            <a:extLst>
              <a:ext uri="{FF2B5EF4-FFF2-40B4-BE49-F238E27FC236}">
                <a16:creationId xmlns:a16="http://schemas.microsoft.com/office/drawing/2014/main" id="{AB9E2898-E419-4A6C-B5A2-19D85818A7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0676" y="228601"/>
            <a:ext cx="1473719" cy="2194560"/>
          </a:xfrm>
          <a:prstGeom prst="rect">
            <a:avLst/>
          </a:prstGeom>
        </p:spPr>
      </p:pic>
      <p:pic>
        <p:nvPicPr>
          <p:cNvPr id="1027" name="Picture 3" descr="C:\Users\01369085\Desktop\DSM-5.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84339" y="234373"/>
            <a:ext cx="1581374" cy="2194560"/>
          </a:xfrm>
          <a:prstGeom prst="rect">
            <a:avLst/>
          </a:prstGeom>
          <a:noFill/>
          <a:extLst>
            <a:ext uri="{909E8E84-426E-40DD-AFC4-6F175D3DCCD1}">
              <a14:hiddenFill xmlns:a14="http://schemas.microsoft.com/office/drawing/2010/main">
                <a:solidFill>
                  <a:srgbClr val="FFFFFF"/>
                </a:solidFill>
              </a14:hiddenFill>
            </a:ext>
          </a:extLst>
        </p:spPr>
      </p:pic>
      <p:sp>
        <p:nvSpPr>
          <p:cNvPr id="1034"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2649" y="2908005"/>
            <a:ext cx="4664202" cy="3217333"/>
          </a:xfrm>
        </p:spPr>
        <p:txBody>
          <a:bodyPr>
            <a:normAutofit fontScale="92500" lnSpcReduction="20000"/>
          </a:bodyPr>
          <a:lstStyle/>
          <a:p>
            <a:r>
              <a:rPr lang="en-US" sz="2200" dirty="0"/>
              <a:t>The concept of mental disorder is fundamental to the discipline of clinical psychology (though discipline not </a:t>
            </a:r>
            <a:r>
              <a:rPr lang="en-US" sz="2200" u="sng" dirty="0"/>
              <a:t>confined </a:t>
            </a:r>
            <a:r>
              <a:rPr lang="en-US" sz="2200" dirty="0"/>
              <a:t>to only treating  ‘disordered’ conditions)</a:t>
            </a:r>
          </a:p>
          <a:p>
            <a:r>
              <a:rPr lang="en-US" sz="2200" dirty="0"/>
              <a:t>In clinical practice and research, the </a:t>
            </a:r>
            <a:r>
              <a:rPr lang="en-US" sz="2200" b="1" dirty="0"/>
              <a:t>Diagnostic and Statistical Manual of Mental Disorders (DSM) </a:t>
            </a:r>
            <a:r>
              <a:rPr lang="en-US" sz="2200" dirty="0"/>
              <a:t>and the </a:t>
            </a:r>
            <a:r>
              <a:rPr lang="en-US" sz="2200" b="1" dirty="0"/>
              <a:t>International Classification of Diseases (ICD</a:t>
            </a:r>
            <a:r>
              <a:rPr lang="en-US" sz="2200" dirty="0"/>
              <a:t>) classification systems are the primary judges of </a:t>
            </a:r>
            <a:r>
              <a:rPr lang="en-US" sz="2200" b="1" dirty="0"/>
              <a:t>what</a:t>
            </a:r>
            <a:r>
              <a:rPr lang="en-US" sz="2200" dirty="0"/>
              <a:t> is disordered, while remaining theory-neutral about etiology (</a:t>
            </a:r>
            <a:r>
              <a:rPr lang="en-US" sz="2200" b="1" dirty="0"/>
              <a:t>why</a:t>
            </a:r>
            <a:r>
              <a:rPr lang="en-US" sz="2200" dirty="0"/>
              <a:t>)</a:t>
            </a:r>
          </a:p>
          <a:p>
            <a:pPr marL="0" indent="0">
              <a:buNone/>
            </a:pPr>
            <a:endParaRPr lang="en-US" sz="2200" dirty="0"/>
          </a:p>
          <a:p>
            <a:pPr marL="0" indent="0">
              <a:buNone/>
            </a:pPr>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1201260991"/>
              </p:ext>
            </p:extLst>
          </p:nvPr>
        </p:nvGraphicFramePr>
        <p:xfrm>
          <a:off x="5562600" y="2579752"/>
          <a:ext cx="6391275" cy="4049648"/>
        </p:xfrm>
        <a:graphic>
          <a:graphicData uri="http://schemas.openxmlformats.org/drawingml/2006/table">
            <a:tbl>
              <a:tblPr firstRow="1" bandRow="1">
                <a:tableStyleId>{5C22544A-7EE6-4342-B048-85BDC9FD1C3A}</a:tableStyleId>
              </a:tblPr>
              <a:tblGrid>
                <a:gridCol w="3028961">
                  <a:extLst>
                    <a:ext uri="{9D8B030D-6E8A-4147-A177-3AD203B41FA5}">
                      <a16:colId xmlns:a16="http://schemas.microsoft.com/office/drawing/2014/main" val="20000"/>
                    </a:ext>
                  </a:extLst>
                </a:gridCol>
                <a:gridCol w="3362314">
                  <a:extLst>
                    <a:ext uri="{9D8B030D-6E8A-4147-A177-3AD203B41FA5}">
                      <a16:colId xmlns:a16="http://schemas.microsoft.com/office/drawing/2014/main" val="20001"/>
                    </a:ext>
                  </a:extLst>
                </a:gridCol>
              </a:tblGrid>
              <a:tr h="410563">
                <a:tc>
                  <a:txBody>
                    <a:bodyPr/>
                    <a:lstStyle/>
                    <a:p>
                      <a:r>
                        <a:rPr lang="en-US" sz="1500"/>
                        <a:t>DSM 5</a:t>
                      </a:r>
                    </a:p>
                  </a:txBody>
                  <a:tcPr marL="75159" marR="75159" marT="37579" marB="37579"/>
                </a:tc>
                <a:tc>
                  <a:txBody>
                    <a:bodyPr/>
                    <a:lstStyle/>
                    <a:p>
                      <a:r>
                        <a:rPr lang="en-US" sz="1500" dirty="0"/>
                        <a:t>ICD 11</a:t>
                      </a:r>
                    </a:p>
                  </a:txBody>
                  <a:tcPr marL="75159" marR="75159" marT="37579" marB="37579"/>
                </a:tc>
                <a:extLst>
                  <a:ext uri="{0D108BD9-81ED-4DB2-BD59-A6C34878D82A}">
                    <a16:rowId xmlns:a16="http://schemas.microsoft.com/office/drawing/2014/main" val="10000"/>
                  </a:ext>
                </a:extLst>
              </a:tr>
              <a:tr h="628286">
                <a:tc>
                  <a:txBody>
                    <a:bodyPr/>
                    <a:lstStyle/>
                    <a:p>
                      <a:r>
                        <a:rPr lang="en-US" sz="1300">
                          <a:solidFill>
                            <a:schemeClr val="tx2"/>
                          </a:solidFill>
                        </a:rPr>
                        <a:t>American</a:t>
                      </a:r>
                      <a:r>
                        <a:rPr lang="en-US" sz="1300" baseline="0">
                          <a:solidFill>
                            <a:schemeClr val="tx2"/>
                          </a:solidFill>
                        </a:rPr>
                        <a:t> Psychiatric Association (APA)</a:t>
                      </a:r>
                      <a:endParaRPr lang="en-US" sz="1300">
                        <a:solidFill>
                          <a:schemeClr val="tx2"/>
                        </a:solidFill>
                      </a:endParaRPr>
                    </a:p>
                  </a:txBody>
                  <a:tcPr marL="75159" marR="75159" marT="37579" marB="37579"/>
                </a:tc>
                <a:tc>
                  <a:txBody>
                    <a:bodyPr/>
                    <a:lstStyle/>
                    <a:p>
                      <a:r>
                        <a:rPr lang="en-US" sz="1300">
                          <a:solidFill>
                            <a:schemeClr val="tx2"/>
                          </a:solidFill>
                        </a:rPr>
                        <a:t>World Health</a:t>
                      </a:r>
                      <a:r>
                        <a:rPr lang="en-US" sz="1300" baseline="0">
                          <a:solidFill>
                            <a:schemeClr val="tx2"/>
                          </a:solidFill>
                        </a:rPr>
                        <a:t> </a:t>
                      </a:r>
                      <a:r>
                        <a:rPr lang="en-US" sz="1300" baseline="0" err="1">
                          <a:solidFill>
                            <a:schemeClr val="tx2"/>
                          </a:solidFill>
                        </a:rPr>
                        <a:t>Organisation</a:t>
                      </a:r>
                      <a:r>
                        <a:rPr lang="en-US" sz="1300" baseline="0">
                          <a:solidFill>
                            <a:schemeClr val="tx2"/>
                          </a:solidFill>
                        </a:rPr>
                        <a:t> (WHO) – </a:t>
                      </a:r>
                      <a:r>
                        <a:rPr lang="en-US" sz="1300">
                          <a:solidFill>
                            <a:schemeClr val="tx2"/>
                          </a:solidFill>
                        </a:rPr>
                        <a:t>±</a:t>
                      </a:r>
                      <a:r>
                        <a:rPr lang="en-US" sz="1300" baseline="0">
                          <a:solidFill>
                            <a:schemeClr val="tx2"/>
                          </a:solidFill>
                        </a:rPr>
                        <a:t>193 member countries</a:t>
                      </a:r>
                      <a:endParaRPr lang="en-US" sz="1300">
                        <a:solidFill>
                          <a:schemeClr val="tx2"/>
                        </a:solidFill>
                      </a:endParaRPr>
                    </a:p>
                  </a:txBody>
                  <a:tcPr marL="75159" marR="75159" marT="37579" marB="37579"/>
                </a:tc>
                <a:extLst>
                  <a:ext uri="{0D108BD9-81ED-4DB2-BD59-A6C34878D82A}">
                    <a16:rowId xmlns:a16="http://schemas.microsoft.com/office/drawing/2014/main" val="10001"/>
                  </a:ext>
                </a:extLst>
              </a:tr>
              <a:tr h="877113">
                <a:tc>
                  <a:txBody>
                    <a:bodyPr/>
                    <a:lstStyle/>
                    <a:p>
                      <a:r>
                        <a:rPr lang="en-US" sz="1300" dirty="0">
                          <a:solidFill>
                            <a:schemeClr val="tx2"/>
                          </a:solidFill>
                        </a:rPr>
                        <a:t>Official</a:t>
                      </a:r>
                      <a:r>
                        <a:rPr lang="en-US" sz="1300" baseline="0" dirty="0">
                          <a:solidFill>
                            <a:schemeClr val="tx2"/>
                          </a:solidFill>
                        </a:rPr>
                        <a:t> USA classification system, though used elsewhere</a:t>
                      </a:r>
                      <a:endParaRPr lang="en-US" sz="1300" dirty="0">
                        <a:solidFill>
                          <a:schemeClr val="tx2"/>
                        </a:solidFill>
                      </a:endParaRPr>
                    </a:p>
                  </a:txBody>
                  <a:tcPr marL="75159" marR="75159" marT="37579" marB="37579"/>
                </a:tc>
                <a:tc>
                  <a:txBody>
                    <a:bodyPr/>
                    <a:lstStyle/>
                    <a:p>
                      <a:r>
                        <a:rPr lang="en-US" sz="1300">
                          <a:solidFill>
                            <a:schemeClr val="tx2"/>
                          </a:solidFill>
                        </a:rPr>
                        <a:t>Official</a:t>
                      </a:r>
                      <a:r>
                        <a:rPr lang="en-US" sz="1300" baseline="0">
                          <a:solidFill>
                            <a:schemeClr val="tx2"/>
                          </a:solidFill>
                        </a:rPr>
                        <a:t> WHO global classification system,</a:t>
                      </a:r>
                      <a:r>
                        <a:rPr lang="en-US" sz="1300">
                          <a:solidFill>
                            <a:schemeClr val="tx2"/>
                          </a:solidFill>
                        </a:rPr>
                        <a:t> including</a:t>
                      </a:r>
                      <a:r>
                        <a:rPr lang="en-US" sz="1300" baseline="0">
                          <a:solidFill>
                            <a:schemeClr val="tx2"/>
                          </a:solidFill>
                        </a:rPr>
                        <a:t> in low-income countries</a:t>
                      </a:r>
                      <a:endParaRPr lang="en-US" sz="1300">
                        <a:solidFill>
                          <a:schemeClr val="tx2"/>
                        </a:solidFill>
                      </a:endParaRPr>
                    </a:p>
                  </a:txBody>
                  <a:tcPr marL="75159" marR="75159" marT="37579" marB="37579"/>
                </a:tc>
                <a:extLst>
                  <a:ext uri="{0D108BD9-81ED-4DB2-BD59-A6C34878D82A}">
                    <a16:rowId xmlns:a16="http://schemas.microsoft.com/office/drawing/2014/main" val="10002"/>
                  </a:ext>
                </a:extLst>
              </a:tr>
              <a:tr h="628286">
                <a:tc>
                  <a:txBody>
                    <a:bodyPr/>
                    <a:lstStyle/>
                    <a:p>
                      <a:r>
                        <a:rPr lang="en-US" sz="1300" dirty="0">
                          <a:solidFill>
                            <a:schemeClr val="tx2"/>
                          </a:solidFill>
                        </a:rPr>
                        <a:t>Mental disorders only</a:t>
                      </a:r>
                    </a:p>
                  </a:txBody>
                  <a:tcPr marL="75159" marR="75159" marT="37579" marB="37579"/>
                </a:tc>
                <a:tc>
                  <a:txBody>
                    <a:bodyPr/>
                    <a:lstStyle/>
                    <a:p>
                      <a:r>
                        <a:rPr lang="en-US" sz="1300">
                          <a:solidFill>
                            <a:schemeClr val="tx2"/>
                          </a:solidFill>
                        </a:rPr>
                        <a:t>Includes medical diseases</a:t>
                      </a:r>
                      <a:r>
                        <a:rPr lang="en-US" sz="1300" baseline="0">
                          <a:solidFill>
                            <a:schemeClr val="tx2"/>
                          </a:solidFill>
                        </a:rPr>
                        <a:t> and mental disorders</a:t>
                      </a:r>
                      <a:endParaRPr lang="en-US" sz="1300">
                        <a:solidFill>
                          <a:schemeClr val="tx2"/>
                        </a:solidFill>
                      </a:endParaRPr>
                    </a:p>
                  </a:txBody>
                  <a:tcPr marL="75159" marR="75159" marT="37579" marB="37579"/>
                </a:tc>
                <a:extLst>
                  <a:ext uri="{0D108BD9-81ED-4DB2-BD59-A6C34878D82A}">
                    <a16:rowId xmlns:a16="http://schemas.microsoft.com/office/drawing/2014/main" val="10003"/>
                  </a:ext>
                </a:extLst>
              </a:tr>
              <a:tr h="379461">
                <a:tc>
                  <a:txBody>
                    <a:bodyPr/>
                    <a:lstStyle/>
                    <a:p>
                      <a:r>
                        <a:rPr lang="en-US" sz="1300" baseline="0">
                          <a:solidFill>
                            <a:schemeClr val="tx2"/>
                          </a:solidFill>
                        </a:rPr>
                        <a:t>±R2000</a:t>
                      </a:r>
                      <a:endParaRPr lang="en-US" sz="1300">
                        <a:solidFill>
                          <a:schemeClr val="tx2"/>
                        </a:solidFill>
                      </a:endParaRPr>
                    </a:p>
                  </a:txBody>
                  <a:tcPr marL="75159" marR="75159" marT="37579" marB="37579"/>
                </a:tc>
                <a:tc>
                  <a:txBody>
                    <a:bodyPr/>
                    <a:lstStyle/>
                    <a:p>
                      <a:r>
                        <a:rPr lang="en-US" sz="1300">
                          <a:solidFill>
                            <a:schemeClr val="tx2"/>
                          </a:solidFill>
                        </a:rPr>
                        <a:t>Available freely on the internet</a:t>
                      </a:r>
                    </a:p>
                  </a:txBody>
                  <a:tcPr marL="75159" marR="75159" marT="37579" marB="37579"/>
                </a:tc>
                <a:extLst>
                  <a:ext uri="{0D108BD9-81ED-4DB2-BD59-A6C34878D82A}">
                    <a16:rowId xmlns:a16="http://schemas.microsoft.com/office/drawing/2014/main" val="10004"/>
                  </a:ext>
                </a:extLst>
              </a:tr>
              <a:tr h="1125939">
                <a:tc>
                  <a:txBody>
                    <a:bodyPr/>
                    <a:lstStyle/>
                    <a:p>
                      <a:r>
                        <a:rPr lang="en-US" sz="1300">
                          <a:solidFill>
                            <a:schemeClr val="tx2"/>
                          </a:solidFill>
                        </a:rPr>
                        <a:t>Clear operational criteria, time frames, exact number of symptoms required (aims at inter-rater reliability)</a:t>
                      </a:r>
                    </a:p>
                  </a:txBody>
                  <a:tcPr marL="75159" marR="75159" marT="37579" marB="37579"/>
                </a:tc>
                <a:tc>
                  <a:txBody>
                    <a:bodyPr/>
                    <a:lstStyle/>
                    <a:p>
                      <a:r>
                        <a:rPr lang="en-US" sz="1300" dirty="0">
                          <a:solidFill>
                            <a:schemeClr val="tx2"/>
                          </a:solidFill>
                        </a:rPr>
                        <a:t>Description and guidance rather than operational criteria - more room for clinician</a:t>
                      </a:r>
                      <a:r>
                        <a:rPr lang="en-US" sz="1300" baseline="0" dirty="0">
                          <a:solidFill>
                            <a:schemeClr val="tx2"/>
                          </a:solidFill>
                        </a:rPr>
                        <a:t> judgement in making diagnoses</a:t>
                      </a:r>
                      <a:endParaRPr lang="en-US" sz="1300" dirty="0">
                        <a:solidFill>
                          <a:schemeClr val="tx2"/>
                        </a:solidFill>
                      </a:endParaRPr>
                    </a:p>
                  </a:txBody>
                  <a:tcPr marL="75159" marR="75159" marT="37579" marB="37579"/>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6730090"/>
      </p:ext>
    </p:extLst>
  </p:cSld>
  <p:clrMapOvr>
    <a:masterClrMapping/>
  </p:clrMapOvr>
  <mc:AlternateContent xmlns:mc="http://schemas.openxmlformats.org/markup-compatibility/2006" xmlns:p14="http://schemas.microsoft.com/office/powerpoint/2010/main">
    <mc:Choice Requires="p14">
      <p:transition spd="slow" p14:dur="2000" advTm="521125"/>
    </mc:Choice>
    <mc:Fallback xmlns="">
      <p:transition spd="slow" advTm="5211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anchor="b">
            <a:normAutofit/>
          </a:bodyPr>
          <a:lstStyle/>
          <a:p>
            <a:r>
              <a:rPr lang="en-US" sz="5400" b="1" dirty="0"/>
              <a:t>DEFINING MENTAL DISORDER</a:t>
            </a:r>
            <a:endParaRPr lang="en-US" sz="5400" dirty="0"/>
          </a:p>
        </p:txBody>
      </p:sp>
      <p:pic>
        <p:nvPicPr>
          <p:cNvPr id="4" name="Picture 2">
            <a:extLst>
              <a:ext uri="{FF2B5EF4-FFF2-40B4-BE49-F238E27FC236}">
                <a16:creationId xmlns:a16="http://schemas.microsoft.com/office/drawing/2014/main" id="{3731F3B4-82A0-4CA8-916F-DEDE796FD2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95" r="36231" b="-1"/>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654296" y="2697481"/>
            <a:ext cx="7099554" cy="3998594"/>
          </a:xfrm>
        </p:spPr>
        <p:txBody>
          <a:bodyPr>
            <a:normAutofit lnSpcReduction="10000"/>
          </a:bodyPr>
          <a:lstStyle/>
          <a:p>
            <a:r>
              <a:rPr lang="en-US" sz="1800" dirty="0"/>
              <a:t>What do we mean when we say that a psychological condition is not merely a form of normal human distress but a form of ‘mental disorder’?</a:t>
            </a:r>
          </a:p>
          <a:p>
            <a:pPr marL="0" indent="0">
              <a:buNone/>
            </a:pPr>
            <a:endParaRPr lang="en-US" sz="1800" dirty="0"/>
          </a:p>
          <a:p>
            <a:r>
              <a:rPr lang="en-US" sz="1800" dirty="0"/>
              <a:t>No biological markers for most mental disorders, only patients’ subjective reports and clinicians’ observations</a:t>
            </a:r>
          </a:p>
          <a:p>
            <a:pPr>
              <a:buNone/>
            </a:pPr>
            <a:endParaRPr lang="en-US" sz="1800" dirty="0"/>
          </a:p>
          <a:p>
            <a:r>
              <a:rPr lang="en-US" sz="1800" dirty="0"/>
              <a:t>No consensus/agreement on how to operationally define mental disorder, mainly because there is also no definition of ‘mental order’ (normal, expectable human feelings and </a:t>
            </a:r>
            <a:r>
              <a:rPr lang="en-US" sz="1800" dirty="0" err="1"/>
              <a:t>behaviour</a:t>
            </a:r>
            <a:r>
              <a:rPr lang="en-US" sz="1800" dirty="0"/>
              <a:t>) to set it against</a:t>
            </a:r>
          </a:p>
          <a:p>
            <a:pPr>
              <a:buNone/>
            </a:pPr>
            <a:endParaRPr lang="en-US" sz="1800" dirty="0"/>
          </a:p>
          <a:p>
            <a:r>
              <a:rPr lang="en-US" sz="1800" dirty="0"/>
              <a:t>Etiological uncertainty, theoretical fragmentation add to the definitional difficulties</a:t>
            </a:r>
          </a:p>
          <a:p>
            <a:endParaRPr lang="en-US" sz="1500" dirty="0"/>
          </a:p>
          <a:p>
            <a:pPr marL="0" indent="0">
              <a:buNone/>
            </a:pPr>
            <a:endParaRPr lang="en-US" sz="1500" dirty="0"/>
          </a:p>
          <a:p>
            <a:endParaRPr lang="en-US" sz="1500" dirty="0"/>
          </a:p>
        </p:txBody>
      </p:sp>
    </p:spTree>
    <p:extLst>
      <p:ext uri="{BB962C8B-B14F-4D97-AF65-F5344CB8AC3E}">
        <p14:creationId xmlns:p14="http://schemas.microsoft.com/office/powerpoint/2010/main" val="422771938"/>
      </p:ext>
    </p:extLst>
  </p:cSld>
  <p:clrMapOvr>
    <a:masterClrMapping/>
  </p:clrMapOvr>
  <mc:AlternateContent xmlns:mc="http://schemas.openxmlformats.org/markup-compatibility/2006" xmlns:p14="http://schemas.microsoft.com/office/powerpoint/2010/main">
    <mc:Choice Requires="p14">
      <p:transition spd="slow" p14:dur="2000" advTm="305180"/>
    </mc:Choice>
    <mc:Fallback xmlns="">
      <p:transition spd="slow" advTm="3051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b="1"/>
              <a:t>DEFINITIONS OF MENTAL DISORDER</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pPr>
              <a:buNone/>
            </a:pPr>
            <a:r>
              <a:rPr lang="en-US" sz="1700" b="1" dirty="0"/>
              <a:t>DSM 5 criteria:</a:t>
            </a:r>
          </a:p>
          <a:p>
            <a:r>
              <a:rPr lang="en-US" sz="1700" dirty="0"/>
              <a:t>A </a:t>
            </a:r>
            <a:r>
              <a:rPr lang="en-US" sz="1700" u="sng" dirty="0"/>
              <a:t>syndrome</a:t>
            </a:r>
            <a:r>
              <a:rPr lang="en-US" sz="1700" dirty="0"/>
              <a:t> </a:t>
            </a:r>
            <a:r>
              <a:rPr lang="en-US" sz="1700" dirty="0" err="1"/>
              <a:t>characterised</a:t>
            </a:r>
            <a:r>
              <a:rPr lang="en-US" sz="1700" dirty="0"/>
              <a:t> by </a:t>
            </a:r>
            <a:r>
              <a:rPr lang="en-US" sz="1700" u="sng" dirty="0"/>
              <a:t>clinically significant </a:t>
            </a:r>
            <a:r>
              <a:rPr lang="en-US" sz="1700" dirty="0"/>
              <a:t>disturbance in an individual’s cognition, emotion regulation, or </a:t>
            </a:r>
            <a:r>
              <a:rPr lang="en-US" sz="1700" dirty="0" err="1"/>
              <a:t>behaviour</a:t>
            </a:r>
            <a:endParaRPr lang="en-US" sz="1700" dirty="0"/>
          </a:p>
          <a:p>
            <a:r>
              <a:rPr lang="en-US" sz="1700" dirty="0"/>
              <a:t>Reflects a </a:t>
            </a:r>
            <a:r>
              <a:rPr lang="en-US" sz="1700" u="sng" dirty="0"/>
              <a:t>dysfunction</a:t>
            </a:r>
            <a:r>
              <a:rPr lang="en-US" sz="1700" dirty="0"/>
              <a:t> in the psychological, biological, or developmental processes underlying mental functioning</a:t>
            </a:r>
          </a:p>
          <a:p>
            <a:r>
              <a:rPr lang="en-US" sz="1700" u="sng" dirty="0"/>
              <a:t>Usually</a:t>
            </a:r>
            <a:r>
              <a:rPr lang="en-US" sz="1700" dirty="0"/>
              <a:t> associated with </a:t>
            </a:r>
            <a:r>
              <a:rPr lang="en-US" sz="1700" u="sng" dirty="0"/>
              <a:t>significant</a:t>
            </a:r>
            <a:r>
              <a:rPr lang="en-US" sz="1700" dirty="0"/>
              <a:t> distress or disability in social, occupational or other important activities</a:t>
            </a:r>
          </a:p>
          <a:p>
            <a:r>
              <a:rPr lang="en-US" sz="1700" dirty="0"/>
              <a:t>An </a:t>
            </a:r>
            <a:r>
              <a:rPr lang="en-US" sz="1700" u="sng" dirty="0"/>
              <a:t>expectable</a:t>
            </a:r>
            <a:r>
              <a:rPr lang="en-US" sz="1700" dirty="0"/>
              <a:t> or </a:t>
            </a:r>
            <a:r>
              <a:rPr lang="en-US" sz="1700" u="sng" dirty="0"/>
              <a:t>culturally approved </a:t>
            </a:r>
            <a:r>
              <a:rPr lang="en-US" sz="1700" dirty="0"/>
              <a:t>response to a common stressor or loss, such as death of a loved one, is not mental disorder</a:t>
            </a:r>
          </a:p>
          <a:p>
            <a:r>
              <a:rPr lang="en-US" sz="1700" u="sng" dirty="0"/>
              <a:t>Socially deviant </a:t>
            </a:r>
            <a:r>
              <a:rPr lang="en-US" sz="1700" u="sng" dirty="0" err="1"/>
              <a:t>behaviour</a:t>
            </a:r>
            <a:r>
              <a:rPr lang="en-US" sz="1700" dirty="0"/>
              <a:t> (political, religious, sexual) and </a:t>
            </a:r>
            <a:r>
              <a:rPr lang="en-US" sz="1700" u="sng" dirty="0"/>
              <a:t>conflicts that are primarily between the individual and society</a:t>
            </a:r>
            <a:r>
              <a:rPr lang="en-US" sz="1700" dirty="0"/>
              <a:t> are not mental disorders unless the deviance or conflicts result from a </a:t>
            </a:r>
            <a:r>
              <a:rPr lang="en-US" sz="1700" u="sng" dirty="0"/>
              <a:t>dysfunction</a:t>
            </a:r>
            <a:r>
              <a:rPr lang="en-US" sz="1700" dirty="0"/>
              <a:t> in the individual</a:t>
            </a:r>
          </a:p>
          <a:p>
            <a:pPr>
              <a:buNone/>
            </a:pPr>
            <a:endParaRPr lang="en-US" sz="1700" b="1" dirty="0"/>
          </a:p>
          <a:p>
            <a:pPr marL="0" indent="0">
              <a:buNone/>
            </a:pPr>
            <a:endParaRPr lang="en-ZA" sz="1700" dirty="0"/>
          </a:p>
        </p:txBody>
      </p:sp>
      <p:pic>
        <p:nvPicPr>
          <p:cNvPr id="4" name="Picture 2" descr="C:\Users\01369085\Desktop\categories.jpg">
            <a:extLst>
              <a:ext uri="{FF2B5EF4-FFF2-40B4-BE49-F238E27FC236}">
                <a16:creationId xmlns:a16="http://schemas.microsoft.com/office/drawing/2014/main" id="{11E85D7E-6DF2-49D8-A796-2DD7F46EB5F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288" r="1565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062784"/>
      </p:ext>
    </p:extLst>
  </p:cSld>
  <p:clrMapOvr>
    <a:masterClrMapping/>
  </p:clrMapOvr>
  <mc:AlternateContent xmlns:mc="http://schemas.openxmlformats.org/markup-compatibility/2006" xmlns:p14="http://schemas.microsoft.com/office/powerpoint/2010/main">
    <mc:Choice Requires="p14">
      <p:transition spd="slow" p14:dur="2000" advTm="869087"/>
    </mc:Choice>
    <mc:Fallback xmlns="">
      <p:transition spd="slow" advTm="86908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6580B-C51E-4827-BE00-E5BE057B9BE6}"/>
              </a:ext>
            </a:extLst>
          </p:cNvPr>
          <p:cNvSpPr>
            <a:spLocks noGrp="1"/>
          </p:cNvSpPr>
          <p:nvPr>
            <p:ph type="title"/>
          </p:nvPr>
        </p:nvSpPr>
        <p:spPr>
          <a:xfrm>
            <a:off x="838200" y="365125"/>
            <a:ext cx="10515600" cy="1325563"/>
          </a:xfrm>
        </p:spPr>
        <p:txBody>
          <a:bodyPr>
            <a:normAutofit/>
          </a:bodyPr>
          <a:lstStyle/>
          <a:p>
            <a:r>
              <a:rPr lang="en-US" sz="5400" b="1"/>
              <a:t>DEFINITIONS OF MENTAL DISORDER</a:t>
            </a:r>
            <a:endParaRPr lang="en-ZA"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14A0E9-EE26-47B0-91E5-24C6590EB591}"/>
              </a:ext>
            </a:extLst>
          </p:cNvPr>
          <p:cNvSpPr>
            <a:spLocks noGrp="1"/>
          </p:cNvSpPr>
          <p:nvPr>
            <p:ph idx="1"/>
          </p:nvPr>
        </p:nvSpPr>
        <p:spPr>
          <a:xfrm>
            <a:off x="838200" y="1929384"/>
            <a:ext cx="10515600" cy="4251960"/>
          </a:xfrm>
        </p:spPr>
        <p:txBody>
          <a:bodyPr>
            <a:normAutofit/>
          </a:bodyPr>
          <a:lstStyle/>
          <a:p>
            <a:pPr>
              <a:buNone/>
            </a:pPr>
            <a:r>
              <a:rPr lang="en-US" sz="2000" b="1" dirty="0"/>
              <a:t>ICD-11:</a:t>
            </a:r>
          </a:p>
          <a:p>
            <a:r>
              <a:rPr lang="en-ZA" sz="2000" dirty="0"/>
              <a:t>syndrome characterised by clinically significant disturbance in an individual's cognition, emotional regulation, or behaviour</a:t>
            </a:r>
          </a:p>
          <a:p>
            <a:r>
              <a:rPr lang="en-ZA" sz="2000" dirty="0"/>
              <a:t>reflects a dysfunction in the psychological, biological, or developmental processes that underlie mental and behavioural functioning. </a:t>
            </a:r>
          </a:p>
          <a:p>
            <a:r>
              <a:rPr lang="en-ZA" sz="2000" dirty="0"/>
              <a:t>usually associated with distress or impairment in personal, family, social, educational, occupational, or other important areas of functioning. </a:t>
            </a:r>
          </a:p>
          <a:p>
            <a:pPr marL="0" indent="0">
              <a:buNone/>
            </a:pPr>
            <a:r>
              <a:rPr lang="en-ZA" sz="2000" dirty="0"/>
              <a:t>   (no criteria that consider cultural or social factors)</a:t>
            </a:r>
          </a:p>
          <a:p>
            <a:pPr marL="0" indent="0">
              <a:buNone/>
            </a:pPr>
            <a:endParaRPr lang="en-ZA" sz="2000" dirty="0"/>
          </a:p>
          <a:p>
            <a:pPr marL="0" indent="0">
              <a:buNone/>
            </a:pPr>
            <a:r>
              <a:rPr lang="en-ZA" sz="2000" b="1" dirty="0"/>
              <a:t>DO THE DSM 5 AND ICD-11 DEFINTIONS OF MENTAL DISORDER ADEQUATELY DISTINGUISH NORMAL HUMAN FEELINGS/THOUGHTS/BEHAVIOURS FROM DISORDERED ONES?</a:t>
            </a:r>
          </a:p>
          <a:p>
            <a:endParaRPr lang="en-ZA" sz="2000" dirty="0"/>
          </a:p>
        </p:txBody>
      </p:sp>
    </p:spTree>
    <p:extLst>
      <p:ext uri="{BB962C8B-B14F-4D97-AF65-F5344CB8AC3E}">
        <p14:creationId xmlns:p14="http://schemas.microsoft.com/office/powerpoint/2010/main" val="3937912616"/>
      </p:ext>
    </p:extLst>
  </p:cSld>
  <p:clrMapOvr>
    <a:masterClrMapping/>
  </p:clrMapOvr>
  <mc:AlternateContent xmlns:mc="http://schemas.openxmlformats.org/markup-compatibility/2006" xmlns:p14="http://schemas.microsoft.com/office/powerpoint/2010/main">
    <mc:Choice Requires="p14">
      <p:transition spd="slow" p14:dur="2000" advTm="204624"/>
    </mc:Choice>
    <mc:Fallback xmlns="">
      <p:transition spd="slow" advTm="20462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ZA" sz="4600" b="1"/>
              <a:t>BOUNDARIES BETWEEN MENTAL DISORDERS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199" y="1929384"/>
            <a:ext cx="11210925" cy="5004816"/>
          </a:xfrm>
        </p:spPr>
        <p:txBody>
          <a:bodyPr>
            <a:normAutofit fontScale="77500" lnSpcReduction="20000"/>
          </a:bodyPr>
          <a:lstStyle/>
          <a:p>
            <a:r>
              <a:rPr lang="en-ZA" sz="2300" dirty="0"/>
              <a:t>Comorbidity – presence of co-occurring mental disorders</a:t>
            </a:r>
          </a:p>
          <a:p>
            <a:pPr>
              <a:buNone/>
            </a:pPr>
            <a:endParaRPr lang="en-ZA" sz="2300" dirty="0"/>
          </a:p>
          <a:p>
            <a:r>
              <a:rPr lang="en-ZA" sz="2300" dirty="0"/>
              <a:t>In clinical practice, comorbidity is the </a:t>
            </a:r>
            <a:r>
              <a:rPr lang="en-ZA" sz="2300" b="1" dirty="0"/>
              <a:t>norm</a:t>
            </a:r>
            <a:r>
              <a:rPr lang="en-ZA" sz="2300" dirty="0"/>
              <a:t> rather than the exception (e.g. 74% of people with depression have a comorbid diagnosis; anxiety disorders are frequently comorbid with each other, as are personality disorders)</a:t>
            </a:r>
          </a:p>
          <a:p>
            <a:pPr>
              <a:buNone/>
            </a:pPr>
            <a:endParaRPr lang="en-ZA" sz="2300" dirty="0"/>
          </a:p>
          <a:p>
            <a:r>
              <a:rPr lang="en-ZA" sz="2300" dirty="0"/>
              <a:t>Many symptoms are </a:t>
            </a:r>
            <a:r>
              <a:rPr lang="en-ZA" sz="2300" b="1" dirty="0"/>
              <a:t>non-specific</a:t>
            </a:r>
            <a:r>
              <a:rPr lang="en-ZA" sz="2300" dirty="0"/>
              <a:t> (</a:t>
            </a:r>
            <a:r>
              <a:rPr lang="en-ZA" sz="2300" dirty="0" err="1"/>
              <a:t>eg</a:t>
            </a:r>
            <a:r>
              <a:rPr lang="en-ZA" sz="2300" dirty="0"/>
              <a:t> anxiety, poor concentration, impulsivity)</a:t>
            </a:r>
          </a:p>
          <a:p>
            <a:endParaRPr lang="en-ZA" sz="2300" dirty="0"/>
          </a:p>
          <a:p>
            <a:r>
              <a:rPr lang="en-ZA" sz="2300" dirty="0"/>
              <a:t>What is the nature of the </a:t>
            </a:r>
            <a:r>
              <a:rPr lang="en-ZA" sz="2300" b="1" dirty="0"/>
              <a:t>relationship </a:t>
            </a:r>
            <a:r>
              <a:rPr lang="en-ZA" sz="2300" dirty="0"/>
              <a:t>between comorbid disorders - distinct, additional clinical entities or multiple expressions of the same underlying issue?</a:t>
            </a:r>
          </a:p>
          <a:p>
            <a:endParaRPr lang="en-ZA" sz="2300" dirty="0"/>
          </a:p>
          <a:p>
            <a:r>
              <a:rPr lang="en-US" sz="2300" dirty="0"/>
              <a:t>Complexities of clinical practice do not fit with rigidity of DSM categories</a:t>
            </a:r>
          </a:p>
          <a:p>
            <a:endParaRPr lang="en-ZA" sz="2300" dirty="0"/>
          </a:p>
          <a:p>
            <a:r>
              <a:rPr lang="en-ZA" sz="2300" dirty="0"/>
              <a:t>Artificially splitting a complex clinical issue into several separate pieces can undermine a </a:t>
            </a:r>
            <a:r>
              <a:rPr lang="en-ZA" sz="2300" b="1" dirty="0"/>
              <a:t>wholistic </a:t>
            </a:r>
            <a:r>
              <a:rPr lang="en-ZA" sz="2300" dirty="0"/>
              <a:t>understanding of the client and their treatment needs</a:t>
            </a:r>
          </a:p>
          <a:p>
            <a:endParaRPr lang="en-ZA" sz="2300" dirty="0"/>
          </a:p>
          <a:p>
            <a:endParaRPr lang="en-ZA" sz="2300" dirty="0"/>
          </a:p>
          <a:p>
            <a:pPr>
              <a:buNone/>
            </a:pPr>
            <a:r>
              <a:rPr lang="en-ZA" sz="1200" dirty="0"/>
              <a:t>	</a:t>
            </a:r>
          </a:p>
        </p:txBody>
      </p:sp>
    </p:spTree>
  </p:cSld>
  <p:clrMapOvr>
    <a:masterClrMapping/>
  </p:clrMapOvr>
  <mc:AlternateContent xmlns:mc="http://schemas.openxmlformats.org/markup-compatibility/2006" xmlns:p14="http://schemas.microsoft.com/office/powerpoint/2010/main">
    <mc:Choice Requires="p14">
      <p:transition spd="slow" p14:dur="2000" advTm="309999"/>
    </mc:Choice>
    <mc:Fallback xmlns="">
      <p:transition spd="slow" advTm="3099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DDFD4-1B34-EA56-CE73-463A9542DB14}"/>
              </a:ext>
            </a:extLst>
          </p:cNvPr>
          <p:cNvSpPr>
            <a:spLocks noGrp="1"/>
          </p:cNvSpPr>
          <p:nvPr>
            <p:ph type="title"/>
          </p:nvPr>
        </p:nvSpPr>
        <p:spPr>
          <a:xfrm>
            <a:off x="841248" y="548640"/>
            <a:ext cx="3600860" cy="5431536"/>
          </a:xfrm>
        </p:spPr>
        <p:txBody>
          <a:bodyPr>
            <a:normAutofit/>
          </a:bodyPr>
          <a:lstStyle/>
          <a:p>
            <a:br>
              <a:rPr lang="en-ZA" sz="5400" dirty="0"/>
            </a:br>
            <a:r>
              <a:rPr lang="en-ZA" sz="5400" b="1" dirty="0"/>
              <a:t>SOME DIFFERENT POSITIONS ON MENTAL DISORDER</a:t>
            </a:r>
            <a:br>
              <a:rPr lang="en-ZA" sz="5400" dirty="0"/>
            </a:br>
            <a:endParaRPr lang="en-ZA" sz="5400" dirty="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FF864E-732D-6CAA-2773-DA7606499A68}"/>
              </a:ext>
            </a:extLst>
          </p:cNvPr>
          <p:cNvSpPr>
            <a:spLocks noGrp="1"/>
          </p:cNvSpPr>
          <p:nvPr>
            <p:ph idx="1"/>
          </p:nvPr>
        </p:nvSpPr>
        <p:spPr>
          <a:xfrm>
            <a:off x="4895088" y="228600"/>
            <a:ext cx="6801612" cy="6419850"/>
          </a:xfrm>
        </p:spPr>
        <p:txBody>
          <a:bodyPr anchor="ctr">
            <a:normAutofit/>
          </a:bodyPr>
          <a:lstStyle/>
          <a:p>
            <a:pPr marL="0" indent="0">
              <a:buNone/>
            </a:pPr>
            <a:r>
              <a:rPr lang="en-ZA" sz="1500" dirty="0"/>
              <a:t>1</a:t>
            </a:r>
            <a:r>
              <a:rPr lang="en-ZA" sz="1800" dirty="0"/>
              <a:t>) Mental disorders are real neurobiological entities and can (or eventually will) be measured/detected accurately through scientific methods (</a:t>
            </a:r>
            <a:r>
              <a:rPr lang="en-ZA" sz="1800" dirty="0" err="1"/>
              <a:t>eg</a:t>
            </a:r>
            <a:r>
              <a:rPr lang="en-ZA" sz="1800" dirty="0"/>
              <a:t> current NIH position); DSM disorders just describe what is actually out there </a:t>
            </a:r>
          </a:p>
          <a:p>
            <a:pPr marL="0" indent="0">
              <a:buNone/>
            </a:pPr>
            <a:r>
              <a:rPr lang="en-ZA" sz="1800" dirty="0"/>
              <a:t>2) Mental disorders are real, but complex; they can’t be neatly ‘carved up’ like the DSM tries to do (e.g. there are probably a “mob of schizophrenic disorders”, rather than just one “schizophrenia”); within this complexity, diagnostic systems provide a useful heuristic (mental short-cut for making clinical judgements) but that’s all</a:t>
            </a:r>
          </a:p>
          <a:p>
            <a:pPr marL="0" indent="0">
              <a:buNone/>
            </a:pPr>
            <a:r>
              <a:rPr lang="en-ZA" sz="1800" dirty="0"/>
              <a:t>3) Mental disorders are social constructs of particular times and contexts, they are ways of making sense of complex experiences; how we try to describe them (</a:t>
            </a:r>
            <a:r>
              <a:rPr lang="en-ZA" sz="1800" dirty="0" err="1"/>
              <a:t>eg</a:t>
            </a:r>
            <a:r>
              <a:rPr lang="en-ZA" sz="1800" dirty="0"/>
              <a:t> DSM diagnostic categories) influences how we see/experience them, and this will change over time and place (see Ethan Watters book “Crazy like us: The globalisation of the American psyche”)</a:t>
            </a:r>
          </a:p>
          <a:p>
            <a:pPr marL="0" indent="0">
              <a:buNone/>
            </a:pPr>
            <a:r>
              <a:rPr lang="en-ZA" sz="1800" dirty="0"/>
              <a:t>4) While distress/suffering is real, the concept of ‘mental disorder’ was invented as a means of social control and should be rejected outright</a:t>
            </a:r>
          </a:p>
          <a:p>
            <a:pPr marL="0" indent="0">
              <a:buNone/>
            </a:pPr>
            <a:r>
              <a:rPr lang="en-ZA" sz="1800" dirty="0"/>
              <a:t>5) Although there are some ‘real’ mental disorders, others have been invented in an ongoing process of medicalisation (pathologizing normal human responses) and this medicalisation process benefits some (</a:t>
            </a:r>
            <a:r>
              <a:rPr lang="en-ZA" sz="1800" dirty="0" err="1"/>
              <a:t>eg</a:t>
            </a:r>
            <a:r>
              <a:rPr lang="en-ZA" sz="1800" dirty="0"/>
              <a:t> Big Pharma; and neoliberalism, capitalism more broadly) and disempowers/marginalises others (</a:t>
            </a:r>
            <a:r>
              <a:rPr lang="en-ZA" sz="1800" dirty="0" err="1"/>
              <a:t>eg</a:t>
            </a:r>
            <a:r>
              <a:rPr lang="en-ZA" sz="1800" dirty="0"/>
              <a:t> previous diagnostic category of homosexuality; current diagnostic category gender dysphoria)</a:t>
            </a:r>
          </a:p>
        </p:txBody>
      </p:sp>
    </p:spTree>
    <p:extLst>
      <p:ext uri="{BB962C8B-B14F-4D97-AF65-F5344CB8AC3E}">
        <p14:creationId xmlns:p14="http://schemas.microsoft.com/office/powerpoint/2010/main" val="328859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9163" y="151638"/>
            <a:ext cx="5070662" cy="2637744"/>
          </a:xfrm>
        </p:spPr>
        <p:txBody>
          <a:bodyPr anchor="b">
            <a:normAutofit fontScale="90000"/>
          </a:bodyPr>
          <a:lstStyle/>
          <a:p>
            <a:br>
              <a:rPr lang="en-US" sz="3800" b="1" dirty="0"/>
            </a:br>
            <a:br>
              <a:rPr lang="en-US" sz="3800" b="1" dirty="0"/>
            </a:br>
            <a:br>
              <a:rPr lang="en-US" sz="3800" b="1" dirty="0"/>
            </a:br>
            <a:br>
              <a:rPr lang="en-US" sz="3800" b="1" dirty="0"/>
            </a:br>
            <a:r>
              <a:rPr lang="en-US" sz="3800" b="1" dirty="0"/>
              <a:t>DIAGNOSTIC INFLATION</a:t>
            </a:r>
            <a:br>
              <a:rPr lang="en-US" sz="3800" b="1" dirty="0"/>
            </a:br>
            <a:r>
              <a:rPr lang="en-US" sz="2200" b="1" dirty="0"/>
              <a:t>Trend towards increase in number of disorders, and number of people being diagnosed, over time</a:t>
            </a:r>
            <a:br>
              <a:rPr lang="en-US" sz="4000" b="1" dirty="0"/>
            </a:br>
            <a:br>
              <a:rPr lang="en-US" sz="3800" b="1" dirty="0"/>
            </a:br>
            <a:endParaRPr lang="en-US" sz="3800" b="1" dirty="0"/>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a:xfrm>
            <a:off x="267855" y="2567524"/>
            <a:ext cx="5590019" cy="4157126"/>
          </a:xfrm>
        </p:spPr>
        <p:txBody>
          <a:bodyPr anchor="t">
            <a:normAutofit/>
          </a:bodyPr>
          <a:lstStyle/>
          <a:p>
            <a:pPr marL="0" indent="0">
              <a:buNone/>
            </a:pPr>
            <a:r>
              <a:rPr lang="en-US" sz="1800" b="1" dirty="0"/>
              <a:t>Increase in number of people being diagnosed:</a:t>
            </a:r>
          </a:p>
          <a:p>
            <a:r>
              <a:rPr lang="en-US" sz="1800" dirty="0"/>
              <a:t>25% (n=60 million) of USA population meets criteria for a DSM mental disorder</a:t>
            </a:r>
          </a:p>
          <a:p>
            <a:r>
              <a:rPr lang="en-US" sz="1800" dirty="0"/>
              <a:t>ADHD diagnoses have increased 5% per year since 2003 </a:t>
            </a:r>
          </a:p>
          <a:p>
            <a:r>
              <a:rPr lang="en-US" sz="1800" dirty="0"/>
              <a:t>40-fold increase in childhood bipolar disorder in the 10 year period since mid-1990s</a:t>
            </a:r>
          </a:p>
          <a:p>
            <a:r>
              <a:rPr lang="en-US" sz="1800" dirty="0"/>
              <a:t>20-fold increase in autism rates in past twenty years</a:t>
            </a:r>
          </a:p>
          <a:p>
            <a:r>
              <a:rPr lang="en-US" sz="1800" dirty="0"/>
              <a:t>Depression rates in US adults more than doubled in twenty years since 1991 </a:t>
            </a:r>
          </a:p>
          <a:p>
            <a:endParaRPr lang="en-US" sz="600" dirty="0"/>
          </a:p>
        </p:txBody>
      </p:sp>
      <p:sp>
        <p:nvSpPr>
          <p:cNvPr id="4" name="Rectangle 1"/>
          <p:cNvSpPr>
            <a:spLocks noChangeArrowheads="1"/>
          </p:cNvSpPr>
          <p:nvPr/>
        </p:nvSpPr>
        <p:spPr bwMode="auto">
          <a:xfrm>
            <a:off x="4146551" y="3136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tLang="en-US">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07706444"/>
              </p:ext>
            </p:extLst>
          </p:nvPr>
        </p:nvGraphicFramePr>
        <p:xfrm>
          <a:off x="6109647" y="640080"/>
          <a:ext cx="5437773" cy="5577847"/>
        </p:xfrm>
        <a:graphic>
          <a:graphicData uri="http://schemas.openxmlformats.org/drawingml/2006/table">
            <a:tbl>
              <a:tblPr firstRow="1" firstCol="1" bandRow="1">
                <a:noFill/>
                <a:tableStyleId>{5C22544A-7EE6-4342-B048-85BDC9FD1C3A}</a:tableStyleId>
              </a:tblPr>
              <a:tblGrid>
                <a:gridCol w="1271789">
                  <a:extLst>
                    <a:ext uri="{9D8B030D-6E8A-4147-A177-3AD203B41FA5}">
                      <a16:colId xmlns:a16="http://schemas.microsoft.com/office/drawing/2014/main" val="20000"/>
                    </a:ext>
                  </a:extLst>
                </a:gridCol>
                <a:gridCol w="1611023">
                  <a:extLst>
                    <a:ext uri="{9D8B030D-6E8A-4147-A177-3AD203B41FA5}">
                      <a16:colId xmlns:a16="http://schemas.microsoft.com/office/drawing/2014/main" val="20001"/>
                    </a:ext>
                  </a:extLst>
                </a:gridCol>
                <a:gridCol w="1044115">
                  <a:extLst>
                    <a:ext uri="{9D8B030D-6E8A-4147-A177-3AD203B41FA5}">
                      <a16:colId xmlns:a16="http://schemas.microsoft.com/office/drawing/2014/main" val="20002"/>
                    </a:ext>
                  </a:extLst>
                </a:gridCol>
                <a:gridCol w="1510846">
                  <a:extLst>
                    <a:ext uri="{9D8B030D-6E8A-4147-A177-3AD203B41FA5}">
                      <a16:colId xmlns:a16="http://schemas.microsoft.com/office/drawing/2014/main" val="20003"/>
                    </a:ext>
                  </a:extLst>
                </a:gridCol>
              </a:tblGrid>
              <a:tr h="917164">
                <a:tc>
                  <a:txBody>
                    <a:bodyPr/>
                    <a:lstStyle/>
                    <a:p>
                      <a:pPr marL="0" marR="0">
                        <a:lnSpc>
                          <a:spcPct val="115000"/>
                        </a:lnSpc>
                        <a:spcBef>
                          <a:spcPts val="0"/>
                        </a:spcBef>
                        <a:spcAft>
                          <a:spcPts val="0"/>
                        </a:spcAft>
                      </a:pPr>
                      <a:r>
                        <a:rPr lang="en-US" sz="2000" b="0" cap="none" spc="0">
                          <a:solidFill>
                            <a:schemeClr val="tx1"/>
                          </a:solidFill>
                          <a:effectLst/>
                        </a:rPr>
                        <a:t>Edition</a:t>
                      </a:r>
                      <a:endParaRPr lang="en-US" sz="2000" b="0" cap="none" spc="0">
                        <a:solidFill>
                          <a:schemeClr val="tx1"/>
                        </a:solidFill>
                        <a:effectLst/>
                        <a:latin typeface="Calibri"/>
                        <a:ea typeface="Calibri"/>
                        <a:cs typeface="Times New Roman"/>
                      </a:endParaRPr>
                    </a:p>
                  </a:txBody>
                  <a:tcPr marL="98355" marR="98355" marT="91798" marB="91798">
                    <a:lnL w="12700" cmpd="sng">
                      <a:noFill/>
                    </a:lnL>
                    <a:lnR w="12700" cmpd="sng">
                      <a:noFill/>
                    </a:lnR>
                    <a:lnT w="28575" cap="flat" cmpd="sng" algn="ctr">
                      <a:solidFill>
                        <a:schemeClr val="tx1"/>
                      </a:solidFill>
                      <a:prstDash val="solid"/>
                    </a:lnT>
                    <a:lnB w="38100" cmpd="sng">
                      <a:noFill/>
                    </a:lnB>
                    <a:noFill/>
                  </a:tcPr>
                </a:tc>
                <a:tc>
                  <a:txBody>
                    <a:bodyPr/>
                    <a:lstStyle/>
                    <a:p>
                      <a:pPr marL="0" marR="0">
                        <a:lnSpc>
                          <a:spcPct val="115000"/>
                        </a:lnSpc>
                        <a:spcBef>
                          <a:spcPts val="0"/>
                        </a:spcBef>
                        <a:spcAft>
                          <a:spcPts val="0"/>
                        </a:spcAft>
                      </a:pPr>
                      <a:r>
                        <a:rPr lang="en-US" sz="2000" b="0" cap="none" spc="0">
                          <a:solidFill>
                            <a:schemeClr val="tx1"/>
                          </a:solidFill>
                          <a:effectLst/>
                        </a:rPr>
                        <a:t>Publication date</a:t>
                      </a:r>
                      <a:endParaRPr lang="en-US" sz="2000" b="0" cap="none" spc="0">
                        <a:solidFill>
                          <a:schemeClr val="tx1"/>
                        </a:solidFill>
                        <a:effectLst/>
                        <a:latin typeface="Calibri"/>
                        <a:ea typeface="Calibri"/>
                        <a:cs typeface="Times New Roman"/>
                      </a:endParaRPr>
                    </a:p>
                  </a:txBody>
                  <a:tcPr marL="98355" marR="98355" marT="91798" marB="91798">
                    <a:lnL w="12700" cmpd="sng">
                      <a:noFill/>
                    </a:lnL>
                    <a:lnR w="12700" cmpd="sng">
                      <a:noFill/>
                    </a:lnR>
                    <a:lnT w="28575" cap="flat" cmpd="sng" algn="ctr">
                      <a:solidFill>
                        <a:schemeClr val="tx1"/>
                      </a:solidFill>
                      <a:prstDash val="solid"/>
                    </a:lnT>
                    <a:lnB w="38100" cmpd="sng">
                      <a:noFill/>
                    </a:lnB>
                    <a:noFill/>
                  </a:tcPr>
                </a:tc>
                <a:tc>
                  <a:txBody>
                    <a:bodyPr/>
                    <a:lstStyle/>
                    <a:p>
                      <a:pPr marL="0" marR="0">
                        <a:lnSpc>
                          <a:spcPct val="115000"/>
                        </a:lnSpc>
                        <a:spcBef>
                          <a:spcPts val="0"/>
                        </a:spcBef>
                        <a:spcAft>
                          <a:spcPts val="0"/>
                        </a:spcAft>
                      </a:pPr>
                      <a:r>
                        <a:rPr lang="en-US" sz="2000" b="0" cap="none" spc="0">
                          <a:solidFill>
                            <a:schemeClr val="tx1"/>
                          </a:solidFill>
                          <a:effectLst/>
                        </a:rPr>
                        <a:t>No. of pages</a:t>
                      </a:r>
                      <a:endParaRPr lang="en-US" sz="2000" b="0" cap="none" spc="0">
                        <a:solidFill>
                          <a:schemeClr val="tx1"/>
                        </a:solidFill>
                        <a:effectLst/>
                        <a:latin typeface="Calibri"/>
                        <a:ea typeface="Calibri"/>
                        <a:cs typeface="Times New Roman"/>
                      </a:endParaRPr>
                    </a:p>
                  </a:txBody>
                  <a:tcPr marL="98355" marR="98355" marT="91798" marB="91798">
                    <a:lnL w="12700" cmpd="sng">
                      <a:noFill/>
                    </a:lnL>
                    <a:lnR w="12700" cmpd="sng">
                      <a:noFill/>
                    </a:lnR>
                    <a:lnT w="28575" cap="flat" cmpd="sng" algn="ctr">
                      <a:solidFill>
                        <a:schemeClr val="tx1"/>
                      </a:solidFill>
                      <a:prstDash val="solid"/>
                    </a:lnT>
                    <a:lnB w="38100" cmpd="sng">
                      <a:noFill/>
                    </a:lnB>
                    <a:noFill/>
                  </a:tcPr>
                </a:tc>
                <a:tc>
                  <a:txBody>
                    <a:bodyPr/>
                    <a:lstStyle/>
                    <a:p>
                      <a:pPr marL="0" marR="0">
                        <a:lnSpc>
                          <a:spcPct val="115000"/>
                        </a:lnSpc>
                        <a:spcBef>
                          <a:spcPts val="0"/>
                        </a:spcBef>
                        <a:spcAft>
                          <a:spcPts val="0"/>
                        </a:spcAft>
                      </a:pPr>
                      <a:r>
                        <a:rPr lang="en-US" sz="2000" b="0" cap="none" spc="0">
                          <a:solidFill>
                            <a:schemeClr val="tx1"/>
                          </a:solidFill>
                          <a:effectLst/>
                        </a:rPr>
                        <a:t>No. of diagnoses</a:t>
                      </a:r>
                      <a:endParaRPr lang="en-US" sz="2000" b="0" cap="none" spc="0">
                        <a:solidFill>
                          <a:schemeClr val="tx1"/>
                        </a:solidFill>
                        <a:effectLst/>
                        <a:latin typeface="Calibri"/>
                        <a:ea typeface="Calibri"/>
                        <a:cs typeface="Times New Roman"/>
                      </a:endParaRPr>
                    </a:p>
                  </a:txBody>
                  <a:tcPr marL="98355" marR="98355" marT="91798" marB="91798">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0000"/>
                  </a:ext>
                </a:extLst>
              </a:tr>
              <a:tr h="565271">
                <a:tc>
                  <a:txBody>
                    <a:bodyPr/>
                    <a:lstStyle/>
                    <a:p>
                      <a:pPr marL="0" marR="0">
                        <a:lnSpc>
                          <a:spcPct val="115000"/>
                        </a:lnSpc>
                        <a:spcBef>
                          <a:spcPts val="0"/>
                        </a:spcBef>
                        <a:spcAft>
                          <a:spcPts val="0"/>
                        </a:spcAft>
                      </a:pPr>
                      <a:r>
                        <a:rPr lang="en-US" sz="2000" b="1" cap="none" spc="0">
                          <a:solidFill>
                            <a:schemeClr val="tx1"/>
                          </a:solidFill>
                          <a:effectLst/>
                        </a:rPr>
                        <a:t>DSM-I</a:t>
                      </a:r>
                      <a:endParaRPr lang="en-US" sz="2000" b="1" cap="none" spc="0">
                        <a:solidFill>
                          <a:schemeClr val="tx1"/>
                        </a:solidFill>
                        <a:effectLst/>
                        <a:latin typeface="Calibri"/>
                        <a:ea typeface="Calibri"/>
                        <a:cs typeface="Times New Roman"/>
                      </a:endParaRPr>
                    </a:p>
                  </a:txBody>
                  <a:tcPr marL="98355" marR="98355" marT="91798" marB="91798">
                    <a:lnL w="28575" cap="flat" cmpd="sng" algn="ctr">
                      <a:noFill/>
                      <a:prstDash val="solid"/>
                    </a:lnL>
                    <a:lnR w="12700" cmpd="sng">
                      <a:noFill/>
                      <a:prstDash val="solid"/>
                    </a:lnR>
                    <a:lnT w="38100" cmpd="sng">
                      <a:noFill/>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1952</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38100" cmpd="sng">
                      <a:noFill/>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130</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38100" cmpd="sng">
                      <a:noFill/>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106</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10001"/>
                  </a:ext>
                </a:extLst>
              </a:tr>
              <a:tr h="565271">
                <a:tc>
                  <a:txBody>
                    <a:bodyPr/>
                    <a:lstStyle/>
                    <a:p>
                      <a:pPr marL="0" marR="0">
                        <a:lnSpc>
                          <a:spcPct val="115000"/>
                        </a:lnSpc>
                        <a:spcBef>
                          <a:spcPts val="0"/>
                        </a:spcBef>
                        <a:spcAft>
                          <a:spcPts val="0"/>
                        </a:spcAft>
                      </a:pPr>
                      <a:r>
                        <a:rPr lang="en-US" sz="2000" b="1" cap="none" spc="0">
                          <a:solidFill>
                            <a:schemeClr val="tx1"/>
                          </a:solidFill>
                          <a:effectLst/>
                        </a:rPr>
                        <a:t>DSM-II</a:t>
                      </a:r>
                      <a:endParaRPr lang="en-US" sz="2000" b="1"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rPr>
                        <a:t>1968</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rPr>
                        <a:t>134</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rPr>
                        <a:t>182</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565271">
                <a:tc>
                  <a:txBody>
                    <a:bodyPr/>
                    <a:lstStyle/>
                    <a:p>
                      <a:pPr marL="0" marR="0">
                        <a:lnSpc>
                          <a:spcPct val="115000"/>
                        </a:lnSpc>
                        <a:spcBef>
                          <a:spcPts val="0"/>
                        </a:spcBef>
                        <a:spcAft>
                          <a:spcPts val="0"/>
                        </a:spcAft>
                      </a:pPr>
                      <a:r>
                        <a:rPr lang="en-US" sz="2000" b="1" cap="none" spc="0">
                          <a:solidFill>
                            <a:schemeClr val="tx1"/>
                          </a:solidFill>
                          <a:effectLst/>
                        </a:rPr>
                        <a:t>DSM-III</a:t>
                      </a:r>
                      <a:endParaRPr lang="en-US" sz="2000" b="1" cap="none" spc="0">
                        <a:solidFill>
                          <a:schemeClr val="tx1"/>
                        </a:solidFill>
                        <a:effectLst/>
                        <a:latin typeface="Calibri"/>
                        <a:ea typeface="Calibri"/>
                        <a:cs typeface="Times New Roman"/>
                      </a:endParaRPr>
                    </a:p>
                  </a:txBody>
                  <a:tcPr marL="98355" marR="98355" marT="91798" marB="91798">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1980</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494</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265</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0003"/>
                  </a:ext>
                </a:extLst>
              </a:tr>
              <a:tr h="917164">
                <a:tc>
                  <a:txBody>
                    <a:bodyPr/>
                    <a:lstStyle/>
                    <a:p>
                      <a:pPr marL="0" marR="0">
                        <a:lnSpc>
                          <a:spcPct val="115000"/>
                        </a:lnSpc>
                        <a:spcBef>
                          <a:spcPts val="0"/>
                        </a:spcBef>
                        <a:spcAft>
                          <a:spcPts val="0"/>
                        </a:spcAft>
                      </a:pPr>
                      <a:r>
                        <a:rPr lang="en-US" sz="2000" b="1" cap="none" spc="0">
                          <a:solidFill>
                            <a:schemeClr val="tx1"/>
                          </a:solidFill>
                          <a:effectLst/>
                        </a:rPr>
                        <a:t>DSM-III-R</a:t>
                      </a:r>
                      <a:endParaRPr lang="en-US" sz="2000" b="1"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rPr>
                        <a:t>1987</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rPr>
                        <a:t>567</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rPr>
                        <a:t>292</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565271">
                <a:tc>
                  <a:txBody>
                    <a:bodyPr/>
                    <a:lstStyle/>
                    <a:p>
                      <a:pPr marL="0" marR="0">
                        <a:lnSpc>
                          <a:spcPct val="115000"/>
                        </a:lnSpc>
                        <a:spcBef>
                          <a:spcPts val="0"/>
                        </a:spcBef>
                        <a:spcAft>
                          <a:spcPts val="0"/>
                        </a:spcAft>
                      </a:pPr>
                      <a:r>
                        <a:rPr lang="en-US" sz="2000" b="1" cap="none" spc="0">
                          <a:solidFill>
                            <a:schemeClr val="tx1"/>
                          </a:solidFill>
                          <a:effectLst/>
                        </a:rPr>
                        <a:t>DSM-IV</a:t>
                      </a:r>
                      <a:endParaRPr lang="en-US" sz="2000" b="1" cap="none" spc="0">
                        <a:solidFill>
                          <a:schemeClr val="tx1"/>
                        </a:solidFill>
                        <a:effectLst/>
                        <a:latin typeface="Calibri"/>
                        <a:ea typeface="Calibri"/>
                        <a:cs typeface="Times New Roman"/>
                      </a:endParaRPr>
                    </a:p>
                  </a:txBody>
                  <a:tcPr marL="98355" marR="98355" marT="91798" marB="91798">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1994</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886</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latin typeface="+mn-lt"/>
                          <a:ea typeface="+mn-ea"/>
                          <a:cs typeface="+mn-cs"/>
                        </a:rPr>
                        <a:t>297</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0005"/>
                  </a:ext>
                </a:extLst>
              </a:tr>
              <a:tr h="917164">
                <a:tc>
                  <a:txBody>
                    <a:bodyPr/>
                    <a:lstStyle/>
                    <a:p>
                      <a:pPr marL="0" marR="0">
                        <a:lnSpc>
                          <a:spcPct val="115000"/>
                        </a:lnSpc>
                        <a:spcBef>
                          <a:spcPts val="0"/>
                        </a:spcBef>
                        <a:spcAft>
                          <a:spcPts val="0"/>
                        </a:spcAft>
                      </a:pPr>
                      <a:r>
                        <a:rPr lang="en-US" sz="2000" b="1" cap="none" spc="0">
                          <a:solidFill>
                            <a:schemeClr val="tx1"/>
                          </a:solidFill>
                          <a:effectLst/>
                        </a:rPr>
                        <a:t>DSM-IV-TR</a:t>
                      </a:r>
                      <a:endParaRPr lang="en-US" sz="2000" b="1"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rPr>
                        <a:t>2000</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rPr>
                        <a:t>943</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700" cap="none" spc="0">
                          <a:solidFill>
                            <a:schemeClr val="tx1"/>
                          </a:solidFill>
                          <a:effectLst/>
                          <a:latin typeface="+mn-lt"/>
                          <a:ea typeface="+mn-ea"/>
                          <a:cs typeface="+mn-cs"/>
                        </a:rPr>
                        <a:t>297</a:t>
                      </a:r>
                      <a:endParaRPr lang="en-US" sz="17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6"/>
                  </a:ext>
                </a:extLst>
              </a:tr>
              <a:tr h="565271">
                <a:tc>
                  <a:txBody>
                    <a:bodyPr/>
                    <a:lstStyle/>
                    <a:p>
                      <a:pPr marL="0" marR="0">
                        <a:lnSpc>
                          <a:spcPct val="115000"/>
                        </a:lnSpc>
                        <a:spcBef>
                          <a:spcPts val="0"/>
                        </a:spcBef>
                        <a:spcAft>
                          <a:spcPts val="0"/>
                        </a:spcAft>
                      </a:pPr>
                      <a:r>
                        <a:rPr lang="en-US" sz="2000" b="1" cap="none" spc="0">
                          <a:solidFill>
                            <a:schemeClr val="tx1"/>
                          </a:solidFill>
                          <a:effectLst/>
                        </a:rPr>
                        <a:t>DSM 5</a:t>
                      </a:r>
                      <a:endParaRPr lang="en-US" sz="2000" b="1" cap="none" spc="0">
                        <a:solidFill>
                          <a:schemeClr val="tx1"/>
                        </a:solidFill>
                        <a:effectLst/>
                        <a:latin typeface="Calibri"/>
                        <a:ea typeface="Calibri"/>
                        <a:cs typeface="Times New Roman"/>
                      </a:endParaRPr>
                    </a:p>
                  </a:txBody>
                  <a:tcPr marL="98355" marR="98355" marT="91798" marB="91798">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2013</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rPr>
                        <a:t>947</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marL="0" marR="0">
                        <a:lnSpc>
                          <a:spcPct val="115000"/>
                        </a:lnSpc>
                        <a:spcBef>
                          <a:spcPts val="0"/>
                        </a:spcBef>
                        <a:spcAft>
                          <a:spcPts val="0"/>
                        </a:spcAft>
                      </a:pPr>
                      <a:r>
                        <a:rPr lang="en-US" sz="2000" cap="none" spc="0">
                          <a:solidFill>
                            <a:schemeClr val="tx1"/>
                          </a:solidFill>
                          <a:effectLst/>
                          <a:latin typeface="+mn-lt"/>
                          <a:ea typeface="+mn-ea"/>
                          <a:cs typeface="+mn-cs"/>
                        </a:rPr>
                        <a:t>294</a:t>
                      </a:r>
                      <a:endParaRPr lang="en-US" sz="2000" cap="none" spc="0">
                        <a:solidFill>
                          <a:schemeClr val="tx1"/>
                        </a:solidFill>
                        <a:effectLst/>
                        <a:latin typeface="Calibri"/>
                        <a:ea typeface="Calibri"/>
                        <a:cs typeface="Times New Roman"/>
                      </a:endParaRPr>
                    </a:p>
                  </a:txBody>
                  <a:tcPr marL="98355" marR="98355" marT="91798" marB="91798">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09523011"/>
      </p:ext>
    </p:extLst>
  </p:cSld>
  <p:clrMapOvr>
    <a:masterClrMapping/>
  </p:clrMapOvr>
  <mc:AlternateContent xmlns:mc="http://schemas.openxmlformats.org/markup-compatibility/2006" xmlns:p14="http://schemas.microsoft.com/office/powerpoint/2010/main">
    <mc:Choice Requires="p14">
      <p:transition spd="slow" p14:dur="2000" advTm="508209"/>
    </mc:Choice>
    <mc:Fallback xmlns="">
      <p:transition spd="slow" advTm="50820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841248" y="548640"/>
            <a:ext cx="3600860" cy="5431536"/>
          </a:xfrm>
        </p:spPr>
        <p:txBody>
          <a:bodyPr>
            <a:normAutofit/>
          </a:bodyPr>
          <a:lstStyle/>
          <a:p>
            <a:r>
              <a:rPr lang="en-US" sz="5400" b="1" dirty="0"/>
              <a:t>DIAGNOSTIC INFLATION</a:t>
            </a:r>
            <a:br>
              <a:rPr lang="en-US" sz="5400" b="1" dirty="0"/>
            </a:br>
            <a:br>
              <a:rPr lang="en-US" sz="5400" b="1" dirty="0"/>
            </a:br>
            <a:r>
              <a:rPr lang="en-US" sz="2800" b="1" dirty="0"/>
              <a:t>What drives these trends?</a:t>
            </a:r>
            <a:br>
              <a:rPr lang="en-US" sz="5400" b="1" dirty="0"/>
            </a:br>
            <a:br>
              <a:rPr lang="en-US" sz="5400" b="1" dirty="0"/>
            </a:br>
            <a:endParaRPr lang="en-US" sz="5400" b="1" dirty="0"/>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fontScale="92500" lnSpcReduction="20000"/>
          </a:bodyPr>
          <a:lstStyle/>
          <a:p>
            <a:pPr marL="0" indent="0">
              <a:buNone/>
            </a:pPr>
            <a:endParaRPr lang="en-US" sz="1500" b="1" dirty="0"/>
          </a:p>
          <a:p>
            <a:pPr marL="0" indent="0">
              <a:buNone/>
            </a:pPr>
            <a:endParaRPr lang="en-US" sz="2000" b="1" dirty="0"/>
          </a:p>
          <a:p>
            <a:r>
              <a:rPr lang="en-US" sz="2000" dirty="0"/>
              <a:t>Increased knowledge, research and awareness about mental disorders </a:t>
            </a:r>
          </a:p>
          <a:p>
            <a:pPr marL="0" indent="0">
              <a:buNone/>
            </a:pPr>
            <a:r>
              <a:rPr lang="en-US" sz="2000" i="1" dirty="0"/>
              <a:t>“Medical research has made such enormous advances that there are hardly any healthy people left” </a:t>
            </a:r>
            <a:r>
              <a:rPr lang="en-US" sz="2000" dirty="0"/>
              <a:t>(Aldous Huxley)</a:t>
            </a:r>
          </a:p>
          <a:p>
            <a:r>
              <a:rPr lang="en-US" sz="2000" dirty="0"/>
              <a:t>Technological advances: increased global communication between mental health practitioners </a:t>
            </a:r>
          </a:p>
          <a:p>
            <a:r>
              <a:rPr lang="en-US" sz="2000" dirty="0"/>
              <a:t>Lowered diagnostic thresholds for some diagnoses </a:t>
            </a:r>
          </a:p>
          <a:p>
            <a:r>
              <a:rPr lang="en-US" sz="2000" dirty="0"/>
              <a:t>Pharmaceutical industry marketing (especially re. childhood disorders)</a:t>
            </a:r>
          </a:p>
          <a:p>
            <a:r>
              <a:rPr lang="en-US" sz="2000" dirty="0"/>
              <a:t>Increased diagnosis and prescribing by primary care physicians (90% of anti-anxiety, 80% of anti-depression, 65% of stimulant and 50% of anti-psychotic medication)</a:t>
            </a:r>
          </a:p>
          <a:p>
            <a:r>
              <a:rPr lang="en-US" sz="2000" dirty="0"/>
              <a:t>A diagnosis is required to access services or to receive financial reimbursement</a:t>
            </a:r>
          </a:p>
          <a:p>
            <a:r>
              <a:rPr lang="en-US" sz="2000" dirty="0"/>
              <a:t>Perfectionistic societal values and expectations</a:t>
            </a:r>
          </a:p>
          <a:p>
            <a:r>
              <a:rPr lang="en-US" sz="2000" dirty="0"/>
              <a:t>What else? </a:t>
            </a:r>
          </a:p>
        </p:txBody>
      </p:sp>
    </p:spTree>
    <p:extLst>
      <p:ext uri="{BB962C8B-B14F-4D97-AF65-F5344CB8AC3E}">
        <p14:creationId xmlns:p14="http://schemas.microsoft.com/office/powerpoint/2010/main" val="2763983497"/>
      </p:ext>
    </p:extLst>
  </p:cSld>
  <p:clrMapOvr>
    <a:masterClrMapping/>
  </p:clrMapOvr>
  <mc:AlternateContent xmlns:mc="http://schemas.openxmlformats.org/markup-compatibility/2006" xmlns:p14="http://schemas.microsoft.com/office/powerpoint/2010/main">
    <mc:Choice Requires="p14">
      <p:transition spd="slow" p14:dur="2000" advTm="674585"/>
    </mc:Choice>
    <mc:Fallback xmlns="">
      <p:transition spd="slow" advTm="67458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2266</Words>
  <Application>Microsoft Office PowerPoint</Application>
  <PresentationFormat>Widescreen</PresentationFormat>
  <Paragraphs>197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 TO CRITICAL PSYCHODIAGNOSTICS</vt:lpstr>
      <vt:lpstr>DEFINING MENTAL DISORDER</vt:lpstr>
      <vt:lpstr>DEFINING MENTAL DISORDER</vt:lpstr>
      <vt:lpstr>DEFINITIONS OF MENTAL DISORDER</vt:lpstr>
      <vt:lpstr>DEFINITIONS OF MENTAL DISORDER</vt:lpstr>
      <vt:lpstr>BOUNDARIES BETWEEN MENTAL DISORDERS</vt:lpstr>
      <vt:lpstr> SOME DIFFERENT POSITIONS ON MENTAL DISORDER </vt:lpstr>
      <vt:lpstr>    DIAGNOSTIC INFLATION Trend towards increase in number of disorders, and number of people being diagnosed, over time  </vt:lpstr>
      <vt:lpstr>DIAGNOSTIC INFLATION  What drives these trends?  </vt:lpstr>
      <vt:lpstr>DIAGNOSTIC INFLATION </vt:lpstr>
      <vt:lpstr>MILD NEUROCOGNITIVE DISORDER (MND)</vt:lpstr>
      <vt:lpstr>BINGE-EATING DISORDER</vt:lpstr>
      <vt:lpstr>INTERNET  GAMING DISORDER (Proposed for inclusion in next DSM)</vt:lpstr>
      <vt:lpstr>PERSISTENT COMPLEX BEREAVEMENT DISORDER  (Proposed for inclusion in next DSM) </vt:lpstr>
      <vt:lpstr>DIAGNOSTIC INFLATION What’s the remedy?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CRITICAL PSYCHODIAGNOSTICS</dc:title>
  <dc:creator>Debbie Kaminer</dc:creator>
  <cp:lastModifiedBy>Debbie</cp:lastModifiedBy>
  <cp:revision>15</cp:revision>
  <dcterms:created xsi:type="dcterms:W3CDTF">2020-07-20T12:11:03Z</dcterms:created>
  <dcterms:modified xsi:type="dcterms:W3CDTF">2022-09-07T09:01:12Z</dcterms:modified>
</cp:coreProperties>
</file>