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5"/>
  </p:notesMasterIdLst>
  <p:sldIdLst>
    <p:sldId id="303" r:id="rId2"/>
    <p:sldId id="310" r:id="rId3"/>
    <p:sldId id="311" r:id="rId4"/>
    <p:sldId id="312" r:id="rId5"/>
    <p:sldId id="313" r:id="rId6"/>
    <p:sldId id="314" r:id="rId7"/>
    <p:sldId id="315" r:id="rId8"/>
    <p:sldId id="316" r:id="rId9"/>
    <p:sldId id="317" r:id="rId10"/>
    <p:sldId id="318" r:id="rId11"/>
    <p:sldId id="319" r:id="rId12"/>
    <p:sldId id="305" r:id="rId13"/>
    <p:sldId id="285" r:id="rId14"/>
    <p:sldId id="263" r:id="rId15"/>
    <p:sldId id="267" r:id="rId16"/>
    <p:sldId id="307" r:id="rId17"/>
    <p:sldId id="328" r:id="rId18"/>
    <p:sldId id="329" r:id="rId19"/>
    <p:sldId id="278" r:id="rId20"/>
    <p:sldId id="281" r:id="rId21"/>
    <p:sldId id="327" r:id="rId22"/>
    <p:sldId id="280" r:id="rId23"/>
    <p:sldId id="323" r:id="rId24"/>
    <p:sldId id="324" r:id="rId25"/>
    <p:sldId id="325" r:id="rId26"/>
    <p:sldId id="326" r:id="rId27"/>
    <p:sldId id="330" r:id="rId28"/>
    <p:sldId id="331" r:id="rId29"/>
    <p:sldId id="332" r:id="rId30"/>
    <p:sldId id="333" r:id="rId31"/>
    <p:sldId id="320" r:id="rId32"/>
    <p:sldId id="321" r:id="rId33"/>
    <p:sldId id="3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4A6"/>
    <a:srgbClr val="F5D3D3"/>
    <a:srgbClr val="C1C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8"/>
    <p:restoredTop sz="94719"/>
  </p:normalViewPr>
  <p:slideViewPr>
    <p:cSldViewPr>
      <p:cViewPr>
        <p:scale>
          <a:sx n="130" d="100"/>
          <a:sy n="130" d="100"/>
        </p:scale>
        <p:origin x="1232"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7F2FB-A3B6-42A8-B374-E9C720631E8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D55BB0DD-F8E3-4643-9BD1-1911A0DBAD14}">
      <dgm:prSet/>
      <dgm:spPr/>
      <dgm:t>
        <a:bodyPr/>
        <a:lstStyle/>
        <a:p>
          <a:r>
            <a:rPr lang="en-GB" b="1" dirty="0"/>
            <a:t>PSY3011S</a:t>
          </a:r>
          <a:endParaRPr lang="en-US" dirty="0"/>
        </a:p>
      </dgm:t>
    </dgm:pt>
    <dgm:pt modelId="{96F2142F-A36A-466B-A366-355A69798E98}" type="parTrans" cxnId="{BB683804-310A-4011-8D53-9B10D2680A26}">
      <dgm:prSet/>
      <dgm:spPr/>
      <dgm:t>
        <a:bodyPr/>
        <a:lstStyle/>
        <a:p>
          <a:endParaRPr lang="en-US"/>
        </a:p>
      </dgm:t>
    </dgm:pt>
    <dgm:pt modelId="{BE6A912E-FC96-4972-A1E3-E6F0F587DB78}" type="sibTrans" cxnId="{BB683804-310A-4011-8D53-9B10D2680A26}">
      <dgm:prSet/>
      <dgm:spPr/>
      <dgm:t>
        <a:bodyPr/>
        <a:lstStyle/>
        <a:p>
          <a:endParaRPr lang="en-US"/>
        </a:p>
      </dgm:t>
    </dgm:pt>
    <dgm:pt modelId="{5BA825A1-CBDD-47A2-8153-8ECA369833F4}">
      <dgm:prSet/>
      <dgm:spPr/>
      <dgm:t>
        <a:bodyPr/>
        <a:lstStyle/>
        <a:p>
          <a:r>
            <a:rPr lang="en-US" dirty="0"/>
            <a:t>23 September</a:t>
          </a:r>
        </a:p>
      </dgm:t>
    </dgm:pt>
    <dgm:pt modelId="{680FEAC0-1DC6-49F6-A066-8319A39D57F5}" type="parTrans" cxnId="{C9D4A5EF-C6D9-4F3B-B178-CBF9531EA8B7}">
      <dgm:prSet/>
      <dgm:spPr/>
      <dgm:t>
        <a:bodyPr/>
        <a:lstStyle/>
        <a:p>
          <a:endParaRPr lang="en-US"/>
        </a:p>
      </dgm:t>
    </dgm:pt>
    <dgm:pt modelId="{9F92C1B1-184D-4F7E-A63B-772234750A60}" type="sibTrans" cxnId="{C9D4A5EF-C6D9-4F3B-B178-CBF9531EA8B7}">
      <dgm:prSet/>
      <dgm:spPr/>
      <dgm:t>
        <a:bodyPr/>
        <a:lstStyle/>
        <a:p>
          <a:endParaRPr lang="en-US"/>
        </a:p>
      </dgm:t>
    </dgm:pt>
    <dgm:pt modelId="{648E337B-78F8-E842-916F-1B4CAE8D6CB3}">
      <dgm:prSet/>
      <dgm:spPr/>
      <dgm:t>
        <a:bodyPr/>
        <a:lstStyle/>
        <a:p>
          <a:r>
            <a:rPr lang="en-GB" dirty="0"/>
            <a:t>2022</a:t>
          </a:r>
        </a:p>
      </dgm:t>
    </dgm:pt>
    <dgm:pt modelId="{9576BB6A-29F1-0D4B-AD2D-CD5676551E38}" type="parTrans" cxnId="{2B37B8A3-5AA2-F44D-A9C1-6008654323FB}">
      <dgm:prSet/>
      <dgm:spPr/>
      <dgm:t>
        <a:bodyPr/>
        <a:lstStyle/>
        <a:p>
          <a:endParaRPr lang="en-GB"/>
        </a:p>
      </dgm:t>
    </dgm:pt>
    <dgm:pt modelId="{2872BC03-A3A3-1046-B2CC-AD3442DCC5D6}" type="sibTrans" cxnId="{2B37B8A3-5AA2-F44D-A9C1-6008654323FB}">
      <dgm:prSet/>
      <dgm:spPr/>
      <dgm:t>
        <a:bodyPr/>
        <a:lstStyle/>
        <a:p>
          <a:endParaRPr lang="en-GB"/>
        </a:p>
      </dgm:t>
    </dgm:pt>
    <dgm:pt modelId="{F2F00CAA-450F-804A-B94A-C20D0F3A510A}" type="pres">
      <dgm:prSet presAssocID="{E517F2FB-A3B6-42A8-B374-E9C720631E81}" presName="cycle" presStyleCnt="0">
        <dgm:presLayoutVars>
          <dgm:dir/>
          <dgm:resizeHandles val="exact"/>
        </dgm:presLayoutVars>
      </dgm:prSet>
      <dgm:spPr/>
    </dgm:pt>
    <dgm:pt modelId="{AA37A415-D02F-5948-8F5D-C57C27C76A2E}" type="pres">
      <dgm:prSet presAssocID="{D55BB0DD-F8E3-4643-9BD1-1911A0DBAD14}" presName="node" presStyleLbl="node1" presStyleIdx="0" presStyleCnt="3">
        <dgm:presLayoutVars>
          <dgm:bulletEnabled val="1"/>
        </dgm:presLayoutVars>
      </dgm:prSet>
      <dgm:spPr/>
    </dgm:pt>
    <dgm:pt modelId="{2DA270ED-C5AC-D54D-BF1D-A5B4E0644757}" type="pres">
      <dgm:prSet presAssocID="{D55BB0DD-F8E3-4643-9BD1-1911A0DBAD14}" presName="spNode" presStyleCnt="0"/>
      <dgm:spPr/>
    </dgm:pt>
    <dgm:pt modelId="{6904649C-3A90-FA49-979B-1CA4FF67B5FB}" type="pres">
      <dgm:prSet presAssocID="{BE6A912E-FC96-4972-A1E3-E6F0F587DB78}" presName="sibTrans" presStyleLbl="sibTrans1D1" presStyleIdx="0" presStyleCnt="3"/>
      <dgm:spPr/>
    </dgm:pt>
    <dgm:pt modelId="{54BA3345-E6B3-6346-B94B-4DCF4267FDA1}" type="pres">
      <dgm:prSet presAssocID="{648E337B-78F8-E842-916F-1B4CAE8D6CB3}" presName="node" presStyleLbl="node1" presStyleIdx="1" presStyleCnt="3">
        <dgm:presLayoutVars>
          <dgm:bulletEnabled val="1"/>
        </dgm:presLayoutVars>
      </dgm:prSet>
      <dgm:spPr/>
    </dgm:pt>
    <dgm:pt modelId="{D78FEFD7-CDDE-654C-B8D8-4A49A24F7E95}" type="pres">
      <dgm:prSet presAssocID="{648E337B-78F8-E842-916F-1B4CAE8D6CB3}" presName="spNode" presStyleCnt="0"/>
      <dgm:spPr/>
    </dgm:pt>
    <dgm:pt modelId="{9BD29E0B-9A97-7D4A-98A6-4245C9E93165}" type="pres">
      <dgm:prSet presAssocID="{2872BC03-A3A3-1046-B2CC-AD3442DCC5D6}" presName="sibTrans" presStyleLbl="sibTrans1D1" presStyleIdx="1" presStyleCnt="3"/>
      <dgm:spPr/>
    </dgm:pt>
    <dgm:pt modelId="{CED5E813-5305-1143-AB68-DA62BE71EC15}" type="pres">
      <dgm:prSet presAssocID="{5BA825A1-CBDD-47A2-8153-8ECA369833F4}" presName="node" presStyleLbl="node1" presStyleIdx="2" presStyleCnt="3">
        <dgm:presLayoutVars>
          <dgm:bulletEnabled val="1"/>
        </dgm:presLayoutVars>
      </dgm:prSet>
      <dgm:spPr/>
    </dgm:pt>
    <dgm:pt modelId="{4DA8DA87-9BBD-5249-BA94-A2DCCC2B0AA8}" type="pres">
      <dgm:prSet presAssocID="{5BA825A1-CBDD-47A2-8153-8ECA369833F4}" presName="spNode" presStyleCnt="0"/>
      <dgm:spPr/>
    </dgm:pt>
    <dgm:pt modelId="{C879A8F4-1A92-854E-9510-87DB9B965189}" type="pres">
      <dgm:prSet presAssocID="{9F92C1B1-184D-4F7E-A63B-772234750A60}" presName="sibTrans" presStyleLbl="sibTrans1D1" presStyleIdx="2" presStyleCnt="3"/>
      <dgm:spPr/>
    </dgm:pt>
  </dgm:ptLst>
  <dgm:cxnLst>
    <dgm:cxn modelId="{BB683804-310A-4011-8D53-9B10D2680A26}" srcId="{E517F2FB-A3B6-42A8-B374-E9C720631E81}" destId="{D55BB0DD-F8E3-4643-9BD1-1911A0DBAD14}" srcOrd="0" destOrd="0" parTransId="{96F2142F-A36A-466B-A366-355A69798E98}" sibTransId="{BE6A912E-FC96-4972-A1E3-E6F0F587DB78}"/>
    <dgm:cxn modelId="{B7B10E06-11A1-154F-989C-C79BFB8D05A0}" type="presOf" srcId="{BE6A912E-FC96-4972-A1E3-E6F0F587DB78}" destId="{6904649C-3A90-FA49-979B-1CA4FF67B5FB}" srcOrd="0" destOrd="0" presId="urn:microsoft.com/office/officeart/2005/8/layout/cycle6"/>
    <dgm:cxn modelId="{52AE5961-8E0C-5344-BEA5-65D24856067D}" type="presOf" srcId="{648E337B-78F8-E842-916F-1B4CAE8D6CB3}" destId="{54BA3345-E6B3-6346-B94B-4DCF4267FDA1}" srcOrd="0" destOrd="0" presId="urn:microsoft.com/office/officeart/2005/8/layout/cycle6"/>
    <dgm:cxn modelId="{1F29518F-4567-4A4B-AF7A-C2FD773CD86A}" type="presOf" srcId="{E517F2FB-A3B6-42A8-B374-E9C720631E81}" destId="{F2F00CAA-450F-804A-B94A-C20D0F3A510A}" srcOrd="0" destOrd="0" presId="urn:microsoft.com/office/officeart/2005/8/layout/cycle6"/>
    <dgm:cxn modelId="{2B37B8A3-5AA2-F44D-A9C1-6008654323FB}" srcId="{E517F2FB-A3B6-42A8-B374-E9C720631E81}" destId="{648E337B-78F8-E842-916F-1B4CAE8D6CB3}" srcOrd="1" destOrd="0" parTransId="{9576BB6A-29F1-0D4B-AD2D-CD5676551E38}" sibTransId="{2872BC03-A3A3-1046-B2CC-AD3442DCC5D6}"/>
    <dgm:cxn modelId="{A2032BA9-68D6-8148-8F8A-7D03A1B7CEDD}" type="presOf" srcId="{2872BC03-A3A3-1046-B2CC-AD3442DCC5D6}" destId="{9BD29E0B-9A97-7D4A-98A6-4245C9E93165}" srcOrd="0" destOrd="0" presId="urn:microsoft.com/office/officeart/2005/8/layout/cycle6"/>
    <dgm:cxn modelId="{FB2521C1-4955-0C4C-B155-4EE9B3E8AA56}" type="presOf" srcId="{9F92C1B1-184D-4F7E-A63B-772234750A60}" destId="{C879A8F4-1A92-854E-9510-87DB9B965189}" srcOrd="0" destOrd="0" presId="urn:microsoft.com/office/officeart/2005/8/layout/cycle6"/>
    <dgm:cxn modelId="{2904F2CA-E65E-884E-A242-7BEA6CF081CD}" type="presOf" srcId="{5BA825A1-CBDD-47A2-8153-8ECA369833F4}" destId="{CED5E813-5305-1143-AB68-DA62BE71EC15}" srcOrd="0" destOrd="0" presId="urn:microsoft.com/office/officeart/2005/8/layout/cycle6"/>
    <dgm:cxn modelId="{84EAF0E6-AE86-C54B-8529-B0B1FCA427E6}" type="presOf" srcId="{D55BB0DD-F8E3-4643-9BD1-1911A0DBAD14}" destId="{AA37A415-D02F-5948-8F5D-C57C27C76A2E}" srcOrd="0" destOrd="0" presId="urn:microsoft.com/office/officeart/2005/8/layout/cycle6"/>
    <dgm:cxn modelId="{C9D4A5EF-C6D9-4F3B-B178-CBF9531EA8B7}" srcId="{E517F2FB-A3B6-42A8-B374-E9C720631E81}" destId="{5BA825A1-CBDD-47A2-8153-8ECA369833F4}" srcOrd="2" destOrd="0" parTransId="{680FEAC0-1DC6-49F6-A066-8319A39D57F5}" sibTransId="{9F92C1B1-184D-4F7E-A63B-772234750A60}"/>
    <dgm:cxn modelId="{E846D566-FC3D-1943-9B15-13FBACD594F4}" type="presParOf" srcId="{F2F00CAA-450F-804A-B94A-C20D0F3A510A}" destId="{AA37A415-D02F-5948-8F5D-C57C27C76A2E}" srcOrd="0" destOrd="0" presId="urn:microsoft.com/office/officeart/2005/8/layout/cycle6"/>
    <dgm:cxn modelId="{B651B9D6-9D5B-4A40-B134-F3F2E5E636DA}" type="presParOf" srcId="{F2F00CAA-450F-804A-B94A-C20D0F3A510A}" destId="{2DA270ED-C5AC-D54D-BF1D-A5B4E0644757}" srcOrd="1" destOrd="0" presId="urn:microsoft.com/office/officeart/2005/8/layout/cycle6"/>
    <dgm:cxn modelId="{C653EFC3-5CF2-9947-9F5C-8D96D8DA4BEF}" type="presParOf" srcId="{F2F00CAA-450F-804A-B94A-C20D0F3A510A}" destId="{6904649C-3A90-FA49-979B-1CA4FF67B5FB}" srcOrd="2" destOrd="0" presId="urn:microsoft.com/office/officeart/2005/8/layout/cycle6"/>
    <dgm:cxn modelId="{379AC0EA-7FF8-6E4F-B54B-F104C8A8542D}" type="presParOf" srcId="{F2F00CAA-450F-804A-B94A-C20D0F3A510A}" destId="{54BA3345-E6B3-6346-B94B-4DCF4267FDA1}" srcOrd="3" destOrd="0" presId="urn:microsoft.com/office/officeart/2005/8/layout/cycle6"/>
    <dgm:cxn modelId="{A6706508-9AC5-BE48-86E2-A595481C5935}" type="presParOf" srcId="{F2F00CAA-450F-804A-B94A-C20D0F3A510A}" destId="{D78FEFD7-CDDE-654C-B8D8-4A49A24F7E95}" srcOrd="4" destOrd="0" presId="urn:microsoft.com/office/officeart/2005/8/layout/cycle6"/>
    <dgm:cxn modelId="{B9ECF118-ED3C-4E49-B672-C1440A4B8C0C}" type="presParOf" srcId="{F2F00CAA-450F-804A-B94A-C20D0F3A510A}" destId="{9BD29E0B-9A97-7D4A-98A6-4245C9E93165}" srcOrd="5" destOrd="0" presId="urn:microsoft.com/office/officeart/2005/8/layout/cycle6"/>
    <dgm:cxn modelId="{D3A5934E-112C-E84A-A8CA-7199A470E5A3}" type="presParOf" srcId="{F2F00CAA-450F-804A-B94A-C20D0F3A510A}" destId="{CED5E813-5305-1143-AB68-DA62BE71EC15}" srcOrd="6" destOrd="0" presId="urn:microsoft.com/office/officeart/2005/8/layout/cycle6"/>
    <dgm:cxn modelId="{FE29FE16-D732-9047-85CB-4802A48E61F1}" type="presParOf" srcId="{F2F00CAA-450F-804A-B94A-C20D0F3A510A}" destId="{4DA8DA87-9BBD-5249-BA94-A2DCCC2B0AA8}" srcOrd="7" destOrd="0" presId="urn:microsoft.com/office/officeart/2005/8/layout/cycle6"/>
    <dgm:cxn modelId="{F914162A-F4F9-0E4E-B93C-FEB65E702161}" type="presParOf" srcId="{F2F00CAA-450F-804A-B94A-C20D0F3A510A}" destId="{C879A8F4-1A92-854E-9510-87DB9B965189}"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7E1E08-C1B6-4937-8C3A-5755FA7B58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2127F55-4B3B-4C76-87D1-C8D4E3E1663D}">
      <dgm:prSet/>
      <dgm:spPr/>
      <dgm:t>
        <a:bodyPr/>
        <a:lstStyle/>
        <a:p>
          <a:pPr>
            <a:lnSpc>
              <a:spcPct val="150000"/>
            </a:lnSpc>
          </a:pPr>
          <a:r>
            <a:rPr lang="en-GB" b="0" i="0" u="sng" baseline="0"/>
            <a:t>Culture may influence: </a:t>
          </a:r>
          <a:endParaRPr lang="en-US"/>
        </a:p>
      </dgm:t>
    </dgm:pt>
    <dgm:pt modelId="{BBB256FF-D448-4D15-892A-D983234488CF}" type="parTrans" cxnId="{CFBF7E48-CCC1-4F79-8AED-3D21962E015D}">
      <dgm:prSet/>
      <dgm:spPr/>
      <dgm:t>
        <a:bodyPr/>
        <a:lstStyle/>
        <a:p>
          <a:pPr>
            <a:lnSpc>
              <a:spcPct val="150000"/>
            </a:lnSpc>
          </a:pPr>
          <a:endParaRPr lang="en-US"/>
        </a:p>
      </dgm:t>
    </dgm:pt>
    <dgm:pt modelId="{26E3E9F6-AA3A-4605-BC66-436A800321F0}" type="sibTrans" cxnId="{CFBF7E48-CCC1-4F79-8AED-3D21962E015D}">
      <dgm:prSet/>
      <dgm:spPr/>
      <dgm:t>
        <a:bodyPr/>
        <a:lstStyle/>
        <a:p>
          <a:pPr>
            <a:lnSpc>
              <a:spcPct val="150000"/>
            </a:lnSpc>
          </a:pPr>
          <a:endParaRPr lang="en-US"/>
        </a:p>
      </dgm:t>
    </dgm:pt>
    <dgm:pt modelId="{81C20757-B79E-4777-9045-291E884DB44D}">
      <dgm:prSet/>
      <dgm:spPr/>
      <dgm:t>
        <a:bodyPr/>
        <a:lstStyle/>
        <a:p>
          <a:pPr>
            <a:lnSpc>
              <a:spcPct val="150000"/>
            </a:lnSpc>
          </a:pPr>
          <a:r>
            <a:rPr lang="en-GB" b="0" i="0" baseline="0" dirty="0"/>
            <a:t>Understanding of ID</a:t>
          </a:r>
          <a:endParaRPr lang="en-US" dirty="0"/>
        </a:p>
      </dgm:t>
    </dgm:pt>
    <dgm:pt modelId="{3078450C-5D2D-4BD4-B99F-1E7864CE27C8}" type="parTrans" cxnId="{3D1161FF-DDE0-425E-AC4C-40D5C422A2C5}">
      <dgm:prSet/>
      <dgm:spPr/>
      <dgm:t>
        <a:bodyPr/>
        <a:lstStyle/>
        <a:p>
          <a:pPr>
            <a:lnSpc>
              <a:spcPct val="150000"/>
            </a:lnSpc>
          </a:pPr>
          <a:endParaRPr lang="en-US"/>
        </a:p>
      </dgm:t>
    </dgm:pt>
    <dgm:pt modelId="{493CF60C-38BE-4C34-BDA6-4CD223247DE9}" type="sibTrans" cxnId="{3D1161FF-DDE0-425E-AC4C-40D5C422A2C5}">
      <dgm:prSet/>
      <dgm:spPr/>
      <dgm:t>
        <a:bodyPr/>
        <a:lstStyle/>
        <a:p>
          <a:pPr>
            <a:lnSpc>
              <a:spcPct val="150000"/>
            </a:lnSpc>
          </a:pPr>
          <a:endParaRPr lang="en-US"/>
        </a:p>
      </dgm:t>
    </dgm:pt>
    <dgm:pt modelId="{D80011FA-7860-488D-9757-E52AE1C31769}">
      <dgm:prSet/>
      <dgm:spPr/>
      <dgm:t>
        <a:bodyPr/>
        <a:lstStyle/>
        <a:p>
          <a:pPr>
            <a:lnSpc>
              <a:spcPct val="150000"/>
            </a:lnSpc>
          </a:pPr>
          <a:r>
            <a:rPr lang="en-GB" dirty="0"/>
            <a:t>Interaction with the clinician</a:t>
          </a:r>
          <a:endParaRPr lang="en-US" dirty="0"/>
        </a:p>
      </dgm:t>
    </dgm:pt>
    <dgm:pt modelId="{5F4BE536-A4C3-4C25-BEF5-6CC4E068DAF4}" type="parTrans" cxnId="{5AB59D6A-52F1-445F-8182-2CC0D08D41FF}">
      <dgm:prSet/>
      <dgm:spPr/>
      <dgm:t>
        <a:bodyPr/>
        <a:lstStyle/>
        <a:p>
          <a:pPr>
            <a:lnSpc>
              <a:spcPct val="150000"/>
            </a:lnSpc>
          </a:pPr>
          <a:endParaRPr lang="en-US"/>
        </a:p>
      </dgm:t>
    </dgm:pt>
    <dgm:pt modelId="{FF8696DC-6CF5-434D-A858-DAA3CDF55F1D}" type="sibTrans" cxnId="{5AB59D6A-52F1-445F-8182-2CC0D08D41FF}">
      <dgm:prSet/>
      <dgm:spPr/>
      <dgm:t>
        <a:bodyPr/>
        <a:lstStyle/>
        <a:p>
          <a:pPr>
            <a:lnSpc>
              <a:spcPct val="150000"/>
            </a:lnSpc>
          </a:pPr>
          <a:endParaRPr lang="en-US"/>
        </a:p>
      </dgm:t>
    </dgm:pt>
    <dgm:pt modelId="{59BEFE36-22E4-4FF7-A10C-958D182732C6}">
      <dgm:prSet/>
      <dgm:spPr/>
      <dgm:t>
        <a:bodyPr/>
        <a:lstStyle/>
        <a:p>
          <a:pPr>
            <a:lnSpc>
              <a:spcPct val="150000"/>
            </a:lnSpc>
          </a:pPr>
          <a:r>
            <a:rPr lang="en-GB"/>
            <a:t>How symptoms are expressed in a clinical setting</a:t>
          </a:r>
          <a:endParaRPr lang="en-US"/>
        </a:p>
      </dgm:t>
    </dgm:pt>
    <dgm:pt modelId="{B214D488-6C88-467E-B060-E3BDDBE7A8AC}" type="parTrans" cxnId="{1E91B43B-723A-41FF-90FA-4413EAE6A11A}">
      <dgm:prSet/>
      <dgm:spPr/>
      <dgm:t>
        <a:bodyPr/>
        <a:lstStyle/>
        <a:p>
          <a:pPr>
            <a:lnSpc>
              <a:spcPct val="150000"/>
            </a:lnSpc>
          </a:pPr>
          <a:endParaRPr lang="en-US"/>
        </a:p>
      </dgm:t>
    </dgm:pt>
    <dgm:pt modelId="{B8FFB641-4180-4A69-BCCA-147BA47EA0AF}" type="sibTrans" cxnId="{1E91B43B-723A-41FF-90FA-4413EAE6A11A}">
      <dgm:prSet/>
      <dgm:spPr/>
      <dgm:t>
        <a:bodyPr/>
        <a:lstStyle/>
        <a:p>
          <a:pPr>
            <a:lnSpc>
              <a:spcPct val="150000"/>
            </a:lnSpc>
          </a:pPr>
          <a:endParaRPr lang="en-US"/>
        </a:p>
      </dgm:t>
    </dgm:pt>
    <dgm:pt modelId="{619DDCE3-F687-426F-94AE-FCA63B2ADC38}">
      <dgm:prSet/>
      <dgm:spPr/>
      <dgm:t>
        <a:bodyPr/>
        <a:lstStyle/>
        <a:p>
          <a:pPr>
            <a:lnSpc>
              <a:spcPct val="150000"/>
            </a:lnSpc>
          </a:pPr>
          <a:r>
            <a:rPr lang="en-GB" b="0" i="0" baseline="0" dirty="0"/>
            <a:t>Beliefs about of the causes of ID</a:t>
          </a:r>
          <a:endParaRPr lang="en-US" dirty="0"/>
        </a:p>
      </dgm:t>
    </dgm:pt>
    <dgm:pt modelId="{4929C048-F761-4366-8B10-99AF301483C4}" type="parTrans" cxnId="{884F74E3-60CF-4302-8BDD-1C4DC052D8A0}">
      <dgm:prSet/>
      <dgm:spPr/>
      <dgm:t>
        <a:bodyPr/>
        <a:lstStyle/>
        <a:p>
          <a:pPr>
            <a:lnSpc>
              <a:spcPct val="150000"/>
            </a:lnSpc>
          </a:pPr>
          <a:endParaRPr lang="en-US"/>
        </a:p>
      </dgm:t>
    </dgm:pt>
    <dgm:pt modelId="{C66E1657-9A31-4D85-BF8E-10BE723DC70D}" type="sibTrans" cxnId="{884F74E3-60CF-4302-8BDD-1C4DC052D8A0}">
      <dgm:prSet/>
      <dgm:spPr/>
      <dgm:t>
        <a:bodyPr/>
        <a:lstStyle/>
        <a:p>
          <a:pPr>
            <a:lnSpc>
              <a:spcPct val="150000"/>
            </a:lnSpc>
          </a:pPr>
          <a:endParaRPr lang="en-US"/>
        </a:p>
      </dgm:t>
    </dgm:pt>
    <dgm:pt modelId="{3E646D21-47C1-49E0-9719-7D467EF56D92}">
      <dgm:prSet/>
      <dgm:spPr/>
      <dgm:t>
        <a:bodyPr/>
        <a:lstStyle/>
        <a:p>
          <a:pPr>
            <a:lnSpc>
              <a:spcPct val="150000"/>
            </a:lnSpc>
          </a:pPr>
          <a:r>
            <a:rPr lang="en-GB" b="0" i="0" baseline="0" dirty="0"/>
            <a:t>Help-seeking behaviours</a:t>
          </a:r>
          <a:endParaRPr lang="en-US" dirty="0"/>
        </a:p>
      </dgm:t>
    </dgm:pt>
    <dgm:pt modelId="{067E3077-BCED-41A7-956C-1CA2F4631648}" type="parTrans" cxnId="{9116CEA8-1A70-46B7-BF0E-89140C661863}">
      <dgm:prSet/>
      <dgm:spPr/>
      <dgm:t>
        <a:bodyPr/>
        <a:lstStyle/>
        <a:p>
          <a:pPr>
            <a:lnSpc>
              <a:spcPct val="150000"/>
            </a:lnSpc>
          </a:pPr>
          <a:endParaRPr lang="en-US"/>
        </a:p>
      </dgm:t>
    </dgm:pt>
    <dgm:pt modelId="{F3D6B505-190F-43A5-864C-9B0D77F9883A}" type="sibTrans" cxnId="{9116CEA8-1A70-46B7-BF0E-89140C661863}">
      <dgm:prSet/>
      <dgm:spPr/>
      <dgm:t>
        <a:bodyPr/>
        <a:lstStyle/>
        <a:p>
          <a:pPr>
            <a:lnSpc>
              <a:spcPct val="150000"/>
            </a:lnSpc>
          </a:pPr>
          <a:endParaRPr lang="en-US"/>
        </a:p>
      </dgm:t>
    </dgm:pt>
    <dgm:pt modelId="{8F85FE91-A764-40E4-969B-A727341D93D1}">
      <dgm:prSet/>
      <dgm:spPr/>
      <dgm:t>
        <a:bodyPr/>
        <a:lstStyle/>
        <a:p>
          <a:pPr>
            <a:lnSpc>
              <a:spcPct val="150000"/>
            </a:lnSpc>
          </a:pPr>
          <a:r>
            <a:rPr lang="en-GB" b="0" i="0" baseline="0"/>
            <a:t>Adherence to recommended treatments</a:t>
          </a:r>
          <a:endParaRPr lang="en-US"/>
        </a:p>
      </dgm:t>
    </dgm:pt>
    <dgm:pt modelId="{F26135D7-094D-4B83-A853-940EEA9D80BD}" type="parTrans" cxnId="{645CB034-0FFF-493F-B302-44C7285A1C7E}">
      <dgm:prSet/>
      <dgm:spPr/>
      <dgm:t>
        <a:bodyPr/>
        <a:lstStyle/>
        <a:p>
          <a:pPr>
            <a:lnSpc>
              <a:spcPct val="150000"/>
            </a:lnSpc>
          </a:pPr>
          <a:endParaRPr lang="en-US"/>
        </a:p>
      </dgm:t>
    </dgm:pt>
    <dgm:pt modelId="{EDF4FD6F-6D98-48C1-9DC5-E748852F5AA2}" type="sibTrans" cxnId="{645CB034-0FFF-493F-B302-44C7285A1C7E}">
      <dgm:prSet/>
      <dgm:spPr/>
      <dgm:t>
        <a:bodyPr/>
        <a:lstStyle/>
        <a:p>
          <a:pPr>
            <a:lnSpc>
              <a:spcPct val="150000"/>
            </a:lnSpc>
          </a:pPr>
          <a:endParaRPr lang="en-US"/>
        </a:p>
      </dgm:t>
    </dgm:pt>
    <dgm:pt modelId="{B52AB145-8B04-444D-9197-7629F54CD67D}" type="pres">
      <dgm:prSet presAssocID="{7E7E1E08-C1B6-4937-8C3A-5755FA7B5870}" presName="cycle" presStyleCnt="0">
        <dgm:presLayoutVars>
          <dgm:dir/>
          <dgm:resizeHandles val="exact"/>
        </dgm:presLayoutVars>
      </dgm:prSet>
      <dgm:spPr/>
    </dgm:pt>
    <dgm:pt modelId="{13FD345A-AB59-8D49-9D81-3D3D347B1F1E}" type="pres">
      <dgm:prSet presAssocID="{A2127F55-4B3B-4C76-87D1-C8D4E3E1663D}" presName="node" presStyleLbl="revTx" presStyleIdx="0" presStyleCnt="1">
        <dgm:presLayoutVars>
          <dgm:bulletEnabled val="1"/>
        </dgm:presLayoutVars>
      </dgm:prSet>
      <dgm:spPr/>
    </dgm:pt>
  </dgm:ptLst>
  <dgm:cxnLst>
    <dgm:cxn modelId="{6022370B-07CA-6B4D-9C21-B4B0F44B9A17}" type="presOf" srcId="{619DDCE3-F687-426F-94AE-FCA63B2ADC38}" destId="{13FD345A-AB59-8D49-9D81-3D3D347B1F1E}" srcOrd="0" destOrd="4" presId="urn:microsoft.com/office/officeart/2005/8/layout/cycle1"/>
    <dgm:cxn modelId="{645CB034-0FFF-493F-B302-44C7285A1C7E}" srcId="{A2127F55-4B3B-4C76-87D1-C8D4E3E1663D}" destId="{8F85FE91-A764-40E4-969B-A727341D93D1}" srcOrd="5" destOrd="0" parTransId="{F26135D7-094D-4B83-A853-940EEA9D80BD}" sibTransId="{EDF4FD6F-6D98-48C1-9DC5-E748852F5AA2}"/>
    <dgm:cxn modelId="{1E91B43B-723A-41FF-90FA-4413EAE6A11A}" srcId="{A2127F55-4B3B-4C76-87D1-C8D4E3E1663D}" destId="{59BEFE36-22E4-4FF7-A10C-958D182732C6}" srcOrd="2" destOrd="0" parTransId="{B214D488-6C88-467E-B060-E3BDDBE7A8AC}" sibTransId="{B8FFB641-4180-4A69-BCCA-147BA47EA0AF}"/>
    <dgm:cxn modelId="{CFBF7E48-CCC1-4F79-8AED-3D21962E015D}" srcId="{7E7E1E08-C1B6-4937-8C3A-5755FA7B5870}" destId="{A2127F55-4B3B-4C76-87D1-C8D4E3E1663D}" srcOrd="0" destOrd="0" parTransId="{BBB256FF-D448-4D15-892A-D983234488CF}" sibTransId="{26E3E9F6-AA3A-4605-BC66-436A800321F0}"/>
    <dgm:cxn modelId="{2764B153-E014-C74E-9FEB-2DEC4207AD33}" type="presOf" srcId="{D80011FA-7860-488D-9757-E52AE1C31769}" destId="{13FD345A-AB59-8D49-9D81-3D3D347B1F1E}" srcOrd="0" destOrd="2" presId="urn:microsoft.com/office/officeart/2005/8/layout/cycle1"/>
    <dgm:cxn modelId="{3BB64E59-9A36-6B49-BDF7-4DBA0A0C49B3}" type="presOf" srcId="{7E7E1E08-C1B6-4937-8C3A-5755FA7B5870}" destId="{B52AB145-8B04-444D-9197-7629F54CD67D}" srcOrd="0" destOrd="0" presId="urn:microsoft.com/office/officeart/2005/8/layout/cycle1"/>
    <dgm:cxn modelId="{0D6E6B59-092F-3843-9E9B-673FCAD0A6B0}" type="presOf" srcId="{81C20757-B79E-4777-9045-291E884DB44D}" destId="{13FD345A-AB59-8D49-9D81-3D3D347B1F1E}" srcOrd="0" destOrd="1" presId="urn:microsoft.com/office/officeart/2005/8/layout/cycle1"/>
    <dgm:cxn modelId="{1A8D1064-F959-1D4B-A87F-22F69955799B}" type="presOf" srcId="{8F85FE91-A764-40E4-969B-A727341D93D1}" destId="{13FD345A-AB59-8D49-9D81-3D3D347B1F1E}" srcOrd="0" destOrd="6" presId="urn:microsoft.com/office/officeart/2005/8/layout/cycle1"/>
    <dgm:cxn modelId="{5AB59D6A-52F1-445F-8182-2CC0D08D41FF}" srcId="{A2127F55-4B3B-4C76-87D1-C8D4E3E1663D}" destId="{D80011FA-7860-488D-9757-E52AE1C31769}" srcOrd="1" destOrd="0" parTransId="{5F4BE536-A4C3-4C25-BEF5-6CC4E068DAF4}" sibTransId="{FF8696DC-6CF5-434D-A858-DAA3CDF55F1D}"/>
    <dgm:cxn modelId="{9116CEA8-1A70-46B7-BF0E-89140C661863}" srcId="{A2127F55-4B3B-4C76-87D1-C8D4E3E1663D}" destId="{3E646D21-47C1-49E0-9719-7D467EF56D92}" srcOrd="4" destOrd="0" parTransId="{067E3077-BCED-41A7-956C-1CA2F4631648}" sibTransId="{F3D6B505-190F-43A5-864C-9B0D77F9883A}"/>
    <dgm:cxn modelId="{DA2375B6-4FDA-3444-9D11-CB8523515DD4}" type="presOf" srcId="{59BEFE36-22E4-4FF7-A10C-958D182732C6}" destId="{13FD345A-AB59-8D49-9D81-3D3D347B1F1E}" srcOrd="0" destOrd="3" presId="urn:microsoft.com/office/officeart/2005/8/layout/cycle1"/>
    <dgm:cxn modelId="{C17390CB-E05D-F540-A639-65AE837EE96A}" type="presOf" srcId="{3E646D21-47C1-49E0-9719-7D467EF56D92}" destId="{13FD345A-AB59-8D49-9D81-3D3D347B1F1E}" srcOrd="0" destOrd="5" presId="urn:microsoft.com/office/officeart/2005/8/layout/cycle1"/>
    <dgm:cxn modelId="{BB7B64DC-3E94-034A-9CAD-FE3C14098793}" type="presOf" srcId="{A2127F55-4B3B-4C76-87D1-C8D4E3E1663D}" destId="{13FD345A-AB59-8D49-9D81-3D3D347B1F1E}" srcOrd="0" destOrd="0" presId="urn:microsoft.com/office/officeart/2005/8/layout/cycle1"/>
    <dgm:cxn modelId="{884F74E3-60CF-4302-8BDD-1C4DC052D8A0}" srcId="{A2127F55-4B3B-4C76-87D1-C8D4E3E1663D}" destId="{619DDCE3-F687-426F-94AE-FCA63B2ADC38}" srcOrd="3" destOrd="0" parTransId="{4929C048-F761-4366-8B10-99AF301483C4}" sibTransId="{C66E1657-9A31-4D85-BF8E-10BE723DC70D}"/>
    <dgm:cxn modelId="{3D1161FF-DDE0-425E-AC4C-40D5C422A2C5}" srcId="{A2127F55-4B3B-4C76-87D1-C8D4E3E1663D}" destId="{81C20757-B79E-4777-9045-291E884DB44D}" srcOrd="0" destOrd="0" parTransId="{3078450C-5D2D-4BD4-B99F-1E7864CE27C8}" sibTransId="{493CF60C-38BE-4C34-BDA6-4CD223247DE9}"/>
    <dgm:cxn modelId="{4192FFB7-7826-DD4A-91C7-E1E4BFECEB61}" type="presParOf" srcId="{B52AB145-8B04-444D-9197-7629F54CD67D}" destId="{13FD345A-AB59-8D49-9D81-3D3D347B1F1E}" srcOrd="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897CF-3999-4172-A6EA-6A162680583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A6DB5EF-A24F-4BAE-AF38-EE9129B1852F}">
      <dgm:prSet custT="1"/>
      <dgm:spPr/>
      <dgm:t>
        <a:bodyPr/>
        <a:lstStyle/>
        <a:p>
          <a:r>
            <a:rPr lang="en-GB" sz="2000" b="1"/>
            <a:t>Drug therapy</a:t>
          </a:r>
          <a:endParaRPr lang="en-US" sz="2000" b="1"/>
        </a:p>
      </dgm:t>
    </dgm:pt>
    <dgm:pt modelId="{44EBA293-1B0D-4AE8-9A22-D9A6FC6C0698}" type="parTrans" cxnId="{900A60F6-39F2-41C1-A2DA-86597D978C54}">
      <dgm:prSet/>
      <dgm:spPr/>
      <dgm:t>
        <a:bodyPr/>
        <a:lstStyle/>
        <a:p>
          <a:endParaRPr lang="en-US" sz="2000" b="1"/>
        </a:p>
      </dgm:t>
    </dgm:pt>
    <dgm:pt modelId="{A099D286-2079-47DC-8AFC-98BAC5E5FC1C}" type="sibTrans" cxnId="{900A60F6-39F2-41C1-A2DA-86597D978C54}">
      <dgm:prSet/>
      <dgm:spPr/>
      <dgm:t>
        <a:bodyPr/>
        <a:lstStyle/>
        <a:p>
          <a:endParaRPr lang="en-US" sz="2000" b="1"/>
        </a:p>
      </dgm:t>
    </dgm:pt>
    <dgm:pt modelId="{23EFEF32-C415-4544-8F12-A2AA5A7AE1C3}">
      <dgm:prSet custT="1"/>
      <dgm:spPr/>
      <dgm:t>
        <a:bodyPr/>
        <a:lstStyle/>
        <a:p>
          <a:r>
            <a:rPr lang="en-GB" sz="2000" b="1" dirty="0"/>
            <a:t>Brief Behavioural Activation Treatment</a:t>
          </a:r>
          <a:endParaRPr lang="en-US" sz="2000" b="1" dirty="0"/>
        </a:p>
      </dgm:t>
    </dgm:pt>
    <dgm:pt modelId="{19A77B96-D7C8-42F4-9CDA-D8C4C2BFFC63}" type="parTrans" cxnId="{0DF61FB9-DD7B-4150-BD1C-04F894B698C7}">
      <dgm:prSet/>
      <dgm:spPr/>
      <dgm:t>
        <a:bodyPr/>
        <a:lstStyle/>
        <a:p>
          <a:endParaRPr lang="en-US" sz="2000" b="1"/>
        </a:p>
      </dgm:t>
    </dgm:pt>
    <dgm:pt modelId="{33C0BDCA-A25B-4C45-B8BB-AD23B224EB0F}" type="sibTrans" cxnId="{0DF61FB9-DD7B-4150-BD1C-04F894B698C7}">
      <dgm:prSet/>
      <dgm:spPr/>
      <dgm:t>
        <a:bodyPr/>
        <a:lstStyle/>
        <a:p>
          <a:endParaRPr lang="en-US" sz="2000" b="1"/>
        </a:p>
      </dgm:t>
    </dgm:pt>
    <dgm:pt modelId="{5637DE98-4F6D-438A-BB55-8604251CBB45}">
      <dgm:prSet custT="1"/>
      <dgm:spPr/>
      <dgm:t>
        <a:bodyPr/>
        <a:lstStyle/>
        <a:p>
          <a:r>
            <a:rPr lang="en-GB" sz="2000" b="1" dirty="0"/>
            <a:t>Cognitive therapy</a:t>
          </a:r>
          <a:endParaRPr lang="en-US" sz="2000" b="1" dirty="0"/>
        </a:p>
      </dgm:t>
    </dgm:pt>
    <dgm:pt modelId="{898523E5-3E1A-4D9A-8883-1D886D911C9A}" type="parTrans" cxnId="{08D38DC5-08E9-434B-840E-F14276A9B25A}">
      <dgm:prSet/>
      <dgm:spPr/>
      <dgm:t>
        <a:bodyPr/>
        <a:lstStyle/>
        <a:p>
          <a:endParaRPr lang="en-US" sz="2000" b="1"/>
        </a:p>
      </dgm:t>
    </dgm:pt>
    <dgm:pt modelId="{F786C513-8C67-4CB8-93B7-EC62C3D1E68D}" type="sibTrans" cxnId="{08D38DC5-08E9-434B-840E-F14276A9B25A}">
      <dgm:prSet/>
      <dgm:spPr/>
      <dgm:t>
        <a:bodyPr/>
        <a:lstStyle/>
        <a:p>
          <a:endParaRPr lang="en-US" sz="2000" b="1"/>
        </a:p>
      </dgm:t>
    </dgm:pt>
    <dgm:pt modelId="{A5A0A14D-498C-4DE0-AA23-56096E3D9936}">
      <dgm:prSet custT="1"/>
      <dgm:spPr/>
      <dgm:t>
        <a:bodyPr/>
        <a:lstStyle/>
        <a:p>
          <a:r>
            <a:rPr lang="en-GB" sz="2000" b="1" dirty="0"/>
            <a:t>Mindfulness</a:t>
          </a:r>
          <a:endParaRPr lang="en-US" sz="2000" b="1" dirty="0"/>
        </a:p>
      </dgm:t>
    </dgm:pt>
    <dgm:pt modelId="{73658FEB-C154-4A40-B614-DE28190381B0}" type="parTrans" cxnId="{911B2F28-E924-4FDC-995F-67A43F99AAF5}">
      <dgm:prSet/>
      <dgm:spPr/>
      <dgm:t>
        <a:bodyPr/>
        <a:lstStyle/>
        <a:p>
          <a:endParaRPr lang="en-US" sz="2000" b="1"/>
        </a:p>
      </dgm:t>
    </dgm:pt>
    <dgm:pt modelId="{C0D1EED0-E438-455A-9401-C6A947D0BE86}" type="sibTrans" cxnId="{911B2F28-E924-4FDC-995F-67A43F99AAF5}">
      <dgm:prSet/>
      <dgm:spPr/>
      <dgm:t>
        <a:bodyPr/>
        <a:lstStyle/>
        <a:p>
          <a:endParaRPr lang="en-US" sz="2000" b="1"/>
        </a:p>
      </dgm:t>
    </dgm:pt>
    <dgm:pt modelId="{363F86E8-99EA-6F4D-9FCC-7E098653EBE9}">
      <dgm:prSet custT="1"/>
      <dgm:spPr/>
      <dgm:t>
        <a:bodyPr/>
        <a:lstStyle/>
        <a:p>
          <a:r>
            <a:rPr lang="en-ZA" sz="2000" b="1" dirty="0"/>
            <a:t>Dialectical Behaviour Therapy (DBT)</a:t>
          </a:r>
          <a:endParaRPr lang="en-GB" sz="2000" b="1" dirty="0"/>
        </a:p>
      </dgm:t>
    </dgm:pt>
    <dgm:pt modelId="{D44A5A42-36F3-D14A-A13B-815E6241C73C}" type="parTrans" cxnId="{A8E2C819-86B6-B143-B1C2-3CD39BBCC0E5}">
      <dgm:prSet/>
      <dgm:spPr/>
      <dgm:t>
        <a:bodyPr/>
        <a:lstStyle/>
        <a:p>
          <a:endParaRPr lang="en-GB" sz="2000" b="1"/>
        </a:p>
      </dgm:t>
    </dgm:pt>
    <dgm:pt modelId="{7CF66AC8-774D-2045-A3D0-47751925213A}" type="sibTrans" cxnId="{A8E2C819-86B6-B143-B1C2-3CD39BBCC0E5}">
      <dgm:prSet/>
      <dgm:spPr/>
      <dgm:t>
        <a:bodyPr/>
        <a:lstStyle/>
        <a:p>
          <a:endParaRPr lang="en-GB" sz="2000" b="1"/>
        </a:p>
      </dgm:t>
    </dgm:pt>
    <dgm:pt modelId="{B61BCEC6-65C1-2A4C-B652-F988C4A955F9}">
      <dgm:prSet custT="1"/>
      <dgm:spPr/>
      <dgm:t>
        <a:bodyPr/>
        <a:lstStyle/>
        <a:p>
          <a:r>
            <a:rPr lang="en-ZA" sz="2000" b="1"/>
            <a:t>Behavioural Therapy</a:t>
          </a:r>
          <a:endParaRPr lang="en-GB" sz="2000" b="1" dirty="0"/>
        </a:p>
      </dgm:t>
    </dgm:pt>
    <dgm:pt modelId="{CC73FA81-AA66-FD46-A2DF-03BCD90319EC}" type="parTrans" cxnId="{394D46B2-9CC9-0B4A-A20C-22C338813358}">
      <dgm:prSet/>
      <dgm:spPr/>
      <dgm:t>
        <a:bodyPr/>
        <a:lstStyle/>
        <a:p>
          <a:endParaRPr lang="en-GB" sz="2000" b="1"/>
        </a:p>
      </dgm:t>
    </dgm:pt>
    <dgm:pt modelId="{B82B0A5A-1908-6442-B40B-E7755F18D90E}" type="sibTrans" cxnId="{394D46B2-9CC9-0B4A-A20C-22C338813358}">
      <dgm:prSet/>
      <dgm:spPr/>
      <dgm:t>
        <a:bodyPr/>
        <a:lstStyle/>
        <a:p>
          <a:endParaRPr lang="en-GB" sz="2000" b="1"/>
        </a:p>
      </dgm:t>
    </dgm:pt>
    <dgm:pt modelId="{D507B8EE-9D7E-0A48-A9CE-9C7B50E8193C}">
      <dgm:prSet custT="1"/>
      <dgm:spPr/>
      <dgm:t>
        <a:bodyPr/>
        <a:lstStyle/>
        <a:p>
          <a:r>
            <a:rPr lang="en-ZA" sz="2000" b="1"/>
            <a:t>Psychodynamic</a:t>
          </a:r>
          <a:endParaRPr lang="en-GB" sz="2000" b="1" dirty="0"/>
        </a:p>
      </dgm:t>
    </dgm:pt>
    <dgm:pt modelId="{793BA0CF-4A83-E943-963B-ECC5F6F52A95}" type="parTrans" cxnId="{FEBB9F9D-D0DE-FB4C-B067-A1C12032E5AA}">
      <dgm:prSet/>
      <dgm:spPr/>
      <dgm:t>
        <a:bodyPr/>
        <a:lstStyle/>
        <a:p>
          <a:endParaRPr lang="en-GB" sz="2000" b="1"/>
        </a:p>
      </dgm:t>
    </dgm:pt>
    <dgm:pt modelId="{5768D77D-4763-7D40-B18D-C20643271224}" type="sibTrans" cxnId="{FEBB9F9D-D0DE-FB4C-B067-A1C12032E5AA}">
      <dgm:prSet/>
      <dgm:spPr/>
      <dgm:t>
        <a:bodyPr/>
        <a:lstStyle/>
        <a:p>
          <a:endParaRPr lang="en-GB" sz="2000" b="1"/>
        </a:p>
      </dgm:t>
    </dgm:pt>
    <dgm:pt modelId="{684E7140-ADAB-F043-BBDB-E51D996EFF70}" type="pres">
      <dgm:prSet presAssocID="{AE0897CF-3999-4172-A6EA-6A162680583B}" presName="vert0" presStyleCnt="0">
        <dgm:presLayoutVars>
          <dgm:dir/>
          <dgm:animOne val="branch"/>
          <dgm:animLvl val="lvl"/>
        </dgm:presLayoutVars>
      </dgm:prSet>
      <dgm:spPr/>
    </dgm:pt>
    <dgm:pt modelId="{149B4C7D-E154-B440-9F39-28B380226AD6}" type="pres">
      <dgm:prSet presAssocID="{DA6DB5EF-A24F-4BAE-AF38-EE9129B1852F}" presName="thickLine" presStyleLbl="alignNode1" presStyleIdx="0" presStyleCnt="7"/>
      <dgm:spPr/>
    </dgm:pt>
    <dgm:pt modelId="{A9C4F289-A672-184E-B12F-326AB8BADFB5}" type="pres">
      <dgm:prSet presAssocID="{DA6DB5EF-A24F-4BAE-AF38-EE9129B1852F}" presName="horz1" presStyleCnt="0"/>
      <dgm:spPr/>
    </dgm:pt>
    <dgm:pt modelId="{D4D6B824-4761-874F-9ACF-9083393DFDE8}" type="pres">
      <dgm:prSet presAssocID="{DA6DB5EF-A24F-4BAE-AF38-EE9129B1852F}" presName="tx1" presStyleLbl="revTx" presStyleIdx="0" presStyleCnt="7"/>
      <dgm:spPr/>
    </dgm:pt>
    <dgm:pt modelId="{BFBB0ABD-A1B3-984C-967E-480328CEFF66}" type="pres">
      <dgm:prSet presAssocID="{DA6DB5EF-A24F-4BAE-AF38-EE9129B1852F}" presName="vert1" presStyleCnt="0"/>
      <dgm:spPr/>
    </dgm:pt>
    <dgm:pt modelId="{85483505-E3BF-3146-9BB1-6A8F058EE085}" type="pres">
      <dgm:prSet presAssocID="{23EFEF32-C415-4544-8F12-A2AA5A7AE1C3}" presName="thickLine" presStyleLbl="alignNode1" presStyleIdx="1" presStyleCnt="7"/>
      <dgm:spPr/>
    </dgm:pt>
    <dgm:pt modelId="{5B755B43-562B-ED46-ACF6-328D183E1A2C}" type="pres">
      <dgm:prSet presAssocID="{23EFEF32-C415-4544-8F12-A2AA5A7AE1C3}" presName="horz1" presStyleCnt="0"/>
      <dgm:spPr/>
    </dgm:pt>
    <dgm:pt modelId="{F131C912-B546-8A45-935D-6A8362081535}" type="pres">
      <dgm:prSet presAssocID="{23EFEF32-C415-4544-8F12-A2AA5A7AE1C3}" presName="tx1" presStyleLbl="revTx" presStyleIdx="1" presStyleCnt="7"/>
      <dgm:spPr/>
    </dgm:pt>
    <dgm:pt modelId="{A55A7CA9-65AC-334B-90F9-DC8A1169B1BE}" type="pres">
      <dgm:prSet presAssocID="{23EFEF32-C415-4544-8F12-A2AA5A7AE1C3}" presName="vert1" presStyleCnt="0"/>
      <dgm:spPr/>
    </dgm:pt>
    <dgm:pt modelId="{445E9FF2-B960-5547-8F58-07E078E1D8EC}" type="pres">
      <dgm:prSet presAssocID="{5637DE98-4F6D-438A-BB55-8604251CBB45}" presName="thickLine" presStyleLbl="alignNode1" presStyleIdx="2" presStyleCnt="7"/>
      <dgm:spPr/>
    </dgm:pt>
    <dgm:pt modelId="{6587EC42-F1A9-3E4E-BB79-BEC278CA3E50}" type="pres">
      <dgm:prSet presAssocID="{5637DE98-4F6D-438A-BB55-8604251CBB45}" presName="horz1" presStyleCnt="0"/>
      <dgm:spPr/>
    </dgm:pt>
    <dgm:pt modelId="{F7C60DC8-CC8B-CB48-A612-D937B90FC7C9}" type="pres">
      <dgm:prSet presAssocID="{5637DE98-4F6D-438A-BB55-8604251CBB45}" presName="tx1" presStyleLbl="revTx" presStyleIdx="2" presStyleCnt="7"/>
      <dgm:spPr/>
    </dgm:pt>
    <dgm:pt modelId="{A7714CCA-128D-A341-984A-631DE2FEEAB5}" type="pres">
      <dgm:prSet presAssocID="{5637DE98-4F6D-438A-BB55-8604251CBB45}" presName="vert1" presStyleCnt="0"/>
      <dgm:spPr/>
    </dgm:pt>
    <dgm:pt modelId="{1F882D18-92DE-C54E-9F2B-F02E997ED3BD}" type="pres">
      <dgm:prSet presAssocID="{A5A0A14D-498C-4DE0-AA23-56096E3D9936}" presName="thickLine" presStyleLbl="alignNode1" presStyleIdx="3" presStyleCnt="7"/>
      <dgm:spPr/>
    </dgm:pt>
    <dgm:pt modelId="{25B23074-3A6F-F14E-BE64-E745B3ACE869}" type="pres">
      <dgm:prSet presAssocID="{A5A0A14D-498C-4DE0-AA23-56096E3D9936}" presName="horz1" presStyleCnt="0"/>
      <dgm:spPr/>
    </dgm:pt>
    <dgm:pt modelId="{91942D3E-E1B6-A341-8FE9-28F7F79213A5}" type="pres">
      <dgm:prSet presAssocID="{A5A0A14D-498C-4DE0-AA23-56096E3D9936}" presName="tx1" presStyleLbl="revTx" presStyleIdx="3" presStyleCnt="7"/>
      <dgm:spPr/>
    </dgm:pt>
    <dgm:pt modelId="{0F931FE6-722D-B148-96CA-B5C26D131DDD}" type="pres">
      <dgm:prSet presAssocID="{A5A0A14D-498C-4DE0-AA23-56096E3D9936}" presName="vert1" presStyleCnt="0"/>
      <dgm:spPr/>
    </dgm:pt>
    <dgm:pt modelId="{12E74037-DF13-0547-8C78-F5FD68236573}" type="pres">
      <dgm:prSet presAssocID="{363F86E8-99EA-6F4D-9FCC-7E098653EBE9}" presName="thickLine" presStyleLbl="alignNode1" presStyleIdx="4" presStyleCnt="7"/>
      <dgm:spPr/>
    </dgm:pt>
    <dgm:pt modelId="{65C139C2-074E-904A-A2FB-4E62EE8F659C}" type="pres">
      <dgm:prSet presAssocID="{363F86E8-99EA-6F4D-9FCC-7E098653EBE9}" presName="horz1" presStyleCnt="0"/>
      <dgm:spPr/>
    </dgm:pt>
    <dgm:pt modelId="{143DFDB7-5B28-3A4B-B6F5-A7FF3A5F23B7}" type="pres">
      <dgm:prSet presAssocID="{363F86E8-99EA-6F4D-9FCC-7E098653EBE9}" presName="tx1" presStyleLbl="revTx" presStyleIdx="4" presStyleCnt="7"/>
      <dgm:spPr/>
    </dgm:pt>
    <dgm:pt modelId="{9E944AD3-BAF2-8F40-B06E-067B1556EBD8}" type="pres">
      <dgm:prSet presAssocID="{363F86E8-99EA-6F4D-9FCC-7E098653EBE9}" presName="vert1" presStyleCnt="0"/>
      <dgm:spPr/>
    </dgm:pt>
    <dgm:pt modelId="{E645B136-5506-484C-BCCD-3F4D7DC88635}" type="pres">
      <dgm:prSet presAssocID="{B61BCEC6-65C1-2A4C-B652-F988C4A955F9}" presName="thickLine" presStyleLbl="alignNode1" presStyleIdx="5" presStyleCnt="7"/>
      <dgm:spPr/>
    </dgm:pt>
    <dgm:pt modelId="{54CEABA5-7BA1-EA46-AF20-FBF3E41E88A1}" type="pres">
      <dgm:prSet presAssocID="{B61BCEC6-65C1-2A4C-B652-F988C4A955F9}" presName="horz1" presStyleCnt="0"/>
      <dgm:spPr/>
    </dgm:pt>
    <dgm:pt modelId="{3B80E402-6A98-5B4A-BDBD-7B7A61741D3E}" type="pres">
      <dgm:prSet presAssocID="{B61BCEC6-65C1-2A4C-B652-F988C4A955F9}" presName="tx1" presStyleLbl="revTx" presStyleIdx="5" presStyleCnt="7"/>
      <dgm:spPr/>
    </dgm:pt>
    <dgm:pt modelId="{A9F989BE-1769-0C4C-9824-B73E3C8BECFE}" type="pres">
      <dgm:prSet presAssocID="{B61BCEC6-65C1-2A4C-B652-F988C4A955F9}" presName="vert1" presStyleCnt="0"/>
      <dgm:spPr/>
    </dgm:pt>
    <dgm:pt modelId="{90494E26-F8C6-324E-BD29-BC738850CD94}" type="pres">
      <dgm:prSet presAssocID="{D507B8EE-9D7E-0A48-A9CE-9C7B50E8193C}" presName="thickLine" presStyleLbl="alignNode1" presStyleIdx="6" presStyleCnt="7"/>
      <dgm:spPr/>
    </dgm:pt>
    <dgm:pt modelId="{B4ECC1B8-D7D1-5347-BA42-692660F70437}" type="pres">
      <dgm:prSet presAssocID="{D507B8EE-9D7E-0A48-A9CE-9C7B50E8193C}" presName="horz1" presStyleCnt="0"/>
      <dgm:spPr/>
    </dgm:pt>
    <dgm:pt modelId="{EA1A0E6C-C66F-DF4A-9F4C-5AE0C88648FA}" type="pres">
      <dgm:prSet presAssocID="{D507B8EE-9D7E-0A48-A9CE-9C7B50E8193C}" presName="tx1" presStyleLbl="revTx" presStyleIdx="6" presStyleCnt="7"/>
      <dgm:spPr/>
    </dgm:pt>
    <dgm:pt modelId="{418E2277-40E0-9C4B-930D-04CD69A27A12}" type="pres">
      <dgm:prSet presAssocID="{D507B8EE-9D7E-0A48-A9CE-9C7B50E8193C}" presName="vert1" presStyleCnt="0"/>
      <dgm:spPr/>
    </dgm:pt>
  </dgm:ptLst>
  <dgm:cxnLst>
    <dgm:cxn modelId="{A8E2C819-86B6-B143-B1C2-3CD39BBCC0E5}" srcId="{AE0897CF-3999-4172-A6EA-6A162680583B}" destId="{363F86E8-99EA-6F4D-9FCC-7E098653EBE9}" srcOrd="4" destOrd="0" parTransId="{D44A5A42-36F3-D14A-A13B-815E6241C73C}" sibTransId="{7CF66AC8-774D-2045-A3D0-47751925213A}"/>
    <dgm:cxn modelId="{AB81411C-EF36-FE42-8AE3-22C8119B5066}" type="presOf" srcId="{AE0897CF-3999-4172-A6EA-6A162680583B}" destId="{684E7140-ADAB-F043-BBDB-E51D996EFF70}" srcOrd="0" destOrd="0" presId="urn:microsoft.com/office/officeart/2008/layout/LinedList"/>
    <dgm:cxn modelId="{911B2F28-E924-4FDC-995F-67A43F99AAF5}" srcId="{AE0897CF-3999-4172-A6EA-6A162680583B}" destId="{A5A0A14D-498C-4DE0-AA23-56096E3D9936}" srcOrd="3" destOrd="0" parTransId="{73658FEB-C154-4A40-B614-DE28190381B0}" sibTransId="{C0D1EED0-E438-455A-9401-C6A947D0BE86}"/>
    <dgm:cxn modelId="{D677A249-E7F0-FC40-9D9F-86965D397116}" type="presOf" srcId="{DA6DB5EF-A24F-4BAE-AF38-EE9129B1852F}" destId="{D4D6B824-4761-874F-9ACF-9083393DFDE8}" srcOrd="0" destOrd="0" presId="urn:microsoft.com/office/officeart/2008/layout/LinedList"/>
    <dgm:cxn modelId="{90152858-9066-B84A-B239-BF7604A4731D}" type="presOf" srcId="{363F86E8-99EA-6F4D-9FCC-7E098653EBE9}" destId="{143DFDB7-5B28-3A4B-B6F5-A7FF3A5F23B7}" srcOrd="0" destOrd="0" presId="urn:microsoft.com/office/officeart/2008/layout/LinedList"/>
    <dgm:cxn modelId="{EC2A656F-0DD0-7147-BF70-58032A552B67}" type="presOf" srcId="{5637DE98-4F6D-438A-BB55-8604251CBB45}" destId="{F7C60DC8-CC8B-CB48-A612-D937B90FC7C9}" srcOrd="0" destOrd="0" presId="urn:microsoft.com/office/officeart/2008/layout/LinedList"/>
    <dgm:cxn modelId="{7B063E9B-9F41-D347-A0E9-DFCA2367F11C}" type="presOf" srcId="{D507B8EE-9D7E-0A48-A9CE-9C7B50E8193C}" destId="{EA1A0E6C-C66F-DF4A-9F4C-5AE0C88648FA}" srcOrd="0" destOrd="0" presId="urn:microsoft.com/office/officeart/2008/layout/LinedList"/>
    <dgm:cxn modelId="{D8F4549C-4DF1-0644-BFB4-875F963EF7C7}" type="presOf" srcId="{23EFEF32-C415-4544-8F12-A2AA5A7AE1C3}" destId="{F131C912-B546-8A45-935D-6A8362081535}" srcOrd="0" destOrd="0" presId="urn:microsoft.com/office/officeart/2008/layout/LinedList"/>
    <dgm:cxn modelId="{FEBB9F9D-D0DE-FB4C-B067-A1C12032E5AA}" srcId="{AE0897CF-3999-4172-A6EA-6A162680583B}" destId="{D507B8EE-9D7E-0A48-A9CE-9C7B50E8193C}" srcOrd="6" destOrd="0" parTransId="{793BA0CF-4A83-E943-963B-ECC5F6F52A95}" sibTransId="{5768D77D-4763-7D40-B18D-C20643271224}"/>
    <dgm:cxn modelId="{7C7782A3-37FA-924C-ADA5-A34D23A930F7}" type="presOf" srcId="{A5A0A14D-498C-4DE0-AA23-56096E3D9936}" destId="{91942D3E-E1B6-A341-8FE9-28F7F79213A5}" srcOrd="0" destOrd="0" presId="urn:microsoft.com/office/officeart/2008/layout/LinedList"/>
    <dgm:cxn modelId="{394D46B2-9CC9-0B4A-A20C-22C338813358}" srcId="{AE0897CF-3999-4172-A6EA-6A162680583B}" destId="{B61BCEC6-65C1-2A4C-B652-F988C4A955F9}" srcOrd="5" destOrd="0" parTransId="{CC73FA81-AA66-FD46-A2DF-03BCD90319EC}" sibTransId="{B82B0A5A-1908-6442-B40B-E7755F18D90E}"/>
    <dgm:cxn modelId="{5D098EB6-FCF9-F74A-B8D9-644C0E59408D}" type="presOf" srcId="{B61BCEC6-65C1-2A4C-B652-F988C4A955F9}" destId="{3B80E402-6A98-5B4A-BDBD-7B7A61741D3E}" srcOrd="0" destOrd="0" presId="urn:microsoft.com/office/officeart/2008/layout/LinedList"/>
    <dgm:cxn modelId="{0DF61FB9-DD7B-4150-BD1C-04F894B698C7}" srcId="{AE0897CF-3999-4172-A6EA-6A162680583B}" destId="{23EFEF32-C415-4544-8F12-A2AA5A7AE1C3}" srcOrd="1" destOrd="0" parTransId="{19A77B96-D7C8-42F4-9CDA-D8C4C2BFFC63}" sibTransId="{33C0BDCA-A25B-4C45-B8BB-AD23B224EB0F}"/>
    <dgm:cxn modelId="{08D38DC5-08E9-434B-840E-F14276A9B25A}" srcId="{AE0897CF-3999-4172-A6EA-6A162680583B}" destId="{5637DE98-4F6D-438A-BB55-8604251CBB45}" srcOrd="2" destOrd="0" parTransId="{898523E5-3E1A-4D9A-8883-1D886D911C9A}" sibTransId="{F786C513-8C67-4CB8-93B7-EC62C3D1E68D}"/>
    <dgm:cxn modelId="{900A60F6-39F2-41C1-A2DA-86597D978C54}" srcId="{AE0897CF-3999-4172-A6EA-6A162680583B}" destId="{DA6DB5EF-A24F-4BAE-AF38-EE9129B1852F}" srcOrd="0" destOrd="0" parTransId="{44EBA293-1B0D-4AE8-9A22-D9A6FC6C0698}" sibTransId="{A099D286-2079-47DC-8AFC-98BAC5E5FC1C}"/>
    <dgm:cxn modelId="{0052A4E0-D6DD-C149-AAE6-8625C2433F24}" type="presParOf" srcId="{684E7140-ADAB-F043-BBDB-E51D996EFF70}" destId="{149B4C7D-E154-B440-9F39-28B380226AD6}" srcOrd="0" destOrd="0" presId="urn:microsoft.com/office/officeart/2008/layout/LinedList"/>
    <dgm:cxn modelId="{26856853-2DBE-4B4B-BA64-777FAC80812B}" type="presParOf" srcId="{684E7140-ADAB-F043-BBDB-E51D996EFF70}" destId="{A9C4F289-A672-184E-B12F-326AB8BADFB5}" srcOrd="1" destOrd="0" presId="urn:microsoft.com/office/officeart/2008/layout/LinedList"/>
    <dgm:cxn modelId="{B16A34B1-3323-C441-93BA-2D30ED8D7543}" type="presParOf" srcId="{A9C4F289-A672-184E-B12F-326AB8BADFB5}" destId="{D4D6B824-4761-874F-9ACF-9083393DFDE8}" srcOrd="0" destOrd="0" presId="urn:microsoft.com/office/officeart/2008/layout/LinedList"/>
    <dgm:cxn modelId="{498D5157-F947-694F-8D77-4B595ED3F3DD}" type="presParOf" srcId="{A9C4F289-A672-184E-B12F-326AB8BADFB5}" destId="{BFBB0ABD-A1B3-984C-967E-480328CEFF66}" srcOrd="1" destOrd="0" presId="urn:microsoft.com/office/officeart/2008/layout/LinedList"/>
    <dgm:cxn modelId="{A2D3CEAB-E1BA-9649-B7FB-25F563FED07F}" type="presParOf" srcId="{684E7140-ADAB-F043-BBDB-E51D996EFF70}" destId="{85483505-E3BF-3146-9BB1-6A8F058EE085}" srcOrd="2" destOrd="0" presId="urn:microsoft.com/office/officeart/2008/layout/LinedList"/>
    <dgm:cxn modelId="{1EBED8B0-4639-8643-AFCA-A9AC8B8FCCD0}" type="presParOf" srcId="{684E7140-ADAB-F043-BBDB-E51D996EFF70}" destId="{5B755B43-562B-ED46-ACF6-328D183E1A2C}" srcOrd="3" destOrd="0" presId="urn:microsoft.com/office/officeart/2008/layout/LinedList"/>
    <dgm:cxn modelId="{73A6DA7F-2C1E-7647-A28F-AF9880B82B1F}" type="presParOf" srcId="{5B755B43-562B-ED46-ACF6-328D183E1A2C}" destId="{F131C912-B546-8A45-935D-6A8362081535}" srcOrd="0" destOrd="0" presId="urn:microsoft.com/office/officeart/2008/layout/LinedList"/>
    <dgm:cxn modelId="{E8FC4C0A-09C1-5044-9EAA-F254150B3F50}" type="presParOf" srcId="{5B755B43-562B-ED46-ACF6-328D183E1A2C}" destId="{A55A7CA9-65AC-334B-90F9-DC8A1169B1BE}" srcOrd="1" destOrd="0" presId="urn:microsoft.com/office/officeart/2008/layout/LinedList"/>
    <dgm:cxn modelId="{A023EEEA-25C8-364F-BD99-62F9321A0450}" type="presParOf" srcId="{684E7140-ADAB-F043-BBDB-E51D996EFF70}" destId="{445E9FF2-B960-5547-8F58-07E078E1D8EC}" srcOrd="4" destOrd="0" presId="urn:microsoft.com/office/officeart/2008/layout/LinedList"/>
    <dgm:cxn modelId="{3E4364FC-4616-824D-BE02-F77443E7C928}" type="presParOf" srcId="{684E7140-ADAB-F043-BBDB-E51D996EFF70}" destId="{6587EC42-F1A9-3E4E-BB79-BEC278CA3E50}" srcOrd="5" destOrd="0" presId="urn:microsoft.com/office/officeart/2008/layout/LinedList"/>
    <dgm:cxn modelId="{FBA966B6-3090-7A48-94C0-5900E77EFD04}" type="presParOf" srcId="{6587EC42-F1A9-3E4E-BB79-BEC278CA3E50}" destId="{F7C60DC8-CC8B-CB48-A612-D937B90FC7C9}" srcOrd="0" destOrd="0" presId="urn:microsoft.com/office/officeart/2008/layout/LinedList"/>
    <dgm:cxn modelId="{A13A3A9F-16D1-C240-9852-6156101F9ED1}" type="presParOf" srcId="{6587EC42-F1A9-3E4E-BB79-BEC278CA3E50}" destId="{A7714CCA-128D-A341-984A-631DE2FEEAB5}" srcOrd="1" destOrd="0" presId="urn:microsoft.com/office/officeart/2008/layout/LinedList"/>
    <dgm:cxn modelId="{60D287FB-F775-5A48-863A-0B113F7BF4D6}" type="presParOf" srcId="{684E7140-ADAB-F043-BBDB-E51D996EFF70}" destId="{1F882D18-92DE-C54E-9F2B-F02E997ED3BD}" srcOrd="6" destOrd="0" presId="urn:microsoft.com/office/officeart/2008/layout/LinedList"/>
    <dgm:cxn modelId="{BA104B97-9D52-2F4B-97A2-96A65B50DC6D}" type="presParOf" srcId="{684E7140-ADAB-F043-BBDB-E51D996EFF70}" destId="{25B23074-3A6F-F14E-BE64-E745B3ACE869}" srcOrd="7" destOrd="0" presId="urn:microsoft.com/office/officeart/2008/layout/LinedList"/>
    <dgm:cxn modelId="{BA18C9B0-B2F3-8940-BC7D-4F82FD78FB50}" type="presParOf" srcId="{25B23074-3A6F-F14E-BE64-E745B3ACE869}" destId="{91942D3E-E1B6-A341-8FE9-28F7F79213A5}" srcOrd="0" destOrd="0" presId="urn:microsoft.com/office/officeart/2008/layout/LinedList"/>
    <dgm:cxn modelId="{D7BD76F7-4487-524D-8F44-05EACCAD00DB}" type="presParOf" srcId="{25B23074-3A6F-F14E-BE64-E745B3ACE869}" destId="{0F931FE6-722D-B148-96CA-B5C26D131DDD}" srcOrd="1" destOrd="0" presId="urn:microsoft.com/office/officeart/2008/layout/LinedList"/>
    <dgm:cxn modelId="{5FAD2E4B-D48B-2D4A-8170-82A62E71556A}" type="presParOf" srcId="{684E7140-ADAB-F043-BBDB-E51D996EFF70}" destId="{12E74037-DF13-0547-8C78-F5FD68236573}" srcOrd="8" destOrd="0" presId="urn:microsoft.com/office/officeart/2008/layout/LinedList"/>
    <dgm:cxn modelId="{EC661C0D-6209-9F49-AFD2-571478DFAE47}" type="presParOf" srcId="{684E7140-ADAB-F043-BBDB-E51D996EFF70}" destId="{65C139C2-074E-904A-A2FB-4E62EE8F659C}" srcOrd="9" destOrd="0" presId="urn:microsoft.com/office/officeart/2008/layout/LinedList"/>
    <dgm:cxn modelId="{D9816F2A-4939-7540-ABB2-F95D3A299244}" type="presParOf" srcId="{65C139C2-074E-904A-A2FB-4E62EE8F659C}" destId="{143DFDB7-5B28-3A4B-B6F5-A7FF3A5F23B7}" srcOrd="0" destOrd="0" presId="urn:microsoft.com/office/officeart/2008/layout/LinedList"/>
    <dgm:cxn modelId="{F76F45F2-49B5-994C-BE35-85301916A695}" type="presParOf" srcId="{65C139C2-074E-904A-A2FB-4E62EE8F659C}" destId="{9E944AD3-BAF2-8F40-B06E-067B1556EBD8}" srcOrd="1" destOrd="0" presId="urn:microsoft.com/office/officeart/2008/layout/LinedList"/>
    <dgm:cxn modelId="{AA436A75-4432-3947-AEA7-A1BD8104BFA5}" type="presParOf" srcId="{684E7140-ADAB-F043-BBDB-E51D996EFF70}" destId="{E645B136-5506-484C-BCCD-3F4D7DC88635}" srcOrd="10" destOrd="0" presId="urn:microsoft.com/office/officeart/2008/layout/LinedList"/>
    <dgm:cxn modelId="{E2D01A13-E126-1045-9A4B-5761124E15B4}" type="presParOf" srcId="{684E7140-ADAB-F043-BBDB-E51D996EFF70}" destId="{54CEABA5-7BA1-EA46-AF20-FBF3E41E88A1}" srcOrd="11" destOrd="0" presId="urn:microsoft.com/office/officeart/2008/layout/LinedList"/>
    <dgm:cxn modelId="{F10F4882-BA5E-3649-A18C-264042BFE1BC}" type="presParOf" srcId="{54CEABA5-7BA1-EA46-AF20-FBF3E41E88A1}" destId="{3B80E402-6A98-5B4A-BDBD-7B7A61741D3E}" srcOrd="0" destOrd="0" presId="urn:microsoft.com/office/officeart/2008/layout/LinedList"/>
    <dgm:cxn modelId="{8466BD12-C327-7A42-96B2-018C26D3DF70}" type="presParOf" srcId="{54CEABA5-7BA1-EA46-AF20-FBF3E41E88A1}" destId="{A9F989BE-1769-0C4C-9824-B73E3C8BECFE}" srcOrd="1" destOrd="0" presId="urn:microsoft.com/office/officeart/2008/layout/LinedList"/>
    <dgm:cxn modelId="{5CB5F86A-1CA5-F048-BBE8-9FFCE0A5C6D5}" type="presParOf" srcId="{684E7140-ADAB-F043-BBDB-E51D996EFF70}" destId="{90494E26-F8C6-324E-BD29-BC738850CD94}" srcOrd="12" destOrd="0" presId="urn:microsoft.com/office/officeart/2008/layout/LinedList"/>
    <dgm:cxn modelId="{320D8449-E8A9-4645-B999-B42FA896335D}" type="presParOf" srcId="{684E7140-ADAB-F043-BBDB-E51D996EFF70}" destId="{B4ECC1B8-D7D1-5347-BA42-692660F70437}" srcOrd="13" destOrd="0" presId="urn:microsoft.com/office/officeart/2008/layout/LinedList"/>
    <dgm:cxn modelId="{97A3EDED-EA3F-8E4A-8AB2-BD1D1FF77B7E}" type="presParOf" srcId="{B4ECC1B8-D7D1-5347-BA42-692660F70437}" destId="{EA1A0E6C-C66F-DF4A-9F4C-5AE0C88648FA}" srcOrd="0" destOrd="0" presId="urn:microsoft.com/office/officeart/2008/layout/LinedList"/>
    <dgm:cxn modelId="{910B58C4-71A8-F945-B7D5-6EAAD7F75903}" type="presParOf" srcId="{B4ECC1B8-D7D1-5347-BA42-692660F70437}" destId="{418E2277-40E0-9C4B-930D-04CD69A27A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6B5643-76CC-4806-8C63-C648CF12EB83}"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A730D8C3-EAED-453C-A653-377FA16BC057}">
      <dgm:prSet/>
      <dgm:spPr/>
      <dgm:t>
        <a:bodyPr/>
        <a:lstStyle/>
        <a:p>
          <a:pPr>
            <a:lnSpc>
              <a:spcPct val="150000"/>
            </a:lnSpc>
          </a:pPr>
          <a:r>
            <a:rPr lang="en-US"/>
            <a:t>Challenges:</a:t>
          </a:r>
        </a:p>
      </dgm:t>
    </dgm:pt>
    <dgm:pt modelId="{E547C2DA-E7BE-4017-A253-FEE396E82C6A}" type="parTrans" cxnId="{C493D64B-FAEE-4B6B-9C0E-3DF97E829A3E}">
      <dgm:prSet/>
      <dgm:spPr/>
      <dgm:t>
        <a:bodyPr/>
        <a:lstStyle/>
        <a:p>
          <a:pPr>
            <a:lnSpc>
              <a:spcPct val="150000"/>
            </a:lnSpc>
          </a:pPr>
          <a:endParaRPr lang="en-US"/>
        </a:p>
      </dgm:t>
    </dgm:pt>
    <dgm:pt modelId="{FDC312A3-D9C4-4C22-84C1-67E0A246AC71}" type="sibTrans" cxnId="{C493D64B-FAEE-4B6B-9C0E-3DF97E829A3E}">
      <dgm:prSet/>
      <dgm:spPr/>
      <dgm:t>
        <a:bodyPr/>
        <a:lstStyle/>
        <a:p>
          <a:pPr>
            <a:lnSpc>
              <a:spcPct val="150000"/>
            </a:lnSpc>
          </a:pPr>
          <a:endParaRPr lang="en-US"/>
        </a:p>
      </dgm:t>
    </dgm:pt>
    <dgm:pt modelId="{7FF92FDE-A0F2-4B43-8F58-83B8DCB64643}">
      <dgm:prSet/>
      <dgm:spPr/>
      <dgm:t>
        <a:bodyPr/>
        <a:lstStyle/>
        <a:p>
          <a:pPr>
            <a:lnSpc>
              <a:spcPct val="150000"/>
            </a:lnSpc>
          </a:pPr>
          <a:r>
            <a:rPr lang="en-US"/>
            <a:t>Therapist’s own Feelings of guilt over disability</a:t>
          </a:r>
        </a:p>
      </dgm:t>
    </dgm:pt>
    <dgm:pt modelId="{240C2D13-8029-4666-9E0C-FDC88B725311}" type="parTrans" cxnId="{E65702D9-9D34-4B9F-806B-EA85B25B157A}">
      <dgm:prSet/>
      <dgm:spPr/>
      <dgm:t>
        <a:bodyPr/>
        <a:lstStyle/>
        <a:p>
          <a:pPr>
            <a:lnSpc>
              <a:spcPct val="150000"/>
            </a:lnSpc>
          </a:pPr>
          <a:endParaRPr lang="en-US"/>
        </a:p>
      </dgm:t>
    </dgm:pt>
    <dgm:pt modelId="{82B552D6-CC8B-409F-894A-8B71C25F34A2}" type="sibTrans" cxnId="{E65702D9-9D34-4B9F-806B-EA85B25B157A}">
      <dgm:prSet/>
      <dgm:spPr/>
      <dgm:t>
        <a:bodyPr/>
        <a:lstStyle/>
        <a:p>
          <a:pPr>
            <a:lnSpc>
              <a:spcPct val="150000"/>
            </a:lnSpc>
          </a:pPr>
          <a:endParaRPr lang="en-US"/>
        </a:p>
      </dgm:t>
    </dgm:pt>
    <dgm:pt modelId="{9223B37C-6DDF-4641-A2BF-1953FEB89595}">
      <dgm:prSet/>
      <dgm:spPr/>
      <dgm:t>
        <a:bodyPr/>
        <a:lstStyle/>
        <a:p>
          <a:pPr>
            <a:lnSpc>
              <a:spcPct val="150000"/>
            </a:lnSpc>
          </a:pPr>
          <a:r>
            <a:rPr lang="en-US"/>
            <a:t>Therapist’s lack of understanding of individuals with ID</a:t>
          </a:r>
        </a:p>
      </dgm:t>
    </dgm:pt>
    <dgm:pt modelId="{E53DD911-D6A6-4925-A938-A636C7728395}" type="parTrans" cxnId="{9E392B72-5672-481C-B6EB-08730831EC4B}">
      <dgm:prSet/>
      <dgm:spPr/>
      <dgm:t>
        <a:bodyPr/>
        <a:lstStyle/>
        <a:p>
          <a:pPr>
            <a:lnSpc>
              <a:spcPct val="150000"/>
            </a:lnSpc>
          </a:pPr>
          <a:endParaRPr lang="en-US"/>
        </a:p>
      </dgm:t>
    </dgm:pt>
    <dgm:pt modelId="{73F2B264-C61B-4CA3-8043-58D0505851FB}" type="sibTrans" cxnId="{9E392B72-5672-481C-B6EB-08730831EC4B}">
      <dgm:prSet/>
      <dgm:spPr/>
      <dgm:t>
        <a:bodyPr/>
        <a:lstStyle/>
        <a:p>
          <a:pPr>
            <a:lnSpc>
              <a:spcPct val="150000"/>
            </a:lnSpc>
          </a:pPr>
          <a:endParaRPr lang="en-US"/>
        </a:p>
      </dgm:t>
    </dgm:pt>
    <dgm:pt modelId="{ECD9493E-805F-40BE-A00F-21A8DF74CD22}">
      <dgm:prSet/>
      <dgm:spPr/>
      <dgm:t>
        <a:bodyPr/>
        <a:lstStyle/>
        <a:p>
          <a:pPr>
            <a:lnSpc>
              <a:spcPct val="150000"/>
            </a:lnSpc>
          </a:pPr>
          <a:r>
            <a:rPr lang="en-US"/>
            <a:t>Positive changes observed but slow</a:t>
          </a:r>
        </a:p>
      </dgm:t>
    </dgm:pt>
    <dgm:pt modelId="{E2C63D25-E18C-4384-B4DF-7113789F1039}" type="parTrans" cxnId="{79626C96-E710-49FD-B4BC-F0470D83169E}">
      <dgm:prSet/>
      <dgm:spPr/>
      <dgm:t>
        <a:bodyPr/>
        <a:lstStyle/>
        <a:p>
          <a:pPr>
            <a:lnSpc>
              <a:spcPct val="150000"/>
            </a:lnSpc>
          </a:pPr>
          <a:endParaRPr lang="en-US"/>
        </a:p>
      </dgm:t>
    </dgm:pt>
    <dgm:pt modelId="{3D6BB4F7-6594-4400-99CC-FE306446E873}" type="sibTrans" cxnId="{79626C96-E710-49FD-B4BC-F0470D83169E}">
      <dgm:prSet/>
      <dgm:spPr/>
      <dgm:t>
        <a:bodyPr/>
        <a:lstStyle/>
        <a:p>
          <a:pPr>
            <a:lnSpc>
              <a:spcPct val="150000"/>
            </a:lnSpc>
          </a:pPr>
          <a:endParaRPr lang="en-US"/>
        </a:p>
      </dgm:t>
    </dgm:pt>
    <dgm:pt modelId="{825FD6D2-FED6-44A9-9B9A-19BF28529D74}">
      <dgm:prSet/>
      <dgm:spPr/>
      <dgm:t>
        <a:bodyPr/>
        <a:lstStyle/>
        <a:p>
          <a:pPr>
            <a:lnSpc>
              <a:spcPct val="150000"/>
            </a:lnSpc>
          </a:pPr>
          <a:r>
            <a:rPr lang="en-US"/>
            <a:t>Sense of self efficacy</a:t>
          </a:r>
        </a:p>
      </dgm:t>
    </dgm:pt>
    <dgm:pt modelId="{D8863D9A-A6D7-4325-8A3C-43A056A25264}" type="parTrans" cxnId="{200E2C14-BFF6-417F-A7B7-5EFABA165348}">
      <dgm:prSet/>
      <dgm:spPr/>
      <dgm:t>
        <a:bodyPr/>
        <a:lstStyle/>
        <a:p>
          <a:pPr>
            <a:lnSpc>
              <a:spcPct val="150000"/>
            </a:lnSpc>
          </a:pPr>
          <a:endParaRPr lang="en-US"/>
        </a:p>
      </dgm:t>
    </dgm:pt>
    <dgm:pt modelId="{A49C25EC-C28C-49E1-97C5-2D179F82F1E5}" type="sibTrans" cxnId="{200E2C14-BFF6-417F-A7B7-5EFABA165348}">
      <dgm:prSet/>
      <dgm:spPr/>
      <dgm:t>
        <a:bodyPr/>
        <a:lstStyle/>
        <a:p>
          <a:pPr>
            <a:lnSpc>
              <a:spcPct val="150000"/>
            </a:lnSpc>
          </a:pPr>
          <a:endParaRPr lang="en-US"/>
        </a:p>
      </dgm:t>
    </dgm:pt>
    <dgm:pt modelId="{EFE6F437-ADBA-42C3-A709-466B935346EE}">
      <dgm:prSet/>
      <dgm:spPr/>
      <dgm:t>
        <a:bodyPr/>
        <a:lstStyle/>
        <a:p>
          <a:pPr>
            <a:lnSpc>
              <a:spcPct val="150000"/>
            </a:lnSpc>
          </a:pPr>
          <a:r>
            <a:rPr lang="en-US"/>
            <a:t>Reduces secondary handicap</a:t>
          </a:r>
        </a:p>
      </dgm:t>
    </dgm:pt>
    <dgm:pt modelId="{3F36DA07-D510-4DBC-8FA0-343CF2BBF64D}" type="parTrans" cxnId="{85E9841D-2EF1-4EC6-B782-F3BB99C71735}">
      <dgm:prSet/>
      <dgm:spPr/>
      <dgm:t>
        <a:bodyPr/>
        <a:lstStyle/>
        <a:p>
          <a:pPr>
            <a:lnSpc>
              <a:spcPct val="150000"/>
            </a:lnSpc>
          </a:pPr>
          <a:endParaRPr lang="en-US"/>
        </a:p>
      </dgm:t>
    </dgm:pt>
    <dgm:pt modelId="{9EB19D3B-0C4A-466C-ABE0-DB8391F9F35F}" type="sibTrans" cxnId="{85E9841D-2EF1-4EC6-B782-F3BB99C71735}">
      <dgm:prSet/>
      <dgm:spPr/>
      <dgm:t>
        <a:bodyPr/>
        <a:lstStyle/>
        <a:p>
          <a:pPr>
            <a:lnSpc>
              <a:spcPct val="150000"/>
            </a:lnSpc>
          </a:pPr>
          <a:endParaRPr lang="en-US"/>
        </a:p>
      </dgm:t>
    </dgm:pt>
    <dgm:pt modelId="{5E3C233A-9C79-874F-AFAF-F7CC8D42C3EC}" type="pres">
      <dgm:prSet presAssocID="{9A6B5643-76CC-4806-8C63-C648CF12EB83}" presName="linear" presStyleCnt="0">
        <dgm:presLayoutVars>
          <dgm:dir/>
          <dgm:animLvl val="lvl"/>
          <dgm:resizeHandles val="exact"/>
        </dgm:presLayoutVars>
      </dgm:prSet>
      <dgm:spPr/>
    </dgm:pt>
    <dgm:pt modelId="{D1719C11-59A0-BD41-BC4E-6B83ABC79E23}" type="pres">
      <dgm:prSet presAssocID="{A730D8C3-EAED-453C-A653-377FA16BC057}" presName="parentLin" presStyleCnt="0"/>
      <dgm:spPr/>
    </dgm:pt>
    <dgm:pt modelId="{627941C7-30EA-7442-BA73-DD018D2878DB}" type="pres">
      <dgm:prSet presAssocID="{A730D8C3-EAED-453C-A653-377FA16BC057}" presName="parentLeftMargin" presStyleLbl="node1" presStyleIdx="0" presStyleCnt="2"/>
      <dgm:spPr/>
    </dgm:pt>
    <dgm:pt modelId="{CA1373B0-D8FB-6445-A347-53CF08838288}" type="pres">
      <dgm:prSet presAssocID="{A730D8C3-EAED-453C-A653-377FA16BC057}" presName="parentText" presStyleLbl="node1" presStyleIdx="0" presStyleCnt="2">
        <dgm:presLayoutVars>
          <dgm:chMax val="0"/>
          <dgm:bulletEnabled val="1"/>
        </dgm:presLayoutVars>
      </dgm:prSet>
      <dgm:spPr/>
    </dgm:pt>
    <dgm:pt modelId="{0AAAB6F1-1FF6-6340-96E7-F4B0B5058ACF}" type="pres">
      <dgm:prSet presAssocID="{A730D8C3-EAED-453C-A653-377FA16BC057}" presName="negativeSpace" presStyleCnt="0"/>
      <dgm:spPr/>
    </dgm:pt>
    <dgm:pt modelId="{12806F75-8792-D645-BB66-2674EDCD78E5}" type="pres">
      <dgm:prSet presAssocID="{A730D8C3-EAED-453C-A653-377FA16BC057}" presName="childText" presStyleLbl="conFgAcc1" presStyleIdx="0" presStyleCnt="2">
        <dgm:presLayoutVars>
          <dgm:bulletEnabled val="1"/>
        </dgm:presLayoutVars>
      </dgm:prSet>
      <dgm:spPr/>
    </dgm:pt>
    <dgm:pt modelId="{4B51AED9-341F-9544-BDF0-7014537B4ECB}" type="pres">
      <dgm:prSet presAssocID="{FDC312A3-D9C4-4C22-84C1-67E0A246AC71}" presName="spaceBetweenRectangles" presStyleCnt="0"/>
      <dgm:spPr/>
    </dgm:pt>
    <dgm:pt modelId="{C4D6E50E-39E3-C549-A8FF-5B341DE6FD18}" type="pres">
      <dgm:prSet presAssocID="{ECD9493E-805F-40BE-A00F-21A8DF74CD22}" presName="parentLin" presStyleCnt="0"/>
      <dgm:spPr/>
    </dgm:pt>
    <dgm:pt modelId="{CFA61B22-D478-0A4A-BDAF-BF16B843320B}" type="pres">
      <dgm:prSet presAssocID="{ECD9493E-805F-40BE-A00F-21A8DF74CD22}" presName="parentLeftMargin" presStyleLbl="node1" presStyleIdx="0" presStyleCnt="2"/>
      <dgm:spPr/>
    </dgm:pt>
    <dgm:pt modelId="{F6F04413-5AF3-2348-9426-039770379212}" type="pres">
      <dgm:prSet presAssocID="{ECD9493E-805F-40BE-A00F-21A8DF74CD22}" presName="parentText" presStyleLbl="node1" presStyleIdx="1" presStyleCnt="2">
        <dgm:presLayoutVars>
          <dgm:chMax val="0"/>
          <dgm:bulletEnabled val="1"/>
        </dgm:presLayoutVars>
      </dgm:prSet>
      <dgm:spPr/>
    </dgm:pt>
    <dgm:pt modelId="{A88A6BEB-F981-BF4C-AE6E-1C7A372B9D56}" type="pres">
      <dgm:prSet presAssocID="{ECD9493E-805F-40BE-A00F-21A8DF74CD22}" presName="negativeSpace" presStyleCnt="0"/>
      <dgm:spPr/>
    </dgm:pt>
    <dgm:pt modelId="{FD533734-140A-B544-8AF2-72FE058B3C50}" type="pres">
      <dgm:prSet presAssocID="{ECD9493E-805F-40BE-A00F-21A8DF74CD22}" presName="childText" presStyleLbl="conFgAcc1" presStyleIdx="1" presStyleCnt="2">
        <dgm:presLayoutVars>
          <dgm:bulletEnabled val="1"/>
        </dgm:presLayoutVars>
      </dgm:prSet>
      <dgm:spPr/>
    </dgm:pt>
  </dgm:ptLst>
  <dgm:cxnLst>
    <dgm:cxn modelId="{31041B00-6AD6-DB4C-BC0B-6FCC0B10E239}" type="presOf" srcId="{7FF92FDE-A0F2-4B43-8F58-83B8DCB64643}" destId="{12806F75-8792-D645-BB66-2674EDCD78E5}" srcOrd="0" destOrd="0" presId="urn:microsoft.com/office/officeart/2005/8/layout/list1"/>
    <dgm:cxn modelId="{200E2C14-BFF6-417F-A7B7-5EFABA165348}" srcId="{ECD9493E-805F-40BE-A00F-21A8DF74CD22}" destId="{825FD6D2-FED6-44A9-9B9A-19BF28529D74}" srcOrd="0" destOrd="0" parTransId="{D8863D9A-A6D7-4325-8A3C-43A056A25264}" sibTransId="{A49C25EC-C28C-49E1-97C5-2D179F82F1E5}"/>
    <dgm:cxn modelId="{85E9841D-2EF1-4EC6-B782-F3BB99C71735}" srcId="{ECD9493E-805F-40BE-A00F-21A8DF74CD22}" destId="{EFE6F437-ADBA-42C3-A709-466B935346EE}" srcOrd="1" destOrd="0" parTransId="{3F36DA07-D510-4DBC-8FA0-343CF2BBF64D}" sibTransId="{9EB19D3B-0C4A-466C-ABE0-DB8391F9F35F}"/>
    <dgm:cxn modelId="{C493D64B-FAEE-4B6B-9C0E-3DF97E829A3E}" srcId="{9A6B5643-76CC-4806-8C63-C648CF12EB83}" destId="{A730D8C3-EAED-453C-A653-377FA16BC057}" srcOrd="0" destOrd="0" parTransId="{E547C2DA-E7BE-4017-A253-FEE396E82C6A}" sibTransId="{FDC312A3-D9C4-4C22-84C1-67E0A246AC71}"/>
    <dgm:cxn modelId="{EBEE0968-E1CA-E741-A570-954ED278C6EB}" type="presOf" srcId="{825FD6D2-FED6-44A9-9B9A-19BF28529D74}" destId="{FD533734-140A-B544-8AF2-72FE058B3C50}" srcOrd="0" destOrd="0" presId="urn:microsoft.com/office/officeart/2005/8/layout/list1"/>
    <dgm:cxn modelId="{E3F7946C-38CF-694C-BE45-AE5108BF4843}" type="presOf" srcId="{A730D8C3-EAED-453C-A653-377FA16BC057}" destId="{627941C7-30EA-7442-BA73-DD018D2878DB}" srcOrd="0" destOrd="0" presId="urn:microsoft.com/office/officeart/2005/8/layout/list1"/>
    <dgm:cxn modelId="{9E392B72-5672-481C-B6EB-08730831EC4B}" srcId="{A730D8C3-EAED-453C-A653-377FA16BC057}" destId="{9223B37C-6DDF-4641-A2BF-1953FEB89595}" srcOrd="1" destOrd="0" parTransId="{E53DD911-D6A6-4925-A938-A636C7728395}" sibTransId="{73F2B264-C61B-4CA3-8043-58D0505851FB}"/>
    <dgm:cxn modelId="{79626C96-E710-49FD-B4BC-F0470D83169E}" srcId="{9A6B5643-76CC-4806-8C63-C648CF12EB83}" destId="{ECD9493E-805F-40BE-A00F-21A8DF74CD22}" srcOrd="1" destOrd="0" parTransId="{E2C63D25-E18C-4384-B4DF-7113789F1039}" sibTransId="{3D6BB4F7-6594-4400-99CC-FE306446E873}"/>
    <dgm:cxn modelId="{3E46DC97-908B-EA4F-AD31-B2FDFD7D35B6}" type="presOf" srcId="{ECD9493E-805F-40BE-A00F-21A8DF74CD22}" destId="{CFA61B22-D478-0A4A-BDAF-BF16B843320B}" srcOrd="0" destOrd="0" presId="urn:microsoft.com/office/officeart/2005/8/layout/list1"/>
    <dgm:cxn modelId="{671A219C-602C-D841-9F98-EA2D5466E11A}" type="presOf" srcId="{EFE6F437-ADBA-42C3-A709-466B935346EE}" destId="{FD533734-140A-B544-8AF2-72FE058B3C50}" srcOrd="0" destOrd="1" presId="urn:microsoft.com/office/officeart/2005/8/layout/list1"/>
    <dgm:cxn modelId="{5CDE8CA3-B390-C943-9EED-4B95496FEF8F}" type="presOf" srcId="{A730D8C3-EAED-453C-A653-377FA16BC057}" destId="{CA1373B0-D8FB-6445-A347-53CF08838288}" srcOrd="1" destOrd="0" presId="urn:microsoft.com/office/officeart/2005/8/layout/list1"/>
    <dgm:cxn modelId="{2BCE01B3-E07E-0947-B601-B1BD931D604A}" type="presOf" srcId="{9223B37C-6DDF-4641-A2BF-1953FEB89595}" destId="{12806F75-8792-D645-BB66-2674EDCD78E5}" srcOrd="0" destOrd="1" presId="urn:microsoft.com/office/officeart/2005/8/layout/list1"/>
    <dgm:cxn modelId="{1F6DF0C4-6FC4-594A-86D0-6C58A7BE8221}" type="presOf" srcId="{ECD9493E-805F-40BE-A00F-21A8DF74CD22}" destId="{F6F04413-5AF3-2348-9426-039770379212}" srcOrd="1" destOrd="0" presId="urn:microsoft.com/office/officeart/2005/8/layout/list1"/>
    <dgm:cxn modelId="{E65702D9-9D34-4B9F-806B-EA85B25B157A}" srcId="{A730D8C3-EAED-453C-A653-377FA16BC057}" destId="{7FF92FDE-A0F2-4B43-8F58-83B8DCB64643}" srcOrd="0" destOrd="0" parTransId="{240C2D13-8029-4666-9E0C-FDC88B725311}" sibTransId="{82B552D6-CC8B-409F-894A-8B71C25F34A2}"/>
    <dgm:cxn modelId="{B566F2FF-8DB8-324A-81A5-D2619D09524B}" type="presOf" srcId="{9A6B5643-76CC-4806-8C63-C648CF12EB83}" destId="{5E3C233A-9C79-874F-AFAF-F7CC8D42C3EC}" srcOrd="0" destOrd="0" presId="urn:microsoft.com/office/officeart/2005/8/layout/list1"/>
    <dgm:cxn modelId="{C7D6A6D5-A9E9-4F49-AA57-3895EB6A792F}" type="presParOf" srcId="{5E3C233A-9C79-874F-AFAF-F7CC8D42C3EC}" destId="{D1719C11-59A0-BD41-BC4E-6B83ABC79E23}" srcOrd="0" destOrd="0" presId="urn:microsoft.com/office/officeart/2005/8/layout/list1"/>
    <dgm:cxn modelId="{2DEF984C-DF72-044E-BF4D-F07FBB7EEECF}" type="presParOf" srcId="{D1719C11-59A0-BD41-BC4E-6B83ABC79E23}" destId="{627941C7-30EA-7442-BA73-DD018D2878DB}" srcOrd="0" destOrd="0" presId="urn:microsoft.com/office/officeart/2005/8/layout/list1"/>
    <dgm:cxn modelId="{86468641-071B-D647-8CEE-875210CBAC0C}" type="presParOf" srcId="{D1719C11-59A0-BD41-BC4E-6B83ABC79E23}" destId="{CA1373B0-D8FB-6445-A347-53CF08838288}" srcOrd="1" destOrd="0" presId="urn:microsoft.com/office/officeart/2005/8/layout/list1"/>
    <dgm:cxn modelId="{0AE7CB10-CF4C-7140-A08D-4ED413DAA240}" type="presParOf" srcId="{5E3C233A-9C79-874F-AFAF-F7CC8D42C3EC}" destId="{0AAAB6F1-1FF6-6340-96E7-F4B0B5058ACF}" srcOrd="1" destOrd="0" presId="urn:microsoft.com/office/officeart/2005/8/layout/list1"/>
    <dgm:cxn modelId="{A6F5E833-9586-754D-BB31-20C0EC2C7C5B}" type="presParOf" srcId="{5E3C233A-9C79-874F-AFAF-F7CC8D42C3EC}" destId="{12806F75-8792-D645-BB66-2674EDCD78E5}" srcOrd="2" destOrd="0" presId="urn:microsoft.com/office/officeart/2005/8/layout/list1"/>
    <dgm:cxn modelId="{DBCD4CBB-4CAA-2947-BAC6-E05A02347BE5}" type="presParOf" srcId="{5E3C233A-9C79-874F-AFAF-F7CC8D42C3EC}" destId="{4B51AED9-341F-9544-BDF0-7014537B4ECB}" srcOrd="3" destOrd="0" presId="urn:microsoft.com/office/officeart/2005/8/layout/list1"/>
    <dgm:cxn modelId="{77F06701-BC18-934A-8CAC-185F35B81E24}" type="presParOf" srcId="{5E3C233A-9C79-874F-AFAF-F7CC8D42C3EC}" destId="{C4D6E50E-39E3-C549-A8FF-5B341DE6FD18}" srcOrd="4" destOrd="0" presId="urn:microsoft.com/office/officeart/2005/8/layout/list1"/>
    <dgm:cxn modelId="{E648A8DD-F511-A34F-A9C8-B0F3151F3424}" type="presParOf" srcId="{C4D6E50E-39E3-C549-A8FF-5B341DE6FD18}" destId="{CFA61B22-D478-0A4A-BDAF-BF16B843320B}" srcOrd="0" destOrd="0" presId="urn:microsoft.com/office/officeart/2005/8/layout/list1"/>
    <dgm:cxn modelId="{20399D49-8052-E348-A7E9-12D97CC6F742}" type="presParOf" srcId="{C4D6E50E-39E3-C549-A8FF-5B341DE6FD18}" destId="{F6F04413-5AF3-2348-9426-039770379212}" srcOrd="1" destOrd="0" presId="urn:microsoft.com/office/officeart/2005/8/layout/list1"/>
    <dgm:cxn modelId="{6F50E563-085B-2C4D-B6EB-28C6E6515BC1}" type="presParOf" srcId="{5E3C233A-9C79-874F-AFAF-F7CC8D42C3EC}" destId="{A88A6BEB-F981-BF4C-AE6E-1C7A372B9D56}" srcOrd="5" destOrd="0" presId="urn:microsoft.com/office/officeart/2005/8/layout/list1"/>
    <dgm:cxn modelId="{D77279FE-6A17-6F40-8C2C-DFE557C2BA0D}" type="presParOf" srcId="{5E3C233A-9C79-874F-AFAF-F7CC8D42C3EC}" destId="{FD533734-140A-B544-8AF2-72FE058B3C5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A415-D02F-5948-8F5D-C57C27C76A2E}">
      <dsp:nvSpPr>
        <dsp:cNvPr id="0" name=""/>
        <dsp:cNvSpPr/>
      </dsp:nvSpPr>
      <dsp:spPr>
        <a:xfrm>
          <a:off x="2490043" y="931"/>
          <a:ext cx="780555" cy="5073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kern="1200" dirty="0"/>
            <a:t>PSY3011S</a:t>
          </a:r>
          <a:endParaRPr lang="en-US" sz="1100" kern="1200" dirty="0"/>
        </a:p>
      </dsp:txBody>
      <dsp:txXfrm>
        <a:off x="2514810" y="25698"/>
        <a:ext cx="731021" cy="457827"/>
      </dsp:txXfrm>
    </dsp:sp>
    <dsp:sp modelId="{6904649C-3A90-FA49-979B-1CA4FF67B5FB}">
      <dsp:nvSpPr>
        <dsp:cNvPr id="0" name=""/>
        <dsp:cNvSpPr/>
      </dsp:nvSpPr>
      <dsp:spPr>
        <a:xfrm>
          <a:off x="2203372" y="254611"/>
          <a:ext cx="1353896" cy="1353896"/>
        </a:xfrm>
        <a:custGeom>
          <a:avLst/>
          <a:gdLst/>
          <a:ahLst/>
          <a:cxnLst/>
          <a:rect l="0" t="0" r="0" b="0"/>
          <a:pathLst>
            <a:path>
              <a:moveTo>
                <a:pt x="1072902" y="127876"/>
              </a:moveTo>
              <a:arcTo wR="676948" hR="676948" stAng="18347797" swAng="3648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4BA3345-E6B3-6346-B94B-4DCF4267FDA1}">
      <dsp:nvSpPr>
        <dsp:cNvPr id="0" name=""/>
        <dsp:cNvSpPr/>
      </dsp:nvSpPr>
      <dsp:spPr>
        <a:xfrm>
          <a:off x="3076297" y="1016353"/>
          <a:ext cx="780555" cy="5073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2022</a:t>
          </a:r>
        </a:p>
      </dsp:txBody>
      <dsp:txXfrm>
        <a:off x="3101064" y="1041120"/>
        <a:ext cx="731021" cy="457827"/>
      </dsp:txXfrm>
    </dsp:sp>
    <dsp:sp modelId="{9BD29E0B-9A97-7D4A-98A6-4245C9E93165}">
      <dsp:nvSpPr>
        <dsp:cNvPr id="0" name=""/>
        <dsp:cNvSpPr/>
      </dsp:nvSpPr>
      <dsp:spPr>
        <a:xfrm>
          <a:off x="2203372" y="254611"/>
          <a:ext cx="1353896" cy="1353896"/>
        </a:xfrm>
        <a:custGeom>
          <a:avLst/>
          <a:gdLst/>
          <a:ahLst/>
          <a:cxnLst/>
          <a:rect l="0" t="0" r="0" b="0"/>
          <a:pathLst>
            <a:path>
              <a:moveTo>
                <a:pt x="999236" y="1272254"/>
              </a:moveTo>
              <a:arcTo wR="676948" hR="676948" stAng="3694182" swAng="34116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D5E813-5305-1143-AB68-DA62BE71EC15}">
      <dsp:nvSpPr>
        <dsp:cNvPr id="0" name=""/>
        <dsp:cNvSpPr/>
      </dsp:nvSpPr>
      <dsp:spPr>
        <a:xfrm>
          <a:off x="1903788" y="1016353"/>
          <a:ext cx="780555" cy="5073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23 September</a:t>
          </a:r>
        </a:p>
      </dsp:txBody>
      <dsp:txXfrm>
        <a:off x="1928555" y="1041120"/>
        <a:ext cx="731021" cy="457827"/>
      </dsp:txXfrm>
    </dsp:sp>
    <dsp:sp modelId="{C879A8F4-1A92-854E-9510-87DB9B965189}">
      <dsp:nvSpPr>
        <dsp:cNvPr id="0" name=""/>
        <dsp:cNvSpPr/>
      </dsp:nvSpPr>
      <dsp:spPr>
        <a:xfrm>
          <a:off x="2203372" y="254611"/>
          <a:ext cx="1353896" cy="1353896"/>
        </a:xfrm>
        <a:custGeom>
          <a:avLst/>
          <a:gdLst/>
          <a:ahLst/>
          <a:cxnLst/>
          <a:rect l="0" t="0" r="0" b="0"/>
          <a:pathLst>
            <a:path>
              <a:moveTo>
                <a:pt x="4493" y="754820"/>
              </a:moveTo>
              <a:arcTo wR="676948" hR="676948" stAng="10403665" swAng="3648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D345A-AB59-8D49-9D81-3D3D347B1F1E}">
      <dsp:nvSpPr>
        <dsp:cNvPr id="0" name=""/>
        <dsp:cNvSpPr/>
      </dsp:nvSpPr>
      <dsp:spPr>
        <a:xfrm>
          <a:off x="1056056" y="2578"/>
          <a:ext cx="5988278" cy="5988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l" defTabSz="1555750">
            <a:lnSpc>
              <a:spcPct val="150000"/>
            </a:lnSpc>
            <a:spcBef>
              <a:spcPct val="0"/>
            </a:spcBef>
            <a:spcAft>
              <a:spcPct val="35000"/>
            </a:spcAft>
            <a:buNone/>
          </a:pPr>
          <a:r>
            <a:rPr lang="en-GB" sz="3500" b="0" i="0" u="sng" kern="1200" baseline="0"/>
            <a:t>Culture may influence: </a:t>
          </a:r>
          <a:endParaRPr lang="en-US" sz="3500" kern="1200"/>
        </a:p>
        <a:p>
          <a:pPr marL="228600" lvl="1" indent="-228600" algn="l" defTabSz="1200150">
            <a:lnSpc>
              <a:spcPct val="150000"/>
            </a:lnSpc>
            <a:spcBef>
              <a:spcPct val="0"/>
            </a:spcBef>
            <a:spcAft>
              <a:spcPct val="15000"/>
            </a:spcAft>
            <a:buChar char="•"/>
          </a:pPr>
          <a:r>
            <a:rPr lang="en-GB" sz="2700" b="0" i="0" kern="1200" baseline="0" dirty="0"/>
            <a:t>Understanding of ID</a:t>
          </a:r>
          <a:endParaRPr lang="en-US" sz="2700" kern="1200" dirty="0"/>
        </a:p>
        <a:p>
          <a:pPr marL="228600" lvl="1" indent="-228600" algn="l" defTabSz="1200150">
            <a:lnSpc>
              <a:spcPct val="150000"/>
            </a:lnSpc>
            <a:spcBef>
              <a:spcPct val="0"/>
            </a:spcBef>
            <a:spcAft>
              <a:spcPct val="15000"/>
            </a:spcAft>
            <a:buChar char="•"/>
          </a:pPr>
          <a:r>
            <a:rPr lang="en-GB" sz="2700" kern="1200" dirty="0"/>
            <a:t>Interaction with the clinician</a:t>
          </a:r>
          <a:endParaRPr lang="en-US" sz="2700" kern="1200" dirty="0"/>
        </a:p>
        <a:p>
          <a:pPr marL="228600" lvl="1" indent="-228600" algn="l" defTabSz="1200150">
            <a:lnSpc>
              <a:spcPct val="150000"/>
            </a:lnSpc>
            <a:spcBef>
              <a:spcPct val="0"/>
            </a:spcBef>
            <a:spcAft>
              <a:spcPct val="15000"/>
            </a:spcAft>
            <a:buChar char="•"/>
          </a:pPr>
          <a:r>
            <a:rPr lang="en-GB" sz="2700" kern="1200"/>
            <a:t>How symptoms are expressed in a clinical setting</a:t>
          </a:r>
          <a:endParaRPr lang="en-US" sz="2700" kern="1200"/>
        </a:p>
        <a:p>
          <a:pPr marL="228600" lvl="1" indent="-228600" algn="l" defTabSz="1200150">
            <a:lnSpc>
              <a:spcPct val="150000"/>
            </a:lnSpc>
            <a:spcBef>
              <a:spcPct val="0"/>
            </a:spcBef>
            <a:spcAft>
              <a:spcPct val="15000"/>
            </a:spcAft>
            <a:buChar char="•"/>
          </a:pPr>
          <a:r>
            <a:rPr lang="en-GB" sz="2700" b="0" i="0" kern="1200" baseline="0" dirty="0"/>
            <a:t>Beliefs about of the causes of ID</a:t>
          </a:r>
          <a:endParaRPr lang="en-US" sz="2700" kern="1200" dirty="0"/>
        </a:p>
        <a:p>
          <a:pPr marL="228600" lvl="1" indent="-228600" algn="l" defTabSz="1200150">
            <a:lnSpc>
              <a:spcPct val="150000"/>
            </a:lnSpc>
            <a:spcBef>
              <a:spcPct val="0"/>
            </a:spcBef>
            <a:spcAft>
              <a:spcPct val="15000"/>
            </a:spcAft>
            <a:buChar char="•"/>
          </a:pPr>
          <a:r>
            <a:rPr lang="en-GB" sz="2700" b="0" i="0" kern="1200" baseline="0" dirty="0"/>
            <a:t>Help-seeking behaviours</a:t>
          </a:r>
          <a:endParaRPr lang="en-US" sz="2700" kern="1200" dirty="0"/>
        </a:p>
        <a:p>
          <a:pPr marL="228600" lvl="1" indent="-228600" algn="l" defTabSz="1200150">
            <a:lnSpc>
              <a:spcPct val="150000"/>
            </a:lnSpc>
            <a:spcBef>
              <a:spcPct val="0"/>
            </a:spcBef>
            <a:spcAft>
              <a:spcPct val="15000"/>
            </a:spcAft>
            <a:buChar char="•"/>
          </a:pPr>
          <a:r>
            <a:rPr lang="en-GB" sz="2700" b="0" i="0" kern="1200" baseline="0"/>
            <a:t>Adherence to recommended treatments</a:t>
          </a:r>
          <a:endParaRPr lang="en-US" sz="2700" kern="1200"/>
        </a:p>
      </dsp:txBody>
      <dsp:txXfrm>
        <a:off x="1056056" y="2578"/>
        <a:ext cx="5988278" cy="5988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B4C7D-E154-B440-9F39-28B380226AD6}">
      <dsp:nvSpPr>
        <dsp:cNvPr id="0" name=""/>
        <dsp:cNvSpPr/>
      </dsp:nvSpPr>
      <dsp:spPr>
        <a:xfrm>
          <a:off x="0" y="562"/>
          <a:ext cx="5012532"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D6B824-4761-874F-9ACF-9083393DFDE8}">
      <dsp:nvSpPr>
        <dsp:cNvPr id="0" name=""/>
        <dsp:cNvSpPr/>
      </dsp:nvSpPr>
      <dsp:spPr>
        <a:xfrm>
          <a:off x="0" y="562"/>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a:t>Drug therapy</a:t>
          </a:r>
          <a:endParaRPr lang="en-US" sz="2000" b="1" kern="1200"/>
        </a:p>
      </dsp:txBody>
      <dsp:txXfrm>
        <a:off x="0" y="562"/>
        <a:ext cx="5012532" cy="657971"/>
      </dsp:txXfrm>
    </dsp:sp>
    <dsp:sp modelId="{85483505-E3BF-3146-9BB1-6A8F058EE085}">
      <dsp:nvSpPr>
        <dsp:cNvPr id="0" name=""/>
        <dsp:cNvSpPr/>
      </dsp:nvSpPr>
      <dsp:spPr>
        <a:xfrm>
          <a:off x="0" y="658533"/>
          <a:ext cx="5012532" cy="0"/>
        </a:xfrm>
        <a:prstGeom prst="line">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31C912-B546-8A45-935D-6A8362081535}">
      <dsp:nvSpPr>
        <dsp:cNvPr id="0" name=""/>
        <dsp:cNvSpPr/>
      </dsp:nvSpPr>
      <dsp:spPr>
        <a:xfrm>
          <a:off x="0" y="658533"/>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t>Brief Behavioural Activation Treatment</a:t>
          </a:r>
          <a:endParaRPr lang="en-US" sz="2000" b="1" kern="1200" dirty="0"/>
        </a:p>
      </dsp:txBody>
      <dsp:txXfrm>
        <a:off x="0" y="658533"/>
        <a:ext cx="5012532" cy="657971"/>
      </dsp:txXfrm>
    </dsp:sp>
    <dsp:sp modelId="{445E9FF2-B960-5547-8F58-07E078E1D8EC}">
      <dsp:nvSpPr>
        <dsp:cNvPr id="0" name=""/>
        <dsp:cNvSpPr/>
      </dsp:nvSpPr>
      <dsp:spPr>
        <a:xfrm>
          <a:off x="0" y="1316505"/>
          <a:ext cx="5012532"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C60DC8-CC8B-CB48-A612-D937B90FC7C9}">
      <dsp:nvSpPr>
        <dsp:cNvPr id="0" name=""/>
        <dsp:cNvSpPr/>
      </dsp:nvSpPr>
      <dsp:spPr>
        <a:xfrm>
          <a:off x="0" y="1316505"/>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t>Cognitive therapy</a:t>
          </a:r>
          <a:endParaRPr lang="en-US" sz="2000" b="1" kern="1200" dirty="0"/>
        </a:p>
      </dsp:txBody>
      <dsp:txXfrm>
        <a:off x="0" y="1316505"/>
        <a:ext cx="5012532" cy="657971"/>
      </dsp:txXfrm>
    </dsp:sp>
    <dsp:sp modelId="{1F882D18-92DE-C54E-9F2B-F02E997ED3BD}">
      <dsp:nvSpPr>
        <dsp:cNvPr id="0" name=""/>
        <dsp:cNvSpPr/>
      </dsp:nvSpPr>
      <dsp:spPr>
        <a:xfrm>
          <a:off x="0" y="1974476"/>
          <a:ext cx="5012532"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1942D3E-E1B6-A341-8FE9-28F7F79213A5}">
      <dsp:nvSpPr>
        <dsp:cNvPr id="0" name=""/>
        <dsp:cNvSpPr/>
      </dsp:nvSpPr>
      <dsp:spPr>
        <a:xfrm>
          <a:off x="0" y="1974476"/>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t>Mindfulness</a:t>
          </a:r>
          <a:endParaRPr lang="en-US" sz="2000" b="1" kern="1200" dirty="0"/>
        </a:p>
      </dsp:txBody>
      <dsp:txXfrm>
        <a:off x="0" y="1974476"/>
        <a:ext cx="5012532" cy="657971"/>
      </dsp:txXfrm>
    </dsp:sp>
    <dsp:sp modelId="{12E74037-DF13-0547-8C78-F5FD68236573}">
      <dsp:nvSpPr>
        <dsp:cNvPr id="0" name=""/>
        <dsp:cNvSpPr/>
      </dsp:nvSpPr>
      <dsp:spPr>
        <a:xfrm>
          <a:off x="0" y="2632448"/>
          <a:ext cx="5012532"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43DFDB7-5B28-3A4B-B6F5-A7FF3A5F23B7}">
      <dsp:nvSpPr>
        <dsp:cNvPr id="0" name=""/>
        <dsp:cNvSpPr/>
      </dsp:nvSpPr>
      <dsp:spPr>
        <a:xfrm>
          <a:off x="0" y="2632448"/>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b="1" kern="1200" dirty="0"/>
            <a:t>Dialectical Behaviour Therapy (DBT)</a:t>
          </a:r>
          <a:endParaRPr lang="en-GB" sz="2000" b="1" kern="1200" dirty="0"/>
        </a:p>
      </dsp:txBody>
      <dsp:txXfrm>
        <a:off x="0" y="2632448"/>
        <a:ext cx="5012532" cy="657971"/>
      </dsp:txXfrm>
    </dsp:sp>
    <dsp:sp modelId="{E645B136-5506-484C-BCCD-3F4D7DC88635}">
      <dsp:nvSpPr>
        <dsp:cNvPr id="0" name=""/>
        <dsp:cNvSpPr/>
      </dsp:nvSpPr>
      <dsp:spPr>
        <a:xfrm>
          <a:off x="0" y="3290419"/>
          <a:ext cx="5012532" cy="0"/>
        </a:xfrm>
        <a:prstGeom prst="line">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B80E402-6A98-5B4A-BDBD-7B7A61741D3E}">
      <dsp:nvSpPr>
        <dsp:cNvPr id="0" name=""/>
        <dsp:cNvSpPr/>
      </dsp:nvSpPr>
      <dsp:spPr>
        <a:xfrm>
          <a:off x="0" y="3290419"/>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b="1" kern="1200"/>
            <a:t>Behavioural Therapy</a:t>
          </a:r>
          <a:endParaRPr lang="en-GB" sz="2000" b="1" kern="1200" dirty="0"/>
        </a:p>
      </dsp:txBody>
      <dsp:txXfrm>
        <a:off x="0" y="3290419"/>
        <a:ext cx="5012532" cy="657971"/>
      </dsp:txXfrm>
    </dsp:sp>
    <dsp:sp modelId="{90494E26-F8C6-324E-BD29-BC738850CD94}">
      <dsp:nvSpPr>
        <dsp:cNvPr id="0" name=""/>
        <dsp:cNvSpPr/>
      </dsp:nvSpPr>
      <dsp:spPr>
        <a:xfrm>
          <a:off x="0" y="3948391"/>
          <a:ext cx="5012532"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1A0E6C-C66F-DF4A-9F4C-5AE0C88648FA}">
      <dsp:nvSpPr>
        <dsp:cNvPr id="0" name=""/>
        <dsp:cNvSpPr/>
      </dsp:nvSpPr>
      <dsp:spPr>
        <a:xfrm>
          <a:off x="0" y="3948391"/>
          <a:ext cx="5012532" cy="657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b="1" kern="1200"/>
            <a:t>Psychodynamic</a:t>
          </a:r>
          <a:endParaRPr lang="en-GB" sz="2000" b="1" kern="1200" dirty="0"/>
        </a:p>
      </dsp:txBody>
      <dsp:txXfrm>
        <a:off x="0" y="3948391"/>
        <a:ext cx="5012532" cy="657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06F75-8792-D645-BB66-2674EDCD78E5}">
      <dsp:nvSpPr>
        <dsp:cNvPr id="0" name=""/>
        <dsp:cNvSpPr/>
      </dsp:nvSpPr>
      <dsp:spPr>
        <a:xfrm>
          <a:off x="0" y="457027"/>
          <a:ext cx="4729028" cy="1464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7025" tIns="312420" rIns="367025" bIns="106680" numCol="1" spcCol="1270" anchor="t" anchorCtr="0">
          <a:noAutofit/>
        </a:bodyPr>
        <a:lstStyle/>
        <a:p>
          <a:pPr marL="114300" lvl="1" indent="-114300" algn="l" defTabSz="666750">
            <a:lnSpc>
              <a:spcPct val="150000"/>
            </a:lnSpc>
            <a:spcBef>
              <a:spcPct val="0"/>
            </a:spcBef>
            <a:spcAft>
              <a:spcPct val="15000"/>
            </a:spcAft>
            <a:buChar char="•"/>
          </a:pPr>
          <a:r>
            <a:rPr lang="en-US" sz="1500" kern="1200"/>
            <a:t>Therapist’s own Feelings of guilt over disability</a:t>
          </a:r>
        </a:p>
        <a:p>
          <a:pPr marL="114300" lvl="1" indent="-114300" algn="l" defTabSz="666750">
            <a:lnSpc>
              <a:spcPct val="150000"/>
            </a:lnSpc>
            <a:spcBef>
              <a:spcPct val="0"/>
            </a:spcBef>
            <a:spcAft>
              <a:spcPct val="15000"/>
            </a:spcAft>
            <a:buChar char="•"/>
          </a:pPr>
          <a:r>
            <a:rPr lang="en-US" sz="1500" kern="1200"/>
            <a:t>Therapist’s lack of understanding of individuals with ID</a:t>
          </a:r>
        </a:p>
      </dsp:txBody>
      <dsp:txXfrm>
        <a:off x="0" y="457027"/>
        <a:ext cx="4729028" cy="1464750"/>
      </dsp:txXfrm>
    </dsp:sp>
    <dsp:sp modelId="{CA1373B0-D8FB-6445-A347-53CF08838288}">
      <dsp:nvSpPr>
        <dsp:cNvPr id="0" name=""/>
        <dsp:cNvSpPr/>
      </dsp:nvSpPr>
      <dsp:spPr>
        <a:xfrm>
          <a:off x="236451" y="235627"/>
          <a:ext cx="3310319"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2" tIns="0" rIns="125122" bIns="0" numCol="1" spcCol="1270" anchor="ctr" anchorCtr="0">
          <a:noAutofit/>
        </a:bodyPr>
        <a:lstStyle/>
        <a:p>
          <a:pPr marL="0" lvl="0" indent="0" algn="l" defTabSz="666750">
            <a:lnSpc>
              <a:spcPct val="150000"/>
            </a:lnSpc>
            <a:spcBef>
              <a:spcPct val="0"/>
            </a:spcBef>
            <a:spcAft>
              <a:spcPct val="35000"/>
            </a:spcAft>
            <a:buNone/>
          </a:pPr>
          <a:r>
            <a:rPr lang="en-US" sz="1500" kern="1200"/>
            <a:t>Challenges:</a:t>
          </a:r>
        </a:p>
      </dsp:txBody>
      <dsp:txXfrm>
        <a:off x="258067" y="257243"/>
        <a:ext cx="3267087" cy="399568"/>
      </dsp:txXfrm>
    </dsp:sp>
    <dsp:sp modelId="{FD533734-140A-B544-8AF2-72FE058B3C50}">
      <dsp:nvSpPr>
        <dsp:cNvPr id="0" name=""/>
        <dsp:cNvSpPr/>
      </dsp:nvSpPr>
      <dsp:spPr>
        <a:xfrm>
          <a:off x="0" y="2224177"/>
          <a:ext cx="4729028" cy="113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7025" tIns="312420" rIns="367025" bIns="106680" numCol="1" spcCol="1270" anchor="t" anchorCtr="0">
          <a:noAutofit/>
        </a:bodyPr>
        <a:lstStyle/>
        <a:p>
          <a:pPr marL="114300" lvl="1" indent="-114300" algn="l" defTabSz="666750">
            <a:lnSpc>
              <a:spcPct val="150000"/>
            </a:lnSpc>
            <a:spcBef>
              <a:spcPct val="0"/>
            </a:spcBef>
            <a:spcAft>
              <a:spcPct val="15000"/>
            </a:spcAft>
            <a:buChar char="•"/>
          </a:pPr>
          <a:r>
            <a:rPr lang="en-US" sz="1500" kern="1200"/>
            <a:t>Sense of self efficacy</a:t>
          </a:r>
        </a:p>
        <a:p>
          <a:pPr marL="114300" lvl="1" indent="-114300" algn="l" defTabSz="666750">
            <a:lnSpc>
              <a:spcPct val="150000"/>
            </a:lnSpc>
            <a:spcBef>
              <a:spcPct val="0"/>
            </a:spcBef>
            <a:spcAft>
              <a:spcPct val="15000"/>
            </a:spcAft>
            <a:buChar char="•"/>
          </a:pPr>
          <a:r>
            <a:rPr lang="en-US" sz="1500" kern="1200"/>
            <a:t>Reduces secondary handicap</a:t>
          </a:r>
        </a:p>
      </dsp:txBody>
      <dsp:txXfrm>
        <a:off x="0" y="2224177"/>
        <a:ext cx="4729028" cy="1134000"/>
      </dsp:txXfrm>
    </dsp:sp>
    <dsp:sp modelId="{F6F04413-5AF3-2348-9426-039770379212}">
      <dsp:nvSpPr>
        <dsp:cNvPr id="0" name=""/>
        <dsp:cNvSpPr/>
      </dsp:nvSpPr>
      <dsp:spPr>
        <a:xfrm>
          <a:off x="236451" y="2002777"/>
          <a:ext cx="3310319" cy="442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2" tIns="0" rIns="125122" bIns="0" numCol="1" spcCol="1270" anchor="ctr" anchorCtr="0">
          <a:noAutofit/>
        </a:bodyPr>
        <a:lstStyle/>
        <a:p>
          <a:pPr marL="0" lvl="0" indent="0" algn="l" defTabSz="666750">
            <a:lnSpc>
              <a:spcPct val="150000"/>
            </a:lnSpc>
            <a:spcBef>
              <a:spcPct val="0"/>
            </a:spcBef>
            <a:spcAft>
              <a:spcPct val="35000"/>
            </a:spcAft>
            <a:buNone/>
          </a:pPr>
          <a:r>
            <a:rPr lang="en-US" sz="1500" kern="1200"/>
            <a:t>Positive changes observed but slow</a:t>
          </a:r>
        </a:p>
      </dsp:txBody>
      <dsp:txXfrm>
        <a:off x="258067" y="2024393"/>
        <a:ext cx="326708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47AE7-1CAD-4241-A6AC-90ADB2FC9586}" type="datetimeFigureOut">
              <a:rPr lang="en-GB" smtClean="0"/>
              <a:t>22/09/2022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E673E-B0C6-4BF1-9AE1-1F4F1460AF23}" type="slidenum">
              <a:rPr lang="en-GB" smtClean="0"/>
              <a:t>‹#›</a:t>
            </a:fld>
            <a:endParaRPr lang="en-GB"/>
          </a:p>
        </p:txBody>
      </p:sp>
    </p:spTree>
    <p:extLst>
      <p:ext uri="{BB962C8B-B14F-4D97-AF65-F5344CB8AC3E}">
        <p14:creationId xmlns:p14="http://schemas.microsoft.com/office/powerpoint/2010/main" val="227372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4C7F-ADA1-47B0-0464-D6940DD9FEE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C6BFD9FC-A0E7-F862-24A0-0F69A28D982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D28BB33-2249-DAAC-182A-774A4B87E7D2}"/>
              </a:ext>
            </a:extLst>
          </p:cNvPr>
          <p:cNvSpPr>
            <a:spLocks noGrp="1"/>
          </p:cNvSpPr>
          <p:nvPr>
            <p:ph type="dt" sz="half" idx="10"/>
          </p:nvPr>
        </p:nvSpPr>
        <p:spPr/>
        <p:txBody>
          <a:bodyPr/>
          <a:lstStyle/>
          <a:p>
            <a:fld id="{0BF93AFB-BAB3-4689-8C59-AC489EB3B7F7}" type="datetime1">
              <a:rPr lang="en-GB" smtClean="0"/>
              <a:t>22/09/2022</a:t>
            </a:fld>
            <a:endParaRPr lang="en-GB"/>
          </a:p>
        </p:txBody>
      </p:sp>
      <p:sp>
        <p:nvSpPr>
          <p:cNvPr id="5" name="Footer Placeholder 4">
            <a:extLst>
              <a:ext uri="{FF2B5EF4-FFF2-40B4-BE49-F238E27FC236}">
                <a16:creationId xmlns:a16="http://schemas.microsoft.com/office/drawing/2014/main" id="{7FD28A9D-BB0C-250A-96F1-0C86DD5E8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F01137-B902-7732-94A2-69FE0B1276EC}"/>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87905834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2D81-BBA3-855C-8EBD-0803EFC926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4997E9-2614-0947-EC5E-0B9E7C6AAF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FCE24D-FDDF-C999-DAA1-1FA0D0DC2328}"/>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5" name="Footer Placeholder 4">
            <a:extLst>
              <a:ext uri="{FF2B5EF4-FFF2-40B4-BE49-F238E27FC236}">
                <a16:creationId xmlns:a16="http://schemas.microsoft.com/office/drawing/2014/main" id="{9034DFBC-F786-8E86-FA64-1A867F375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C698B2-4249-FEBA-10BB-68BD942F4C34}"/>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399846802"/>
      </p:ext>
    </p:extLst>
  </p:cSld>
  <p:clrMapOvr>
    <a:masterClrMapping/>
  </p:clrMapOvr>
  <p:transition spd="slow">
    <p:push dir="u"/>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78CB7-D74E-1F3A-06E0-01DFA11D0E26}"/>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E6E0B8-5DA3-459A-44AA-194921C66F84}"/>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744204-BA07-EF56-4A79-DFE9C2EA9F0D}"/>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5" name="Footer Placeholder 4">
            <a:extLst>
              <a:ext uri="{FF2B5EF4-FFF2-40B4-BE49-F238E27FC236}">
                <a16:creationId xmlns:a16="http://schemas.microsoft.com/office/drawing/2014/main" id="{DA293F60-9F2D-6E3F-36B9-6AB1AA5B33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8239C-86E2-E91D-A0B5-785A5C834CC1}"/>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824620615"/>
      </p:ext>
    </p:extLst>
  </p:cSld>
  <p:clrMapOvr>
    <a:masterClrMapping/>
  </p:clrMapOvr>
  <p:transition spd="slow">
    <p:push dir="u"/>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178969-8351-40CD-B572-E02FC2801079}" type="datetime1">
              <a:rPr lang="en-GB" smtClean="0"/>
              <a:t>22/09/2022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240126322"/>
      </p:ext>
    </p:extLst>
  </p:cSld>
  <p:clrMapOvr>
    <a:masterClrMapping/>
  </p:clrMapOvr>
  <p:transition spd="slow">
    <p:push dir="u"/>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284B-EE3E-B7F2-519E-1F5454D698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C666F4-258D-87DD-6A69-1B99FD9923D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C3DBE5-F587-F0C4-AA6B-B507EE8E7D94}"/>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5" name="Footer Placeholder 4">
            <a:extLst>
              <a:ext uri="{FF2B5EF4-FFF2-40B4-BE49-F238E27FC236}">
                <a16:creationId xmlns:a16="http://schemas.microsoft.com/office/drawing/2014/main" id="{33DF3A0A-D11E-64F4-3C14-C515B3C09E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614232-D94B-6DF2-2D10-27607FA94506}"/>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76817614"/>
      </p:ext>
    </p:extLst>
  </p:cSld>
  <p:clrMapOvr>
    <a:masterClrMapping/>
  </p:clrMapOvr>
  <p:transition spd="slow">
    <p:push dir="u"/>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8607-3AED-5DEC-D8B3-7D2854946444}"/>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B150679-225D-B8F3-0799-8FF9FC5276F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667EE4-6987-A6B0-E00E-A5629657EECB}"/>
              </a:ext>
            </a:extLst>
          </p:cNvPr>
          <p:cNvSpPr>
            <a:spLocks noGrp="1"/>
          </p:cNvSpPr>
          <p:nvPr>
            <p:ph type="dt" sz="half" idx="10"/>
          </p:nvPr>
        </p:nvSpPr>
        <p:spPr/>
        <p:txBody>
          <a:bodyPr/>
          <a:lstStyle/>
          <a:p>
            <a:fld id="{C6E0C02E-7B1D-4BA2-AAF4-602A46497C7B}" type="datetime1">
              <a:rPr lang="en-GB" smtClean="0"/>
              <a:t>22/09/2022</a:t>
            </a:fld>
            <a:endParaRPr lang="en-GB"/>
          </a:p>
        </p:txBody>
      </p:sp>
      <p:sp>
        <p:nvSpPr>
          <p:cNvPr id="5" name="Footer Placeholder 4">
            <a:extLst>
              <a:ext uri="{FF2B5EF4-FFF2-40B4-BE49-F238E27FC236}">
                <a16:creationId xmlns:a16="http://schemas.microsoft.com/office/drawing/2014/main" id="{2F7D2C81-6E21-A5EE-C2C1-AAC50804D0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F61643-D6A5-C074-2E60-F863C7D8B8A8}"/>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5317318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D2D5-D69B-5CFF-DCBA-BF969193E4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28D5EE-325D-29A3-9B3C-5FFBF9290FBB}"/>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22EDAE8-DA27-1613-A940-C82B7BFD0EC8}"/>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FCD1495-6484-CBCC-9F1D-B7248B2972A5}"/>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6" name="Footer Placeholder 5">
            <a:extLst>
              <a:ext uri="{FF2B5EF4-FFF2-40B4-BE49-F238E27FC236}">
                <a16:creationId xmlns:a16="http://schemas.microsoft.com/office/drawing/2014/main" id="{1A6B5BDD-A64F-FBD1-469E-1E2E1D84B9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C8B578-5933-BDDC-2163-36F60566BB25}"/>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210868552"/>
      </p:ext>
    </p:extLst>
  </p:cSld>
  <p:clrMapOvr>
    <a:masterClrMapping/>
  </p:clrMapOvr>
  <p:transition spd="slow">
    <p:push dir="u"/>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9F49-045F-383C-9FF9-48379DCC39B0}"/>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B8DEF7-CF8D-0422-FBB8-65100AFAFC7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BF934BD4-853F-3B64-3800-B7A23F176159}"/>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88CC714-10E3-F1E9-11BE-854395871EE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1755A8B2-2F03-8B6B-EAD6-FAA3C3B6FDD8}"/>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D9FA574-8995-3F08-E19A-14D38A9E2064}"/>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8" name="Footer Placeholder 7">
            <a:extLst>
              <a:ext uri="{FF2B5EF4-FFF2-40B4-BE49-F238E27FC236}">
                <a16:creationId xmlns:a16="http://schemas.microsoft.com/office/drawing/2014/main" id="{5C912F00-439F-C1C6-47C9-6A7A530643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E876B3-6C59-4174-2170-E42121FCCB25}"/>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76896351"/>
      </p:ext>
    </p:extLst>
  </p:cSld>
  <p:clrMapOvr>
    <a:masterClrMapping/>
  </p:clrMapOvr>
  <p:transition spd="slow">
    <p:push dir="u"/>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A5D4-5F1D-A179-6848-F7726C15F7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6CA09C6-2D94-6B13-10BF-3C189994EA3B}"/>
              </a:ext>
            </a:extLst>
          </p:cNvPr>
          <p:cNvSpPr>
            <a:spLocks noGrp="1"/>
          </p:cNvSpPr>
          <p:nvPr>
            <p:ph type="dt" sz="half" idx="10"/>
          </p:nvPr>
        </p:nvSpPr>
        <p:spPr/>
        <p:txBody>
          <a:bodyPr/>
          <a:lstStyle/>
          <a:p>
            <a:fld id="{DC084707-CB86-4DC0-BB78-A58FEB07400A}" type="datetime1">
              <a:rPr lang="en-GB" smtClean="0"/>
              <a:t>22/09/2022</a:t>
            </a:fld>
            <a:endParaRPr lang="en-GB"/>
          </a:p>
        </p:txBody>
      </p:sp>
      <p:sp>
        <p:nvSpPr>
          <p:cNvPr id="4" name="Footer Placeholder 3">
            <a:extLst>
              <a:ext uri="{FF2B5EF4-FFF2-40B4-BE49-F238E27FC236}">
                <a16:creationId xmlns:a16="http://schemas.microsoft.com/office/drawing/2014/main" id="{C718922A-4752-A21E-5793-4BE40FC338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4FA44F-7987-DF9F-2541-CBDE093C432A}"/>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35910937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52ADE7-7416-4CA3-9ED2-22E99C4D4774}"/>
              </a:ext>
            </a:extLst>
          </p:cNvPr>
          <p:cNvSpPr>
            <a:spLocks noGrp="1"/>
          </p:cNvSpPr>
          <p:nvPr>
            <p:ph type="dt" sz="half" idx="10"/>
          </p:nvPr>
        </p:nvSpPr>
        <p:spPr/>
        <p:txBody>
          <a:bodyPr/>
          <a:lstStyle/>
          <a:p>
            <a:fld id="{F7D64A32-FF52-454F-983C-D655ACE06A3D}" type="datetime1">
              <a:rPr lang="en-GB" smtClean="0"/>
              <a:t>22/09/2022</a:t>
            </a:fld>
            <a:endParaRPr lang="en-GB"/>
          </a:p>
        </p:txBody>
      </p:sp>
      <p:sp>
        <p:nvSpPr>
          <p:cNvPr id="3" name="Footer Placeholder 2">
            <a:extLst>
              <a:ext uri="{FF2B5EF4-FFF2-40B4-BE49-F238E27FC236}">
                <a16:creationId xmlns:a16="http://schemas.microsoft.com/office/drawing/2014/main" id="{25DB346F-AD14-E2AC-A148-468F72CE992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3ECF30-2CE2-F2AE-FD8B-917737C86F7C}"/>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110507090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B62A-0285-6A0A-B549-548EF6B78AAD}"/>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31D064-8942-B24F-58D7-3FBD899CEEF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E49224-D8E2-B04E-169A-544B99F959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1B16519-1617-7FF5-F456-F3915E5CED00}"/>
              </a:ext>
            </a:extLst>
          </p:cNvPr>
          <p:cNvSpPr>
            <a:spLocks noGrp="1"/>
          </p:cNvSpPr>
          <p:nvPr>
            <p:ph type="dt" sz="half" idx="10"/>
          </p:nvPr>
        </p:nvSpPr>
        <p:spPr/>
        <p:txBody>
          <a:bodyPr/>
          <a:lstStyle/>
          <a:p>
            <a:fld id="{E7178969-8351-40CD-B572-E02FC2801079}" type="datetime1">
              <a:rPr lang="en-GB" smtClean="0"/>
              <a:t>22/09/2022</a:t>
            </a:fld>
            <a:endParaRPr lang="en-GB"/>
          </a:p>
        </p:txBody>
      </p:sp>
      <p:sp>
        <p:nvSpPr>
          <p:cNvPr id="6" name="Footer Placeholder 5">
            <a:extLst>
              <a:ext uri="{FF2B5EF4-FFF2-40B4-BE49-F238E27FC236}">
                <a16:creationId xmlns:a16="http://schemas.microsoft.com/office/drawing/2014/main" id="{32B4F0A0-48F2-6332-F4FA-11A80B1A9D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B43692-9520-B634-FFA3-C6ABF046ED6B}"/>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537727726"/>
      </p:ext>
    </p:extLst>
  </p:cSld>
  <p:clrMapOvr>
    <a:masterClrMapping/>
  </p:clrMapOvr>
  <p:transition spd="slow">
    <p:push dir="u"/>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5866-F7F9-759A-03A3-31541851A698}"/>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1F26DD3-1FF1-60F5-5B20-3054966BC07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B5CABC8-94CE-9DF6-1B08-920F8766BB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AB08525-089E-FBB3-067A-081A0D51357A}"/>
              </a:ext>
            </a:extLst>
          </p:cNvPr>
          <p:cNvSpPr>
            <a:spLocks noGrp="1"/>
          </p:cNvSpPr>
          <p:nvPr>
            <p:ph type="dt" sz="half" idx="10"/>
          </p:nvPr>
        </p:nvSpPr>
        <p:spPr/>
        <p:txBody>
          <a:bodyPr/>
          <a:lstStyle/>
          <a:p>
            <a:fld id="{37DBFFEF-4A4C-4661-90CB-493D14507E1F}" type="datetime1">
              <a:rPr lang="en-GB" smtClean="0"/>
              <a:t>22/09/2022</a:t>
            </a:fld>
            <a:endParaRPr lang="en-GB"/>
          </a:p>
        </p:txBody>
      </p:sp>
      <p:sp>
        <p:nvSpPr>
          <p:cNvPr id="6" name="Footer Placeholder 5">
            <a:extLst>
              <a:ext uri="{FF2B5EF4-FFF2-40B4-BE49-F238E27FC236}">
                <a16:creationId xmlns:a16="http://schemas.microsoft.com/office/drawing/2014/main" id="{174A1892-881C-7E69-941F-D09B7FD838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11150C-30B6-C0CE-8A94-6D7CAE369EA8}"/>
              </a:ext>
            </a:extLst>
          </p:cNvPr>
          <p:cNvSpPr>
            <a:spLocks noGrp="1"/>
          </p:cNvSpPr>
          <p:nvPr>
            <p:ph type="sldNum" sz="quarter" idx="12"/>
          </p:nvPr>
        </p:nvSpPr>
        <p:spPr/>
        <p:txBody>
          <a:bodyPr/>
          <a:lstStyle/>
          <a:p>
            <a:fld id="{577F5238-7DAD-4D2D-88D9-5A75ECE2BD5F}" type="slidenum">
              <a:rPr lang="en-GB" smtClean="0"/>
              <a:t>‹#›</a:t>
            </a:fld>
            <a:endParaRPr lang="en-GB"/>
          </a:p>
        </p:txBody>
      </p:sp>
    </p:spTree>
    <p:extLst>
      <p:ext uri="{BB962C8B-B14F-4D97-AF65-F5344CB8AC3E}">
        <p14:creationId xmlns:p14="http://schemas.microsoft.com/office/powerpoint/2010/main" val="284677312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89271-3918-BBF5-154A-99DAC8E2D95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EC7F2F-D0EB-82AB-64E5-53C7B2AE626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D3FCA0-7C14-D8C8-7AB8-10D3FDA5749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178969-8351-40CD-B572-E02FC2801079}" type="datetime1">
              <a:rPr lang="en-GB" smtClean="0"/>
              <a:t>22/09/2022</a:t>
            </a:fld>
            <a:endParaRPr lang="en-GB"/>
          </a:p>
        </p:txBody>
      </p:sp>
      <p:sp>
        <p:nvSpPr>
          <p:cNvPr id="5" name="Footer Placeholder 4">
            <a:extLst>
              <a:ext uri="{FF2B5EF4-FFF2-40B4-BE49-F238E27FC236}">
                <a16:creationId xmlns:a16="http://schemas.microsoft.com/office/drawing/2014/main" id="{07FA306B-DE82-8087-DC84-C410E9358E8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702D6A7-10E1-06AB-3795-9340A04903D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7F5238-7DAD-4D2D-88D9-5A75ECE2BD5F}" type="slidenum">
              <a:rPr lang="en-GB" smtClean="0"/>
              <a:t>‹#›</a:t>
            </a:fld>
            <a:endParaRPr lang="en-GB"/>
          </a:p>
        </p:txBody>
      </p:sp>
    </p:spTree>
    <p:extLst>
      <p:ext uri="{BB962C8B-B14F-4D97-AF65-F5344CB8AC3E}">
        <p14:creationId xmlns:p14="http://schemas.microsoft.com/office/powerpoint/2010/main" val="118324917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ransition spd="slow">
    <p:push dir="u"/>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hyperlink" Target="mailto:s.mkabile@uct.ac.za"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71600" y="4005064"/>
            <a:ext cx="7772400" cy="1470025"/>
          </a:xfrm>
          <a:prstGeom prst="rect">
            <a:avLst/>
          </a:prstGeom>
        </p:spPr>
        <p:txBody>
          <a:bodyPr rtlCol="0"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GB" sz="3200" b="1" i="0" u="none" strike="noStrike" kern="1200" cap="none" spc="0" normalizeH="0" baseline="0" noProof="0">
              <a:ln>
                <a:noFill/>
              </a:ln>
              <a:solidFill>
                <a:srgbClr val="355071">
                  <a:satMod val="130000"/>
                </a:srgbClr>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endParaRPr>
          </a:p>
        </p:txBody>
      </p:sp>
      <p:sp>
        <p:nvSpPr>
          <p:cNvPr id="9" name="Title 1"/>
          <p:cNvSpPr>
            <a:spLocks noGrp="1"/>
          </p:cNvSpPr>
          <p:nvPr>
            <p:ph type="ctrTitle"/>
          </p:nvPr>
        </p:nvSpPr>
        <p:spPr>
          <a:xfrm>
            <a:off x="395536" y="26950"/>
            <a:ext cx="7632850" cy="1601849"/>
          </a:xfrm>
        </p:spPr>
        <p:txBody>
          <a:bodyPr rtlCol="0">
            <a:noAutofit/>
          </a:bodyPr>
          <a:lstStyle/>
          <a:p>
            <a:pPr algn="ctr" eaLnBrk="1" fontAlgn="auto" hangingPunct="1">
              <a:spcAft>
                <a:spcPts val="0"/>
              </a:spcAft>
              <a:defRPr/>
            </a:pPr>
            <a:r>
              <a:rPr lang="en-GB" sz="5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Intellectual Disabilities (ID)</a:t>
            </a:r>
          </a:p>
        </p:txBody>
      </p:sp>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8" name="Title 1"/>
          <p:cNvSpPr txBox="1">
            <a:spLocks/>
          </p:cNvSpPr>
          <p:nvPr/>
        </p:nvSpPr>
        <p:spPr>
          <a:xfrm>
            <a:off x="1115614" y="1418399"/>
            <a:ext cx="7839689" cy="1224136"/>
          </a:xfrm>
          <a:prstGeom prst="rect">
            <a:avLst/>
          </a:prstGeom>
        </p:spPr>
        <p:txBody>
          <a:bodyPr rtlCol="0"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54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itchFamily="18" charset="0"/>
                <a:ea typeface="+mj-ea"/>
                <a:cs typeface="Times New Roman" pitchFamily="18" charset="0"/>
              </a:rPr>
              <a:t>Lecture 4</a:t>
            </a:r>
          </a:p>
        </p:txBody>
      </p:sp>
      <p:graphicFrame>
        <p:nvGraphicFramePr>
          <p:cNvPr id="14" name="Title 1">
            <a:extLst>
              <a:ext uri="{FF2B5EF4-FFF2-40B4-BE49-F238E27FC236}">
                <a16:creationId xmlns:a16="http://schemas.microsoft.com/office/drawing/2014/main" id="{4E134057-63CE-0384-028C-3BB019E8BC4E}"/>
              </a:ext>
            </a:extLst>
          </p:cNvPr>
          <p:cNvGraphicFramePr/>
          <p:nvPr>
            <p:extLst>
              <p:ext uri="{D42A27DB-BD31-4B8C-83A1-F6EECF244321}">
                <p14:modId xmlns:p14="http://schemas.microsoft.com/office/powerpoint/2010/main" val="611832850"/>
              </p:ext>
            </p:extLst>
          </p:nvPr>
        </p:nvGraphicFramePr>
        <p:xfrm>
          <a:off x="2124867" y="3171643"/>
          <a:ext cx="5760642" cy="1703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5">
            <a:extLst>
              <a:ext uri="{FF2B5EF4-FFF2-40B4-BE49-F238E27FC236}">
                <a16:creationId xmlns:a16="http://schemas.microsoft.com/office/drawing/2014/main" id="{8307CDBA-469E-6B87-42F1-527D195C7BE9}"/>
              </a:ext>
            </a:extLst>
          </p:cNvPr>
          <p:cNvSpPr txBox="1">
            <a:spLocks/>
          </p:cNvSpPr>
          <p:nvPr/>
        </p:nvSpPr>
        <p:spPr bwMode="auto">
          <a:xfrm>
            <a:off x="603250" y="5194215"/>
            <a:ext cx="4760838" cy="1636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ts val="575"/>
              </a:spcBef>
              <a:spcAft>
                <a:spcPct val="0"/>
              </a:spcAft>
              <a:buClr>
                <a:schemeClr val="accent1"/>
              </a:buClr>
              <a:buSzPct val="85000"/>
              <a:buFont typeface="Wingdings 2" pitchFamily="2" charset="2"/>
              <a:buNone/>
              <a:defRPr sz="2600" kern="1200">
                <a:solidFill>
                  <a:schemeClr val="tx2"/>
                </a:solidFill>
                <a:latin typeface="+mn-lt"/>
                <a:ea typeface="+mn-ea"/>
                <a:cs typeface="+mn-cs"/>
              </a:defRPr>
            </a:lvl1pPr>
            <a:lvl2pPr marL="457200" indent="0" algn="ctr" rtl="0" eaLnBrk="0" fontAlgn="base" hangingPunct="0">
              <a:spcBef>
                <a:spcPts val="375"/>
              </a:spcBef>
              <a:spcAft>
                <a:spcPct val="0"/>
              </a:spcAft>
              <a:buClr>
                <a:schemeClr val="accent2"/>
              </a:buClr>
              <a:buSzPct val="85000"/>
              <a:buFont typeface="Wingdings 2" pitchFamily="2" charset="2"/>
              <a:buNone/>
              <a:defRPr sz="2400" kern="1200">
                <a:solidFill>
                  <a:schemeClr val="tx1"/>
                </a:solidFill>
                <a:latin typeface="+mn-lt"/>
                <a:ea typeface="+mn-ea"/>
                <a:cs typeface="+mn-cs"/>
              </a:defRPr>
            </a:lvl2pPr>
            <a:lvl3pPr marL="914400" indent="0" algn="ctr" rtl="0" eaLnBrk="0" fontAlgn="base" hangingPunct="0">
              <a:spcBef>
                <a:spcPts val="375"/>
              </a:spcBef>
              <a:spcAft>
                <a:spcPct val="0"/>
              </a:spcAft>
              <a:buClr>
                <a:srgbClr val="B3B3C4"/>
              </a:buClr>
              <a:buSzPct val="85000"/>
              <a:buFont typeface="Wingdings 2" pitchFamily="2" charset="2"/>
              <a:buNone/>
              <a:defRPr sz="2000" kern="1200">
                <a:solidFill>
                  <a:schemeClr val="tx1"/>
                </a:solidFill>
                <a:latin typeface="+mn-lt"/>
                <a:ea typeface="+mn-ea"/>
                <a:cs typeface="+mn-cs"/>
              </a:defRPr>
            </a:lvl3pPr>
            <a:lvl4pPr marL="1371600" indent="0" algn="ctr" rtl="0" eaLnBrk="0" fontAlgn="base" hangingPunct="0">
              <a:spcBef>
                <a:spcPts val="375"/>
              </a:spcBef>
              <a:spcAft>
                <a:spcPct val="0"/>
              </a:spcAft>
              <a:buClr>
                <a:srgbClr val="A04DA3"/>
              </a:buClr>
              <a:buSzPct val="80000"/>
              <a:buFont typeface="Wingdings 2" pitchFamily="2" charset="2"/>
              <a:buNone/>
              <a:defRPr sz="2000" kern="1200">
                <a:solidFill>
                  <a:schemeClr val="tx1"/>
                </a:solidFill>
                <a:latin typeface="+mn-lt"/>
                <a:ea typeface="+mn-ea"/>
                <a:cs typeface="+mn-cs"/>
              </a:defRPr>
            </a:lvl4pPr>
            <a:lvl5pPr marL="1828800" indent="0" algn="ctr" rtl="0" eaLnBrk="0" fontAlgn="base" hangingPunct="0">
              <a:spcBef>
                <a:spcPts val="375"/>
              </a:spcBef>
              <a:spcAft>
                <a:spcPct val="0"/>
              </a:spcAft>
              <a:buClr>
                <a:srgbClr val="A04DA3"/>
              </a:buClr>
              <a:buNone/>
              <a:defRPr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000" b="1" dirty="0"/>
              <a:t>Siyabulela </a:t>
            </a:r>
            <a:r>
              <a:rPr lang="en-US" sz="2000" b="1" dirty="0" err="1"/>
              <a:t>Mkabile</a:t>
            </a:r>
            <a:r>
              <a:rPr lang="en-US" sz="2000" b="1" dirty="0"/>
              <a:t>, </a:t>
            </a:r>
            <a:r>
              <a:rPr lang="en-US" sz="2000" b="1" dirty="0" err="1"/>
              <a:t>Mpsych</a:t>
            </a:r>
            <a:r>
              <a:rPr lang="en-US" sz="2000" b="1" dirty="0"/>
              <a:t>, PHD</a:t>
            </a:r>
          </a:p>
          <a:p>
            <a:pPr algn="l"/>
            <a:r>
              <a:rPr lang="en-US" sz="1600" b="1" dirty="0"/>
              <a:t>Room 34,</a:t>
            </a:r>
          </a:p>
          <a:p>
            <a:pPr algn="l"/>
            <a:r>
              <a:rPr lang="en-US" sz="1600" b="1" dirty="0"/>
              <a:t>Child Guidance Clinic</a:t>
            </a:r>
          </a:p>
          <a:p>
            <a:pPr algn="l"/>
            <a:r>
              <a:rPr lang="en-US" sz="1600" b="1" dirty="0"/>
              <a:t>University of Cape Town</a:t>
            </a:r>
          </a:p>
          <a:p>
            <a:pPr algn="l"/>
            <a:r>
              <a:rPr lang="en-US" sz="1600" b="1" dirty="0"/>
              <a:t>Email: </a:t>
            </a:r>
            <a:r>
              <a:rPr lang="en-US" sz="1600" b="1" dirty="0">
                <a:hlinkClick r:id="rId7"/>
              </a:rPr>
              <a:t>s.mkabile@uct.ac.za</a:t>
            </a:r>
            <a:r>
              <a:rPr lang="en-US" sz="1600" b="1" dirty="0"/>
              <a:t> </a:t>
            </a:r>
          </a:p>
        </p:txBody>
      </p:sp>
      <p:pic>
        <p:nvPicPr>
          <p:cNvPr id="10" name="Picture 9" descr="Icon&#10;&#10;Description automatically generated">
            <a:extLst>
              <a:ext uri="{FF2B5EF4-FFF2-40B4-BE49-F238E27FC236}">
                <a16:creationId xmlns:a16="http://schemas.microsoft.com/office/drawing/2014/main" id="{7D367BAF-659C-04E9-0F0E-EA3C85212C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7355" y="4752576"/>
            <a:ext cx="2463827" cy="1936358"/>
          </a:xfrm>
          <a:prstGeom prst="rect">
            <a:avLst/>
          </a:prstGeom>
        </p:spPr>
      </p:pic>
    </p:spTree>
    <p:extLst>
      <p:ext uri="{BB962C8B-B14F-4D97-AF65-F5344CB8AC3E}">
        <p14:creationId xmlns:p14="http://schemas.microsoft.com/office/powerpoint/2010/main" val="386308572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2FDA-B8C3-938E-5E9F-114BE07A39A5}"/>
              </a:ext>
            </a:extLst>
          </p:cNvPr>
          <p:cNvSpPr>
            <a:spLocks noGrp="1"/>
          </p:cNvSpPr>
          <p:nvPr>
            <p:ph type="title"/>
          </p:nvPr>
        </p:nvSpPr>
        <p:spPr>
          <a:xfrm>
            <a:off x="107504" y="1419900"/>
            <a:ext cx="2506303" cy="4018201"/>
          </a:xfrm>
        </p:spPr>
        <p:txBody>
          <a:bodyPr>
            <a:normAutofit/>
          </a:bodyPr>
          <a:lstStyle/>
          <a:p>
            <a:pPr algn="l">
              <a:lnSpc>
                <a:spcPct val="150000"/>
              </a:lnSpc>
            </a:pPr>
            <a:r>
              <a:rPr lang="en-US" sz="2800" b="1" dirty="0"/>
              <a:t>Biopsychosocial approach for PWID</a:t>
            </a:r>
            <a:endParaRPr lang="en-US" sz="2800" dirty="0"/>
          </a:p>
        </p:txBody>
      </p:sp>
      <p:sp>
        <p:nvSpPr>
          <p:cNvPr id="3" name="Content Placeholder 2">
            <a:extLst>
              <a:ext uri="{FF2B5EF4-FFF2-40B4-BE49-F238E27FC236}">
                <a16:creationId xmlns:a16="http://schemas.microsoft.com/office/drawing/2014/main" id="{943C4F09-BA81-FAFA-0149-8344801060C9}"/>
              </a:ext>
            </a:extLst>
          </p:cNvPr>
          <p:cNvSpPr>
            <a:spLocks noGrp="1"/>
          </p:cNvSpPr>
          <p:nvPr>
            <p:ph sz="quarter" idx="13"/>
          </p:nvPr>
        </p:nvSpPr>
        <p:spPr>
          <a:xfrm>
            <a:off x="3131840" y="1193576"/>
            <a:ext cx="5326359" cy="4470850"/>
          </a:xfrm>
        </p:spPr>
        <p:txBody>
          <a:bodyPr anchor="ctr">
            <a:normAutofit/>
          </a:bodyPr>
          <a:lstStyle/>
          <a:p>
            <a:pPr>
              <a:lnSpc>
                <a:spcPct val="150000"/>
              </a:lnSpc>
            </a:pPr>
            <a:r>
              <a:rPr lang="en-ZA" sz="2400" dirty="0"/>
              <a:t>This model systematically considers biological, psychological and social factors and their complex interactions in understanding health, illness, and health care delivery for individuals with ID.</a:t>
            </a:r>
          </a:p>
          <a:p>
            <a:pPr>
              <a:lnSpc>
                <a:spcPct val="150000"/>
              </a:lnSpc>
            </a:pPr>
            <a:endParaRPr lang="en-US" sz="2400" dirty="0"/>
          </a:p>
        </p:txBody>
      </p:sp>
      <p:sp>
        <p:nvSpPr>
          <p:cNvPr id="4" name="Slide Number Placeholder 3">
            <a:extLst>
              <a:ext uri="{FF2B5EF4-FFF2-40B4-BE49-F238E27FC236}">
                <a16:creationId xmlns:a16="http://schemas.microsoft.com/office/drawing/2014/main" id="{28CC25CB-9535-0C9A-8991-69FD002717BE}"/>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10</a:t>
            </a:fld>
            <a:endParaRPr lang="en-GB"/>
          </a:p>
        </p:txBody>
      </p:sp>
    </p:spTree>
    <p:extLst>
      <p:ext uri="{BB962C8B-B14F-4D97-AF65-F5344CB8AC3E}">
        <p14:creationId xmlns:p14="http://schemas.microsoft.com/office/powerpoint/2010/main" val="24271537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1346-ACFF-F21E-0400-BBBA39F2CEDC}"/>
              </a:ext>
            </a:extLst>
          </p:cNvPr>
          <p:cNvSpPr>
            <a:spLocks noGrp="1"/>
          </p:cNvSpPr>
          <p:nvPr>
            <p:ph type="title"/>
          </p:nvPr>
        </p:nvSpPr>
        <p:spPr>
          <a:xfrm>
            <a:off x="107505" y="1419899"/>
            <a:ext cx="2133002" cy="4018201"/>
          </a:xfrm>
        </p:spPr>
        <p:txBody>
          <a:bodyPr>
            <a:normAutofit/>
          </a:bodyPr>
          <a:lstStyle/>
          <a:p>
            <a:pPr algn="l">
              <a:lnSpc>
                <a:spcPct val="150000"/>
              </a:lnSpc>
            </a:pPr>
            <a:r>
              <a:rPr lang="en-US" sz="2400" b="1" dirty="0"/>
              <a:t>Biopsychosocial approach for PWID</a:t>
            </a:r>
            <a:endParaRPr lang="en-US" sz="2400" dirty="0"/>
          </a:p>
        </p:txBody>
      </p:sp>
      <p:sp>
        <p:nvSpPr>
          <p:cNvPr id="3" name="Content Placeholder 2">
            <a:extLst>
              <a:ext uri="{FF2B5EF4-FFF2-40B4-BE49-F238E27FC236}">
                <a16:creationId xmlns:a16="http://schemas.microsoft.com/office/drawing/2014/main" id="{A4BFF7B2-3544-46EB-D8F3-FB0F4D20B252}"/>
              </a:ext>
            </a:extLst>
          </p:cNvPr>
          <p:cNvSpPr>
            <a:spLocks noGrp="1"/>
          </p:cNvSpPr>
          <p:nvPr>
            <p:ph sz="quarter" idx="13"/>
          </p:nvPr>
        </p:nvSpPr>
        <p:spPr>
          <a:xfrm>
            <a:off x="1979712" y="260648"/>
            <a:ext cx="7056783" cy="5883275"/>
          </a:xfrm>
        </p:spPr>
        <p:txBody>
          <a:bodyPr anchor="ctr">
            <a:noAutofit/>
          </a:bodyPr>
          <a:lstStyle/>
          <a:p>
            <a:pPr>
              <a:lnSpc>
                <a:spcPct val="150000"/>
              </a:lnSpc>
            </a:pPr>
            <a:endParaRPr lang="en-ZA" sz="1800" dirty="0"/>
          </a:p>
          <a:p>
            <a:pPr lvl="1">
              <a:lnSpc>
                <a:spcPct val="150000"/>
              </a:lnSpc>
            </a:pPr>
            <a:r>
              <a:rPr lang="en-ZA" dirty="0"/>
              <a:t>This is a whole person approach that considers all potential areas that may impact a person’s response to treatment, with</a:t>
            </a:r>
          </a:p>
          <a:p>
            <a:pPr lvl="1">
              <a:lnSpc>
                <a:spcPct val="150000"/>
              </a:lnSpc>
            </a:pPr>
            <a:r>
              <a:rPr lang="en-ZA" dirty="0"/>
              <a:t>“Bio” referring to biological factors that may impact an individual including genetics, physical health, medical conditions, medication etc. </a:t>
            </a:r>
          </a:p>
          <a:p>
            <a:pPr lvl="1">
              <a:lnSpc>
                <a:spcPct val="150000"/>
              </a:lnSpc>
            </a:pPr>
            <a:r>
              <a:rPr lang="en-ZA" dirty="0"/>
              <a:t>“Psycho” refers to the psychiatric and psychological needs of a patient such as mental wellness, psychiatric diagnoses, mood, developmental stages, intellectual abilities, cognitive wellbeing, etc. </a:t>
            </a:r>
          </a:p>
          <a:p>
            <a:pPr lvl="1">
              <a:lnSpc>
                <a:spcPct val="150000"/>
              </a:lnSpc>
            </a:pPr>
            <a:r>
              <a:rPr lang="en-ZA" dirty="0"/>
              <a:t>“Social” refers to the social determinants of health –socio-economic status, transportation, living conditions, linkage to community resources, food security, employment, family support etc.  </a:t>
            </a:r>
          </a:p>
          <a:p>
            <a:pPr lvl="1">
              <a:lnSpc>
                <a:spcPct val="150000"/>
              </a:lnSpc>
            </a:pPr>
            <a:r>
              <a:rPr lang="en-ZA" dirty="0"/>
              <a:t>Each of these factors work together to determine how a patient responds to treatment for any given area of need.  </a:t>
            </a:r>
          </a:p>
          <a:p>
            <a:pPr>
              <a:lnSpc>
                <a:spcPct val="150000"/>
              </a:lnSpc>
            </a:pPr>
            <a:endParaRPr lang="en-US" sz="1800" dirty="0"/>
          </a:p>
        </p:txBody>
      </p:sp>
      <p:sp>
        <p:nvSpPr>
          <p:cNvPr id="4" name="Slide Number Placeholder 3">
            <a:extLst>
              <a:ext uri="{FF2B5EF4-FFF2-40B4-BE49-F238E27FC236}">
                <a16:creationId xmlns:a16="http://schemas.microsoft.com/office/drawing/2014/main" id="{961C52D8-9A7F-53FF-824F-4C45B0F3E4C8}"/>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11</a:t>
            </a:fld>
            <a:endParaRPr lang="en-GB"/>
          </a:p>
        </p:txBody>
      </p:sp>
    </p:spTree>
    <p:extLst>
      <p:ext uri="{BB962C8B-B14F-4D97-AF65-F5344CB8AC3E}">
        <p14:creationId xmlns:p14="http://schemas.microsoft.com/office/powerpoint/2010/main" val="23458537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0"/>
            <a:ext cx="8086481" cy="792088"/>
          </a:xfrm>
        </p:spPr>
        <p:txBody>
          <a:bodyPr>
            <a:normAutofit/>
          </a:bodyPr>
          <a:lstStyle/>
          <a:p>
            <a:pPr algn="ctr"/>
            <a:r>
              <a:rPr lang="en-GB" sz="4000" b="1" dirty="0"/>
              <a:t>Social Theories</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200" b="0" i="0" u="none" strike="noStrike" kern="1200" cap="none" spc="0" normalizeH="0" baseline="0" noProof="0" smtClean="0">
                <a:ln>
                  <a:noFill/>
                </a:ln>
                <a:solidFill>
                  <a:srgbClr val="E7DEC9">
                    <a:shade val="50000"/>
                    <a:satMod val="200000"/>
                  </a:srgbClr>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srgbClr val="E7DEC9">
                  <a:shade val="50000"/>
                  <a:satMod val="200000"/>
                </a:srgbClr>
              </a:solidFill>
              <a:effectLst/>
              <a:uLnTx/>
              <a:uFillTx/>
              <a:latin typeface="Times New Roman"/>
              <a:ea typeface="+mn-ea"/>
              <a:cs typeface="+mn-cs"/>
            </a:endParaRPr>
          </a:p>
        </p:txBody>
      </p:sp>
      <p:sp>
        <p:nvSpPr>
          <p:cNvPr id="6" name="TextBox 5"/>
          <p:cNvSpPr txBox="1"/>
          <p:nvPr/>
        </p:nvSpPr>
        <p:spPr>
          <a:xfrm>
            <a:off x="6698573" y="6477409"/>
            <a:ext cx="1869101"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2060"/>
                </a:solidFill>
                <a:effectLst/>
                <a:uLnTx/>
                <a:uFillTx/>
                <a:latin typeface="Times New Roman"/>
                <a:ea typeface="+mn-ea"/>
                <a:cs typeface="+mn-cs"/>
              </a:rPr>
              <a:t>(Kirmayer, 2001)</a:t>
            </a:r>
          </a:p>
        </p:txBody>
      </p:sp>
      <p:graphicFrame>
        <p:nvGraphicFramePr>
          <p:cNvPr id="16" name="TextBox 4">
            <a:extLst>
              <a:ext uri="{FF2B5EF4-FFF2-40B4-BE49-F238E27FC236}">
                <a16:creationId xmlns:a16="http://schemas.microsoft.com/office/drawing/2014/main" id="{04216472-84CE-7FBB-7A5D-304C6FEC7FCA}"/>
              </a:ext>
            </a:extLst>
          </p:cNvPr>
          <p:cNvGraphicFramePr/>
          <p:nvPr>
            <p:extLst>
              <p:ext uri="{D42A27DB-BD31-4B8C-83A1-F6EECF244321}">
                <p14:modId xmlns:p14="http://schemas.microsoft.com/office/powerpoint/2010/main" val="2720687857"/>
              </p:ext>
            </p:extLst>
          </p:nvPr>
        </p:nvGraphicFramePr>
        <p:xfrm>
          <a:off x="1029697" y="548680"/>
          <a:ext cx="8100392" cy="5993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7060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5071" y="1227279"/>
            <a:ext cx="3246614" cy="2509213"/>
          </a:xfrm>
        </p:spPr>
        <p:txBody>
          <a:bodyPr vert="horz" lIns="91440" tIns="45720" rIns="91440" bIns="45720" rtlCol="0">
            <a:normAutofit/>
          </a:bodyPr>
          <a:lstStyle/>
          <a:p>
            <a:r>
              <a:rPr lang="en-US" b="1"/>
              <a:t>Social Theories </a:t>
            </a:r>
          </a:p>
        </p:txBody>
      </p:sp>
      <p:sp>
        <p:nvSpPr>
          <p:cNvPr id="3" name="Slide Number Placeholder 2"/>
          <p:cNvSpPr>
            <a:spLocks noGrp="1"/>
          </p:cNvSpPr>
          <p:nvPr>
            <p:ph type="sldNum" sz="quarter" idx="12"/>
          </p:nvPr>
        </p:nvSpPr>
        <p:spPr/>
        <p:txBody>
          <a:bodyPr vert="horz" lIns="91440" tIns="45720" rIns="91440" bIns="45720" rtlCol="0">
            <a:normAutofit/>
          </a:bodyPr>
          <a:lstStyle/>
          <a:p>
            <a:pPr marR="0" lvl="0" indent="0" fontAlgn="auto">
              <a:spcBef>
                <a:spcPts val="0"/>
              </a:spcBef>
              <a:spcAft>
                <a:spcPts val="600"/>
              </a:spcAft>
              <a:buClrTx/>
              <a:buSzTx/>
              <a:buFontTx/>
              <a:buNone/>
              <a:tabLst/>
              <a:defRPr/>
            </a:pPr>
            <a:fld id="{577F5238-7DAD-4D2D-88D9-5A75ECE2BD5F}" type="slidenum">
              <a:rPr kumimoji="0" lang="en-US" b="0" i="0" u="none" strike="noStrike" kern="1200" cap="none" spc="0" normalizeH="0" baseline="0" noProof="0" dirty="0">
                <a:ln>
                  <a:noFill/>
                </a:ln>
                <a:effectLst/>
                <a:uLnTx/>
                <a:uFillTx/>
                <a:latin typeface="+mn-lt"/>
                <a:ea typeface="+mn-ea"/>
                <a:cs typeface="+mn-cs"/>
              </a:rPr>
              <a:pPr marR="0" lvl="0" indent="0" fontAlgn="auto">
                <a:spcBef>
                  <a:spcPts val="0"/>
                </a:spcBef>
                <a:spcAft>
                  <a:spcPts val="600"/>
                </a:spcAft>
                <a:buClrTx/>
                <a:buSzTx/>
                <a:buFontTx/>
                <a:buNone/>
                <a:tabLst/>
                <a:defRPr/>
              </a:pPr>
              <a:t>13</a:t>
            </a:fld>
            <a:endParaRPr kumimoji="0" lang="en-US" b="0" i="0" u="none" strike="noStrike" kern="1200" cap="none" spc="0" normalizeH="0" baseline="0" noProof="0">
              <a:ln>
                <a:noFill/>
              </a:ln>
              <a:effectLst/>
              <a:uLnTx/>
              <a:uFillTx/>
              <a:latin typeface="+mn-lt"/>
              <a:ea typeface="+mn-ea"/>
              <a:cs typeface="+mn-cs"/>
            </a:endParaRPr>
          </a:p>
        </p:txBody>
      </p:sp>
      <p:pic>
        <p:nvPicPr>
          <p:cNvPr id="7" name="Picture 6" descr="Text&#10;&#10;Description automatically generated">
            <a:extLst>
              <a:ext uri="{FF2B5EF4-FFF2-40B4-BE49-F238E27FC236}">
                <a16:creationId xmlns:a16="http://schemas.microsoft.com/office/drawing/2014/main" id="{108F37B5-ADF0-CB60-EE3F-BC66FBF3C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685" y="948266"/>
            <a:ext cx="4366984" cy="5300134"/>
          </a:xfrm>
          <a:prstGeom prst="rect">
            <a:avLst/>
          </a:prstGeom>
        </p:spPr>
      </p:pic>
    </p:spTree>
    <p:extLst>
      <p:ext uri="{BB962C8B-B14F-4D97-AF65-F5344CB8AC3E}">
        <p14:creationId xmlns:p14="http://schemas.microsoft.com/office/powerpoint/2010/main" val="35629916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800" y="1314450"/>
            <a:ext cx="2958093" cy="3680244"/>
          </a:xfrm>
        </p:spPr>
        <p:txBody>
          <a:bodyPr vert="horz" lIns="91440" tIns="45720" rIns="91440" bIns="45720" rtlCol="0" anchor="ctr">
            <a:normAutofit/>
          </a:bodyPr>
          <a:lstStyle/>
          <a:p>
            <a:pPr algn="l">
              <a:lnSpc>
                <a:spcPct val="150000"/>
              </a:lnSpc>
            </a:pPr>
            <a:r>
              <a:rPr lang="en-US" sz="2800" b="1" dirty="0"/>
              <a:t>Treatment of MH Disorders in PWID</a:t>
            </a:r>
          </a:p>
        </p:txBody>
      </p:sp>
      <p:sp>
        <p:nvSpPr>
          <p:cNvPr id="3" name="Slide Number Placeholder 2"/>
          <p:cNvSpPr>
            <a:spLocks noGrp="1"/>
          </p:cNvSpPr>
          <p:nvPr>
            <p:ph type="sldNum" sz="quarter" idx="12"/>
          </p:nvPr>
        </p:nvSpPr>
        <p:spPr/>
        <p:txBody>
          <a:bodyPr vert="horz" lIns="91440" tIns="45720" rIns="91440" bIns="45720" rtlCol="0" anchor="ctr">
            <a:normAutofit/>
          </a:bodyPr>
          <a:lstStyle/>
          <a:p>
            <a:pPr>
              <a:spcAft>
                <a:spcPts val="600"/>
              </a:spcAft>
            </a:pPr>
            <a:fld id="{577F5238-7DAD-4D2D-88D9-5A75ECE2BD5F}" type="slidenum">
              <a:rPr lang="en-US" kern="1200" dirty="0">
                <a:solidFill>
                  <a:schemeClr val="tx1"/>
                </a:solidFill>
                <a:latin typeface="+mn-lt"/>
                <a:ea typeface="+mn-ea"/>
                <a:cs typeface="+mn-cs"/>
              </a:rPr>
              <a:pPr>
                <a:spcAft>
                  <a:spcPts val="600"/>
                </a:spcAft>
              </a:pPr>
              <a:t>14</a:t>
            </a:fld>
            <a:endParaRPr lang="en-US" kern="1200" dirty="0">
              <a:solidFill>
                <a:schemeClr val="tx1"/>
              </a:solidFill>
              <a:latin typeface="+mn-lt"/>
              <a:ea typeface="+mn-ea"/>
              <a:cs typeface="+mn-cs"/>
            </a:endParaRPr>
          </a:p>
        </p:txBody>
      </p:sp>
      <p:graphicFrame>
        <p:nvGraphicFramePr>
          <p:cNvPr id="7" name="TextBox 4">
            <a:extLst>
              <a:ext uri="{FF2B5EF4-FFF2-40B4-BE49-F238E27FC236}">
                <a16:creationId xmlns:a16="http://schemas.microsoft.com/office/drawing/2014/main" id="{F22C47AD-FDE0-7D68-EFBC-F7FEF0763606}"/>
              </a:ext>
            </a:extLst>
          </p:cNvPr>
          <p:cNvGraphicFramePr/>
          <p:nvPr>
            <p:extLst>
              <p:ext uri="{D42A27DB-BD31-4B8C-83A1-F6EECF244321}">
                <p14:modId xmlns:p14="http://schemas.microsoft.com/office/powerpoint/2010/main" val="3276823498"/>
              </p:ext>
            </p:extLst>
          </p:nvPr>
        </p:nvGraphicFramePr>
        <p:xfrm>
          <a:off x="3445668" y="889000"/>
          <a:ext cx="5012532"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2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 y="1419900"/>
            <a:ext cx="2613809" cy="4018201"/>
          </a:xfrm>
        </p:spPr>
        <p:txBody>
          <a:bodyPr vert="horz" lIns="91440" tIns="45720" rIns="91440" bIns="45720" rtlCol="0" anchor="ctr">
            <a:normAutofit/>
          </a:bodyPr>
          <a:lstStyle/>
          <a:p>
            <a:pPr algn="l">
              <a:lnSpc>
                <a:spcPct val="150000"/>
              </a:lnSpc>
            </a:pPr>
            <a:r>
              <a:rPr lang="en-US" sz="3800" b="1" dirty="0"/>
              <a:t>Drug Therapy</a:t>
            </a:r>
          </a:p>
        </p:txBody>
      </p:sp>
      <p:sp>
        <p:nvSpPr>
          <p:cNvPr id="3" name="Slide Number Placeholder 2"/>
          <p:cNvSpPr>
            <a:spLocks noGrp="1"/>
          </p:cNvSpPr>
          <p:nvPr>
            <p:ph type="sldNum" sz="quarter" idx="12"/>
          </p:nvPr>
        </p:nvSpPr>
        <p:spPr/>
        <p:txBody>
          <a:bodyPr vert="horz" lIns="91440" tIns="45720" rIns="91440" bIns="45720" rtlCol="0" anchor="ctr">
            <a:normAutofit/>
          </a:bodyPr>
          <a:lstStyle/>
          <a:p>
            <a:pPr>
              <a:spcAft>
                <a:spcPts val="600"/>
              </a:spcAft>
            </a:pPr>
            <a:fld id="{577F5238-7DAD-4D2D-88D9-5A75ECE2BD5F}" type="slidenum">
              <a:rPr lang="en-US" kern="1200" dirty="0">
                <a:solidFill>
                  <a:schemeClr val="tx1"/>
                </a:solidFill>
                <a:latin typeface="+mn-lt"/>
                <a:ea typeface="+mn-ea"/>
                <a:cs typeface="+mn-cs"/>
              </a:rPr>
              <a:pPr>
                <a:spcAft>
                  <a:spcPts val="600"/>
                </a:spcAft>
              </a:pPr>
              <a:t>15</a:t>
            </a:fld>
            <a:endParaRPr lang="en-US" kern="1200" dirty="0">
              <a:solidFill>
                <a:schemeClr val="tx1"/>
              </a:solidFill>
              <a:latin typeface="+mn-lt"/>
              <a:ea typeface="+mn-ea"/>
              <a:cs typeface="+mn-cs"/>
            </a:endParaRPr>
          </a:p>
        </p:txBody>
      </p:sp>
      <p:sp>
        <p:nvSpPr>
          <p:cNvPr id="5" name="TextBox 4"/>
          <p:cNvSpPr txBox="1"/>
          <p:nvPr/>
        </p:nvSpPr>
        <p:spPr>
          <a:xfrm>
            <a:off x="3114478" y="1197405"/>
            <a:ext cx="5778002" cy="4683698"/>
          </a:xfrm>
          <a:prstGeom prst="rect">
            <a:avLst/>
          </a:prstGeom>
        </p:spPr>
        <p:txBody>
          <a:bodyPr vert="horz" lIns="91440" tIns="45720" rIns="91440" bIns="45720" rtlCol="0" anchor="ctr">
            <a:normAutofit/>
          </a:bodyPr>
          <a:lstStyle/>
          <a:p>
            <a:pPr marL="342900" lvl="0" indent="-342900">
              <a:lnSpc>
                <a:spcPct val="150000"/>
              </a:lnSpc>
              <a:buFont typeface="Arial" panose="020B0604020202020204" pitchFamily="34" charset="0"/>
              <a:buChar char="•"/>
            </a:pPr>
            <a:r>
              <a:rPr lang="en-ZA" sz="2000" dirty="0"/>
              <a:t>Pharmacological treatment for PWID does not differ significantly from that in the general population </a:t>
            </a:r>
          </a:p>
          <a:p>
            <a:pPr marL="342900" lvl="0" indent="-342900">
              <a:lnSpc>
                <a:spcPct val="150000"/>
              </a:lnSpc>
              <a:buFont typeface="Arial" panose="020B0604020202020204" pitchFamily="34" charset="0"/>
              <a:buChar char="•"/>
            </a:pPr>
            <a:r>
              <a:rPr lang="en-ZA" sz="2000" dirty="0"/>
              <a:t>But care must be taken with medication interactions, underdosing or overdosing, as well as the potential to worsen comorbid conditions.</a:t>
            </a:r>
          </a:p>
          <a:p>
            <a:pPr marL="342900" indent="-342900">
              <a:lnSpc>
                <a:spcPct val="150000"/>
              </a:lnSpc>
              <a:buFont typeface="Arial" panose="020B0604020202020204" pitchFamily="34" charset="0"/>
              <a:buChar char="•"/>
            </a:pPr>
            <a:r>
              <a:rPr lang="en-ZA" dirty="0"/>
              <a:t>Because of complexity of treating PWID with dual diagnosis, additional multidisciplinary support required (Kendall and Owen 2015)</a:t>
            </a:r>
          </a:p>
        </p:txBody>
      </p:sp>
    </p:spTree>
    <p:extLst>
      <p:ext uri="{BB962C8B-B14F-4D97-AF65-F5344CB8AC3E}">
        <p14:creationId xmlns:p14="http://schemas.microsoft.com/office/powerpoint/2010/main" val="31836040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519" y="16004"/>
            <a:ext cx="8086481" cy="792088"/>
          </a:xfrm>
        </p:spPr>
        <p:txBody>
          <a:bodyPr>
            <a:normAutofit/>
          </a:bodyPr>
          <a:lstStyle/>
          <a:p>
            <a:pPr algn="ctr"/>
            <a:r>
              <a:rPr lang="en-GB" sz="4000" b="1" dirty="0"/>
              <a:t>Cognitive Therapy </a:t>
            </a:r>
          </a:p>
        </p:txBody>
      </p:sp>
      <p:sp>
        <p:nvSpPr>
          <p:cNvPr id="3" name="Slide Number Placeholder 2"/>
          <p:cNvSpPr>
            <a:spLocks noGrp="1"/>
          </p:cNvSpPr>
          <p:nvPr>
            <p:ph type="sldNum" sz="quarter" idx="12"/>
          </p:nvPr>
        </p:nvSpPr>
        <p:spPr/>
        <p:txBody>
          <a:bodyPr/>
          <a:lstStyle/>
          <a:p>
            <a:fld id="{577F5238-7DAD-4D2D-88D9-5A75ECE2BD5F}" type="slidenum">
              <a:rPr lang="en-GB" smtClean="0"/>
              <a:t>16</a:t>
            </a:fld>
            <a:endParaRPr lang="en-GB"/>
          </a:p>
        </p:txBody>
      </p:sp>
      <p:sp>
        <p:nvSpPr>
          <p:cNvPr id="5" name="TextBox 4"/>
          <p:cNvSpPr txBox="1"/>
          <p:nvPr/>
        </p:nvSpPr>
        <p:spPr>
          <a:xfrm>
            <a:off x="1091281" y="758344"/>
            <a:ext cx="8052719" cy="5786008"/>
          </a:xfrm>
          <a:prstGeom prst="rect">
            <a:avLst/>
          </a:prstGeom>
          <a:noFill/>
        </p:spPr>
        <p:txBody>
          <a:bodyPr wrap="square" rtlCol="0">
            <a:spAutoFit/>
          </a:bodyPr>
          <a:lstStyle/>
          <a:p>
            <a:pPr algn="ctr">
              <a:lnSpc>
                <a:spcPct val="150000"/>
              </a:lnSpc>
            </a:pPr>
            <a:r>
              <a:rPr lang="en-GB" sz="2800" b="1" dirty="0">
                <a:solidFill>
                  <a:srgbClr val="002060"/>
                </a:solidFill>
              </a:rPr>
              <a:t>Effectiveness</a:t>
            </a:r>
          </a:p>
          <a:p>
            <a:pPr marL="514350" indent="-514350">
              <a:lnSpc>
                <a:spcPct val="200000"/>
              </a:lnSpc>
              <a:buFont typeface="Wingdings" pitchFamily="2" charset="2"/>
              <a:buChar char="Ø"/>
            </a:pPr>
            <a:r>
              <a:rPr lang="en-GB" sz="2800" dirty="0">
                <a:solidFill>
                  <a:srgbClr val="002060"/>
                </a:solidFill>
              </a:rPr>
              <a:t>Studies that examined the effectiveness of CBT with people who have intellectual disabilities who suffered various psychological difficulties.</a:t>
            </a:r>
          </a:p>
          <a:p>
            <a:pPr marL="514350" indent="-514350">
              <a:lnSpc>
                <a:spcPct val="200000"/>
              </a:lnSpc>
              <a:buFont typeface="Wingdings" pitchFamily="2" charset="2"/>
              <a:buChar char="Ø"/>
            </a:pPr>
            <a:r>
              <a:rPr lang="en-GB" sz="2800" dirty="0">
                <a:solidFill>
                  <a:srgbClr val="002060"/>
                </a:solidFill>
              </a:rPr>
              <a:t>These included anger problems, anxiety and depression</a:t>
            </a:r>
          </a:p>
          <a:p>
            <a:pPr marL="514350" indent="-514350">
              <a:lnSpc>
                <a:spcPct val="200000"/>
              </a:lnSpc>
              <a:buFont typeface="Wingdings" pitchFamily="2" charset="2"/>
              <a:buChar char="Ø"/>
            </a:pPr>
            <a:r>
              <a:rPr lang="en-GB" sz="2800" dirty="0">
                <a:solidFill>
                  <a:srgbClr val="002060"/>
                </a:solidFill>
              </a:rPr>
              <a:t>Result showed positive outcomes </a:t>
            </a:r>
          </a:p>
        </p:txBody>
      </p:sp>
    </p:spTree>
    <p:extLst>
      <p:ext uri="{BB962C8B-B14F-4D97-AF65-F5344CB8AC3E}">
        <p14:creationId xmlns:p14="http://schemas.microsoft.com/office/powerpoint/2010/main" val="93185070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5771-F00D-8B96-4234-8AFE5B9E8680}"/>
              </a:ext>
            </a:extLst>
          </p:cNvPr>
          <p:cNvSpPr>
            <a:spLocks noGrp="1"/>
          </p:cNvSpPr>
          <p:nvPr>
            <p:ph type="title"/>
          </p:nvPr>
        </p:nvSpPr>
        <p:spPr>
          <a:xfrm>
            <a:off x="685330" y="955040"/>
            <a:ext cx="5412074" cy="3616960"/>
          </a:xfrm>
        </p:spPr>
        <p:txBody>
          <a:bodyPr vert="horz" lIns="91440" tIns="45720" rIns="91440" bIns="45720" rtlCol="0" anchor="ctr">
            <a:normAutofit/>
          </a:bodyPr>
          <a:lstStyle/>
          <a:p>
            <a:pPr algn="l"/>
            <a:r>
              <a:rPr lang="en-US" sz="5700" b="1" dirty="0"/>
              <a:t>Mindfulness-Based Cognitive Therapy </a:t>
            </a:r>
            <a:endParaRPr lang="en-US" sz="5700" dirty="0"/>
          </a:p>
        </p:txBody>
      </p:sp>
      <p:sp>
        <p:nvSpPr>
          <p:cNvPr id="4" name="Slide Number Placeholder 3">
            <a:extLst>
              <a:ext uri="{FF2B5EF4-FFF2-40B4-BE49-F238E27FC236}">
                <a16:creationId xmlns:a16="http://schemas.microsoft.com/office/drawing/2014/main" id="{446F179D-17CC-572F-4935-F1E81CC121A9}"/>
              </a:ext>
            </a:extLst>
          </p:cNvPr>
          <p:cNvSpPr>
            <a:spLocks noGrp="1"/>
          </p:cNvSpPr>
          <p:nvPr>
            <p:ph type="sldNum" sz="quarter" idx="12"/>
          </p:nvPr>
        </p:nvSpPr>
        <p:spPr/>
        <p:txBody>
          <a:bodyPr vert="horz" lIns="91440" tIns="45720" rIns="91440" bIns="45720" rtlCol="0" anchor="ctr">
            <a:normAutofit/>
          </a:bodyPr>
          <a:lstStyle/>
          <a:p>
            <a:pPr>
              <a:spcAft>
                <a:spcPts val="600"/>
              </a:spcAft>
            </a:pPr>
            <a:fld id="{577F5238-7DAD-4D2D-88D9-5A75ECE2BD5F}" type="slidenum">
              <a:rPr lang="en-US" kern="1200" dirty="0">
                <a:solidFill>
                  <a:schemeClr val="tx1"/>
                </a:solidFill>
                <a:latin typeface="+mn-lt"/>
                <a:ea typeface="+mn-ea"/>
                <a:cs typeface="+mn-cs"/>
              </a:rPr>
              <a:pPr>
                <a:spcAft>
                  <a:spcPts val="600"/>
                </a:spcAft>
              </a:pPr>
              <a:t>17</a:t>
            </a:fld>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347507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837-F2AE-6981-09B8-BD88608A1FD8}"/>
              </a:ext>
            </a:extLst>
          </p:cNvPr>
          <p:cNvSpPr>
            <a:spLocks noGrp="1"/>
          </p:cNvSpPr>
          <p:nvPr>
            <p:ph type="title"/>
          </p:nvPr>
        </p:nvSpPr>
        <p:spPr/>
        <p:txBody>
          <a:bodyPr/>
          <a:lstStyle/>
          <a:p>
            <a:r>
              <a:rPr lang="en-US" b="1" dirty="0"/>
              <a:t>Mindfulness-Based Cognitive Therapy </a:t>
            </a:r>
            <a:endParaRPr lang="en-US" dirty="0"/>
          </a:p>
        </p:txBody>
      </p:sp>
      <p:sp>
        <p:nvSpPr>
          <p:cNvPr id="3" name="Content Placeholder 2">
            <a:extLst>
              <a:ext uri="{FF2B5EF4-FFF2-40B4-BE49-F238E27FC236}">
                <a16:creationId xmlns:a16="http://schemas.microsoft.com/office/drawing/2014/main" id="{58683F29-AD0B-D4B2-7B1D-606DCEFC0468}"/>
              </a:ext>
            </a:extLst>
          </p:cNvPr>
          <p:cNvSpPr>
            <a:spLocks noGrp="1"/>
          </p:cNvSpPr>
          <p:nvPr>
            <p:ph sz="quarter" idx="13"/>
          </p:nvPr>
        </p:nvSpPr>
        <p:spPr/>
        <p:txBody>
          <a:bodyPr/>
          <a:lstStyle/>
          <a:p>
            <a:r>
              <a:rPr lang="en-ZA" dirty="0"/>
              <a:t>Originally developed from Buddhism and Yoga</a:t>
            </a:r>
          </a:p>
          <a:p>
            <a:r>
              <a:rPr lang="en-US" dirty="0"/>
              <a:t>Known as a state of focusing on the present moment in a non-judgmental way</a:t>
            </a:r>
          </a:p>
          <a:p>
            <a:r>
              <a:rPr lang="en-US" dirty="0"/>
              <a:t>Effective with the general population</a:t>
            </a:r>
          </a:p>
          <a:p>
            <a:r>
              <a:rPr lang="en-US" dirty="0"/>
              <a:t>Also proved to be effective with PWID who struggle with anger difficulties</a:t>
            </a:r>
          </a:p>
          <a:p>
            <a:endParaRPr lang="en-US" dirty="0"/>
          </a:p>
        </p:txBody>
      </p:sp>
      <p:sp>
        <p:nvSpPr>
          <p:cNvPr id="4" name="Slide Number Placeholder 3">
            <a:extLst>
              <a:ext uri="{FF2B5EF4-FFF2-40B4-BE49-F238E27FC236}">
                <a16:creationId xmlns:a16="http://schemas.microsoft.com/office/drawing/2014/main" id="{E29E1B83-EB4F-BE29-4F4A-F7B57019FD4E}"/>
              </a:ext>
            </a:extLst>
          </p:cNvPr>
          <p:cNvSpPr>
            <a:spLocks noGrp="1"/>
          </p:cNvSpPr>
          <p:nvPr>
            <p:ph type="sldNum" sz="quarter" idx="12"/>
          </p:nvPr>
        </p:nvSpPr>
        <p:spPr/>
        <p:txBody>
          <a:bodyPr/>
          <a:lstStyle/>
          <a:p>
            <a:fld id="{577F5238-7DAD-4D2D-88D9-5A75ECE2BD5F}" type="slidenum">
              <a:rPr lang="en-GB" smtClean="0"/>
              <a:t>18</a:t>
            </a:fld>
            <a:endParaRPr lang="en-GB"/>
          </a:p>
        </p:txBody>
      </p:sp>
    </p:spTree>
    <p:extLst>
      <p:ext uri="{BB962C8B-B14F-4D97-AF65-F5344CB8AC3E}">
        <p14:creationId xmlns:p14="http://schemas.microsoft.com/office/powerpoint/2010/main" val="14249144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952" y="188640"/>
            <a:ext cx="8064896" cy="692838"/>
          </a:xfrm>
        </p:spPr>
        <p:txBody>
          <a:bodyPr>
            <a:noAutofit/>
          </a:bodyPr>
          <a:lstStyle/>
          <a:p>
            <a:pPr algn="ctr"/>
            <a:r>
              <a:rPr lang="en-GB" sz="3600" b="1" dirty="0"/>
              <a:t>Mindfulness-Based Cognitive Therapy</a:t>
            </a:r>
          </a:p>
        </p:txBody>
      </p:sp>
      <p:sp>
        <p:nvSpPr>
          <p:cNvPr id="3" name="Slide Number Placeholder 2"/>
          <p:cNvSpPr>
            <a:spLocks noGrp="1"/>
          </p:cNvSpPr>
          <p:nvPr>
            <p:ph type="sldNum" sz="quarter" idx="12"/>
          </p:nvPr>
        </p:nvSpPr>
        <p:spPr/>
        <p:txBody>
          <a:bodyPr/>
          <a:lstStyle/>
          <a:p>
            <a:fld id="{3BCF3124-E08C-41F1-898B-FADF159277DA}" type="slidenum">
              <a:rPr lang="en-GB" smtClean="0"/>
              <a:t>19</a:t>
            </a:fld>
            <a:endParaRPr lang="en-GB"/>
          </a:p>
        </p:txBody>
      </p:sp>
      <p:sp>
        <p:nvSpPr>
          <p:cNvPr id="4" name="Content Placeholder 2"/>
          <p:cNvSpPr txBox="1">
            <a:spLocks/>
          </p:cNvSpPr>
          <p:nvPr/>
        </p:nvSpPr>
        <p:spPr>
          <a:xfrm>
            <a:off x="1005952" y="823361"/>
            <a:ext cx="8064896" cy="6093296"/>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indent="-457200">
              <a:lnSpc>
                <a:spcPct val="200000"/>
              </a:lnSpc>
              <a:buClrTx/>
              <a:buFont typeface="Wingdings" pitchFamily="2" charset="2"/>
              <a:buChar char="Ø"/>
            </a:pPr>
            <a:r>
              <a:rPr lang="en-GB" b="1" dirty="0"/>
              <a:t>Aim</a:t>
            </a:r>
            <a:r>
              <a:rPr lang="en-GB" dirty="0"/>
              <a:t> – to improve emotional well-being by increasing a person’s awareness of how their automatic cognitive and behavioural reactions can cause distress</a:t>
            </a:r>
            <a:endParaRPr lang="en-GB" b="1" dirty="0"/>
          </a:p>
          <a:p>
            <a:pPr marL="484632" indent="-457200">
              <a:lnSpc>
                <a:spcPct val="200000"/>
              </a:lnSpc>
              <a:buClrTx/>
              <a:buFont typeface="Wingdings" pitchFamily="2" charset="2"/>
              <a:buChar char="Ø"/>
            </a:pPr>
            <a:r>
              <a:rPr lang="en-GB" b="1" dirty="0"/>
              <a:t>Mindfulness skills</a:t>
            </a:r>
            <a:r>
              <a:rPr lang="en-GB" dirty="0"/>
              <a:t> – learning how to live in the present moment, paying attention to your thoughts, emotions and experiences in the here and now (Chapman et al., 2011)</a:t>
            </a:r>
          </a:p>
          <a:p>
            <a:pPr>
              <a:lnSpc>
                <a:spcPct val="200000"/>
              </a:lnSpc>
              <a:buClrTx/>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a:lnSpc>
                <a:spcPct val="200000"/>
              </a:lnSpc>
              <a:buClrTx/>
            </a:pPr>
            <a:endParaRPr lang="en-GB" dirty="0"/>
          </a:p>
          <a:p>
            <a:pPr>
              <a:lnSpc>
                <a:spcPct val="200000"/>
              </a:lnSpc>
              <a:buClrTx/>
            </a:pPr>
            <a:endParaRPr lang="en-GB" dirty="0"/>
          </a:p>
          <a:p>
            <a:pPr>
              <a:lnSpc>
                <a:spcPct val="200000"/>
              </a:lnSpc>
              <a:buClrTx/>
            </a:pPr>
            <a:endParaRPr lang="en-GB" dirty="0"/>
          </a:p>
          <a:p>
            <a:pPr marL="484632" indent="-457200">
              <a:lnSpc>
                <a:spcPct val="200000"/>
              </a:lnSpc>
              <a:buClrTx/>
              <a:buFont typeface="Wingdings" pitchFamily="2" charset="2"/>
              <a:buChar char="Ø"/>
            </a:pPr>
            <a:endParaRPr lang="en-GB" dirty="0"/>
          </a:p>
          <a:p>
            <a:pPr marL="484632" indent="-457200">
              <a:lnSpc>
                <a:spcPct val="200000"/>
              </a:lnSpc>
              <a:buClrTx/>
              <a:buFont typeface="Wingdings" pitchFamily="2" charset="2"/>
              <a:buChar char="Ø"/>
            </a:pPr>
            <a:endParaRPr lang="en-GB" dirty="0"/>
          </a:p>
          <a:p>
            <a:pPr>
              <a:lnSpc>
                <a:spcPct val="200000"/>
              </a:lnSpc>
              <a:buClrTx/>
            </a:pPr>
            <a:endParaRPr lang="en-GB" dirty="0"/>
          </a:p>
          <a:p>
            <a:pPr>
              <a:lnSpc>
                <a:spcPct val="200000"/>
              </a:lnSpc>
              <a:buClrTx/>
            </a:pPr>
            <a:endParaRPr lang="en-GB" dirty="0">
              <a:solidFill>
                <a:schemeClr val="tx2"/>
              </a:solidFill>
              <a:latin typeface="+mj-lt"/>
            </a:endParaRPr>
          </a:p>
          <a:p>
            <a:pPr>
              <a:lnSpc>
                <a:spcPct val="200000"/>
              </a:lnSpc>
              <a:buClrTx/>
              <a:buFont typeface="Wingdings" pitchFamily="2" charset="2"/>
              <a:buChar char="Ø"/>
            </a:pPr>
            <a:endParaRPr lang="en-GB" dirty="0">
              <a:solidFill>
                <a:schemeClr val="tx2"/>
              </a:solidFill>
              <a:latin typeface="+mj-lt"/>
            </a:endParaRPr>
          </a:p>
        </p:txBody>
      </p:sp>
    </p:spTree>
    <p:extLst>
      <p:ext uri="{BB962C8B-B14F-4D97-AF65-F5344CB8AC3E}">
        <p14:creationId xmlns:p14="http://schemas.microsoft.com/office/powerpoint/2010/main" val="2397530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2A4F-2DF7-317F-09D8-B3E0CB9CA6A1}"/>
              </a:ext>
            </a:extLst>
          </p:cNvPr>
          <p:cNvSpPr>
            <a:spLocks noGrp="1"/>
          </p:cNvSpPr>
          <p:nvPr>
            <p:ph type="title"/>
          </p:nvPr>
        </p:nvSpPr>
        <p:spPr>
          <a:xfrm>
            <a:off x="685332" y="618518"/>
            <a:ext cx="7773338" cy="1154299"/>
          </a:xfrm>
        </p:spPr>
        <p:txBody>
          <a:bodyPr/>
          <a:lstStyle/>
          <a:p>
            <a:r>
              <a:rPr lang="en-ZA" b="1" dirty="0"/>
              <a:t>Dual Diagnosis</a:t>
            </a:r>
            <a:endParaRPr lang="en-US" dirty="0"/>
          </a:p>
        </p:txBody>
      </p:sp>
      <p:sp>
        <p:nvSpPr>
          <p:cNvPr id="3" name="Content Placeholder 2">
            <a:extLst>
              <a:ext uri="{FF2B5EF4-FFF2-40B4-BE49-F238E27FC236}">
                <a16:creationId xmlns:a16="http://schemas.microsoft.com/office/drawing/2014/main" id="{D074D1B0-A544-F13D-745E-5AABB5902E24}"/>
              </a:ext>
            </a:extLst>
          </p:cNvPr>
          <p:cNvSpPr>
            <a:spLocks noGrp="1"/>
          </p:cNvSpPr>
          <p:nvPr>
            <p:ph sz="quarter" idx="13"/>
          </p:nvPr>
        </p:nvSpPr>
        <p:spPr>
          <a:xfrm>
            <a:off x="685330" y="1772817"/>
            <a:ext cx="7772870" cy="4018384"/>
          </a:xfrm>
        </p:spPr>
        <p:txBody>
          <a:bodyPr>
            <a:normAutofit fontScale="77500" lnSpcReduction="20000"/>
          </a:bodyPr>
          <a:lstStyle/>
          <a:p>
            <a:pPr>
              <a:lnSpc>
                <a:spcPct val="170000"/>
              </a:lnSpc>
            </a:pPr>
            <a:r>
              <a:rPr lang="en-US" dirty="0"/>
              <a:t>Dual diagnosis in PWID refers to individuals with an intellectual disability who concurrently experience a mental health condition -referred to as ID/MI or IDD/MI. </a:t>
            </a:r>
          </a:p>
          <a:p>
            <a:pPr>
              <a:lnSpc>
                <a:spcPct val="170000"/>
              </a:lnSpc>
            </a:pPr>
            <a:r>
              <a:rPr lang="en-US" dirty="0"/>
              <a:t>Exact prevalence of ID/MI is unknown, but it is roughly estimated that at least 35% of PWID also experience mental health challenges.</a:t>
            </a:r>
          </a:p>
          <a:p>
            <a:pPr>
              <a:lnSpc>
                <a:spcPct val="170000"/>
              </a:lnSpc>
            </a:pPr>
            <a:r>
              <a:rPr lang="en-US" dirty="0"/>
              <a:t>Important to note that, as with the general population people with ID experience the full range of human emotions and conditions that exist in the world, including life’s joys and challenges and the full spectrum of mental health conditions</a:t>
            </a:r>
          </a:p>
          <a:p>
            <a:pPr>
              <a:lnSpc>
                <a:spcPct val="170000"/>
              </a:lnSpc>
            </a:pPr>
            <a:r>
              <a:rPr lang="en-US" dirty="0"/>
              <a:t>Mental health conditions refer to severe disturbances in behavior, mood, thought processes, and/or interpersonal relationships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B64C5B7C-565E-E81C-8389-53AECB7651FC}"/>
              </a:ext>
            </a:extLst>
          </p:cNvPr>
          <p:cNvSpPr>
            <a:spLocks noGrp="1"/>
          </p:cNvSpPr>
          <p:nvPr>
            <p:ph type="sldNum" sz="quarter" idx="12"/>
          </p:nvPr>
        </p:nvSpPr>
        <p:spPr/>
        <p:txBody>
          <a:bodyPr/>
          <a:lstStyle/>
          <a:p>
            <a:fld id="{577F5238-7DAD-4D2D-88D9-5A75ECE2BD5F}" type="slidenum">
              <a:rPr lang="en-GB" smtClean="0"/>
              <a:t>2</a:t>
            </a:fld>
            <a:endParaRPr lang="en-GB"/>
          </a:p>
        </p:txBody>
      </p:sp>
    </p:spTree>
    <p:extLst>
      <p:ext uri="{BB962C8B-B14F-4D97-AF65-F5344CB8AC3E}">
        <p14:creationId xmlns:p14="http://schemas.microsoft.com/office/powerpoint/2010/main" val="2233565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330" y="955040"/>
            <a:ext cx="5412074" cy="3616960"/>
          </a:xfrm>
        </p:spPr>
        <p:txBody>
          <a:bodyPr anchor="ctr">
            <a:normAutofit/>
          </a:bodyPr>
          <a:lstStyle/>
          <a:p>
            <a:pPr algn="l"/>
            <a:r>
              <a:rPr lang="en-ZA" sz="5700" b="1" dirty="0"/>
              <a:t>Dialectical Behaviour </a:t>
            </a:r>
            <a:r>
              <a:rPr lang="en-GB" sz="5700" b="1" dirty="0"/>
              <a:t> Therapy</a:t>
            </a:r>
          </a:p>
        </p:txBody>
      </p:sp>
      <p:sp>
        <p:nvSpPr>
          <p:cNvPr id="3" name="Slide Number Placeholder 2"/>
          <p:cNvSpPr>
            <a:spLocks noGrp="1"/>
          </p:cNvSpPr>
          <p:nvPr>
            <p:ph type="sldNum" sz="quarter" idx="12"/>
          </p:nvPr>
        </p:nvSpPr>
        <p:spPr/>
        <p:txBody>
          <a:bodyPr>
            <a:normAutofit/>
          </a:bodyPr>
          <a:lstStyle/>
          <a:p>
            <a:pPr>
              <a:spcAft>
                <a:spcPts val="600"/>
              </a:spcAft>
            </a:pPr>
            <a:fld id="{3BCF3124-E08C-41F1-898B-FADF159277DA}" type="slidenum">
              <a:rPr lang="en-GB" smtClean="0"/>
              <a:pPr>
                <a:spcAft>
                  <a:spcPts val="600"/>
                </a:spcAft>
              </a:pPr>
              <a:t>20</a:t>
            </a:fld>
            <a:endParaRPr lang="en-GB"/>
          </a:p>
        </p:txBody>
      </p:sp>
    </p:spTree>
    <p:extLst>
      <p:ext uri="{BB962C8B-B14F-4D97-AF65-F5344CB8AC3E}">
        <p14:creationId xmlns:p14="http://schemas.microsoft.com/office/powerpoint/2010/main" val="4129074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8AB7-EDDF-B8BF-48DC-321CF6288F24}"/>
              </a:ext>
            </a:extLst>
          </p:cNvPr>
          <p:cNvSpPr>
            <a:spLocks noGrp="1"/>
          </p:cNvSpPr>
          <p:nvPr>
            <p:ph type="title"/>
          </p:nvPr>
        </p:nvSpPr>
        <p:spPr>
          <a:xfrm>
            <a:off x="719922" y="960814"/>
            <a:ext cx="2049186" cy="4912936"/>
          </a:xfrm>
        </p:spPr>
        <p:txBody>
          <a:bodyPr anchor="b">
            <a:normAutofit/>
          </a:bodyPr>
          <a:lstStyle/>
          <a:p>
            <a:pPr algn="r">
              <a:lnSpc>
                <a:spcPct val="150000"/>
              </a:lnSpc>
            </a:pPr>
            <a:r>
              <a:rPr lang="en-ZA" sz="2500" b="1" dirty="0">
                <a:solidFill>
                  <a:schemeClr val="tx1">
                    <a:lumMod val="95000"/>
                    <a:lumOff val="5000"/>
                  </a:schemeClr>
                </a:solidFill>
              </a:rPr>
              <a:t>Dialectical Behaviour </a:t>
            </a:r>
            <a:r>
              <a:rPr lang="en-GB" sz="2500" b="1" dirty="0">
                <a:solidFill>
                  <a:schemeClr val="tx1">
                    <a:lumMod val="95000"/>
                    <a:lumOff val="5000"/>
                  </a:schemeClr>
                </a:solidFill>
              </a:rPr>
              <a:t> Therapy (DBT)</a:t>
            </a:r>
            <a:endParaRPr lang="en-US" sz="25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BFDA95A8-28D4-BEE6-4C4A-8D13FC038DEC}"/>
              </a:ext>
            </a:extLst>
          </p:cNvPr>
          <p:cNvSpPr>
            <a:spLocks noGrp="1"/>
          </p:cNvSpPr>
          <p:nvPr>
            <p:ph sz="quarter" idx="13"/>
          </p:nvPr>
        </p:nvSpPr>
        <p:spPr>
          <a:xfrm>
            <a:off x="3211406" y="960814"/>
            <a:ext cx="5208694" cy="5060474"/>
          </a:xfrm>
        </p:spPr>
        <p:txBody>
          <a:bodyPr anchor="ctr">
            <a:normAutofit/>
          </a:bodyPr>
          <a:lstStyle/>
          <a:p>
            <a:pPr>
              <a:lnSpc>
                <a:spcPct val="150000"/>
              </a:lnSpc>
            </a:pPr>
            <a:r>
              <a:rPr lang="en-ZA" sz="1600" b="1" dirty="0"/>
              <a:t>to help individuals who were;</a:t>
            </a:r>
          </a:p>
          <a:p>
            <a:pPr lvl="1">
              <a:lnSpc>
                <a:spcPct val="150000"/>
              </a:lnSpc>
            </a:pPr>
            <a:r>
              <a:rPr lang="en-ZA" sz="1600" i="1" dirty="0"/>
              <a:t>feeling suicidal AND have</a:t>
            </a:r>
            <a:r>
              <a:rPr lang="en-ZA" sz="1600" dirty="0"/>
              <a:t> </a:t>
            </a:r>
            <a:r>
              <a:rPr lang="en-ZA" sz="1600" i="1" dirty="0"/>
              <a:t>difficulties with emotional dysregulation</a:t>
            </a:r>
          </a:p>
          <a:p>
            <a:pPr>
              <a:lnSpc>
                <a:spcPct val="150000"/>
              </a:lnSpc>
            </a:pPr>
            <a:r>
              <a:rPr lang="en-ZA" sz="1600" b="1" dirty="0"/>
              <a:t>FOCUS OF THERAPY</a:t>
            </a:r>
          </a:p>
          <a:p>
            <a:pPr lvl="1">
              <a:lnSpc>
                <a:spcPct val="150000"/>
              </a:lnSpc>
            </a:pPr>
            <a:r>
              <a:rPr lang="en-ZA" sz="1600" i="1" dirty="0"/>
              <a:t>To help individuals to gain control over their behaviour</a:t>
            </a:r>
          </a:p>
          <a:p>
            <a:pPr lvl="1">
              <a:lnSpc>
                <a:spcPct val="150000"/>
              </a:lnSpc>
            </a:pPr>
            <a:r>
              <a:rPr lang="en-ZA" sz="1600" i="1" dirty="0"/>
              <a:t>Encourages development of new skills</a:t>
            </a:r>
          </a:p>
          <a:p>
            <a:pPr lvl="1">
              <a:lnSpc>
                <a:spcPct val="150000"/>
              </a:lnSpc>
            </a:pPr>
            <a:r>
              <a:rPr lang="en-ZA" sz="1600" i="1" dirty="0"/>
              <a:t>Increase motivation</a:t>
            </a:r>
          </a:p>
          <a:p>
            <a:pPr lvl="1">
              <a:lnSpc>
                <a:spcPct val="150000"/>
              </a:lnSpc>
            </a:pPr>
            <a:r>
              <a:rPr lang="en-ZA" sz="1600" i="1" dirty="0"/>
              <a:t>Enhance skills</a:t>
            </a:r>
            <a:endParaRPr lang="en-ZA" sz="1600" dirty="0"/>
          </a:p>
          <a:p>
            <a:pPr>
              <a:lnSpc>
                <a:spcPct val="150000"/>
              </a:lnSpc>
            </a:pPr>
            <a:endParaRPr lang="en-US" sz="1600" dirty="0"/>
          </a:p>
        </p:txBody>
      </p:sp>
      <p:sp>
        <p:nvSpPr>
          <p:cNvPr id="4" name="Slide Number Placeholder 3">
            <a:extLst>
              <a:ext uri="{FF2B5EF4-FFF2-40B4-BE49-F238E27FC236}">
                <a16:creationId xmlns:a16="http://schemas.microsoft.com/office/drawing/2014/main" id="{EE798B40-209F-7332-A655-30586E188CAC}"/>
              </a:ext>
            </a:extLst>
          </p:cNvPr>
          <p:cNvSpPr>
            <a:spLocks noGrp="1"/>
          </p:cNvSpPr>
          <p:nvPr>
            <p:ph type="sldNum" sz="quarter" idx="12"/>
          </p:nvPr>
        </p:nvSpPr>
        <p:spPr>
          <a:xfrm>
            <a:off x="7789334" y="5883275"/>
            <a:ext cx="630766" cy="365125"/>
          </a:xfrm>
        </p:spPr>
        <p:txBody>
          <a:bodyPr>
            <a:normAutofit/>
          </a:bodyPr>
          <a:lstStyle/>
          <a:p>
            <a:pPr>
              <a:spcAft>
                <a:spcPts val="600"/>
              </a:spcAft>
            </a:pPr>
            <a:fld id="{577F5238-7DAD-4D2D-88D9-5A75ECE2BD5F}" type="slidenum">
              <a:rPr lang="en-GB" smtClean="0"/>
              <a:pPr>
                <a:spcAft>
                  <a:spcPts val="600"/>
                </a:spcAft>
              </a:pPr>
              <a:t>21</a:t>
            </a:fld>
            <a:endParaRPr lang="en-GB"/>
          </a:p>
        </p:txBody>
      </p:sp>
    </p:spTree>
    <p:extLst>
      <p:ext uri="{BB962C8B-B14F-4D97-AF65-F5344CB8AC3E}">
        <p14:creationId xmlns:p14="http://schemas.microsoft.com/office/powerpoint/2010/main" val="2607380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6424" y="1124125"/>
            <a:ext cx="6517482" cy="1844385"/>
          </a:xfrm>
        </p:spPr>
        <p:txBody>
          <a:bodyPr vert="horz" lIns="91440" tIns="45720" rIns="91440" bIns="45720" rtlCol="0">
            <a:normAutofit/>
          </a:bodyPr>
          <a:lstStyle/>
          <a:p>
            <a:r>
              <a:rPr lang="en-US" sz="3500" b="1" dirty="0"/>
              <a:t>Behavioural Therapy </a:t>
            </a:r>
          </a:p>
        </p:txBody>
      </p:sp>
      <p:sp>
        <p:nvSpPr>
          <p:cNvPr id="3" name="Slide Number Placeholder 2"/>
          <p:cNvSpPr>
            <a:spLocks noGrp="1"/>
          </p:cNvSpPr>
          <p:nvPr>
            <p:ph type="sldNum" sz="quarter" idx="12"/>
          </p:nvPr>
        </p:nvSpPr>
        <p:spPr/>
        <p:txBody>
          <a:bodyPr vert="horz" lIns="91440" tIns="45720" rIns="91440" bIns="45720" rtlCol="0">
            <a:normAutofit/>
          </a:bodyPr>
          <a:lstStyle/>
          <a:p>
            <a:pPr>
              <a:spcAft>
                <a:spcPts val="600"/>
              </a:spcAft>
            </a:pPr>
            <a:fld id="{577F5238-7DAD-4D2D-88D9-5A75ECE2BD5F}" type="slidenum">
              <a:rPr lang="en-US" kern="1200">
                <a:solidFill>
                  <a:srgbClr val="FFFFFF"/>
                </a:solidFill>
                <a:latin typeface="+mn-lt"/>
                <a:ea typeface="+mn-ea"/>
                <a:cs typeface="+mn-cs"/>
              </a:rPr>
              <a:pPr>
                <a:spcAft>
                  <a:spcPts val="600"/>
                </a:spcAft>
              </a:pPr>
              <a:t>22</a:t>
            </a:fld>
            <a:endParaRPr lang="en-US" kern="1200">
              <a:solidFill>
                <a:srgbClr val="FFFFFF"/>
              </a:solidFill>
              <a:latin typeface="+mn-lt"/>
              <a:ea typeface="+mn-ea"/>
              <a:cs typeface="+mn-cs"/>
            </a:endParaRPr>
          </a:p>
        </p:txBody>
      </p:sp>
      <p:sp>
        <p:nvSpPr>
          <p:cNvPr id="5" name="TextBox 4"/>
          <p:cNvSpPr txBox="1"/>
          <p:nvPr/>
        </p:nvSpPr>
        <p:spPr>
          <a:xfrm>
            <a:off x="3476095" y="1049695"/>
            <a:ext cx="4982105" cy="4758611"/>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tx1"/>
              </a:buClr>
              <a:buFont typeface="Arial" panose="020B0604020202020204" pitchFamily="34" charset="0"/>
              <a:buChar char="•"/>
            </a:pPr>
            <a:endParaRPr lang="en-US" cap="all" dirty="0"/>
          </a:p>
        </p:txBody>
      </p:sp>
    </p:spTree>
    <p:extLst>
      <p:ext uri="{BB962C8B-B14F-4D97-AF65-F5344CB8AC3E}">
        <p14:creationId xmlns:p14="http://schemas.microsoft.com/office/powerpoint/2010/main" val="108357648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D8F1-60F3-9FB6-F14D-AA53CFC04ED3}"/>
              </a:ext>
            </a:extLst>
          </p:cNvPr>
          <p:cNvSpPr>
            <a:spLocks noGrp="1"/>
          </p:cNvSpPr>
          <p:nvPr>
            <p:ph type="title"/>
          </p:nvPr>
        </p:nvSpPr>
        <p:spPr>
          <a:xfrm>
            <a:off x="480805" y="1588878"/>
            <a:ext cx="2133002" cy="3680244"/>
          </a:xfrm>
        </p:spPr>
        <p:txBody>
          <a:bodyPr>
            <a:normAutofit/>
          </a:bodyPr>
          <a:lstStyle/>
          <a:p>
            <a:pPr algn="l"/>
            <a:r>
              <a:rPr lang="en-US" sz="2400" b="1" dirty="0">
                <a:solidFill>
                  <a:srgbClr val="FFFFFF"/>
                </a:solidFill>
              </a:rPr>
              <a:t>Behavioural therapy</a:t>
            </a:r>
          </a:p>
        </p:txBody>
      </p:sp>
      <p:sp>
        <p:nvSpPr>
          <p:cNvPr id="3" name="Content Placeholder 2">
            <a:extLst>
              <a:ext uri="{FF2B5EF4-FFF2-40B4-BE49-F238E27FC236}">
                <a16:creationId xmlns:a16="http://schemas.microsoft.com/office/drawing/2014/main" id="{7E5B8769-4F58-9C32-4FDC-EACE7F61DC07}"/>
              </a:ext>
            </a:extLst>
          </p:cNvPr>
          <p:cNvSpPr>
            <a:spLocks noGrp="1"/>
          </p:cNvSpPr>
          <p:nvPr>
            <p:ph sz="quarter" idx="13"/>
          </p:nvPr>
        </p:nvSpPr>
        <p:spPr>
          <a:xfrm>
            <a:off x="107505" y="1049695"/>
            <a:ext cx="8350696" cy="4758611"/>
          </a:xfrm>
        </p:spPr>
        <p:txBody>
          <a:bodyPr anchor="ctr">
            <a:normAutofit/>
          </a:bodyPr>
          <a:lstStyle/>
          <a:p>
            <a:pPr>
              <a:lnSpc>
                <a:spcPct val="150000"/>
              </a:lnSpc>
            </a:pPr>
            <a:r>
              <a:rPr lang="en-US" dirty="0"/>
              <a:t>Usually considered for the treatment of behaviour that challenges</a:t>
            </a:r>
          </a:p>
          <a:p>
            <a:pPr>
              <a:lnSpc>
                <a:spcPct val="150000"/>
              </a:lnSpc>
            </a:pPr>
            <a:r>
              <a:rPr lang="en-US" dirty="0"/>
              <a:t>Often includes behavioural activation</a:t>
            </a:r>
          </a:p>
          <a:p>
            <a:pPr>
              <a:lnSpc>
                <a:spcPct val="150000"/>
              </a:lnSpc>
            </a:pPr>
            <a:r>
              <a:rPr lang="en-US" dirty="0"/>
              <a:t>Exposure </a:t>
            </a:r>
          </a:p>
          <a:p>
            <a:pPr>
              <a:lnSpc>
                <a:spcPct val="150000"/>
              </a:lnSpc>
            </a:pPr>
            <a:r>
              <a:rPr lang="en-US" dirty="0"/>
              <a:t>Response prevention</a:t>
            </a:r>
          </a:p>
        </p:txBody>
      </p:sp>
      <p:sp>
        <p:nvSpPr>
          <p:cNvPr id="4" name="Slide Number Placeholder 3">
            <a:extLst>
              <a:ext uri="{FF2B5EF4-FFF2-40B4-BE49-F238E27FC236}">
                <a16:creationId xmlns:a16="http://schemas.microsoft.com/office/drawing/2014/main" id="{A0346605-46DD-AB7D-FC0C-B39622CC8253}"/>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23</a:t>
            </a:fld>
            <a:endParaRPr lang="en-GB"/>
          </a:p>
        </p:txBody>
      </p:sp>
    </p:spTree>
    <p:extLst>
      <p:ext uri="{BB962C8B-B14F-4D97-AF65-F5344CB8AC3E}">
        <p14:creationId xmlns:p14="http://schemas.microsoft.com/office/powerpoint/2010/main" val="422718513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7861-27BB-7FD7-B6AB-9CC6B1F138BB}"/>
              </a:ext>
            </a:extLst>
          </p:cNvPr>
          <p:cNvSpPr>
            <a:spLocks noGrp="1"/>
          </p:cNvSpPr>
          <p:nvPr>
            <p:ph type="title"/>
          </p:nvPr>
        </p:nvSpPr>
        <p:spPr>
          <a:xfrm>
            <a:off x="480805" y="1588878"/>
            <a:ext cx="2133002" cy="3680244"/>
          </a:xfrm>
        </p:spPr>
        <p:txBody>
          <a:bodyPr>
            <a:normAutofit/>
          </a:bodyPr>
          <a:lstStyle/>
          <a:p>
            <a:pPr algn="l"/>
            <a:r>
              <a:rPr lang="en-US" sz="2400" b="1" dirty="0">
                <a:solidFill>
                  <a:srgbClr val="FFFFFF"/>
                </a:solidFill>
              </a:rPr>
              <a:t>Behavioural therapy</a:t>
            </a:r>
            <a:endParaRPr lang="en-US" sz="2400" dirty="0">
              <a:solidFill>
                <a:srgbClr val="FFFFFF"/>
              </a:solidFill>
            </a:endParaRPr>
          </a:p>
        </p:txBody>
      </p:sp>
      <p:sp>
        <p:nvSpPr>
          <p:cNvPr id="3" name="Content Placeholder 2">
            <a:extLst>
              <a:ext uri="{FF2B5EF4-FFF2-40B4-BE49-F238E27FC236}">
                <a16:creationId xmlns:a16="http://schemas.microsoft.com/office/drawing/2014/main" id="{BB3E232B-0ABB-BE49-FD12-B9C5F4013532}"/>
              </a:ext>
            </a:extLst>
          </p:cNvPr>
          <p:cNvSpPr>
            <a:spLocks noGrp="1"/>
          </p:cNvSpPr>
          <p:nvPr>
            <p:ph sz="quarter" idx="13"/>
          </p:nvPr>
        </p:nvSpPr>
        <p:spPr>
          <a:xfrm>
            <a:off x="899593" y="1049695"/>
            <a:ext cx="7558608" cy="4758611"/>
          </a:xfrm>
        </p:spPr>
        <p:txBody>
          <a:bodyPr anchor="ctr">
            <a:normAutofit/>
          </a:bodyPr>
          <a:lstStyle/>
          <a:p>
            <a:pPr>
              <a:lnSpc>
                <a:spcPct val="150000"/>
              </a:lnSpc>
            </a:pPr>
            <a:r>
              <a:rPr lang="en-ZA" b="1" dirty="0"/>
              <a:t>Applied Behavioural Analysis (ABA)</a:t>
            </a:r>
          </a:p>
          <a:p>
            <a:pPr lvl="1">
              <a:lnSpc>
                <a:spcPct val="150000"/>
              </a:lnSpc>
            </a:pPr>
            <a:r>
              <a:rPr lang="en-ZA" dirty="0"/>
              <a:t>Evidence suggests that ABA has positive outcomes with children with other neurodevelopmental disorders and with ID to manage </a:t>
            </a:r>
            <a:r>
              <a:rPr lang="en-ZA" b="1" dirty="0"/>
              <a:t>behaviour that challenges</a:t>
            </a:r>
          </a:p>
          <a:p>
            <a:pPr lvl="1">
              <a:lnSpc>
                <a:spcPct val="150000"/>
              </a:lnSpc>
            </a:pPr>
            <a:r>
              <a:rPr lang="en-ZA" dirty="0"/>
              <a:t>Uses techniques such like; </a:t>
            </a:r>
          </a:p>
          <a:p>
            <a:pPr marL="800100" lvl="1" indent="-342900">
              <a:lnSpc>
                <a:spcPct val="150000"/>
              </a:lnSpc>
              <a:buFont typeface="+mj-lt"/>
              <a:buAutoNum type="arabicPeriod"/>
            </a:pPr>
            <a:r>
              <a:rPr lang="en-ZA" i="1" dirty="0"/>
              <a:t>differential reinforcement, </a:t>
            </a:r>
          </a:p>
          <a:p>
            <a:pPr marL="800100" lvl="1" indent="-342900">
              <a:lnSpc>
                <a:spcPct val="150000"/>
              </a:lnSpc>
              <a:buFont typeface="+mj-lt"/>
              <a:buAutoNum type="arabicPeriod"/>
            </a:pPr>
            <a:r>
              <a:rPr lang="en-ZA" i="1" dirty="0"/>
              <a:t>extinction, and </a:t>
            </a:r>
          </a:p>
          <a:p>
            <a:pPr marL="800100" lvl="1" indent="-342900">
              <a:lnSpc>
                <a:spcPct val="150000"/>
              </a:lnSpc>
              <a:buFont typeface="+mj-lt"/>
              <a:buAutoNum type="arabicPeriod"/>
            </a:pPr>
            <a:r>
              <a:rPr lang="en-ZA" i="1" dirty="0"/>
              <a:t>antecedent control procedures</a:t>
            </a:r>
            <a:endParaRPr lang="en-ZA" dirty="0"/>
          </a:p>
          <a:p>
            <a:pPr lvl="1">
              <a:lnSpc>
                <a:spcPct val="150000"/>
              </a:lnSpc>
            </a:pPr>
            <a:endParaRPr lang="en-ZA" dirty="0"/>
          </a:p>
          <a:p>
            <a:pPr marL="0" indent="0" algn="r">
              <a:lnSpc>
                <a:spcPct val="150000"/>
              </a:lnSpc>
              <a:buNone/>
            </a:pPr>
            <a:r>
              <a:rPr lang="en-ZA" dirty="0"/>
              <a:t>(</a:t>
            </a:r>
            <a:r>
              <a:rPr lang="en-ZA" dirty="0" err="1"/>
              <a:t>Eikeseth</a:t>
            </a:r>
            <a:r>
              <a:rPr lang="en-ZA" dirty="0"/>
              <a:t>, Smith, </a:t>
            </a:r>
            <a:r>
              <a:rPr lang="en-ZA" dirty="0" err="1"/>
              <a:t>Jahr</a:t>
            </a:r>
            <a:r>
              <a:rPr lang="en-ZA" dirty="0"/>
              <a:t>, </a:t>
            </a:r>
            <a:r>
              <a:rPr lang="en-ZA" dirty="0" err="1"/>
              <a:t>Eldevik</a:t>
            </a:r>
            <a:r>
              <a:rPr lang="en-ZA" dirty="0"/>
              <a:t>, 2007)</a:t>
            </a:r>
            <a:endParaRPr lang="en-US" dirty="0"/>
          </a:p>
        </p:txBody>
      </p:sp>
      <p:sp>
        <p:nvSpPr>
          <p:cNvPr id="4" name="Slide Number Placeholder 3">
            <a:extLst>
              <a:ext uri="{FF2B5EF4-FFF2-40B4-BE49-F238E27FC236}">
                <a16:creationId xmlns:a16="http://schemas.microsoft.com/office/drawing/2014/main" id="{F318BCC6-1BFC-D4EF-E388-EC4285F67EF9}"/>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24</a:t>
            </a:fld>
            <a:endParaRPr lang="en-GB"/>
          </a:p>
        </p:txBody>
      </p:sp>
    </p:spTree>
    <p:extLst>
      <p:ext uri="{BB962C8B-B14F-4D97-AF65-F5344CB8AC3E}">
        <p14:creationId xmlns:p14="http://schemas.microsoft.com/office/powerpoint/2010/main" val="200908569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5BBC-DA23-023E-3567-CF1C602BF236}"/>
              </a:ext>
            </a:extLst>
          </p:cNvPr>
          <p:cNvSpPr>
            <a:spLocks noGrp="1"/>
          </p:cNvSpPr>
          <p:nvPr>
            <p:ph type="title"/>
          </p:nvPr>
        </p:nvSpPr>
        <p:spPr>
          <a:xfrm>
            <a:off x="480805" y="1588878"/>
            <a:ext cx="2133002" cy="3680244"/>
          </a:xfrm>
        </p:spPr>
        <p:txBody>
          <a:bodyPr>
            <a:normAutofit/>
          </a:bodyPr>
          <a:lstStyle/>
          <a:p>
            <a:pPr algn="l"/>
            <a:r>
              <a:rPr lang="en-US" sz="2400" b="1" dirty="0">
                <a:solidFill>
                  <a:srgbClr val="FFFFFF"/>
                </a:solidFill>
              </a:rPr>
              <a:t>Behavioural therapy</a:t>
            </a:r>
            <a:endParaRPr lang="en-US" sz="2400" dirty="0">
              <a:solidFill>
                <a:srgbClr val="FFFFFF"/>
              </a:solidFill>
            </a:endParaRPr>
          </a:p>
        </p:txBody>
      </p:sp>
      <p:sp>
        <p:nvSpPr>
          <p:cNvPr id="3" name="Content Placeholder 2">
            <a:extLst>
              <a:ext uri="{FF2B5EF4-FFF2-40B4-BE49-F238E27FC236}">
                <a16:creationId xmlns:a16="http://schemas.microsoft.com/office/drawing/2014/main" id="{16119076-0096-89FA-D35B-5D600D54C2EE}"/>
              </a:ext>
            </a:extLst>
          </p:cNvPr>
          <p:cNvSpPr>
            <a:spLocks noGrp="1"/>
          </p:cNvSpPr>
          <p:nvPr>
            <p:ph sz="quarter" idx="13"/>
          </p:nvPr>
        </p:nvSpPr>
        <p:spPr>
          <a:xfrm>
            <a:off x="3476095" y="1049695"/>
            <a:ext cx="4982105" cy="4758611"/>
          </a:xfrm>
        </p:spPr>
        <p:txBody>
          <a:bodyPr anchor="ctr">
            <a:normAutofit lnSpcReduction="10000"/>
          </a:bodyPr>
          <a:lstStyle/>
          <a:p>
            <a:pPr>
              <a:lnSpc>
                <a:spcPct val="150000"/>
              </a:lnSpc>
            </a:pPr>
            <a:r>
              <a:rPr lang="en-US" sz="1700" b="1" dirty="0"/>
              <a:t>Positive Behavioural support (PBS)</a:t>
            </a:r>
          </a:p>
          <a:p>
            <a:pPr lvl="1">
              <a:lnSpc>
                <a:spcPct val="150000"/>
              </a:lnSpc>
            </a:pPr>
            <a:r>
              <a:rPr lang="en-US" sz="1700" dirty="0"/>
              <a:t>Directly informed by ABA</a:t>
            </a:r>
          </a:p>
          <a:p>
            <a:pPr lvl="1">
              <a:lnSpc>
                <a:spcPct val="150000"/>
              </a:lnSpc>
            </a:pPr>
            <a:r>
              <a:rPr lang="en-US" sz="1700" dirty="0"/>
              <a:t>Takes right of PWID into consideration</a:t>
            </a:r>
          </a:p>
          <a:p>
            <a:pPr lvl="1">
              <a:lnSpc>
                <a:spcPct val="150000"/>
              </a:lnSpc>
            </a:pPr>
            <a:r>
              <a:rPr lang="en-ZA" sz="1700" i="1" dirty="0"/>
              <a:t>focus on meaningful outcomes, normalisation, and </a:t>
            </a:r>
            <a:r>
              <a:rPr lang="en-ZA" sz="1700" i="1" dirty="0" err="1"/>
              <a:t>selfdetermination</a:t>
            </a:r>
            <a:endParaRPr lang="en-ZA" sz="1700" i="1" dirty="0"/>
          </a:p>
          <a:p>
            <a:pPr lvl="1">
              <a:lnSpc>
                <a:spcPct val="150000"/>
              </a:lnSpc>
            </a:pPr>
            <a:endParaRPr lang="en-ZA" sz="1700" i="1" dirty="0"/>
          </a:p>
          <a:p>
            <a:pPr marL="0" indent="0">
              <a:lnSpc>
                <a:spcPct val="150000"/>
              </a:lnSpc>
              <a:buNone/>
            </a:pPr>
            <a:r>
              <a:rPr lang="en-ZA" sz="1700" i="1" dirty="0"/>
              <a:t>Techniques include the use of antecedent control strategies, which includes the manipulation of environmental conditions</a:t>
            </a:r>
          </a:p>
          <a:p>
            <a:pPr marL="0" indent="0">
              <a:lnSpc>
                <a:spcPct val="150000"/>
              </a:lnSpc>
              <a:buNone/>
            </a:pPr>
            <a:endParaRPr lang="en-ZA" sz="1700" i="1" dirty="0"/>
          </a:p>
          <a:p>
            <a:pPr marL="0" indent="0">
              <a:lnSpc>
                <a:spcPct val="150000"/>
              </a:lnSpc>
              <a:buNone/>
            </a:pPr>
            <a:r>
              <a:rPr lang="en-ZA" sz="1700" b="1" dirty="0"/>
              <a:t>A – B – C </a:t>
            </a:r>
          </a:p>
        </p:txBody>
      </p:sp>
      <p:sp>
        <p:nvSpPr>
          <p:cNvPr id="4" name="Slide Number Placeholder 3">
            <a:extLst>
              <a:ext uri="{FF2B5EF4-FFF2-40B4-BE49-F238E27FC236}">
                <a16:creationId xmlns:a16="http://schemas.microsoft.com/office/drawing/2014/main" id="{F3871501-D67F-F487-C80B-737374F78916}"/>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25</a:t>
            </a:fld>
            <a:endParaRPr lang="en-GB"/>
          </a:p>
        </p:txBody>
      </p:sp>
    </p:spTree>
    <p:extLst>
      <p:ext uri="{BB962C8B-B14F-4D97-AF65-F5344CB8AC3E}">
        <p14:creationId xmlns:p14="http://schemas.microsoft.com/office/powerpoint/2010/main" val="4575514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1557-13B7-BB82-812E-C4B98F3D55E6}"/>
              </a:ext>
            </a:extLst>
          </p:cNvPr>
          <p:cNvSpPr>
            <a:spLocks noGrp="1"/>
          </p:cNvSpPr>
          <p:nvPr>
            <p:ph type="title"/>
          </p:nvPr>
        </p:nvSpPr>
        <p:spPr>
          <a:xfrm>
            <a:off x="845071" y="1227279"/>
            <a:ext cx="3246614" cy="2509213"/>
          </a:xfrm>
        </p:spPr>
        <p:txBody>
          <a:bodyPr vert="horz" lIns="91440" tIns="45720" rIns="91440" bIns="45720" rtlCol="0" anchor="b">
            <a:normAutofit/>
          </a:bodyPr>
          <a:lstStyle/>
          <a:p>
            <a:r>
              <a:rPr lang="en-US" sz="3700" b="1" dirty="0"/>
              <a:t>Behavioural therapy</a:t>
            </a:r>
            <a:endParaRPr lang="en-US" sz="3700" dirty="0"/>
          </a:p>
        </p:txBody>
      </p:sp>
      <p:pic>
        <p:nvPicPr>
          <p:cNvPr id="6" name="Content Placeholder 5">
            <a:extLst>
              <a:ext uri="{FF2B5EF4-FFF2-40B4-BE49-F238E27FC236}">
                <a16:creationId xmlns:a16="http://schemas.microsoft.com/office/drawing/2014/main" id="{791E574C-CB43-BD0A-7866-F01ADBCAF96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rot="5400000">
            <a:off x="3910534" y="1053861"/>
            <a:ext cx="4691857" cy="4329556"/>
          </a:xfrm>
          <a:prstGeom prst="rect">
            <a:avLst/>
          </a:prstGeom>
        </p:spPr>
      </p:pic>
      <p:sp>
        <p:nvSpPr>
          <p:cNvPr id="4" name="Slide Number Placeholder 3">
            <a:extLst>
              <a:ext uri="{FF2B5EF4-FFF2-40B4-BE49-F238E27FC236}">
                <a16:creationId xmlns:a16="http://schemas.microsoft.com/office/drawing/2014/main" id="{43A4595A-6F88-BF60-C5AB-B09AFEA6AA1B}"/>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577F5238-7DAD-4D2D-88D9-5A75ECE2BD5F}" type="slidenum">
              <a:rPr lang="en-US" smtClean="0"/>
              <a:pPr defTabSz="914400">
                <a:spcAft>
                  <a:spcPts val="600"/>
                </a:spcAft>
              </a:pPr>
              <a:t>26</a:t>
            </a:fld>
            <a:endParaRPr lang="en-US"/>
          </a:p>
        </p:txBody>
      </p:sp>
    </p:spTree>
    <p:extLst>
      <p:ext uri="{BB962C8B-B14F-4D97-AF65-F5344CB8AC3E}">
        <p14:creationId xmlns:p14="http://schemas.microsoft.com/office/powerpoint/2010/main" val="27461611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F6F3-11B7-718E-34B3-496319A71958}"/>
              </a:ext>
            </a:extLst>
          </p:cNvPr>
          <p:cNvSpPr>
            <a:spLocks noGrp="1"/>
          </p:cNvSpPr>
          <p:nvPr>
            <p:ph type="title"/>
          </p:nvPr>
        </p:nvSpPr>
        <p:spPr/>
        <p:txBody>
          <a:bodyPr/>
          <a:lstStyle/>
          <a:p>
            <a:r>
              <a:rPr lang="en-US" b="1" dirty="0"/>
              <a:t>Limitations of ABA</a:t>
            </a:r>
          </a:p>
        </p:txBody>
      </p:sp>
      <p:sp>
        <p:nvSpPr>
          <p:cNvPr id="3" name="Content Placeholder 2">
            <a:extLst>
              <a:ext uri="{FF2B5EF4-FFF2-40B4-BE49-F238E27FC236}">
                <a16:creationId xmlns:a16="http://schemas.microsoft.com/office/drawing/2014/main" id="{7F44444B-6266-77F1-00B8-586E8E2C0037}"/>
              </a:ext>
            </a:extLst>
          </p:cNvPr>
          <p:cNvSpPr>
            <a:spLocks noGrp="1"/>
          </p:cNvSpPr>
          <p:nvPr>
            <p:ph sz="quarter" idx="13"/>
          </p:nvPr>
        </p:nvSpPr>
        <p:spPr/>
        <p:txBody>
          <a:bodyPr/>
          <a:lstStyle/>
          <a:p>
            <a:pPr>
              <a:lnSpc>
                <a:spcPct val="200000"/>
              </a:lnSpc>
            </a:pPr>
            <a:r>
              <a:rPr lang="en-US" dirty="0"/>
              <a:t>Difficulties with application</a:t>
            </a:r>
          </a:p>
          <a:p>
            <a:pPr>
              <a:lnSpc>
                <a:spcPct val="200000"/>
              </a:lnSpc>
            </a:pPr>
            <a:r>
              <a:rPr lang="en-US" dirty="0"/>
              <a:t>Misunderstanding and abuse of the methods</a:t>
            </a:r>
          </a:p>
          <a:p>
            <a:pPr>
              <a:lnSpc>
                <a:spcPct val="200000"/>
              </a:lnSpc>
            </a:pPr>
            <a:r>
              <a:rPr lang="en-US" dirty="0"/>
              <a:t>Frequent clinical failures </a:t>
            </a:r>
          </a:p>
          <a:p>
            <a:pPr marL="0" indent="0" algn="r">
              <a:lnSpc>
                <a:spcPct val="200000"/>
              </a:lnSpc>
              <a:buNone/>
            </a:pPr>
            <a:r>
              <a:rPr lang="en-US" dirty="0"/>
              <a:t>(</a:t>
            </a:r>
            <a:r>
              <a:rPr lang="en-US" dirty="0" err="1"/>
              <a:t>remington</a:t>
            </a:r>
            <a:r>
              <a:rPr lang="en-US" dirty="0"/>
              <a:t>, 1998)</a:t>
            </a:r>
          </a:p>
        </p:txBody>
      </p:sp>
      <p:sp>
        <p:nvSpPr>
          <p:cNvPr id="4" name="Slide Number Placeholder 3">
            <a:extLst>
              <a:ext uri="{FF2B5EF4-FFF2-40B4-BE49-F238E27FC236}">
                <a16:creationId xmlns:a16="http://schemas.microsoft.com/office/drawing/2014/main" id="{C2B4E90F-C5C6-35B7-11B1-6D160E98D9DF}"/>
              </a:ext>
            </a:extLst>
          </p:cNvPr>
          <p:cNvSpPr>
            <a:spLocks noGrp="1"/>
          </p:cNvSpPr>
          <p:nvPr>
            <p:ph type="sldNum" sz="quarter" idx="12"/>
          </p:nvPr>
        </p:nvSpPr>
        <p:spPr/>
        <p:txBody>
          <a:bodyPr/>
          <a:lstStyle/>
          <a:p>
            <a:fld id="{577F5238-7DAD-4D2D-88D9-5A75ECE2BD5F}" type="slidenum">
              <a:rPr lang="en-GB" smtClean="0"/>
              <a:t>27</a:t>
            </a:fld>
            <a:endParaRPr lang="en-GB"/>
          </a:p>
        </p:txBody>
      </p:sp>
    </p:spTree>
    <p:extLst>
      <p:ext uri="{BB962C8B-B14F-4D97-AF65-F5344CB8AC3E}">
        <p14:creationId xmlns:p14="http://schemas.microsoft.com/office/powerpoint/2010/main" val="205779863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BF65-7202-1D23-ECF2-97AF9CF228BC}"/>
              </a:ext>
            </a:extLst>
          </p:cNvPr>
          <p:cNvSpPr>
            <a:spLocks noGrp="1"/>
          </p:cNvSpPr>
          <p:nvPr>
            <p:ph type="title"/>
          </p:nvPr>
        </p:nvSpPr>
        <p:spPr/>
        <p:txBody>
          <a:bodyPr/>
          <a:lstStyle/>
          <a:p>
            <a:r>
              <a:rPr lang="en-US" dirty="0"/>
              <a:t>Limitations of ABA</a:t>
            </a:r>
          </a:p>
        </p:txBody>
      </p:sp>
      <p:sp>
        <p:nvSpPr>
          <p:cNvPr id="3" name="Content Placeholder 2">
            <a:extLst>
              <a:ext uri="{FF2B5EF4-FFF2-40B4-BE49-F238E27FC236}">
                <a16:creationId xmlns:a16="http://schemas.microsoft.com/office/drawing/2014/main" id="{F33F0EC8-C008-1305-EE5A-F3ECBB25CF0D}"/>
              </a:ext>
            </a:extLst>
          </p:cNvPr>
          <p:cNvSpPr>
            <a:spLocks noGrp="1"/>
          </p:cNvSpPr>
          <p:nvPr>
            <p:ph sz="quarter" idx="13"/>
          </p:nvPr>
        </p:nvSpPr>
        <p:spPr>
          <a:xfrm>
            <a:off x="685565" y="1690689"/>
            <a:ext cx="7772870" cy="3730352"/>
          </a:xfrm>
        </p:spPr>
        <p:txBody>
          <a:bodyPr/>
          <a:lstStyle/>
          <a:p>
            <a:pPr>
              <a:lnSpc>
                <a:spcPct val="200000"/>
              </a:lnSpc>
            </a:pPr>
            <a:r>
              <a:rPr lang="en-US" b="1" dirty="0"/>
              <a:t>Difficulties with application</a:t>
            </a:r>
          </a:p>
          <a:p>
            <a:pPr lvl="1">
              <a:lnSpc>
                <a:spcPct val="200000"/>
              </a:lnSpc>
            </a:pPr>
            <a:r>
              <a:rPr lang="en-US" dirty="0"/>
              <a:t>Over emphasis on the behaviour that challenges and language/communication</a:t>
            </a:r>
          </a:p>
          <a:p>
            <a:pPr lvl="1">
              <a:lnSpc>
                <a:spcPct val="200000"/>
              </a:lnSpc>
            </a:pPr>
            <a:r>
              <a:rPr lang="en-US" dirty="0"/>
              <a:t>Less or no emphasis at all other aspects of ID</a:t>
            </a:r>
          </a:p>
          <a:p>
            <a:pPr lvl="2">
              <a:lnSpc>
                <a:spcPct val="200000"/>
              </a:lnSpc>
            </a:pPr>
            <a:r>
              <a:rPr lang="en-US" dirty="0" err="1"/>
              <a:t>E.g</a:t>
            </a:r>
            <a:r>
              <a:rPr lang="en-US" dirty="0"/>
              <a:t>, self-care/daily living skills, leisure and recreation, health and safety-related behaviour, </a:t>
            </a:r>
          </a:p>
        </p:txBody>
      </p:sp>
      <p:sp>
        <p:nvSpPr>
          <p:cNvPr id="4" name="Slide Number Placeholder 3">
            <a:extLst>
              <a:ext uri="{FF2B5EF4-FFF2-40B4-BE49-F238E27FC236}">
                <a16:creationId xmlns:a16="http://schemas.microsoft.com/office/drawing/2014/main" id="{97B7BAEC-A92C-A219-0456-B0E0E99CBDD4}"/>
              </a:ext>
            </a:extLst>
          </p:cNvPr>
          <p:cNvSpPr>
            <a:spLocks noGrp="1"/>
          </p:cNvSpPr>
          <p:nvPr>
            <p:ph type="sldNum" sz="quarter" idx="12"/>
          </p:nvPr>
        </p:nvSpPr>
        <p:spPr/>
        <p:txBody>
          <a:bodyPr/>
          <a:lstStyle/>
          <a:p>
            <a:fld id="{577F5238-7DAD-4D2D-88D9-5A75ECE2BD5F}" type="slidenum">
              <a:rPr lang="en-GB" smtClean="0"/>
              <a:t>28</a:t>
            </a:fld>
            <a:endParaRPr lang="en-GB"/>
          </a:p>
        </p:txBody>
      </p:sp>
    </p:spTree>
    <p:extLst>
      <p:ext uri="{BB962C8B-B14F-4D97-AF65-F5344CB8AC3E}">
        <p14:creationId xmlns:p14="http://schemas.microsoft.com/office/powerpoint/2010/main" val="327399013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6CE9-C940-E644-BFC8-88D45BFFCBCF}"/>
              </a:ext>
            </a:extLst>
          </p:cNvPr>
          <p:cNvSpPr>
            <a:spLocks noGrp="1"/>
          </p:cNvSpPr>
          <p:nvPr>
            <p:ph type="title"/>
          </p:nvPr>
        </p:nvSpPr>
        <p:spPr/>
        <p:txBody>
          <a:bodyPr/>
          <a:lstStyle/>
          <a:p>
            <a:r>
              <a:rPr lang="en-US" dirty="0"/>
              <a:t>Limitations of ABA</a:t>
            </a:r>
          </a:p>
        </p:txBody>
      </p:sp>
      <p:sp>
        <p:nvSpPr>
          <p:cNvPr id="3" name="Content Placeholder 2">
            <a:extLst>
              <a:ext uri="{FF2B5EF4-FFF2-40B4-BE49-F238E27FC236}">
                <a16:creationId xmlns:a16="http://schemas.microsoft.com/office/drawing/2014/main" id="{5D5B21FA-DAF1-DC9A-271D-544E611B60C6}"/>
              </a:ext>
            </a:extLst>
          </p:cNvPr>
          <p:cNvSpPr>
            <a:spLocks noGrp="1"/>
          </p:cNvSpPr>
          <p:nvPr>
            <p:ph sz="quarter" idx="13"/>
          </p:nvPr>
        </p:nvSpPr>
        <p:spPr/>
        <p:txBody>
          <a:bodyPr/>
          <a:lstStyle/>
          <a:p>
            <a:pPr>
              <a:lnSpc>
                <a:spcPct val="150000"/>
              </a:lnSpc>
            </a:pPr>
            <a:r>
              <a:rPr lang="en-US" b="1" dirty="0"/>
              <a:t>Misunderstanding and abuse of the methods</a:t>
            </a:r>
          </a:p>
          <a:p>
            <a:pPr lvl="1">
              <a:lnSpc>
                <a:spcPct val="150000"/>
              </a:lnSpc>
            </a:pPr>
            <a:r>
              <a:rPr lang="en-US" dirty="0"/>
              <a:t>A-B-C  APPROACH</a:t>
            </a:r>
          </a:p>
          <a:p>
            <a:pPr lvl="2">
              <a:lnSpc>
                <a:spcPct val="150000"/>
              </a:lnSpc>
            </a:pPr>
            <a:r>
              <a:rPr lang="en-US" dirty="0"/>
              <a:t>LACK OF PROPER TRAINING AND GOOD UNDERSTANDING COULD LEAD TO MISUSE AND LEAD TO THE PAST NON – SCIENTIFIC PRACTICES</a:t>
            </a:r>
          </a:p>
          <a:p>
            <a:pPr lvl="1">
              <a:lnSpc>
                <a:spcPct val="150000"/>
              </a:lnSpc>
            </a:pPr>
            <a:endParaRPr lang="en-US" dirty="0"/>
          </a:p>
        </p:txBody>
      </p:sp>
      <p:sp>
        <p:nvSpPr>
          <p:cNvPr id="4" name="Slide Number Placeholder 3">
            <a:extLst>
              <a:ext uri="{FF2B5EF4-FFF2-40B4-BE49-F238E27FC236}">
                <a16:creationId xmlns:a16="http://schemas.microsoft.com/office/drawing/2014/main" id="{302CF64F-2FC0-2033-791F-CEBD6515164F}"/>
              </a:ext>
            </a:extLst>
          </p:cNvPr>
          <p:cNvSpPr>
            <a:spLocks noGrp="1"/>
          </p:cNvSpPr>
          <p:nvPr>
            <p:ph type="sldNum" sz="quarter" idx="12"/>
          </p:nvPr>
        </p:nvSpPr>
        <p:spPr/>
        <p:txBody>
          <a:bodyPr/>
          <a:lstStyle/>
          <a:p>
            <a:fld id="{577F5238-7DAD-4D2D-88D9-5A75ECE2BD5F}" type="slidenum">
              <a:rPr lang="en-GB" smtClean="0"/>
              <a:t>29</a:t>
            </a:fld>
            <a:endParaRPr lang="en-GB"/>
          </a:p>
        </p:txBody>
      </p:sp>
    </p:spTree>
    <p:extLst>
      <p:ext uri="{BB962C8B-B14F-4D97-AF65-F5344CB8AC3E}">
        <p14:creationId xmlns:p14="http://schemas.microsoft.com/office/powerpoint/2010/main" val="12526683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503-4EC6-83CA-95FF-8443FBEDC199}"/>
              </a:ext>
            </a:extLst>
          </p:cNvPr>
          <p:cNvSpPr>
            <a:spLocks noGrp="1"/>
          </p:cNvSpPr>
          <p:nvPr>
            <p:ph type="title"/>
          </p:nvPr>
        </p:nvSpPr>
        <p:spPr>
          <a:xfrm>
            <a:off x="685330" y="32624"/>
            <a:ext cx="7773338" cy="1596177"/>
          </a:xfrm>
        </p:spPr>
        <p:txBody>
          <a:bodyPr/>
          <a:lstStyle/>
          <a:p>
            <a:r>
              <a:rPr lang="en-ZA" b="1" dirty="0"/>
              <a:t>Dual Diagnosis</a:t>
            </a:r>
            <a:endParaRPr lang="en-US" dirty="0"/>
          </a:p>
        </p:txBody>
      </p:sp>
      <p:sp>
        <p:nvSpPr>
          <p:cNvPr id="3" name="Content Placeholder 2">
            <a:extLst>
              <a:ext uri="{FF2B5EF4-FFF2-40B4-BE49-F238E27FC236}">
                <a16:creationId xmlns:a16="http://schemas.microsoft.com/office/drawing/2014/main" id="{1DF6805E-9DB9-50FD-60BC-260AEC8ABA35}"/>
              </a:ext>
            </a:extLst>
          </p:cNvPr>
          <p:cNvSpPr>
            <a:spLocks noGrp="1"/>
          </p:cNvSpPr>
          <p:nvPr>
            <p:ph sz="quarter" idx="13"/>
          </p:nvPr>
        </p:nvSpPr>
        <p:spPr>
          <a:xfrm>
            <a:off x="685330" y="1628801"/>
            <a:ext cx="7772870" cy="4464496"/>
          </a:xfrm>
        </p:spPr>
        <p:txBody>
          <a:bodyPr>
            <a:normAutofit lnSpcReduction="10000"/>
          </a:bodyPr>
          <a:lstStyle/>
          <a:p>
            <a:pPr lvl="0">
              <a:lnSpc>
                <a:spcPct val="170000"/>
              </a:lnSpc>
            </a:pPr>
            <a:r>
              <a:rPr lang="en-ZA" dirty="0"/>
              <a:t>Even though dual diagnosis in PWID is not a new concept, it has only been in recent years that the the co-occurrence of ID and mental health conditions has been receiving more attention </a:t>
            </a:r>
          </a:p>
          <a:p>
            <a:pPr lvl="0">
              <a:lnSpc>
                <a:spcPct val="170000"/>
              </a:lnSpc>
            </a:pPr>
            <a:r>
              <a:rPr lang="en-ZA" dirty="0"/>
              <a:t>Very challenging to diagnose ID/MI in PWID especially those with severe cognitive and communication impairments -frequent occurrence of “diagnostic overshadowing” -the tendency to attribute any </a:t>
            </a:r>
            <a:r>
              <a:rPr lang="en-ZA" dirty="0" err="1"/>
              <a:t>behavioral</a:t>
            </a:r>
            <a:r>
              <a:rPr lang="en-ZA" dirty="0"/>
              <a:t>/psychological disturbance to an individual’s ID </a:t>
            </a:r>
          </a:p>
        </p:txBody>
      </p:sp>
      <p:sp>
        <p:nvSpPr>
          <p:cNvPr id="4" name="Slide Number Placeholder 3">
            <a:extLst>
              <a:ext uri="{FF2B5EF4-FFF2-40B4-BE49-F238E27FC236}">
                <a16:creationId xmlns:a16="http://schemas.microsoft.com/office/drawing/2014/main" id="{1D15DF9D-1983-DE69-5FE8-4071443441F3}"/>
              </a:ext>
            </a:extLst>
          </p:cNvPr>
          <p:cNvSpPr>
            <a:spLocks noGrp="1"/>
          </p:cNvSpPr>
          <p:nvPr>
            <p:ph type="sldNum" sz="quarter" idx="12"/>
          </p:nvPr>
        </p:nvSpPr>
        <p:spPr/>
        <p:txBody>
          <a:bodyPr/>
          <a:lstStyle/>
          <a:p>
            <a:fld id="{577F5238-7DAD-4D2D-88D9-5A75ECE2BD5F}" type="slidenum">
              <a:rPr lang="en-GB" smtClean="0"/>
              <a:t>3</a:t>
            </a:fld>
            <a:endParaRPr lang="en-GB"/>
          </a:p>
        </p:txBody>
      </p:sp>
    </p:spTree>
    <p:extLst>
      <p:ext uri="{BB962C8B-B14F-4D97-AF65-F5344CB8AC3E}">
        <p14:creationId xmlns:p14="http://schemas.microsoft.com/office/powerpoint/2010/main" val="4190642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6B4-5A1C-A52D-110C-6D3945A719A7}"/>
              </a:ext>
            </a:extLst>
          </p:cNvPr>
          <p:cNvSpPr>
            <a:spLocks noGrp="1"/>
          </p:cNvSpPr>
          <p:nvPr>
            <p:ph type="title"/>
          </p:nvPr>
        </p:nvSpPr>
        <p:spPr/>
        <p:txBody>
          <a:bodyPr/>
          <a:lstStyle/>
          <a:p>
            <a:r>
              <a:rPr lang="en-US" dirty="0"/>
              <a:t>Limitations of ABA</a:t>
            </a:r>
          </a:p>
        </p:txBody>
      </p:sp>
      <p:sp>
        <p:nvSpPr>
          <p:cNvPr id="3" name="Content Placeholder 2">
            <a:extLst>
              <a:ext uri="{FF2B5EF4-FFF2-40B4-BE49-F238E27FC236}">
                <a16:creationId xmlns:a16="http://schemas.microsoft.com/office/drawing/2014/main" id="{E9D96B06-1B5D-C66D-F0B3-BC11511CB59F}"/>
              </a:ext>
            </a:extLst>
          </p:cNvPr>
          <p:cNvSpPr>
            <a:spLocks noGrp="1"/>
          </p:cNvSpPr>
          <p:nvPr>
            <p:ph sz="quarter" idx="13"/>
          </p:nvPr>
        </p:nvSpPr>
        <p:spPr/>
        <p:txBody>
          <a:bodyPr/>
          <a:lstStyle/>
          <a:p>
            <a:pPr>
              <a:lnSpc>
                <a:spcPct val="150000"/>
              </a:lnSpc>
            </a:pPr>
            <a:r>
              <a:rPr lang="en-US" b="1" dirty="0"/>
              <a:t>Frequent clinical failures </a:t>
            </a:r>
          </a:p>
          <a:p>
            <a:pPr lvl="1">
              <a:lnSpc>
                <a:spcPct val="150000"/>
              </a:lnSpc>
            </a:pPr>
            <a:r>
              <a:rPr lang="en-US" dirty="0"/>
              <a:t>Questionable Reliability</a:t>
            </a:r>
          </a:p>
          <a:p>
            <a:pPr lvl="1">
              <a:lnSpc>
                <a:spcPct val="150000"/>
              </a:lnSpc>
            </a:pPr>
            <a:r>
              <a:rPr lang="en-US" dirty="0"/>
              <a:t>Potential Use Of Aversive Methods</a:t>
            </a:r>
          </a:p>
          <a:p>
            <a:pPr lvl="1">
              <a:lnSpc>
                <a:spcPct val="150000"/>
              </a:lnSpc>
            </a:pPr>
            <a:endParaRPr lang="en-US" dirty="0"/>
          </a:p>
        </p:txBody>
      </p:sp>
      <p:sp>
        <p:nvSpPr>
          <p:cNvPr id="4" name="Slide Number Placeholder 3">
            <a:extLst>
              <a:ext uri="{FF2B5EF4-FFF2-40B4-BE49-F238E27FC236}">
                <a16:creationId xmlns:a16="http://schemas.microsoft.com/office/drawing/2014/main" id="{1EA60171-C235-5EF5-DEBD-33C7D5496BAA}"/>
              </a:ext>
            </a:extLst>
          </p:cNvPr>
          <p:cNvSpPr>
            <a:spLocks noGrp="1"/>
          </p:cNvSpPr>
          <p:nvPr>
            <p:ph type="sldNum" sz="quarter" idx="12"/>
          </p:nvPr>
        </p:nvSpPr>
        <p:spPr/>
        <p:txBody>
          <a:bodyPr/>
          <a:lstStyle/>
          <a:p>
            <a:fld id="{577F5238-7DAD-4D2D-88D9-5A75ECE2BD5F}" type="slidenum">
              <a:rPr lang="en-GB" smtClean="0"/>
              <a:t>30</a:t>
            </a:fld>
            <a:endParaRPr lang="en-GB"/>
          </a:p>
        </p:txBody>
      </p:sp>
    </p:spTree>
    <p:extLst>
      <p:ext uri="{BB962C8B-B14F-4D97-AF65-F5344CB8AC3E}">
        <p14:creationId xmlns:p14="http://schemas.microsoft.com/office/powerpoint/2010/main" val="65000567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691C-CE3B-68DA-57DF-341D9911AD94}"/>
              </a:ext>
            </a:extLst>
          </p:cNvPr>
          <p:cNvSpPr>
            <a:spLocks noGrp="1"/>
          </p:cNvSpPr>
          <p:nvPr>
            <p:ph type="title"/>
          </p:nvPr>
        </p:nvSpPr>
        <p:spPr>
          <a:xfrm>
            <a:off x="0" y="1419900"/>
            <a:ext cx="2613807" cy="4018201"/>
          </a:xfrm>
        </p:spPr>
        <p:txBody>
          <a:bodyPr>
            <a:normAutofit/>
          </a:bodyPr>
          <a:lstStyle/>
          <a:p>
            <a:pPr algn="l">
              <a:lnSpc>
                <a:spcPct val="150000"/>
              </a:lnSpc>
            </a:pPr>
            <a:r>
              <a:rPr lang="en-ZA" sz="1800" b="1" dirty="0"/>
              <a:t>Psychodynamic Psychotherapy</a:t>
            </a:r>
            <a:endParaRPr lang="en-US" sz="1800" dirty="0"/>
          </a:p>
        </p:txBody>
      </p:sp>
      <p:sp>
        <p:nvSpPr>
          <p:cNvPr id="3" name="Content Placeholder 2">
            <a:extLst>
              <a:ext uri="{FF2B5EF4-FFF2-40B4-BE49-F238E27FC236}">
                <a16:creationId xmlns:a16="http://schemas.microsoft.com/office/drawing/2014/main" id="{53B18A10-4A93-F598-798E-F32888AD9C19}"/>
              </a:ext>
            </a:extLst>
          </p:cNvPr>
          <p:cNvSpPr>
            <a:spLocks noGrp="1"/>
          </p:cNvSpPr>
          <p:nvPr>
            <p:ph sz="quarter" idx="13"/>
          </p:nvPr>
        </p:nvSpPr>
        <p:spPr>
          <a:xfrm>
            <a:off x="3203848" y="1193576"/>
            <a:ext cx="5254351" cy="4470850"/>
          </a:xfrm>
        </p:spPr>
        <p:txBody>
          <a:bodyPr anchor="ctr">
            <a:normAutofit/>
          </a:bodyPr>
          <a:lstStyle/>
          <a:p>
            <a:pPr>
              <a:lnSpc>
                <a:spcPct val="150000"/>
              </a:lnSpc>
            </a:pPr>
            <a:r>
              <a:rPr lang="en-US" dirty="0"/>
              <a:t>Focus is on the relationship between a client and a therapist</a:t>
            </a:r>
          </a:p>
          <a:p>
            <a:pPr>
              <a:lnSpc>
                <a:spcPct val="150000"/>
              </a:lnSpc>
            </a:pPr>
            <a:r>
              <a:rPr lang="en-US" dirty="0"/>
              <a:t>Trusting relationship</a:t>
            </a:r>
          </a:p>
          <a:p>
            <a:pPr>
              <a:lnSpc>
                <a:spcPct val="150000"/>
              </a:lnSpc>
            </a:pPr>
            <a:r>
              <a:rPr lang="en-US" dirty="0"/>
              <a:t>Use of attentive listening</a:t>
            </a:r>
          </a:p>
          <a:p>
            <a:pPr>
              <a:lnSpc>
                <a:spcPct val="150000"/>
              </a:lnSpc>
            </a:pPr>
            <a:r>
              <a:rPr lang="en-US" dirty="0"/>
              <a:t>Warm and friendly therapist</a:t>
            </a:r>
          </a:p>
        </p:txBody>
      </p:sp>
      <p:sp>
        <p:nvSpPr>
          <p:cNvPr id="4" name="Slide Number Placeholder 3">
            <a:extLst>
              <a:ext uri="{FF2B5EF4-FFF2-40B4-BE49-F238E27FC236}">
                <a16:creationId xmlns:a16="http://schemas.microsoft.com/office/drawing/2014/main" id="{D6710ED3-2396-3A6E-D8EA-0DD4DB4DF912}"/>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31</a:t>
            </a:fld>
            <a:endParaRPr lang="en-GB"/>
          </a:p>
        </p:txBody>
      </p:sp>
    </p:spTree>
    <p:extLst>
      <p:ext uri="{BB962C8B-B14F-4D97-AF65-F5344CB8AC3E}">
        <p14:creationId xmlns:p14="http://schemas.microsoft.com/office/powerpoint/2010/main" val="326199086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991D-EE3A-0E08-8EFB-0BDCD96F0207}"/>
              </a:ext>
            </a:extLst>
          </p:cNvPr>
          <p:cNvSpPr>
            <a:spLocks noGrp="1"/>
          </p:cNvSpPr>
          <p:nvPr>
            <p:ph type="title"/>
          </p:nvPr>
        </p:nvSpPr>
        <p:spPr>
          <a:xfrm>
            <a:off x="107505" y="1343991"/>
            <a:ext cx="2936806" cy="4157256"/>
          </a:xfrm>
        </p:spPr>
        <p:txBody>
          <a:bodyPr>
            <a:normAutofit/>
          </a:bodyPr>
          <a:lstStyle/>
          <a:p>
            <a:pPr algn="l">
              <a:lnSpc>
                <a:spcPct val="150000"/>
              </a:lnSpc>
            </a:pPr>
            <a:r>
              <a:rPr lang="en-ZA" sz="2100" b="1" dirty="0"/>
              <a:t>Psychodynamic Psychotherapy</a:t>
            </a:r>
            <a:endParaRPr lang="en-US" sz="2100" dirty="0"/>
          </a:p>
        </p:txBody>
      </p:sp>
      <p:graphicFrame>
        <p:nvGraphicFramePr>
          <p:cNvPr id="17" name="Content Placeholder 2">
            <a:extLst>
              <a:ext uri="{FF2B5EF4-FFF2-40B4-BE49-F238E27FC236}">
                <a16:creationId xmlns:a16="http://schemas.microsoft.com/office/drawing/2014/main" id="{68473AEF-B9BB-FA9D-51F4-8958CF5E2B1D}"/>
              </a:ext>
            </a:extLst>
          </p:cNvPr>
          <p:cNvGraphicFramePr>
            <a:graphicFrameLocks noGrp="1"/>
          </p:cNvGraphicFramePr>
          <p:nvPr>
            <p:ph sz="quarter" idx="13"/>
            <p:extLst>
              <p:ext uri="{D42A27DB-BD31-4B8C-83A1-F6EECF244321}">
                <p14:modId xmlns:p14="http://schemas.microsoft.com/office/powerpoint/2010/main" val="2224452538"/>
              </p:ext>
            </p:extLst>
          </p:nvPr>
        </p:nvGraphicFramePr>
        <p:xfrm>
          <a:off x="3723577" y="1625717"/>
          <a:ext cx="4729028" cy="3593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52E2E42-3409-D7FA-DBA9-E0BAA0225413}"/>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32</a:t>
            </a:fld>
            <a:endParaRPr lang="en-GB"/>
          </a:p>
        </p:txBody>
      </p:sp>
    </p:spTree>
    <p:extLst>
      <p:ext uri="{BB962C8B-B14F-4D97-AF65-F5344CB8AC3E}">
        <p14:creationId xmlns:p14="http://schemas.microsoft.com/office/powerpoint/2010/main" val="258230809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7351-A34B-78C4-9234-2A943A78CE09}"/>
              </a:ext>
            </a:extLst>
          </p:cNvPr>
          <p:cNvSpPr>
            <a:spLocks noGrp="1"/>
          </p:cNvSpPr>
          <p:nvPr>
            <p:ph type="title"/>
          </p:nvPr>
        </p:nvSpPr>
        <p:spPr>
          <a:xfrm>
            <a:off x="107504" y="1419900"/>
            <a:ext cx="2506303" cy="4018201"/>
          </a:xfrm>
        </p:spPr>
        <p:txBody>
          <a:bodyPr>
            <a:normAutofit/>
          </a:bodyPr>
          <a:lstStyle/>
          <a:p>
            <a:pPr algn="l">
              <a:lnSpc>
                <a:spcPct val="150000"/>
              </a:lnSpc>
            </a:pPr>
            <a:r>
              <a:rPr lang="en-ZA" sz="1800" b="1" dirty="0"/>
              <a:t>Psychodynamic Psychotherapy</a:t>
            </a:r>
            <a:endParaRPr lang="en-US" sz="1800" dirty="0"/>
          </a:p>
        </p:txBody>
      </p:sp>
      <p:sp>
        <p:nvSpPr>
          <p:cNvPr id="3" name="Content Placeholder 2">
            <a:extLst>
              <a:ext uri="{FF2B5EF4-FFF2-40B4-BE49-F238E27FC236}">
                <a16:creationId xmlns:a16="http://schemas.microsoft.com/office/drawing/2014/main" id="{A747B5EA-FEC0-B1BD-49DE-F45C171B3CF0}"/>
              </a:ext>
            </a:extLst>
          </p:cNvPr>
          <p:cNvSpPr>
            <a:spLocks noGrp="1"/>
          </p:cNvSpPr>
          <p:nvPr>
            <p:ph sz="quarter" idx="13"/>
          </p:nvPr>
        </p:nvSpPr>
        <p:spPr>
          <a:xfrm>
            <a:off x="3525756" y="1193576"/>
            <a:ext cx="4932443" cy="4470850"/>
          </a:xfrm>
        </p:spPr>
        <p:txBody>
          <a:bodyPr anchor="ctr">
            <a:normAutofit/>
          </a:bodyPr>
          <a:lstStyle/>
          <a:p>
            <a:pPr>
              <a:lnSpc>
                <a:spcPct val="150000"/>
              </a:lnSpc>
            </a:pPr>
            <a:r>
              <a:rPr lang="en-US" b="1" dirty="0"/>
              <a:t>Limitations:</a:t>
            </a:r>
          </a:p>
          <a:p>
            <a:pPr lvl="1">
              <a:lnSpc>
                <a:spcPct val="150000"/>
              </a:lnSpc>
            </a:pPr>
            <a:r>
              <a:rPr lang="en-US" dirty="0"/>
              <a:t>Based on single case studies</a:t>
            </a:r>
          </a:p>
          <a:p>
            <a:pPr lvl="1">
              <a:lnSpc>
                <a:spcPct val="150000"/>
              </a:lnSpc>
            </a:pPr>
            <a:r>
              <a:rPr lang="en-US" dirty="0"/>
              <a:t>No controlled trials</a:t>
            </a:r>
          </a:p>
          <a:p>
            <a:pPr lvl="1">
              <a:lnSpc>
                <a:spcPct val="150000"/>
              </a:lnSpc>
            </a:pPr>
            <a:r>
              <a:rPr lang="en-US" dirty="0"/>
              <a:t>Methodological qualities</a:t>
            </a:r>
          </a:p>
        </p:txBody>
      </p:sp>
      <p:sp>
        <p:nvSpPr>
          <p:cNvPr id="4" name="Slide Number Placeholder 3">
            <a:extLst>
              <a:ext uri="{FF2B5EF4-FFF2-40B4-BE49-F238E27FC236}">
                <a16:creationId xmlns:a16="http://schemas.microsoft.com/office/drawing/2014/main" id="{234610FC-5C6E-853C-2975-F3AD788D90F9}"/>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33</a:t>
            </a:fld>
            <a:endParaRPr lang="en-GB"/>
          </a:p>
        </p:txBody>
      </p:sp>
    </p:spTree>
    <p:extLst>
      <p:ext uri="{BB962C8B-B14F-4D97-AF65-F5344CB8AC3E}">
        <p14:creationId xmlns:p14="http://schemas.microsoft.com/office/powerpoint/2010/main" val="12940073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AB56A0EE-30CB-73A2-999A-464DF480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618518"/>
            <a:ext cx="2342167" cy="2649616"/>
          </a:xfrm>
          <a:prstGeom prst="rect">
            <a:avLst/>
          </a:prstGeom>
        </p:spPr>
      </p:pic>
      <p:pic>
        <p:nvPicPr>
          <p:cNvPr id="6" name="Picture 5" descr="Text&#10;&#10;Description automatically generated">
            <a:extLst>
              <a:ext uri="{FF2B5EF4-FFF2-40B4-BE49-F238E27FC236}">
                <a16:creationId xmlns:a16="http://schemas.microsoft.com/office/drawing/2014/main" id="{EF23CB05-60AA-6BF0-5447-5A3BB7CFDF47}"/>
              </a:ext>
            </a:extLst>
          </p:cNvPr>
          <p:cNvPicPr>
            <a:picLocks noChangeAspect="1"/>
          </p:cNvPicPr>
          <p:nvPr/>
        </p:nvPicPr>
        <p:blipFill rotWithShape="1">
          <a:blip r:embed="rId3">
            <a:extLst>
              <a:ext uri="{28A0092B-C50C-407E-A947-70E740481C1C}">
                <a14:useLocalDpi xmlns:a14="http://schemas.microsoft.com/office/drawing/2010/main" val="0"/>
              </a:ext>
            </a:extLst>
          </a:blip>
          <a:srcRect l="2972" r="22884" b="2"/>
          <a:stretch/>
        </p:blipFill>
        <p:spPr>
          <a:xfrm>
            <a:off x="5868144" y="3589867"/>
            <a:ext cx="2270159" cy="2624662"/>
          </a:xfrm>
          <a:prstGeom prst="rect">
            <a:avLst/>
          </a:prstGeom>
        </p:spPr>
      </p:pic>
      <p:sp>
        <p:nvSpPr>
          <p:cNvPr id="2" name="Title 1">
            <a:extLst>
              <a:ext uri="{FF2B5EF4-FFF2-40B4-BE49-F238E27FC236}">
                <a16:creationId xmlns:a16="http://schemas.microsoft.com/office/drawing/2014/main" id="{FC230028-617C-FD77-D3A0-C1D0BCAF9BF8}"/>
              </a:ext>
            </a:extLst>
          </p:cNvPr>
          <p:cNvSpPr>
            <a:spLocks noGrp="1"/>
          </p:cNvSpPr>
          <p:nvPr>
            <p:ph type="title"/>
          </p:nvPr>
        </p:nvSpPr>
        <p:spPr>
          <a:xfrm>
            <a:off x="933346" y="38623"/>
            <a:ext cx="4573540" cy="1596177"/>
          </a:xfrm>
        </p:spPr>
        <p:txBody>
          <a:bodyPr>
            <a:normAutofit/>
          </a:bodyPr>
          <a:lstStyle/>
          <a:p>
            <a:r>
              <a:rPr lang="en-ZA" b="1" dirty="0"/>
              <a:t>Dual Diagnosis</a:t>
            </a:r>
            <a:endParaRPr lang="en-US" dirty="0"/>
          </a:p>
        </p:txBody>
      </p:sp>
      <p:sp>
        <p:nvSpPr>
          <p:cNvPr id="3" name="Content Placeholder 2">
            <a:extLst>
              <a:ext uri="{FF2B5EF4-FFF2-40B4-BE49-F238E27FC236}">
                <a16:creationId xmlns:a16="http://schemas.microsoft.com/office/drawing/2014/main" id="{D864B507-5785-7608-8967-752BFBB819A0}"/>
              </a:ext>
            </a:extLst>
          </p:cNvPr>
          <p:cNvSpPr>
            <a:spLocks noGrp="1"/>
          </p:cNvSpPr>
          <p:nvPr>
            <p:ph sz="quarter" idx="13"/>
          </p:nvPr>
        </p:nvSpPr>
        <p:spPr>
          <a:xfrm>
            <a:off x="826074" y="1943326"/>
            <a:ext cx="4391562" cy="4077962"/>
          </a:xfrm>
        </p:spPr>
        <p:txBody>
          <a:bodyPr>
            <a:normAutofit/>
          </a:bodyPr>
          <a:lstStyle/>
          <a:p>
            <a:pPr>
              <a:lnSpc>
                <a:spcPct val="150000"/>
              </a:lnSpc>
            </a:pPr>
            <a:r>
              <a:rPr lang="en-ZA" sz="1400" dirty="0"/>
              <a:t>The </a:t>
            </a:r>
            <a:r>
              <a:rPr lang="en-ZA" sz="1400" b="1" dirty="0"/>
              <a:t>Diagnostic manual – intellectual disability </a:t>
            </a:r>
            <a:r>
              <a:rPr lang="en-ZA" sz="1400" dirty="0"/>
              <a:t>(DM-ID) and the DM-ID-2 have been instrumental in the recognition of mental health conditions in individuals with ID, and the DM-ID-2 enables clinicians to recognize and diagnose co-occurring conditions.  Accurate diagnoses key to optimal treatment supports that match individual needs </a:t>
            </a:r>
          </a:p>
          <a:p>
            <a:pPr>
              <a:lnSpc>
                <a:spcPct val="150000"/>
              </a:lnSpc>
            </a:pPr>
            <a:r>
              <a:rPr lang="en-ZA" sz="1400" dirty="0"/>
              <a:t>Most common comorbid psychiatric disorders are: problem </a:t>
            </a:r>
            <a:r>
              <a:rPr lang="en-ZA" sz="1400" dirty="0" err="1"/>
              <a:t>behavior</a:t>
            </a:r>
            <a:r>
              <a:rPr lang="en-ZA" sz="1400" dirty="0"/>
              <a:t> (18.7%), affective disorder (5.7%), autism spectrum disorder (4.4%), psychotic disorder (3.8%), and anxiety disorder (3.1%) (Kendall and Owen 2015)</a:t>
            </a:r>
          </a:p>
          <a:p>
            <a:pPr>
              <a:lnSpc>
                <a:spcPct val="150000"/>
              </a:lnSpc>
            </a:pPr>
            <a:endParaRPr lang="en-US" sz="1400" dirty="0"/>
          </a:p>
        </p:txBody>
      </p:sp>
      <p:sp>
        <p:nvSpPr>
          <p:cNvPr id="4" name="Slide Number Placeholder 3">
            <a:extLst>
              <a:ext uri="{FF2B5EF4-FFF2-40B4-BE49-F238E27FC236}">
                <a16:creationId xmlns:a16="http://schemas.microsoft.com/office/drawing/2014/main" id="{9E724D27-F05E-9598-610D-DD882B162A57}"/>
              </a:ext>
            </a:extLst>
          </p:cNvPr>
          <p:cNvSpPr>
            <a:spLocks noGrp="1"/>
          </p:cNvSpPr>
          <p:nvPr>
            <p:ph type="sldNum" sz="quarter" idx="12"/>
          </p:nvPr>
        </p:nvSpPr>
        <p:spPr>
          <a:xfrm>
            <a:off x="7885508" y="6310311"/>
            <a:ext cx="573161" cy="365125"/>
          </a:xfrm>
        </p:spPr>
        <p:txBody>
          <a:bodyPr>
            <a:normAutofit/>
          </a:bodyPr>
          <a:lstStyle/>
          <a:p>
            <a:pPr>
              <a:spcAft>
                <a:spcPts val="600"/>
              </a:spcAft>
            </a:pPr>
            <a:fld id="{577F5238-7DAD-4D2D-88D9-5A75ECE2BD5F}" type="slidenum">
              <a:rPr lang="en-GB" smtClean="0"/>
              <a:pPr>
                <a:spcAft>
                  <a:spcPts val="600"/>
                </a:spcAft>
              </a:pPr>
              <a:t>4</a:t>
            </a:fld>
            <a:endParaRPr lang="en-GB"/>
          </a:p>
        </p:txBody>
      </p:sp>
    </p:spTree>
    <p:extLst>
      <p:ext uri="{BB962C8B-B14F-4D97-AF65-F5344CB8AC3E}">
        <p14:creationId xmlns:p14="http://schemas.microsoft.com/office/powerpoint/2010/main" val="4141585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E799-4F37-A90B-10C7-8D096094D5C3}"/>
              </a:ext>
            </a:extLst>
          </p:cNvPr>
          <p:cNvSpPr>
            <a:spLocks noGrp="1"/>
          </p:cNvSpPr>
          <p:nvPr>
            <p:ph type="title"/>
          </p:nvPr>
        </p:nvSpPr>
        <p:spPr>
          <a:xfrm>
            <a:off x="685331" y="618517"/>
            <a:ext cx="5894673" cy="1596177"/>
          </a:xfrm>
        </p:spPr>
        <p:txBody>
          <a:bodyPr>
            <a:normAutofit/>
          </a:bodyPr>
          <a:lstStyle/>
          <a:p>
            <a:r>
              <a:rPr lang="en-ZA" sz="3500" b="1"/>
              <a:t>Prevalence of Psychiatric Disorders in PWID</a:t>
            </a:r>
            <a:endParaRPr lang="en-US" sz="3500"/>
          </a:p>
        </p:txBody>
      </p:sp>
      <p:sp>
        <p:nvSpPr>
          <p:cNvPr id="3" name="Content Placeholder 2">
            <a:extLst>
              <a:ext uri="{FF2B5EF4-FFF2-40B4-BE49-F238E27FC236}">
                <a16:creationId xmlns:a16="http://schemas.microsoft.com/office/drawing/2014/main" id="{2A091486-B2FB-8F94-B0EB-86483C40AC25}"/>
              </a:ext>
            </a:extLst>
          </p:cNvPr>
          <p:cNvSpPr>
            <a:spLocks noGrp="1"/>
          </p:cNvSpPr>
          <p:nvPr>
            <p:ph sz="quarter" idx="13"/>
          </p:nvPr>
        </p:nvSpPr>
        <p:spPr>
          <a:xfrm>
            <a:off x="685328" y="1893726"/>
            <a:ext cx="7560361" cy="3897474"/>
          </a:xfrm>
        </p:spPr>
        <p:txBody>
          <a:bodyPr>
            <a:normAutofit/>
          </a:bodyPr>
          <a:lstStyle/>
          <a:p>
            <a:pPr lvl="0">
              <a:lnSpc>
                <a:spcPct val="150000"/>
              </a:lnSpc>
            </a:pPr>
            <a:r>
              <a:rPr lang="en-ZA" sz="1600" dirty="0"/>
              <a:t>Evidence suggests that individuals with ID have a very high risk of developing mental health difficulties</a:t>
            </a:r>
          </a:p>
          <a:p>
            <a:pPr lvl="0">
              <a:lnSpc>
                <a:spcPct val="150000"/>
              </a:lnSpc>
            </a:pPr>
            <a:r>
              <a:rPr lang="en-ZA" sz="1600" dirty="0"/>
              <a:t>Various studies have estimated the prevalence of MH difficulties up to 50% among individuals with ID. </a:t>
            </a:r>
          </a:p>
          <a:p>
            <a:pPr lvl="0">
              <a:lnSpc>
                <a:spcPct val="150000"/>
              </a:lnSpc>
            </a:pPr>
            <a:r>
              <a:rPr lang="en-ZA" sz="1600" dirty="0"/>
              <a:t>Although very few studies provide up to date evidence, some studies reported prevalence varies widely between 10 and 39%; however, many methodological problems exist (Deb et al 2001; Cooper et al 2022). </a:t>
            </a:r>
          </a:p>
          <a:p>
            <a:pPr lvl="0">
              <a:lnSpc>
                <a:spcPct val="150000"/>
              </a:lnSpc>
            </a:pPr>
            <a:r>
              <a:rPr lang="en-ZA" sz="1600" dirty="0"/>
              <a:t>Point prevalence measured to be around 40% (Cooper and Bailey, 2001)</a:t>
            </a:r>
          </a:p>
        </p:txBody>
      </p:sp>
      <p:sp>
        <p:nvSpPr>
          <p:cNvPr id="4" name="Slide Number Placeholder 3">
            <a:extLst>
              <a:ext uri="{FF2B5EF4-FFF2-40B4-BE49-F238E27FC236}">
                <a16:creationId xmlns:a16="http://schemas.microsoft.com/office/drawing/2014/main" id="{02553864-C297-34AA-90D6-20D671C95583}"/>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5</a:t>
            </a:fld>
            <a:endParaRPr lang="en-GB"/>
          </a:p>
        </p:txBody>
      </p:sp>
    </p:spTree>
    <p:extLst>
      <p:ext uri="{BB962C8B-B14F-4D97-AF65-F5344CB8AC3E}">
        <p14:creationId xmlns:p14="http://schemas.microsoft.com/office/powerpoint/2010/main" val="134496206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18A8-9A40-0985-8547-FE902911056E}"/>
              </a:ext>
            </a:extLst>
          </p:cNvPr>
          <p:cNvSpPr>
            <a:spLocks noGrp="1"/>
          </p:cNvSpPr>
          <p:nvPr>
            <p:ph type="title"/>
          </p:nvPr>
        </p:nvSpPr>
        <p:spPr>
          <a:xfrm>
            <a:off x="480804" y="1419900"/>
            <a:ext cx="2651035" cy="4018201"/>
          </a:xfrm>
        </p:spPr>
        <p:txBody>
          <a:bodyPr>
            <a:normAutofit/>
          </a:bodyPr>
          <a:lstStyle/>
          <a:p>
            <a:pPr algn="l">
              <a:lnSpc>
                <a:spcPct val="150000"/>
              </a:lnSpc>
            </a:pPr>
            <a:r>
              <a:rPr lang="en-ZA" sz="2700" b="1" dirty="0"/>
              <a:t>Prevalence of Psychiatric</a:t>
            </a:r>
            <a:r>
              <a:rPr lang="en-ZA" sz="2400" b="1" dirty="0"/>
              <a:t> </a:t>
            </a:r>
            <a:r>
              <a:rPr lang="en-ZA" sz="2700" b="1" dirty="0"/>
              <a:t>Disorders in PWID</a:t>
            </a:r>
            <a:endParaRPr lang="en-US" sz="2700" dirty="0"/>
          </a:p>
        </p:txBody>
      </p:sp>
      <p:sp>
        <p:nvSpPr>
          <p:cNvPr id="3" name="Content Placeholder 2">
            <a:extLst>
              <a:ext uri="{FF2B5EF4-FFF2-40B4-BE49-F238E27FC236}">
                <a16:creationId xmlns:a16="http://schemas.microsoft.com/office/drawing/2014/main" id="{5BC9B4EE-B070-D1FC-4D1C-0BB513C7454C}"/>
              </a:ext>
            </a:extLst>
          </p:cNvPr>
          <p:cNvSpPr>
            <a:spLocks noGrp="1"/>
          </p:cNvSpPr>
          <p:nvPr>
            <p:ph sz="quarter" idx="13"/>
          </p:nvPr>
        </p:nvSpPr>
        <p:spPr>
          <a:xfrm>
            <a:off x="3525756" y="1193575"/>
            <a:ext cx="4932443" cy="4769327"/>
          </a:xfrm>
        </p:spPr>
        <p:txBody>
          <a:bodyPr anchor="ctr">
            <a:normAutofit/>
          </a:bodyPr>
          <a:lstStyle/>
          <a:p>
            <a:pPr lvl="0">
              <a:lnSpc>
                <a:spcPct val="150000"/>
              </a:lnSpc>
            </a:pPr>
            <a:r>
              <a:rPr lang="en-ZA" sz="1400" dirty="0"/>
              <a:t>Overall prevalence rates for co-occurring psychiatric symptoms or disorders reported in studies range from 13.9% to 75.2%  -wide variation due to sampling (limited geographic and cultural diversity of participants; less use of population-based sampling), and differences in the diagnostic criteria utilized (Cooper et al 2022). </a:t>
            </a:r>
          </a:p>
          <a:p>
            <a:pPr lvl="0">
              <a:lnSpc>
                <a:spcPct val="150000"/>
              </a:lnSpc>
            </a:pPr>
            <a:r>
              <a:rPr lang="en-ZA" sz="1400" dirty="0"/>
              <a:t>There is evidence that the prevalence of psychiatric disorder is greater in children with intellectual disabilities, compared with children without ID, </a:t>
            </a:r>
          </a:p>
          <a:p>
            <a:pPr lvl="0">
              <a:lnSpc>
                <a:spcPct val="150000"/>
              </a:lnSpc>
            </a:pPr>
            <a:r>
              <a:rPr lang="en-ZA" sz="1400" dirty="0"/>
              <a:t>Evidence suggests it is higher in both adults and children with severe intellectual disabilities compared with people with mild or no intellectual disability </a:t>
            </a:r>
          </a:p>
          <a:p>
            <a:pPr marL="0" indent="0">
              <a:lnSpc>
                <a:spcPct val="150000"/>
              </a:lnSpc>
              <a:buNone/>
            </a:pPr>
            <a:endParaRPr lang="en-US" sz="1400" dirty="0"/>
          </a:p>
        </p:txBody>
      </p:sp>
      <p:sp>
        <p:nvSpPr>
          <p:cNvPr id="4" name="Slide Number Placeholder 3">
            <a:extLst>
              <a:ext uri="{FF2B5EF4-FFF2-40B4-BE49-F238E27FC236}">
                <a16:creationId xmlns:a16="http://schemas.microsoft.com/office/drawing/2014/main" id="{31958C97-B873-4487-7550-9D10AB96D8C1}"/>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6</a:t>
            </a:fld>
            <a:endParaRPr lang="en-GB"/>
          </a:p>
        </p:txBody>
      </p:sp>
    </p:spTree>
    <p:extLst>
      <p:ext uri="{BB962C8B-B14F-4D97-AF65-F5344CB8AC3E}">
        <p14:creationId xmlns:p14="http://schemas.microsoft.com/office/powerpoint/2010/main" val="38577319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3C4E-17C9-E649-F9EB-859A2AB9CE2A}"/>
              </a:ext>
            </a:extLst>
          </p:cNvPr>
          <p:cNvSpPr>
            <a:spLocks noGrp="1"/>
          </p:cNvSpPr>
          <p:nvPr>
            <p:ph type="title"/>
          </p:nvPr>
        </p:nvSpPr>
        <p:spPr>
          <a:xfrm>
            <a:off x="107504" y="1419900"/>
            <a:ext cx="2506303" cy="4018201"/>
          </a:xfrm>
        </p:spPr>
        <p:txBody>
          <a:bodyPr>
            <a:normAutofit/>
          </a:bodyPr>
          <a:lstStyle/>
          <a:p>
            <a:pPr algn="l">
              <a:lnSpc>
                <a:spcPct val="150000"/>
              </a:lnSpc>
            </a:pPr>
            <a:r>
              <a:rPr lang="en-ZA" sz="2700" b="1" dirty="0"/>
              <a:t>Prevalence of Psychiatric Disorders in PWID</a:t>
            </a:r>
            <a:endParaRPr lang="en-US" sz="2700" dirty="0"/>
          </a:p>
        </p:txBody>
      </p:sp>
      <p:sp>
        <p:nvSpPr>
          <p:cNvPr id="3" name="Content Placeholder 2">
            <a:extLst>
              <a:ext uri="{FF2B5EF4-FFF2-40B4-BE49-F238E27FC236}">
                <a16:creationId xmlns:a16="http://schemas.microsoft.com/office/drawing/2014/main" id="{F12D858F-C5F8-4B09-34C9-4DE5C8BFE6DE}"/>
              </a:ext>
            </a:extLst>
          </p:cNvPr>
          <p:cNvSpPr>
            <a:spLocks noGrp="1"/>
          </p:cNvSpPr>
          <p:nvPr>
            <p:ph sz="quarter" idx="13"/>
          </p:nvPr>
        </p:nvSpPr>
        <p:spPr>
          <a:xfrm>
            <a:off x="2613808" y="836712"/>
            <a:ext cx="6422688" cy="5328592"/>
          </a:xfrm>
        </p:spPr>
        <p:txBody>
          <a:bodyPr anchor="ctr">
            <a:noAutofit/>
          </a:bodyPr>
          <a:lstStyle/>
          <a:p>
            <a:pPr lvl="0">
              <a:lnSpc>
                <a:spcPct val="150000"/>
              </a:lnSpc>
            </a:pPr>
            <a:r>
              <a:rPr lang="en-ZA" sz="1800" dirty="0"/>
              <a:t>The rate of problematic behaviour is higher in both adults and children having ID than in non-ID counterparts (Whitaker 2006)</a:t>
            </a:r>
          </a:p>
          <a:p>
            <a:pPr lvl="0">
              <a:lnSpc>
                <a:spcPct val="150000"/>
              </a:lnSpc>
            </a:pPr>
            <a:r>
              <a:rPr lang="en-ZA" sz="1800" dirty="0"/>
              <a:t>Overall, PWID are much more likely to have co-occurring mental disorders than the general population. Not surprising when considering the likely causes of mental disorders which have biological, social, and psychological risk factors (Cooper 2003). </a:t>
            </a:r>
          </a:p>
          <a:p>
            <a:pPr lvl="0">
              <a:lnSpc>
                <a:spcPct val="150000"/>
              </a:lnSpc>
            </a:pPr>
            <a:r>
              <a:rPr lang="en-ZA" sz="1800" dirty="0"/>
              <a:t>In addition to common risk factors for mental illness that are relevant for the general population, PWID may have extra risk factors -can be assessed using the “biological-psychological-social-developmental framework”</a:t>
            </a:r>
          </a:p>
          <a:p>
            <a:pPr lvl="0">
              <a:lnSpc>
                <a:spcPct val="150000"/>
              </a:lnSpc>
            </a:pPr>
            <a:r>
              <a:rPr lang="en-ZA" sz="1800" dirty="0"/>
              <a:t>High prevalence rates of mental health difficulties are indicative of the need for treatment</a:t>
            </a:r>
          </a:p>
        </p:txBody>
      </p:sp>
      <p:sp>
        <p:nvSpPr>
          <p:cNvPr id="4" name="Slide Number Placeholder 3">
            <a:extLst>
              <a:ext uri="{FF2B5EF4-FFF2-40B4-BE49-F238E27FC236}">
                <a16:creationId xmlns:a16="http://schemas.microsoft.com/office/drawing/2014/main" id="{475A03DC-42C7-30B9-C7ED-983F98282157}"/>
              </a:ext>
            </a:extLst>
          </p:cNvPr>
          <p:cNvSpPr>
            <a:spLocks noGrp="1"/>
          </p:cNvSpPr>
          <p:nvPr>
            <p:ph type="sldNum" sz="quarter" idx="12"/>
          </p:nvPr>
        </p:nvSpPr>
        <p:spPr/>
        <p:txBody>
          <a:bodyPr>
            <a:normAutofit/>
          </a:bodyPr>
          <a:lstStyle/>
          <a:p>
            <a:pPr>
              <a:spcAft>
                <a:spcPts val="600"/>
              </a:spcAft>
            </a:pPr>
            <a:fld id="{577F5238-7DAD-4D2D-88D9-5A75ECE2BD5F}" type="slidenum">
              <a:rPr lang="en-GB" smtClean="0"/>
              <a:pPr>
                <a:spcAft>
                  <a:spcPts val="600"/>
                </a:spcAft>
              </a:pPr>
              <a:t>7</a:t>
            </a:fld>
            <a:endParaRPr lang="en-GB"/>
          </a:p>
        </p:txBody>
      </p:sp>
    </p:spTree>
    <p:extLst>
      <p:ext uri="{BB962C8B-B14F-4D97-AF65-F5344CB8AC3E}">
        <p14:creationId xmlns:p14="http://schemas.microsoft.com/office/powerpoint/2010/main" val="24442999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Graphic 7" descr="Doctor">
            <a:extLst>
              <a:ext uri="{FF2B5EF4-FFF2-40B4-BE49-F238E27FC236}">
                <a16:creationId xmlns:a16="http://schemas.microsoft.com/office/drawing/2014/main" id="{3D2210B6-257F-891F-6EF8-F508FB23B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598" y="1918179"/>
            <a:ext cx="2996694" cy="29966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A94D0988-5B2D-125A-636D-038A4A561892}"/>
              </a:ext>
            </a:extLst>
          </p:cNvPr>
          <p:cNvSpPr>
            <a:spLocks noGrp="1"/>
          </p:cNvSpPr>
          <p:nvPr>
            <p:ph type="title"/>
          </p:nvPr>
        </p:nvSpPr>
        <p:spPr>
          <a:xfrm>
            <a:off x="3961890" y="618517"/>
            <a:ext cx="4391562" cy="1596177"/>
          </a:xfrm>
        </p:spPr>
        <p:txBody>
          <a:bodyPr>
            <a:normAutofit/>
          </a:bodyPr>
          <a:lstStyle/>
          <a:p>
            <a:r>
              <a:rPr lang="en-ZA" b="1" dirty="0"/>
              <a:t>Treatment of psychological disorders on PWID</a:t>
            </a:r>
            <a:endParaRPr lang="en-US" dirty="0"/>
          </a:p>
        </p:txBody>
      </p:sp>
      <p:sp>
        <p:nvSpPr>
          <p:cNvPr id="3" name="Content Placeholder 2">
            <a:extLst>
              <a:ext uri="{FF2B5EF4-FFF2-40B4-BE49-F238E27FC236}">
                <a16:creationId xmlns:a16="http://schemas.microsoft.com/office/drawing/2014/main" id="{77BA215D-9988-8168-B5D3-8E66F08F44E5}"/>
              </a:ext>
            </a:extLst>
          </p:cNvPr>
          <p:cNvSpPr>
            <a:spLocks noGrp="1"/>
          </p:cNvSpPr>
          <p:nvPr>
            <p:ph sz="quarter" idx="13"/>
          </p:nvPr>
        </p:nvSpPr>
        <p:spPr>
          <a:xfrm>
            <a:off x="3961890" y="2367092"/>
            <a:ext cx="4391561" cy="3847444"/>
          </a:xfrm>
        </p:spPr>
        <p:txBody>
          <a:bodyPr>
            <a:normAutofit/>
          </a:bodyPr>
          <a:lstStyle/>
          <a:p>
            <a:pPr>
              <a:lnSpc>
                <a:spcPct val="150000"/>
              </a:lnSpc>
            </a:pPr>
            <a:r>
              <a:rPr lang="en-ZA" dirty="0"/>
              <a:t>One of the approaches that have been explored as a promising practice in managing dual diagnoses is the biopsychosocial approach. </a:t>
            </a:r>
          </a:p>
          <a:p>
            <a:pPr>
              <a:lnSpc>
                <a:spcPct val="150000"/>
              </a:lnSpc>
            </a:pPr>
            <a:endParaRPr lang="en-US" dirty="0"/>
          </a:p>
        </p:txBody>
      </p:sp>
      <p:sp>
        <p:nvSpPr>
          <p:cNvPr id="4" name="Slide Number Placeholder 3">
            <a:extLst>
              <a:ext uri="{FF2B5EF4-FFF2-40B4-BE49-F238E27FC236}">
                <a16:creationId xmlns:a16="http://schemas.microsoft.com/office/drawing/2014/main" id="{AF8EFCF1-307C-6C45-8F92-BF6924561D0F}"/>
              </a:ext>
            </a:extLst>
          </p:cNvPr>
          <p:cNvSpPr>
            <a:spLocks noGrp="1"/>
          </p:cNvSpPr>
          <p:nvPr>
            <p:ph type="sldNum" sz="quarter" idx="12"/>
          </p:nvPr>
        </p:nvSpPr>
        <p:spPr>
          <a:xfrm>
            <a:off x="7885508" y="6263640"/>
            <a:ext cx="573161" cy="365125"/>
          </a:xfrm>
        </p:spPr>
        <p:txBody>
          <a:bodyPr>
            <a:normAutofit/>
          </a:bodyPr>
          <a:lstStyle/>
          <a:p>
            <a:pPr>
              <a:spcAft>
                <a:spcPts val="600"/>
              </a:spcAft>
            </a:pPr>
            <a:fld id="{577F5238-7DAD-4D2D-88D9-5A75ECE2BD5F}" type="slidenum">
              <a:rPr lang="en-GB" smtClean="0"/>
              <a:pPr>
                <a:spcAft>
                  <a:spcPts val="600"/>
                </a:spcAft>
              </a:pPr>
              <a:t>8</a:t>
            </a:fld>
            <a:endParaRPr lang="en-GB"/>
          </a:p>
        </p:txBody>
      </p:sp>
    </p:spTree>
    <p:extLst>
      <p:ext uri="{BB962C8B-B14F-4D97-AF65-F5344CB8AC3E}">
        <p14:creationId xmlns:p14="http://schemas.microsoft.com/office/powerpoint/2010/main" val="29293683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Graphic 7" descr="Brain in head">
            <a:extLst>
              <a:ext uri="{FF2B5EF4-FFF2-40B4-BE49-F238E27FC236}">
                <a16:creationId xmlns:a16="http://schemas.microsoft.com/office/drawing/2014/main" id="{6C852F38-DA4F-A28C-1C60-6D7CEEB6B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372" y="957486"/>
            <a:ext cx="3285330" cy="32853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0A953F08-1D5E-16DA-30DA-305A0DF7FBF1}"/>
              </a:ext>
            </a:extLst>
          </p:cNvPr>
          <p:cNvSpPr>
            <a:spLocks noGrp="1"/>
          </p:cNvSpPr>
          <p:nvPr>
            <p:ph type="title"/>
          </p:nvPr>
        </p:nvSpPr>
        <p:spPr>
          <a:xfrm>
            <a:off x="476408" y="4562855"/>
            <a:ext cx="8187274" cy="1137554"/>
          </a:xfrm>
        </p:spPr>
        <p:txBody>
          <a:bodyPr vert="horz" lIns="91440" tIns="45720" rIns="91440" bIns="45720" rtlCol="0" anchor="b">
            <a:normAutofit/>
          </a:bodyPr>
          <a:lstStyle/>
          <a:p>
            <a:r>
              <a:rPr lang="en-US" sz="3700" b="1" dirty="0"/>
              <a:t>biopsychosocial approach for PWID</a:t>
            </a:r>
            <a:endParaRPr lang="en-US" sz="3700" dirty="0"/>
          </a:p>
        </p:txBody>
      </p:sp>
      <p:sp>
        <p:nvSpPr>
          <p:cNvPr id="12" name="Content Placeholder 11">
            <a:extLst>
              <a:ext uri="{FF2B5EF4-FFF2-40B4-BE49-F238E27FC236}">
                <a16:creationId xmlns:a16="http://schemas.microsoft.com/office/drawing/2014/main" id="{D813F71B-A7C6-3779-E2F0-C400A020802F}"/>
              </a:ext>
            </a:extLst>
          </p:cNvPr>
          <p:cNvSpPr>
            <a:spLocks noGrp="1"/>
          </p:cNvSpPr>
          <p:nvPr>
            <p:ph sz="quarter" idx="13"/>
          </p:nvPr>
        </p:nvSpPr>
        <p:spPr/>
        <p:txBody>
          <a:bodyPr/>
          <a:lstStyle/>
          <a:p>
            <a:endParaRPr lang="en-US"/>
          </a:p>
        </p:txBody>
      </p:sp>
      <p:sp>
        <p:nvSpPr>
          <p:cNvPr id="4" name="Slide Number Placeholder 3">
            <a:extLst>
              <a:ext uri="{FF2B5EF4-FFF2-40B4-BE49-F238E27FC236}">
                <a16:creationId xmlns:a16="http://schemas.microsoft.com/office/drawing/2014/main" id="{49472DD3-0014-9BCA-7F23-909C2254429F}"/>
              </a:ext>
            </a:extLst>
          </p:cNvPr>
          <p:cNvSpPr>
            <a:spLocks noGrp="1"/>
          </p:cNvSpPr>
          <p:nvPr>
            <p:ph type="sldNum" sz="quarter" idx="12"/>
          </p:nvPr>
        </p:nvSpPr>
        <p:spPr>
          <a:xfrm>
            <a:off x="7885508" y="6354825"/>
            <a:ext cx="573161" cy="365125"/>
          </a:xfrm>
        </p:spPr>
        <p:txBody>
          <a:bodyPr vert="horz" lIns="91440" tIns="45720" rIns="91440" bIns="45720" rtlCol="0" anchor="ctr">
            <a:normAutofit/>
          </a:bodyPr>
          <a:lstStyle/>
          <a:p>
            <a:pPr defTabSz="914400">
              <a:spcAft>
                <a:spcPts val="600"/>
              </a:spcAft>
            </a:pPr>
            <a:fld id="{577F5238-7DAD-4D2D-88D9-5A75ECE2BD5F}" type="slidenum">
              <a:rPr lang="en-US" smtClean="0"/>
              <a:pPr defTabSz="914400">
                <a:spcAft>
                  <a:spcPts val="600"/>
                </a:spcAft>
              </a:pPr>
              <a:t>9</a:t>
            </a:fld>
            <a:endParaRPr lang="en-US"/>
          </a:p>
        </p:txBody>
      </p:sp>
      <p:pic>
        <p:nvPicPr>
          <p:cNvPr id="1028" name="Picture 4" descr="page2image959031360">
            <a:extLst>
              <a:ext uri="{FF2B5EF4-FFF2-40B4-BE49-F238E27FC236}">
                <a16:creationId xmlns:a16="http://schemas.microsoft.com/office/drawing/2014/main" id="{08ED24AD-DA40-520F-6142-5CB9307AD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743" y="692696"/>
            <a:ext cx="4653345" cy="355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788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8422</TotalTime>
  <Words>1478</Words>
  <Application>Microsoft Macintosh PowerPoint</Application>
  <PresentationFormat>On-screen Show (4:3)</PresentationFormat>
  <Paragraphs>198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Times New Roman</vt:lpstr>
      <vt:lpstr>Tw Cen MT</vt:lpstr>
      <vt:lpstr>Wingdings</vt:lpstr>
      <vt:lpstr>Wingdings 2</vt:lpstr>
      <vt:lpstr>Office Theme</vt:lpstr>
      <vt:lpstr>Intellectual Disabilities (ID)</vt:lpstr>
      <vt:lpstr>Dual Diagnosis</vt:lpstr>
      <vt:lpstr>Dual Diagnosis</vt:lpstr>
      <vt:lpstr>Dual Diagnosis</vt:lpstr>
      <vt:lpstr>Prevalence of Psychiatric Disorders in PWID</vt:lpstr>
      <vt:lpstr>Prevalence of Psychiatric Disorders in PWID</vt:lpstr>
      <vt:lpstr>Prevalence of Psychiatric Disorders in PWID</vt:lpstr>
      <vt:lpstr>Treatment of psychological disorders on PWID</vt:lpstr>
      <vt:lpstr>biopsychosocial approach for PWID</vt:lpstr>
      <vt:lpstr>Biopsychosocial approach for PWID</vt:lpstr>
      <vt:lpstr>Biopsychosocial approach for PWID</vt:lpstr>
      <vt:lpstr>Social Theories</vt:lpstr>
      <vt:lpstr>Social Theories </vt:lpstr>
      <vt:lpstr>Treatment of MH Disorders in PWID</vt:lpstr>
      <vt:lpstr>Drug Therapy</vt:lpstr>
      <vt:lpstr>Cognitive Therapy </vt:lpstr>
      <vt:lpstr>Mindfulness-Based Cognitive Therapy </vt:lpstr>
      <vt:lpstr>Mindfulness-Based Cognitive Therapy </vt:lpstr>
      <vt:lpstr>Mindfulness-Based Cognitive Therapy</vt:lpstr>
      <vt:lpstr>Dialectical Behaviour  Therapy</vt:lpstr>
      <vt:lpstr>Dialectical Behaviour  Therapy (DBT)</vt:lpstr>
      <vt:lpstr>Behavioural Therapy </vt:lpstr>
      <vt:lpstr>Behavioural therapy</vt:lpstr>
      <vt:lpstr>Behavioural therapy</vt:lpstr>
      <vt:lpstr>Behavioural therapy</vt:lpstr>
      <vt:lpstr>Behavioural therapy</vt:lpstr>
      <vt:lpstr>Limitations of ABA</vt:lpstr>
      <vt:lpstr>Limitations of ABA</vt:lpstr>
      <vt:lpstr>Limitations of ABA</vt:lpstr>
      <vt:lpstr>Limitations of ABA</vt:lpstr>
      <vt:lpstr>Psychodynamic Psychotherapy</vt:lpstr>
      <vt:lpstr>Psychodynamic Psychotherapy</vt:lpstr>
      <vt:lpstr>Psychodynamic Psychotherapy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Disorders Lecture 1</dc:title>
  <dc:creator>Lynn Aupiais</dc:creator>
  <cp:lastModifiedBy>Siyabulela Mkabile</cp:lastModifiedBy>
  <cp:revision>133</cp:revision>
  <dcterms:created xsi:type="dcterms:W3CDTF">2014-03-06T21:48:07Z</dcterms:created>
  <dcterms:modified xsi:type="dcterms:W3CDTF">2022-09-22T20:38:32Z</dcterms:modified>
</cp:coreProperties>
</file>