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23"/>
  </p:notesMasterIdLst>
  <p:sldIdLst>
    <p:sldId id="303" r:id="rId2"/>
    <p:sldId id="287" r:id="rId3"/>
    <p:sldId id="290" r:id="rId4"/>
    <p:sldId id="306" r:id="rId5"/>
    <p:sldId id="304" r:id="rId6"/>
    <p:sldId id="305" r:id="rId7"/>
    <p:sldId id="286" r:id="rId8"/>
    <p:sldId id="257" r:id="rId9"/>
    <p:sldId id="261" r:id="rId10"/>
    <p:sldId id="265" r:id="rId11"/>
    <p:sldId id="269" r:id="rId12"/>
    <p:sldId id="288" r:id="rId13"/>
    <p:sldId id="289" r:id="rId14"/>
    <p:sldId id="308" r:id="rId15"/>
    <p:sldId id="309" r:id="rId16"/>
    <p:sldId id="310" r:id="rId17"/>
    <p:sldId id="311" r:id="rId18"/>
    <p:sldId id="312" r:id="rId19"/>
    <p:sldId id="313" r:id="rId20"/>
    <p:sldId id="314" r:id="rId21"/>
    <p:sldId id="31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762"/>
  </p:normalViewPr>
  <p:slideViewPr>
    <p:cSldViewPr>
      <p:cViewPr varScale="1">
        <p:scale>
          <a:sx n="79" d="100"/>
          <a:sy n="79" d="100"/>
        </p:scale>
        <p:origin x="14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7F2FB-A3B6-42A8-B374-E9C720631E81}"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US"/>
        </a:p>
      </dgm:t>
    </dgm:pt>
    <dgm:pt modelId="{D55BB0DD-F8E3-4643-9BD1-1911A0DBAD14}">
      <dgm:prSet custT="1"/>
      <dgm:spPr/>
      <dgm:t>
        <a:bodyPr/>
        <a:lstStyle/>
        <a:p>
          <a:r>
            <a:rPr lang="en-GB" sz="1400" b="1" dirty="0"/>
            <a:t>PSY3011S</a:t>
          </a:r>
          <a:endParaRPr lang="en-US" sz="1400" dirty="0"/>
        </a:p>
      </dgm:t>
    </dgm:pt>
    <dgm:pt modelId="{96F2142F-A36A-466B-A366-355A69798E98}" type="parTrans" cxnId="{BB683804-310A-4011-8D53-9B10D2680A26}">
      <dgm:prSet/>
      <dgm:spPr/>
      <dgm:t>
        <a:bodyPr/>
        <a:lstStyle/>
        <a:p>
          <a:endParaRPr lang="en-US" sz="1400"/>
        </a:p>
      </dgm:t>
    </dgm:pt>
    <dgm:pt modelId="{BE6A912E-FC96-4972-A1E3-E6F0F587DB78}" type="sibTrans" cxnId="{BB683804-310A-4011-8D53-9B10D2680A26}">
      <dgm:prSet/>
      <dgm:spPr/>
      <dgm:t>
        <a:bodyPr/>
        <a:lstStyle/>
        <a:p>
          <a:endParaRPr lang="en-US" sz="1400"/>
        </a:p>
      </dgm:t>
    </dgm:pt>
    <dgm:pt modelId="{5BA825A1-CBDD-47A2-8153-8ECA369833F4}">
      <dgm:prSet custT="1"/>
      <dgm:spPr/>
      <dgm:t>
        <a:bodyPr/>
        <a:lstStyle/>
        <a:p>
          <a:r>
            <a:rPr lang="en-US" sz="1400" dirty="0"/>
            <a:t>20 September</a:t>
          </a:r>
        </a:p>
      </dgm:t>
    </dgm:pt>
    <dgm:pt modelId="{680FEAC0-1DC6-49F6-A066-8319A39D57F5}" type="parTrans" cxnId="{C9D4A5EF-C6D9-4F3B-B178-CBF9531EA8B7}">
      <dgm:prSet/>
      <dgm:spPr/>
      <dgm:t>
        <a:bodyPr/>
        <a:lstStyle/>
        <a:p>
          <a:endParaRPr lang="en-US" sz="1400"/>
        </a:p>
      </dgm:t>
    </dgm:pt>
    <dgm:pt modelId="{9F92C1B1-184D-4F7E-A63B-772234750A60}" type="sibTrans" cxnId="{C9D4A5EF-C6D9-4F3B-B178-CBF9531EA8B7}">
      <dgm:prSet/>
      <dgm:spPr/>
      <dgm:t>
        <a:bodyPr/>
        <a:lstStyle/>
        <a:p>
          <a:endParaRPr lang="en-US" sz="1400"/>
        </a:p>
      </dgm:t>
    </dgm:pt>
    <dgm:pt modelId="{648E337B-78F8-E842-916F-1B4CAE8D6CB3}">
      <dgm:prSet custT="1"/>
      <dgm:spPr/>
      <dgm:t>
        <a:bodyPr/>
        <a:lstStyle/>
        <a:p>
          <a:r>
            <a:rPr lang="en-GB" sz="1400" dirty="0"/>
            <a:t>2022</a:t>
          </a:r>
        </a:p>
      </dgm:t>
    </dgm:pt>
    <dgm:pt modelId="{9576BB6A-29F1-0D4B-AD2D-CD5676551E38}" type="parTrans" cxnId="{2B37B8A3-5AA2-F44D-A9C1-6008654323FB}">
      <dgm:prSet/>
      <dgm:spPr/>
      <dgm:t>
        <a:bodyPr/>
        <a:lstStyle/>
        <a:p>
          <a:endParaRPr lang="en-GB" sz="1400"/>
        </a:p>
      </dgm:t>
    </dgm:pt>
    <dgm:pt modelId="{2872BC03-A3A3-1046-B2CC-AD3442DCC5D6}" type="sibTrans" cxnId="{2B37B8A3-5AA2-F44D-A9C1-6008654323FB}">
      <dgm:prSet/>
      <dgm:spPr/>
      <dgm:t>
        <a:bodyPr/>
        <a:lstStyle/>
        <a:p>
          <a:endParaRPr lang="en-GB" sz="1400"/>
        </a:p>
      </dgm:t>
    </dgm:pt>
    <dgm:pt modelId="{F2C9909A-680A-9E47-AEF2-6474583F7D2D}" type="pres">
      <dgm:prSet presAssocID="{E517F2FB-A3B6-42A8-B374-E9C720631E81}" presName="cycle" presStyleCnt="0">
        <dgm:presLayoutVars>
          <dgm:dir/>
          <dgm:resizeHandles val="exact"/>
        </dgm:presLayoutVars>
      </dgm:prSet>
      <dgm:spPr/>
    </dgm:pt>
    <dgm:pt modelId="{40AC22F8-58CA-3340-85FD-6EB117F8FAE1}" type="pres">
      <dgm:prSet presAssocID="{D55BB0DD-F8E3-4643-9BD1-1911A0DBAD14}" presName="arrow" presStyleLbl="node1" presStyleIdx="0" presStyleCnt="3" custScaleX="163909">
        <dgm:presLayoutVars>
          <dgm:bulletEnabled val="1"/>
        </dgm:presLayoutVars>
      </dgm:prSet>
      <dgm:spPr/>
    </dgm:pt>
    <dgm:pt modelId="{4EA50CB3-BBD0-0E41-B17B-FB952BECA552}" type="pres">
      <dgm:prSet presAssocID="{648E337B-78F8-E842-916F-1B4CAE8D6CB3}" presName="arrow" presStyleLbl="node1" presStyleIdx="1" presStyleCnt="3" custScaleX="127889" custScaleY="115351" custRadScaleRad="121496" custRadScaleInc="1963">
        <dgm:presLayoutVars>
          <dgm:bulletEnabled val="1"/>
        </dgm:presLayoutVars>
      </dgm:prSet>
      <dgm:spPr/>
    </dgm:pt>
    <dgm:pt modelId="{0EE0AFDE-D9B9-6242-BACA-71FCFD213492}" type="pres">
      <dgm:prSet presAssocID="{5BA825A1-CBDD-47A2-8153-8ECA369833F4}" presName="arrow" presStyleLbl="node1" presStyleIdx="2" presStyleCnt="3" custAng="21304529" custScaleX="128092" custScaleY="112992" custRadScaleRad="128003" custRadScaleInc="-851">
        <dgm:presLayoutVars>
          <dgm:bulletEnabled val="1"/>
        </dgm:presLayoutVars>
      </dgm:prSet>
      <dgm:spPr/>
    </dgm:pt>
  </dgm:ptLst>
  <dgm:cxnLst>
    <dgm:cxn modelId="{BB683804-310A-4011-8D53-9B10D2680A26}" srcId="{E517F2FB-A3B6-42A8-B374-E9C720631E81}" destId="{D55BB0DD-F8E3-4643-9BD1-1911A0DBAD14}" srcOrd="0" destOrd="0" parTransId="{96F2142F-A36A-466B-A366-355A69798E98}" sibTransId="{BE6A912E-FC96-4972-A1E3-E6F0F587DB78}"/>
    <dgm:cxn modelId="{3F3D7D2A-FAE9-194F-A71C-698AE7074CE3}" type="presOf" srcId="{648E337B-78F8-E842-916F-1B4CAE8D6CB3}" destId="{4EA50CB3-BBD0-0E41-B17B-FB952BECA552}" srcOrd="0" destOrd="0" presId="urn:microsoft.com/office/officeart/2005/8/layout/arrow1"/>
    <dgm:cxn modelId="{44E0382C-F46C-ED4F-B62C-379B21EB1E1E}" type="presOf" srcId="{5BA825A1-CBDD-47A2-8153-8ECA369833F4}" destId="{0EE0AFDE-D9B9-6242-BACA-71FCFD213492}" srcOrd="0" destOrd="0" presId="urn:microsoft.com/office/officeart/2005/8/layout/arrow1"/>
    <dgm:cxn modelId="{2B37B8A3-5AA2-F44D-A9C1-6008654323FB}" srcId="{E517F2FB-A3B6-42A8-B374-E9C720631E81}" destId="{648E337B-78F8-E842-916F-1B4CAE8D6CB3}" srcOrd="1" destOrd="0" parTransId="{9576BB6A-29F1-0D4B-AD2D-CD5676551E38}" sibTransId="{2872BC03-A3A3-1046-B2CC-AD3442DCC5D6}"/>
    <dgm:cxn modelId="{17793AA5-697F-5243-AA3B-0CD2F9EC5279}" type="presOf" srcId="{E517F2FB-A3B6-42A8-B374-E9C720631E81}" destId="{F2C9909A-680A-9E47-AEF2-6474583F7D2D}" srcOrd="0" destOrd="0" presId="urn:microsoft.com/office/officeart/2005/8/layout/arrow1"/>
    <dgm:cxn modelId="{8A6E05AE-F590-1943-93FD-2CCC1315F2A7}" type="presOf" srcId="{D55BB0DD-F8E3-4643-9BD1-1911A0DBAD14}" destId="{40AC22F8-58CA-3340-85FD-6EB117F8FAE1}" srcOrd="0" destOrd="0" presId="urn:microsoft.com/office/officeart/2005/8/layout/arrow1"/>
    <dgm:cxn modelId="{C9D4A5EF-C6D9-4F3B-B178-CBF9531EA8B7}" srcId="{E517F2FB-A3B6-42A8-B374-E9C720631E81}" destId="{5BA825A1-CBDD-47A2-8153-8ECA369833F4}" srcOrd="2" destOrd="0" parTransId="{680FEAC0-1DC6-49F6-A066-8319A39D57F5}" sibTransId="{9F92C1B1-184D-4F7E-A63B-772234750A60}"/>
    <dgm:cxn modelId="{910812BB-4EA4-1E43-8F91-EAFF8D475CD4}" type="presParOf" srcId="{F2C9909A-680A-9E47-AEF2-6474583F7D2D}" destId="{40AC22F8-58CA-3340-85FD-6EB117F8FAE1}" srcOrd="0" destOrd="0" presId="urn:microsoft.com/office/officeart/2005/8/layout/arrow1"/>
    <dgm:cxn modelId="{C502C7F1-83F7-3A48-962D-591A8DDB5A09}" type="presParOf" srcId="{F2C9909A-680A-9E47-AEF2-6474583F7D2D}" destId="{4EA50CB3-BBD0-0E41-B17B-FB952BECA552}" srcOrd="1" destOrd="0" presId="urn:microsoft.com/office/officeart/2005/8/layout/arrow1"/>
    <dgm:cxn modelId="{5C5F42B3-7748-CA40-9908-557FF9D1414F}" type="presParOf" srcId="{F2C9909A-680A-9E47-AEF2-6474583F7D2D}" destId="{0EE0AFDE-D9B9-6242-BACA-71FCFD213492}" srcOrd="2"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C22F8-58CA-3340-85FD-6EB117F8FAE1}">
      <dsp:nvSpPr>
        <dsp:cNvPr id="0" name=""/>
        <dsp:cNvSpPr/>
      </dsp:nvSpPr>
      <dsp:spPr>
        <a:xfrm>
          <a:off x="3235746" y="-44193"/>
          <a:ext cx="1907620" cy="1163828"/>
        </a:xfrm>
        <a:prstGeom prst="up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b="1" kern="1200" dirty="0"/>
            <a:t>PSY3011S</a:t>
          </a:r>
          <a:endParaRPr lang="en-US" sz="1400" kern="1200" dirty="0"/>
        </a:p>
      </dsp:txBody>
      <dsp:txXfrm>
        <a:off x="3712651" y="159477"/>
        <a:ext cx="953810" cy="960158"/>
      </dsp:txXfrm>
    </dsp:sp>
    <dsp:sp modelId="{4EA50CB3-BBD0-0E41-B17B-FB952BECA552}">
      <dsp:nvSpPr>
        <dsp:cNvPr id="0" name=""/>
        <dsp:cNvSpPr/>
      </dsp:nvSpPr>
      <dsp:spPr>
        <a:xfrm rot="7200000">
          <a:off x="4242052" y="1147475"/>
          <a:ext cx="1488409" cy="1342488"/>
        </a:xfrm>
        <a:prstGeom prst="up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2022</a:t>
          </a:r>
        </a:p>
      </dsp:txBody>
      <dsp:txXfrm rot="-5400000">
        <a:off x="4330750" y="1387883"/>
        <a:ext cx="1107553" cy="744205"/>
      </dsp:txXfrm>
    </dsp:sp>
    <dsp:sp modelId="{0EE0AFDE-D9B9-6242-BACA-71FCFD213492}">
      <dsp:nvSpPr>
        <dsp:cNvPr id="0" name=""/>
        <dsp:cNvSpPr/>
      </dsp:nvSpPr>
      <dsp:spPr>
        <a:xfrm rot="14104529">
          <a:off x="2592645" y="1044598"/>
          <a:ext cx="1490771" cy="1315033"/>
        </a:xfrm>
        <a:prstGeom prst="up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20 September</a:t>
          </a:r>
        </a:p>
      </dsp:txBody>
      <dsp:txXfrm rot="5400000">
        <a:off x="2889923" y="1263547"/>
        <a:ext cx="1084902" cy="745385"/>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E13B79-0782-BC4C-CD4D-B50C0F40B84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E103AB04-152B-91E6-89B3-8611D2F7308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9AF0F93-BFE4-8A48-B223-DCD193B2DD51}" type="datetimeFigureOut">
              <a:rPr lang="en-US"/>
              <a:pPr>
                <a:defRPr/>
              </a:pPr>
              <a:t>9/19/2022</a:t>
            </a:fld>
            <a:endParaRPr lang="en-US"/>
          </a:p>
        </p:txBody>
      </p:sp>
      <p:sp>
        <p:nvSpPr>
          <p:cNvPr id="4" name="Slide Image Placeholder 3">
            <a:extLst>
              <a:ext uri="{FF2B5EF4-FFF2-40B4-BE49-F238E27FC236}">
                <a16:creationId xmlns:a16="http://schemas.microsoft.com/office/drawing/2014/main" id="{DDF3CBC4-7F64-0166-79F6-0944097209F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15CB940-3FA4-2DFD-FFEA-BD297EA5809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00B73B5-4F95-5361-755A-19F3C73D02B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9B1B4BF2-05BD-5D92-4D30-8121E572B4A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C73924F-DEF5-F243-8A8B-F4DCB09EA32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090DE0A-1738-4606-625A-706D23E1DE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865F41A6-651E-5959-74D4-F15F664630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ZA" altLang="en-US"/>
              <a:t>may have learning difficulty in school, Adults can work; maintain good social relationships</a:t>
            </a:r>
            <a:r>
              <a:rPr lang="en-US" altLang="en-US"/>
              <a:t> </a:t>
            </a:r>
          </a:p>
        </p:txBody>
      </p:sp>
      <p:sp>
        <p:nvSpPr>
          <p:cNvPr id="20484" name="Slide Number Placeholder 3">
            <a:extLst>
              <a:ext uri="{FF2B5EF4-FFF2-40B4-BE49-F238E27FC236}">
                <a16:creationId xmlns:a16="http://schemas.microsoft.com/office/drawing/2014/main" id="{22F7039A-E761-BB73-C413-5DCD35003A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3D1F364-A8E7-2A4E-A01E-0223031D3D42}" type="slidenum">
              <a:rPr lang="en-US" altLang="en-US"/>
              <a:pPr/>
              <a:t>8</a:t>
            </a:fld>
            <a:endParaRPr lang="en-US" altLang="en-US"/>
          </a:p>
        </p:txBody>
      </p:sp>
    </p:spTree>
    <p:extLst>
      <p:ext uri="{BB962C8B-B14F-4D97-AF65-F5344CB8AC3E}">
        <p14:creationId xmlns:p14="http://schemas.microsoft.com/office/powerpoint/2010/main" val="2415877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1B2F052B-E521-79C9-E2E6-FB0ADA9A80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5811FE04-D2A4-8323-98D7-DE591FA415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ZA" altLang="en-US"/>
              <a:t>May have marked developmental delays; can learn independence, self care, communication, academic skills</a:t>
            </a:r>
            <a:r>
              <a:rPr lang="en-US" altLang="en-US"/>
              <a:t> </a:t>
            </a:r>
          </a:p>
          <a:p>
            <a:pPr eaLnBrk="1" hangingPunct="1">
              <a:spcBef>
                <a:spcPct val="0"/>
              </a:spcBef>
            </a:pPr>
            <a:endParaRPr lang="en-US" altLang="en-US"/>
          </a:p>
        </p:txBody>
      </p:sp>
      <p:sp>
        <p:nvSpPr>
          <p:cNvPr id="21508" name="Slide Number Placeholder 3">
            <a:extLst>
              <a:ext uri="{FF2B5EF4-FFF2-40B4-BE49-F238E27FC236}">
                <a16:creationId xmlns:a16="http://schemas.microsoft.com/office/drawing/2014/main" id="{32617A6E-E63A-C08C-F915-C74DCF57FC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7177611-E57E-0046-B2A4-77753B597253}" type="slidenum">
              <a:rPr lang="en-US" altLang="en-US"/>
              <a:pPr/>
              <a:t>9</a:t>
            </a:fld>
            <a:endParaRPr lang="en-US" altLang="en-US"/>
          </a:p>
        </p:txBody>
      </p:sp>
    </p:spTree>
    <p:extLst>
      <p:ext uri="{BB962C8B-B14F-4D97-AF65-F5344CB8AC3E}">
        <p14:creationId xmlns:p14="http://schemas.microsoft.com/office/powerpoint/2010/main" val="326734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36D4D76C-F9F5-36A8-67C9-5C09BE602E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53B6E416-574B-8567-06EB-C15C79A138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ZA" altLang="en-US"/>
              <a:t>Continuous need for support</a:t>
            </a:r>
            <a:r>
              <a:rPr lang="en-US" altLang="en-US"/>
              <a:t> </a:t>
            </a:r>
          </a:p>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1AB5EB84-9208-06FC-FF7F-885CE2EA25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16F65AB-9A05-3544-BBBA-C06104D334DC}" type="slidenum">
              <a:rPr lang="en-US" altLang="en-US"/>
              <a:pPr/>
              <a:t>10</a:t>
            </a:fld>
            <a:endParaRPr lang="en-US" altLang="en-US"/>
          </a:p>
        </p:txBody>
      </p:sp>
    </p:spTree>
    <p:extLst>
      <p:ext uri="{BB962C8B-B14F-4D97-AF65-F5344CB8AC3E}">
        <p14:creationId xmlns:p14="http://schemas.microsoft.com/office/powerpoint/2010/main" val="38170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712777F-4C11-37CB-EC1C-27BE2D098E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31659EFE-BFE3-F1FE-2959-9C0BEB3C86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ZA" altLang="en-US"/>
              <a:t>Severe limitations in self care, communications, mobility</a:t>
            </a:r>
            <a:r>
              <a:rPr lang="en-US" altLang="en-US"/>
              <a:t> </a:t>
            </a:r>
          </a:p>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703213A3-7188-EBDF-0B11-9576BC2816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71F2A19-C3C3-0A4E-982F-51079B0649F0}" type="slidenum">
              <a:rPr lang="en-US" altLang="en-US"/>
              <a:pPr/>
              <a:t>11</a:t>
            </a:fld>
            <a:endParaRPr lang="en-US" altLang="en-US"/>
          </a:p>
        </p:txBody>
      </p:sp>
    </p:spTree>
    <p:extLst>
      <p:ext uri="{BB962C8B-B14F-4D97-AF65-F5344CB8AC3E}">
        <p14:creationId xmlns:p14="http://schemas.microsoft.com/office/powerpoint/2010/main" val="26141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0B51-7C4D-52AD-ACEE-E7030CAC8522}"/>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59278995-3F7F-4593-8B22-705DF4DC65E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8EF9D4E-06FF-5D14-D8D2-57C9BA17B105}"/>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1EC0638-5DB4-8C7C-8976-4546F629696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8270B51-283A-E14C-5643-554C59720200}"/>
              </a:ext>
            </a:extLst>
          </p:cNvPr>
          <p:cNvSpPr>
            <a:spLocks noGrp="1"/>
          </p:cNvSpPr>
          <p:nvPr>
            <p:ph type="sldNum" sz="quarter" idx="12"/>
          </p:nvPr>
        </p:nvSpPr>
        <p:spPr/>
        <p:txBody>
          <a:bodyPr/>
          <a:lstStyle/>
          <a:p>
            <a:fld id="{5509DCC8-26B5-4C4B-ACC5-149E9FCF5380}" type="slidenum">
              <a:rPr lang="en-US" altLang="en-US" smtClean="0"/>
              <a:pPr/>
              <a:t>‹#›</a:t>
            </a:fld>
            <a:endParaRPr lang="en-US" altLang="en-US"/>
          </a:p>
        </p:txBody>
      </p:sp>
    </p:spTree>
    <p:extLst>
      <p:ext uri="{BB962C8B-B14F-4D97-AF65-F5344CB8AC3E}">
        <p14:creationId xmlns:p14="http://schemas.microsoft.com/office/powerpoint/2010/main" val="28985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DB31-FAE7-7034-2D01-5BD9E189CE8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5384F12-51C2-512A-124E-4C15AC8FBC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1F7EAC-6584-03BA-814F-33ABEC2A3609}"/>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B0E1717A-0258-E7E9-C88B-9DD57118F88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8DA0401-A04A-93D9-830B-790E9F7384F5}"/>
              </a:ext>
            </a:extLst>
          </p:cNvPr>
          <p:cNvSpPr>
            <a:spLocks noGrp="1"/>
          </p:cNvSpPr>
          <p:nvPr>
            <p:ph type="sldNum" sz="quarter" idx="12"/>
          </p:nvPr>
        </p:nvSpPr>
        <p:spPr/>
        <p:txBody>
          <a:bodyPr/>
          <a:lstStyle/>
          <a:p>
            <a:fld id="{F968B54B-47CA-9D48-9DE0-6F534069BD01}" type="slidenum">
              <a:rPr lang="en-US" altLang="en-US" smtClean="0"/>
              <a:pPr/>
              <a:t>‹#›</a:t>
            </a:fld>
            <a:endParaRPr lang="en-US" altLang="en-US"/>
          </a:p>
        </p:txBody>
      </p:sp>
    </p:spTree>
    <p:extLst>
      <p:ext uri="{BB962C8B-B14F-4D97-AF65-F5344CB8AC3E}">
        <p14:creationId xmlns:p14="http://schemas.microsoft.com/office/powerpoint/2010/main" val="41397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BA268D-8022-0C93-53FC-1A50304101F2}"/>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6C94ED-0D47-838A-077F-E64E13F44FBA}"/>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6F10BE-503C-496A-9F6A-7AD654E0C94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604DA6DE-B992-7DB1-C539-8510E35F826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0DEEDA1-5B1F-BEB6-1D30-DF88F6892C3E}"/>
              </a:ext>
            </a:extLst>
          </p:cNvPr>
          <p:cNvSpPr>
            <a:spLocks noGrp="1"/>
          </p:cNvSpPr>
          <p:nvPr>
            <p:ph type="sldNum" sz="quarter" idx="12"/>
          </p:nvPr>
        </p:nvSpPr>
        <p:spPr/>
        <p:txBody>
          <a:bodyPr/>
          <a:lstStyle/>
          <a:p>
            <a:fld id="{E70ADE5E-B170-E245-B6C4-AC2605647777}" type="slidenum">
              <a:rPr lang="en-US" altLang="en-US" smtClean="0"/>
              <a:pPr/>
              <a:t>‹#›</a:t>
            </a:fld>
            <a:endParaRPr lang="en-US" altLang="en-US"/>
          </a:p>
        </p:txBody>
      </p:sp>
    </p:spTree>
    <p:extLst>
      <p:ext uri="{BB962C8B-B14F-4D97-AF65-F5344CB8AC3E}">
        <p14:creationId xmlns:p14="http://schemas.microsoft.com/office/powerpoint/2010/main" val="192085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F93F-E790-7DA9-8A7E-7643827B39E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A29076-2544-DEFC-0E00-4CA9DFD294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16F7FC-05E0-6C37-8238-AD89B173AA4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166083C-37F8-2AF6-62A3-FAECF916287C}"/>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8EF91A5-A3A7-8FC7-79FD-4571D9EAD883}"/>
              </a:ext>
            </a:extLst>
          </p:cNvPr>
          <p:cNvSpPr>
            <a:spLocks noGrp="1"/>
          </p:cNvSpPr>
          <p:nvPr>
            <p:ph type="sldNum" sz="quarter" idx="12"/>
          </p:nvPr>
        </p:nvSpPr>
        <p:spPr/>
        <p:txBody>
          <a:bodyPr/>
          <a:lstStyle/>
          <a:p>
            <a:fld id="{B3A4C5A9-7CAA-C54B-9E69-62F6D51855D7}" type="slidenum">
              <a:rPr lang="en-US" altLang="en-US" smtClean="0"/>
              <a:pPr/>
              <a:t>‹#›</a:t>
            </a:fld>
            <a:endParaRPr lang="en-US" altLang="en-US"/>
          </a:p>
        </p:txBody>
      </p:sp>
    </p:spTree>
    <p:extLst>
      <p:ext uri="{BB962C8B-B14F-4D97-AF65-F5344CB8AC3E}">
        <p14:creationId xmlns:p14="http://schemas.microsoft.com/office/powerpoint/2010/main" val="272888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961E-4527-22B0-B123-0D256FEB6E18}"/>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FC7895C-5F12-24FA-AEAA-54B138CF68A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FBD70A8-76B2-08DC-8A59-D31DC9EA10B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B89D5B99-AFD0-009B-17EE-6A803DEC5E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2CD2ECE-F8F2-9B51-FEE3-8BD95E0DD7DA}"/>
              </a:ext>
            </a:extLst>
          </p:cNvPr>
          <p:cNvSpPr>
            <a:spLocks noGrp="1"/>
          </p:cNvSpPr>
          <p:nvPr>
            <p:ph type="sldNum" sz="quarter" idx="12"/>
          </p:nvPr>
        </p:nvSpPr>
        <p:spPr/>
        <p:txBody>
          <a:bodyPr/>
          <a:lstStyle/>
          <a:p>
            <a:fld id="{43F61E61-2CB7-1D48-B23F-5BD5F930B576}" type="slidenum">
              <a:rPr lang="en-US" altLang="en-US" smtClean="0"/>
              <a:pPr/>
              <a:t>‹#›</a:t>
            </a:fld>
            <a:endParaRPr lang="en-US" altLang="en-US"/>
          </a:p>
        </p:txBody>
      </p:sp>
    </p:spTree>
    <p:extLst>
      <p:ext uri="{BB962C8B-B14F-4D97-AF65-F5344CB8AC3E}">
        <p14:creationId xmlns:p14="http://schemas.microsoft.com/office/powerpoint/2010/main" val="98189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4459-6DD3-3A51-1560-A9CE1D6500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870F69D-F240-2B6E-1C21-5B389E419F6C}"/>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392E8A9-1F35-496E-6B36-B9083C82A4E0}"/>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5556142-EB14-954B-6C41-C6348D3150F2}"/>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570B0A16-7C6F-91ED-A6F9-BCF3CE07AE02}"/>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3D09ED8-B72D-1B08-7C56-2CD7C3D217B4}"/>
              </a:ext>
            </a:extLst>
          </p:cNvPr>
          <p:cNvSpPr>
            <a:spLocks noGrp="1"/>
          </p:cNvSpPr>
          <p:nvPr>
            <p:ph type="sldNum" sz="quarter" idx="12"/>
          </p:nvPr>
        </p:nvSpPr>
        <p:spPr/>
        <p:txBody>
          <a:bodyPr/>
          <a:lstStyle/>
          <a:p>
            <a:fld id="{D5A318E7-C594-D342-A8AE-E1290ACBFAF8}" type="slidenum">
              <a:rPr lang="en-US" altLang="en-US" smtClean="0"/>
              <a:pPr/>
              <a:t>‹#›</a:t>
            </a:fld>
            <a:endParaRPr lang="en-US" altLang="en-US"/>
          </a:p>
        </p:txBody>
      </p:sp>
    </p:spTree>
    <p:extLst>
      <p:ext uri="{BB962C8B-B14F-4D97-AF65-F5344CB8AC3E}">
        <p14:creationId xmlns:p14="http://schemas.microsoft.com/office/powerpoint/2010/main" val="147153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E026-11B1-63C8-FBFC-8AA385423C06}"/>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78FEC3C-ED1A-6634-77FA-01416CD3A23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179ACB45-E4C2-D3CC-96A7-38E3DFB929FF}"/>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8D4C788-B7B5-1863-C3A9-E298A118C08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ECB5476-4207-BFE2-0B0C-9BD1157F90D5}"/>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87D7A3A-25AF-B233-9FA5-F56F124D5B24}"/>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8C905EDB-B507-5B4A-44DC-63D1ECD158D6}"/>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A766B58-033F-A173-8A02-097367306A21}"/>
              </a:ext>
            </a:extLst>
          </p:cNvPr>
          <p:cNvSpPr>
            <a:spLocks noGrp="1"/>
          </p:cNvSpPr>
          <p:nvPr>
            <p:ph type="sldNum" sz="quarter" idx="12"/>
          </p:nvPr>
        </p:nvSpPr>
        <p:spPr/>
        <p:txBody>
          <a:bodyPr/>
          <a:lstStyle/>
          <a:p>
            <a:fld id="{209D4E27-A1E2-C04D-A36D-D90A1A884F21}" type="slidenum">
              <a:rPr lang="en-US" altLang="en-US" smtClean="0"/>
              <a:pPr/>
              <a:t>‹#›</a:t>
            </a:fld>
            <a:endParaRPr lang="en-US" altLang="en-US"/>
          </a:p>
        </p:txBody>
      </p:sp>
    </p:spTree>
    <p:extLst>
      <p:ext uri="{BB962C8B-B14F-4D97-AF65-F5344CB8AC3E}">
        <p14:creationId xmlns:p14="http://schemas.microsoft.com/office/powerpoint/2010/main" val="1052529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69E2-D29F-3D9E-BF06-0197F7F634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0EF52E1-434C-2F5B-84ED-226A69C2C349}"/>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390AF73-1EF4-7FF4-3B92-9F4863B499EA}"/>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EB2CC952-E577-EF04-347C-CD2A85723841}"/>
              </a:ext>
            </a:extLst>
          </p:cNvPr>
          <p:cNvSpPr>
            <a:spLocks noGrp="1"/>
          </p:cNvSpPr>
          <p:nvPr>
            <p:ph type="sldNum" sz="quarter" idx="12"/>
          </p:nvPr>
        </p:nvSpPr>
        <p:spPr/>
        <p:txBody>
          <a:bodyPr/>
          <a:lstStyle/>
          <a:p>
            <a:fld id="{7C3F449A-FBBD-0E4A-93C4-49FB2C17719D}" type="slidenum">
              <a:rPr lang="en-US" altLang="en-US" smtClean="0"/>
              <a:pPr/>
              <a:t>‹#›</a:t>
            </a:fld>
            <a:endParaRPr lang="en-US" altLang="en-US"/>
          </a:p>
        </p:txBody>
      </p:sp>
    </p:spTree>
    <p:extLst>
      <p:ext uri="{BB962C8B-B14F-4D97-AF65-F5344CB8AC3E}">
        <p14:creationId xmlns:p14="http://schemas.microsoft.com/office/powerpoint/2010/main" val="81227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3DBC21-11A7-CB72-898F-6F47D3A36160}"/>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94D1EC34-0EC3-FA14-1746-D8B9776E501E}"/>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713B814D-8E78-FF43-395E-BA6A3D51DDB4}"/>
              </a:ext>
            </a:extLst>
          </p:cNvPr>
          <p:cNvSpPr>
            <a:spLocks noGrp="1"/>
          </p:cNvSpPr>
          <p:nvPr>
            <p:ph type="sldNum" sz="quarter" idx="12"/>
          </p:nvPr>
        </p:nvSpPr>
        <p:spPr/>
        <p:txBody>
          <a:bodyPr/>
          <a:lstStyle/>
          <a:p>
            <a:fld id="{84470515-6375-6F4C-9762-F09ECC23E676}" type="slidenum">
              <a:rPr lang="en-US" altLang="en-US" smtClean="0"/>
              <a:pPr/>
              <a:t>‹#›</a:t>
            </a:fld>
            <a:endParaRPr lang="en-US" altLang="en-US"/>
          </a:p>
        </p:txBody>
      </p:sp>
    </p:spTree>
    <p:extLst>
      <p:ext uri="{BB962C8B-B14F-4D97-AF65-F5344CB8AC3E}">
        <p14:creationId xmlns:p14="http://schemas.microsoft.com/office/powerpoint/2010/main" val="192112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E107-B716-2475-BF60-338EB675C2F4}"/>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5C66C73-6CC2-EF7D-4E90-F813C3FF74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98E9E2D-00BA-7EB5-64DF-446650A46B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5AC02D6C-F477-FFA7-40B3-BBEC5B9E844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539C9809-F001-CF95-2633-DC15169AF42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6D45C28-4E7F-A233-16EC-05121625D640}"/>
              </a:ext>
            </a:extLst>
          </p:cNvPr>
          <p:cNvSpPr>
            <a:spLocks noGrp="1"/>
          </p:cNvSpPr>
          <p:nvPr>
            <p:ph type="sldNum" sz="quarter" idx="12"/>
          </p:nvPr>
        </p:nvSpPr>
        <p:spPr/>
        <p:txBody>
          <a:bodyPr/>
          <a:lstStyle/>
          <a:p>
            <a:fld id="{72084E08-F76E-104D-AD58-35AB79571193}" type="slidenum">
              <a:rPr lang="en-US" altLang="en-US" smtClean="0"/>
              <a:pPr/>
              <a:t>‹#›</a:t>
            </a:fld>
            <a:endParaRPr lang="en-US" altLang="en-US"/>
          </a:p>
        </p:txBody>
      </p:sp>
    </p:spTree>
    <p:extLst>
      <p:ext uri="{BB962C8B-B14F-4D97-AF65-F5344CB8AC3E}">
        <p14:creationId xmlns:p14="http://schemas.microsoft.com/office/powerpoint/2010/main" val="10932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864A-3D88-8C6C-76C1-57C22F65BD60}"/>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EE406C-31D1-0226-7477-7CC5A359D5B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9C8EC2C-86DD-55FB-0CDD-CD5EC22A301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3524560-862F-F61C-F167-43064FAD6E55}"/>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6B196AAA-A116-C55B-E6EE-03CF885E36C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5AF615F5-F5FC-2CAF-2943-E5B08D736DD0}"/>
              </a:ext>
            </a:extLst>
          </p:cNvPr>
          <p:cNvSpPr>
            <a:spLocks noGrp="1"/>
          </p:cNvSpPr>
          <p:nvPr>
            <p:ph type="sldNum" sz="quarter" idx="12"/>
          </p:nvPr>
        </p:nvSpPr>
        <p:spPr/>
        <p:txBody>
          <a:bodyPr/>
          <a:lstStyle/>
          <a:p>
            <a:fld id="{69817643-2C9B-4247-BC4B-158DE726A10E}" type="slidenum">
              <a:rPr lang="en-US" altLang="en-US" smtClean="0"/>
              <a:pPr/>
              <a:t>‹#›</a:t>
            </a:fld>
            <a:endParaRPr lang="en-US" altLang="en-US"/>
          </a:p>
        </p:txBody>
      </p:sp>
    </p:spTree>
    <p:extLst>
      <p:ext uri="{BB962C8B-B14F-4D97-AF65-F5344CB8AC3E}">
        <p14:creationId xmlns:p14="http://schemas.microsoft.com/office/powerpoint/2010/main" val="246712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DC390C-699B-47F4-E994-23DC8302FC8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0AF85E-056E-8893-117D-9F9FB8847D2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F689E7-2758-1077-361A-5A2AC63B3D3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B7252C8C-E660-E091-6321-05A20EB0341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091C0DC-F2BD-8644-67D2-4F53F7C5AD8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B461CD-6FAE-3641-8745-5AC429C86909}" type="slidenum">
              <a:rPr lang="en-US" altLang="en-US" smtClean="0"/>
              <a:pPr/>
              <a:t>‹#›</a:t>
            </a:fld>
            <a:endParaRPr lang="en-US" altLang="en-US"/>
          </a:p>
        </p:txBody>
      </p:sp>
    </p:spTree>
    <p:extLst>
      <p:ext uri="{BB962C8B-B14F-4D97-AF65-F5344CB8AC3E}">
        <p14:creationId xmlns:p14="http://schemas.microsoft.com/office/powerpoint/2010/main" val="3914610676"/>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hyperlink" Target="mailto:s.mkabile@uct.ac.za" TargetMode="Externa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71600" y="4005064"/>
            <a:ext cx="7772400" cy="1470025"/>
          </a:xfrm>
          <a:prstGeom prst="rect">
            <a:avLst/>
          </a:prstGeom>
        </p:spPr>
        <p:txBody>
          <a:bodyPr rtlCol="0"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GB" sz="3200" b="1" i="0" u="none" strike="noStrike" kern="1200" cap="none" spc="0" normalizeH="0" baseline="0" noProof="0">
              <a:ln>
                <a:noFill/>
              </a:ln>
              <a:solidFill>
                <a:srgbClr val="355071">
                  <a:satMod val="130000"/>
                </a:srgb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sp>
        <p:nvSpPr>
          <p:cNvPr id="9" name="Title 1"/>
          <p:cNvSpPr>
            <a:spLocks noGrp="1"/>
          </p:cNvSpPr>
          <p:nvPr>
            <p:ph type="ctrTitle"/>
          </p:nvPr>
        </p:nvSpPr>
        <p:spPr>
          <a:xfrm>
            <a:off x="652156" y="-51626"/>
            <a:ext cx="7839688" cy="1470025"/>
          </a:xfrm>
        </p:spPr>
        <p:txBody>
          <a:bodyPr rtlCol="0">
            <a:noAutofit/>
          </a:bodyPr>
          <a:lstStyle/>
          <a:p>
            <a:pPr algn="ctr" eaLnBrk="1" fontAlgn="auto" hangingPunct="1">
              <a:spcAft>
                <a:spcPts val="0"/>
              </a:spcAft>
              <a:defRPr/>
            </a:pPr>
            <a:r>
              <a:rPr lang="en-GB" sz="5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Intellectual Disabilities (ID)</a:t>
            </a:r>
          </a:p>
        </p:txBody>
      </p:sp>
      <p:sp>
        <p:nvSpPr>
          <p:cNvPr id="2" name="Slide Number Placeholder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8" name="Title 1"/>
          <p:cNvSpPr txBox="1">
            <a:spLocks/>
          </p:cNvSpPr>
          <p:nvPr/>
        </p:nvSpPr>
        <p:spPr>
          <a:xfrm>
            <a:off x="1115614" y="1418399"/>
            <a:ext cx="7839689" cy="1224136"/>
          </a:xfrm>
          <a:prstGeom prst="rect">
            <a:avLst/>
          </a:prstGeom>
        </p:spPr>
        <p:txBody>
          <a:bodyPr rtlCol="0"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5400" b="1" i="0" u="none" strike="noStrike" kern="1200" cap="none" spc="0" normalizeH="0" baseline="0" noProof="0" dirty="0">
                <a:ln>
                  <a:noFill/>
                </a:ln>
                <a:solidFill>
                  <a:srgbClr val="355071">
                    <a:satMod val="130000"/>
                  </a:srgb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Lecture 1</a:t>
            </a:r>
          </a:p>
        </p:txBody>
      </p:sp>
      <p:graphicFrame>
        <p:nvGraphicFramePr>
          <p:cNvPr id="14" name="Title 1">
            <a:extLst>
              <a:ext uri="{FF2B5EF4-FFF2-40B4-BE49-F238E27FC236}">
                <a16:creationId xmlns:a16="http://schemas.microsoft.com/office/drawing/2014/main" id="{4E134057-63CE-0384-028C-3BB019E8BC4E}"/>
              </a:ext>
            </a:extLst>
          </p:cNvPr>
          <p:cNvGraphicFramePr/>
          <p:nvPr>
            <p:extLst>
              <p:ext uri="{D42A27DB-BD31-4B8C-83A1-F6EECF244321}">
                <p14:modId xmlns:p14="http://schemas.microsoft.com/office/powerpoint/2010/main" val="3694190072"/>
              </p:ext>
            </p:extLst>
          </p:nvPr>
        </p:nvGraphicFramePr>
        <p:xfrm>
          <a:off x="603250" y="2780928"/>
          <a:ext cx="8377932" cy="2329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5">
            <a:extLst>
              <a:ext uri="{FF2B5EF4-FFF2-40B4-BE49-F238E27FC236}">
                <a16:creationId xmlns:a16="http://schemas.microsoft.com/office/drawing/2014/main" id="{8307CDBA-469E-6B87-42F1-527D195C7BE9}"/>
              </a:ext>
            </a:extLst>
          </p:cNvPr>
          <p:cNvSpPr txBox="1">
            <a:spLocks/>
          </p:cNvSpPr>
          <p:nvPr/>
        </p:nvSpPr>
        <p:spPr bwMode="auto">
          <a:xfrm>
            <a:off x="603250" y="5194215"/>
            <a:ext cx="4760838" cy="1636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ts val="575"/>
              </a:spcBef>
              <a:spcAft>
                <a:spcPct val="0"/>
              </a:spcAft>
              <a:buClr>
                <a:schemeClr val="accent1"/>
              </a:buClr>
              <a:buSzPct val="85000"/>
              <a:buFont typeface="Wingdings 2" pitchFamily="2" charset="2"/>
              <a:buNone/>
              <a:defRPr sz="2600" kern="1200">
                <a:solidFill>
                  <a:schemeClr val="tx2"/>
                </a:solidFill>
                <a:latin typeface="+mn-lt"/>
                <a:ea typeface="+mn-ea"/>
                <a:cs typeface="+mn-cs"/>
              </a:defRPr>
            </a:lvl1pPr>
            <a:lvl2pPr marL="457200" indent="0" algn="ctr" rtl="0" eaLnBrk="0" fontAlgn="base" hangingPunct="0">
              <a:spcBef>
                <a:spcPts val="375"/>
              </a:spcBef>
              <a:spcAft>
                <a:spcPct val="0"/>
              </a:spcAft>
              <a:buClr>
                <a:schemeClr val="accent2"/>
              </a:buClr>
              <a:buSzPct val="85000"/>
              <a:buFont typeface="Wingdings 2" pitchFamily="2" charset="2"/>
              <a:buNone/>
              <a:defRPr sz="2400" kern="1200">
                <a:solidFill>
                  <a:schemeClr val="tx1"/>
                </a:solidFill>
                <a:latin typeface="+mn-lt"/>
                <a:ea typeface="+mn-ea"/>
                <a:cs typeface="+mn-cs"/>
              </a:defRPr>
            </a:lvl2pPr>
            <a:lvl3pPr marL="914400" indent="0" algn="ctr" rtl="0" eaLnBrk="0" fontAlgn="base" hangingPunct="0">
              <a:spcBef>
                <a:spcPts val="375"/>
              </a:spcBef>
              <a:spcAft>
                <a:spcPct val="0"/>
              </a:spcAft>
              <a:buClr>
                <a:srgbClr val="B3B3C4"/>
              </a:buClr>
              <a:buSzPct val="85000"/>
              <a:buFont typeface="Wingdings 2" pitchFamily="2" charset="2"/>
              <a:buNone/>
              <a:defRPr sz="2000" kern="1200">
                <a:solidFill>
                  <a:schemeClr val="tx1"/>
                </a:solidFill>
                <a:latin typeface="+mn-lt"/>
                <a:ea typeface="+mn-ea"/>
                <a:cs typeface="+mn-cs"/>
              </a:defRPr>
            </a:lvl3pPr>
            <a:lvl4pPr marL="1371600" indent="0" algn="ctr" rtl="0" eaLnBrk="0" fontAlgn="base" hangingPunct="0">
              <a:spcBef>
                <a:spcPts val="375"/>
              </a:spcBef>
              <a:spcAft>
                <a:spcPct val="0"/>
              </a:spcAft>
              <a:buClr>
                <a:srgbClr val="A04DA3"/>
              </a:buClr>
              <a:buSzPct val="80000"/>
              <a:buFont typeface="Wingdings 2" pitchFamily="2" charset="2"/>
              <a:buNone/>
              <a:defRPr sz="2000" kern="1200">
                <a:solidFill>
                  <a:schemeClr val="tx1"/>
                </a:solidFill>
                <a:latin typeface="+mn-lt"/>
                <a:ea typeface="+mn-ea"/>
                <a:cs typeface="+mn-cs"/>
              </a:defRPr>
            </a:lvl4pPr>
            <a:lvl5pPr marL="1828800" indent="0" algn="ctr" rtl="0" eaLnBrk="0" fontAlgn="base" hangingPunct="0">
              <a:spcBef>
                <a:spcPts val="375"/>
              </a:spcBef>
              <a:spcAft>
                <a:spcPct val="0"/>
              </a:spcAft>
              <a:buClr>
                <a:srgbClr val="A04DA3"/>
              </a:buClr>
              <a:buNone/>
              <a:defRPr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000" b="1" dirty="0"/>
              <a:t>Siyabulela </a:t>
            </a:r>
            <a:r>
              <a:rPr lang="en-US" sz="2000" b="1" dirty="0" err="1"/>
              <a:t>Mkabile</a:t>
            </a:r>
            <a:r>
              <a:rPr lang="en-US" sz="2000" b="1" dirty="0"/>
              <a:t>, </a:t>
            </a:r>
            <a:r>
              <a:rPr lang="en-US" sz="2000" b="1" dirty="0" err="1"/>
              <a:t>Mpsych</a:t>
            </a:r>
            <a:r>
              <a:rPr lang="en-US" sz="2000" b="1" dirty="0"/>
              <a:t>, PHD</a:t>
            </a:r>
          </a:p>
          <a:p>
            <a:pPr algn="l"/>
            <a:r>
              <a:rPr lang="en-US" sz="1600" b="1" dirty="0"/>
              <a:t>Room 34,</a:t>
            </a:r>
          </a:p>
          <a:p>
            <a:pPr algn="l"/>
            <a:r>
              <a:rPr lang="en-US" sz="1600" b="1" dirty="0"/>
              <a:t>Child Guidance Clinic</a:t>
            </a:r>
          </a:p>
          <a:p>
            <a:pPr algn="l"/>
            <a:r>
              <a:rPr lang="en-US" sz="1600" b="1" dirty="0"/>
              <a:t>University of Cape Town</a:t>
            </a:r>
          </a:p>
          <a:p>
            <a:pPr algn="l"/>
            <a:r>
              <a:rPr lang="en-US" sz="1600" b="1" dirty="0"/>
              <a:t>Email: </a:t>
            </a:r>
            <a:r>
              <a:rPr lang="en-US" sz="1600" b="1" dirty="0">
                <a:hlinkClick r:id="rId7"/>
              </a:rPr>
              <a:t>s.mkabile@uct.ac.za</a:t>
            </a:r>
            <a:r>
              <a:rPr lang="en-US" sz="1600" b="1" dirty="0"/>
              <a:t> </a:t>
            </a:r>
          </a:p>
        </p:txBody>
      </p:sp>
      <p:pic>
        <p:nvPicPr>
          <p:cNvPr id="10" name="Picture 9" descr="Icon&#10;&#10;Description automatically generated">
            <a:extLst>
              <a:ext uri="{FF2B5EF4-FFF2-40B4-BE49-F238E27FC236}">
                <a16:creationId xmlns:a16="http://schemas.microsoft.com/office/drawing/2014/main" id="{7D367BAF-659C-04E9-0F0E-EA3C85212C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6639" y="4752576"/>
            <a:ext cx="2764543" cy="1936358"/>
          </a:xfrm>
          <a:prstGeom prst="rect">
            <a:avLst/>
          </a:prstGeom>
        </p:spPr>
      </p:pic>
    </p:spTree>
    <p:extLst>
      <p:ext uri="{BB962C8B-B14F-4D97-AF65-F5344CB8AC3E}">
        <p14:creationId xmlns:p14="http://schemas.microsoft.com/office/powerpoint/2010/main" val="386308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2" name="Rectangle 1127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4" name="Rectangle 1127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6" name="Rectangle 1127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8" name="Rectangle 1127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0" name="Rectangle 1127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9EFB2263-954D-D606-FBB3-BE301C120748}"/>
              </a:ext>
            </a:extLst>
          </p:cNvPr>
          <p:cNvSpPr>
            <a:spLocks noGrp="1" noChangeArrowheads="1"/>
          </p:cNvSpPr>
          <p:nvPr>
            <p:ph type="title"/>
          </p:nvPr>
        </p:nvSpPr>
        <p:spPr>
          <a:xfrm>
            <a:off x="1028699" y="294538"/>
            <a:ext cx="7421963" cy="1033669"/>
          </a:xfrm>
        </p:spPr>
        <p:txBody>
          <a:bodyPr>
            <a:normAutofit/>
          </a:bodyPr>
          <a:lstStyle/>
          <a:p>
            <a:pPr eaLnBrk="1" fontAlgn="auto" hangingPunct="1">
              <a:spcAft>
                <a:spcPts val="0"/>
              </a:spcAft>
              <a:defRPr/>
            </a:pPr>
            <a:r>
              <a:rPr lang="en-ZA" sz="3500">
                <a:solidFill>
                  <a:srgbClr val="FFFFFF"/>
                </a:solidFill>
              </a:rPr>
              <a:t>Levels of Intellectual Disability (cont.)</a:t>
            </a:r>
            <a:endParaRPr lang="en-US" sz="3500">
              <a:solidFill>
                <a:srgbClr val="FFFFFF"/>
              </a:solidFill>
            </a:endParaRPr>
          </a:p>
        </p:txBody>
      </p:sp>
      <p:sp>
        <p:nvSpPr>
          <p:cNvPr id="11267" name="Rectangle 3">
            <a:extLst>
              <a:ext uri="{FF2B5EF4-FFF2-40B4-BE49-F238E27FC236}">
                <a16:creationId xmlns:a16="http://schemas.microsoft.com/office/drawing/2014/main" id="{79167591-1C7E-0F20-D092-DEF0CC55819D}"/>
              </a:ext>
            </a:extLst>
          </p:cNvPr>
          <p:cNvSpPr>
            <a:spLocks noGrp="1" noChangeArrowheads="1"/>
          </p:cNvSpPr>
          <p:nvPr>
            <p:ph idx="1"/>
          </p:nvPr>
        </p:nvSpPr>
        <p:spPr>
          <a:xfrm>
            <a:off x="1028699" y="1885279"/>
            <a:ext cx="7293023" cy="4116276"/>
          </a:xfrm>
        </p:spPr>
        <p:txBody>
          <a:bodyPr anchor="ctr">
            <a:normAutofit fontScale="85000" lnSpcReduction="10000"/>
          </a:bodyPr>
          <a:lstStyle/>
          <a:p>
            <a:pPr marL="274320" indent="-274320" eaLnBrk="1" fontAlgn="auto" hangingPunct="1">
              <a:lnSpc>
                <a:spcPct val="150000"/>
              </a:lnSpc>
              <a:spcBef>
                <a:spcPts val="580"/>
              </a:spcBef>
              <a:spcAft>
                <a:spcPts val="0"/>
              </a:spcAft>
              <a:buFont typeface="Wingdings 2"/>
              <a:buNone/>
              <a:defRPr/>
            </a:pPr>
            <a:r>
              <a:rPr lang="en-ZA" sz="1700" b="1" dirty="0"/>
              <a:t>Severe</a:t>
            </a:r>
          </a:p>
          <a:p>
            <a:pPr marL="274320" indent="-274320">
              <a:lnSpc>
                <a:spcPct val="150000"/>
              </a:lnSpc>
              <a:spcBef>
                <a:spcPts val="580"/>
              </a:spcBef>
              <a:buFont typeface="Wingdings 2"/>
              <a:buChar char=""/>
              <a:defRPr/>
            </a:pPr>
            <a:r>
              <a:rPr lang="en-ZA" sz="1700" dirty="0"/>
              <a:t>IQ = 20 – 34 </a:t>
            </a:r>
            <a:r>
              <a:rPr lang="en-US" altLang="en-US" sz="1700" dirty="0"/>
              <a:t>(DSM IV-TR)</a:t>
            </a:r>
          </a:p>
          <a:p>
            <a:pPr marL="274320" indent="-274320" eaLnBrk="1" fontAlgn="auto" hangingPunct="1">
              <a:lnSpc>
                <a:spcPct val="150000"/>
              </a:lnSpc>
              <a:spcBef>
                <a:spcPts val="580"/>
              </a:spcBef>
              <a:spcAft>
                <a:spcPts val="0"/>
              </a:spcAft>
              <a:buFont typeface="Wingdings 2"/>
              <a:buChar char=""/>
              <a:defRPr/>
            </a:pPr>
            <a:endParaRPr lang="en-ZA" sz="1700" dirty="0"/>
          </a:p>
          <a:p>
            <a:pPr marL="274320" indent="-274320" eaLnBrk="1" fontAlgn="auto" hangingPunct="1">
              <a:lnSpc>
                <a:spcPct val="150000"/>
              </a:lnSpc>
              <a:spcBef>
                <a:spcPts val="580"/>
              </a:spcBef>
              <a:spcAft>
                <a:spcPts val="0"/>
              </a:spcAft>
              <a:buFont typeface="Wingdings 2"/>
              <a:buChar char=""/>
              <a:defRPr/>
            </a:pPr>
            <a:r>
              <a:rPr lang="en-ZA" sz="1700" dirty="0"/>
              <a:t>MA= 3-6 </a:t>
            </a:r>
            <a:r>
              <a:rPr lang="en-ZA" sz="1700" dirty="0" err="1"/>
              <a:t>yrs</a:t>
            </a:r>
            <a:endParaRPr lang="en-ZA" sz="1700" dirty="0"/>
          </a:p>
          <a:p>
            <a:pPr marL="274320" indent="-274320" eaLnBrk="1" fontAlgn="auto" hangingPunct="1">
              <a:lnSpc>
                <a:spcPct val="150000"/>
              </a:lnSpc>
              <a:spcBef>
                <a:spcPts val="580"/>
              </a:spcBef>
              <a:spcAft>
                <a:spcPts val="0"/>
              </a:spcAft>
              <a:buFont typeface="Wingdings 2"/>
              <a:buChar char=""/>
              <a:defRPr/>
            </a:pPr>
            <a:r>
              <a:rPr lang="en-US" sz="1700" dirty="0"/>
              <a:t>Maturation &amp; Development: </a:t>
            </a:r>
            <a:r>
              <a:rPr lang="en-ZA" sz="1700" dirty="0"/>
              <a:t>Poor motor development; speech minimal; generally unable to profit from training in self help; little or no communication skills</a:t>
            </a:r>
            <a:endParaRPr lang="en-US" sz="1700" dirty="0"/>
          </a:p>
          <a:p>
            <a:pPr marL="274320" indent="-274320" eaLnBrk="1" fontAlgn="auto" hangingPunct="1">
              <a:lnSpc>
                <a:spcPct val="150000"/>
              </a:lnSpc>
              <a:spcBef>
                <a:spcPts val="580"/>
              </a:spcBef>
              <a:spcAft>
                <a:spcPts val="0"/>
              </a:spcAft>
              <a:buFont typeface="Wingdings 2"/>
              <a:buChar char=""/>
              <a:defRPr/>
            </a:pPr>
            <a:r>
              <a:rPr lang="en-US" sz="1700" dirty="0"/>
              <a:t>Training &amp; Education: </a:t>
            </a:r>
            <a:r>
              <a:rPr lang="en-ZA" sz="1700" dirty="0"/>
              <a:t>Can talk or learn to communicate; can be trained in elemental health habits; profits from systemic habit training; unable to profit from vocational training </a:t>
            </a:r>
            <a:endParaRPr lang="en-US" sz="1700" dirty="0"/>
          </a:p>
          <a:p>
            <a:pPr marL="274320" indent="-274320" eaLnBrk="1" fontAlgn="auto" hangingPunct="1">
              <a:lnSpc>
                <a:spcPct val="150000"/>
              </a:lnSpc>
              <a:spcBef>
                <a:spcPts val="580"/>
              </a:spcBef>
              <a:spcAft>
                <a:spcPts val="0"/>
              </a:spcAft>
              <a:buFont typeface="Wingdings 2"/>
              <a:buChar char=""/>
              <a:defRPr/>
            </a:pPr>
            <a:r>
              <a:rPr lang="en-US" sz="1700" dirty="0"/>
              <a:t>Social &amp; vocational adequacy: </a:t>
            </a:r>
            <a:r>
              <a:rPr lang="en-ZA" sz="1700" dirty="0"/>
              <a:t>May contribute partially to self maintenance under complete supervision; can develop self protection skills to a minimal useful level in controlled environment</a:t>
            </a:r>
            <a:r>
              <a:rPr lang="en-US" sz="1700" dirty="0"/>
              <a:t> </a:t>
            </a:r>
          </a:p>
          <a:p>
            <a:pPr marL="274320" indent="-274320" eaLnBrk="1" fontAlgn="auto" hangingPunct="1">
              <a:lnSpc>
                <a:spcPct val="150000"/>
              </a:lnSpc>
              <a:spcBef>
                <a:spcPts val="580"/>
              </a:spcBef>
              <a:spcAft>
                <a:spcPts val="0"/>
              </a:spcAft>
              <a:buFont typeface="Wingdings 2"/>
              <a:buChar char=""/>
              <a:defRPr/>
            </a:pPr>
            <a:endParaRPr lang="en-US" sz="1700" dirty="0"/>
          </a:p>
          <a:p>
            <a:pPr marL="274320" indent="-274320" eaLnBrk="1" fontAlgn="auto" hangingPunct="1">
              <a:lnSpc>
                <a:spcPct val="150000"/>
              </a:lnSpc>
              <a:spcBef>
                <a:spcPts val="580"/>
              </a:spcBef>
              <a:spcAft>
                <a:spcPts val="0"/>
              </a:spcAft>
              <a:buFont typeface="Wingdings 2"/>
              <a:buChar char=""/>
              <a:defRPr/>
            </a:pPr>
            <a:endParaRPr lang="en-US" sz="1700" dirty="0"/>
          </a:p>
        </p:txBody>
      </p:sp>
    </p:spTree>
    <p:extLst>
      <p:ext uri="{BB962C8B-B14F-4D97-AF65-F5344CB8AC3E}">
        <p14:creationId xmlns:p14="http://schemas.microsoft.com/office/powerpoint/2010/main" val="388827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 calcmode="lin" valueType="num">
                                      <p:cBhvr additive="base">
                                        <p:cTn id="13"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 calcmode="lin" valueType="num">
                                      <p:cBhvr additive="base">
                                        <p:cTn id="19"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 calcmode="lin" valueType="num">
                                      <p:cBhvr additive="base">
                                        <p:cTn id="43"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8" name="Rectangle 1536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0" name="Rectangle 1536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2" name="Rectangle 1537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4" name="Rectangle 1537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6" name="Rectangle 1537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Rectangle 2">
            <a:extLst>
              <a:ext uri="{FF2B5EF4-FFF2-40B4-BE49-F238E27FC236}">
                <a16:creationId xmlns:a16="http://schemas.microsoft.com/office/drawing/2014/main" id="{03CE1A58-EB23-D88F-1521-FE7E55236693}"/>
              </a:ext>
            </a:extLst>
          </p:cNvPr>
          <p:cNvSpPr>
            <a:spLocks noGrp="1" noChangeArrowheads="1"/>
          </p:cNvSpPr>
          <p:nvPr>
            <p:ph type="title"/>
          </p:nvPr>
        </p:nvSpPr>
        <p:spPr>
          <a:xfrm>
            <a:off x="1028699" y="294538"/>
            <a:ext cx="7421963" cy="1033669"/>
          </a:xfrm>
        </p:spPr>
        <p:txBody>
          <a:bodyPr>
            <a:normAutofit/>
          </a:bodyPr>
          <a:lstStyle/>
          <a:p>
            <a:pPr eaLnBrk="1" fontAlgn="auto" hangingPunct="1">
              <a:spcAft>
                <a:spcPts val="0"/>
              </a:spcAft>
              <a:defRPr/>
            </a:pPr>
            <a:r>
              <a:rPr lang="en-ZA" sz="3500">
                <a:solidFill>
                  <a:srgbClr val="FFFFFF"/>
                </a:solidFill>
              </a:rPr>
              <a:t>Levels of Intellectual Disability (cont.)</a:t>
            </a:r>
            <a:endParaRPr lang="en-US" sz="3500">
              <a:solidFill>
                <a:srgbClr val="FFFFFF"/>
              </a:solidFill>
            </a:endParaRPr>
          </a:p>
        </p:txBody>
      </p:sp>
      <p:sp>
        <p:nvSpPr>
          <p:cNvPr id="15363" name="Rectangle 3">
            <a:extLst>
              <a:ext uri="{FF2B5EF4-FFF2-40B4-BE49-F238E27FC236}">
                <a16:creationId xmlns:a16="http://schemas.microsoft.com/office/drawing/2014/main" id="{094E0170-2EA3-3E34-8A18-0F7DC5980067}"/>
              </a:ext>
            </a:extLst>
          </p:cNvPr>
          <p:cNvSpPr>
            <a:spLocks noGrp="1" noChangeArrowheads="1"/>
          </p:cNvSpPr>
          <p:nvPr>
            <p:ph idx="1"/>
          </p:nvPr>
        </p:nvSpPr>
        <p:spPr>
          <a:xfrm>
            <a:off x="611561" y="2318196"/>
            <a:ext cx="7710162" cy="3775099"/>
          </a:xfrm>
        </p:spPr>
        <p:txBody>
          <a:bodyPr anchor="ctr">
            <a:normAutofit lnSpcReduction="10000"/>
          </a:bodyPr>
          <a:lstStyle/>
          <a:p>
            <a:pPr marL="274320" indent="-274320" eaLnBrk="1" fontAlgn="auto" hangingPunct="1">
              <a:lnSpc>
                <a:spcPct val="150000"/>
              </a:lnSpc>
              <a:spcBef>
                <a:spcPts val="580"/>
              </a:spcBef>
              <a:spcAft>
                <a:spcPts val="0"/>
              </a:spcAft>
              <a:buFont typeface="Wingdings 2"/>
              <a:buNone/>
              <a:defRPr/>
            </a:pPr>
            <a:r>
              <a:rPr lang="en-ZA" sz="1700" b="1" dirty="0"/>
              <a:t>Profound</a:t>
            </a:r>
          </a:p>
          <a:p>
            <a:pPr marL="274320" indent="-274320">
              <a:lnSpc>
                <a:spcPct val="150000"/>
              </a:lnSpc>
              <a:spcBef>
                <a:spcPts val="580"/>
              </a:spcBef>
              <a:buFont typeface="Wingdings 2"/>
              <a:buChar char=""/>
              <a:defRPr/>
            </a:pPr>
            <a:r>
              <a:rPr lang="en-ZA" sz="1700" dirty="0"/>
              <a:t>IQ= &lt;20 </a:t>
            </a:r>
            <a:r>
              <a:rPr lang="en-US" altLang="en-US" sz="1700" dirty="0"/>
              <a:t>(DSM IV-TR)</a:t>
            </a:r>
            <a:endParaRPr lang="en-ZA" sz="1700" dirty="0"/>
          </a:p>
          <a:p>
            <a:pPr marL="274320" indent="-274320" eaLnBrk="1" fontAlgn="auto" hangingPunct="1">
              <a:lnSpc>
                <a:spcPct val="150000"/>
              </a:lnSpc>
              <a:spcBef>
                <a:spcPts val="580"/>
              </a:spcBef>
              <a:spcAft>
                <a:spcPts val="0"/>
              </a:spcAft>
              <a:buFont typeface="Wingdings 2"/>
              <a:buChar char=""/>
              <a:defRPr/>
            </a:pPr>
            <a:r>
              <a:rPr lang="en-ZA" sz="1700" dirty="0"/>
              <a:t>MA= &lt;3</a:t>
            </a:r>
          </a:p>
          <a:p>
            <a:pPr marL="274320" indent="-274320" eaLnBrk="1" fontAlgn="auto" hangingPunct="1">
              <a:lnSpc>
                <a:spcPct val="150000"/>
              </a:lnSpc>
              <a:spcBef>
                <a:spcPts val="580"/>
              </a:spcBef>
              <a:spcAft>
                <a:spcPts val="0"/>
              </a:spcAft>
              <a:buFont typeface="Wingdings 2"/>
              <a:buChar char=""/>
              <a:defRPr/>
            </a:pPr>
            <a:r>
              <a:rPr lang="en-US" sz="1700" dirty="0"/>
              <a:t>Maturation &amp; Development: </a:t>
            </a:r>
            <a:r>
              <a:rPr lang="en-ZA" sz="1700" dirty="0"/>
              <a:t>Gross retardation; minimal capacity for functioning in sensorimotor areas; needs nursing care; constant aid and supervision required</a:t>
            </a:r>
            <a:r>
              <a:rPr lang="en-US" sz="1700" dirty="0"/>
              <a:t> </a:t>
            </a:r>
          </a:p>
          <a:p>
            <a:pPr marL="274320" indent="-274320" eaLnBrk="1" fontAlgn="auto" hangingPunct="1">
              <a:lnSpc>
                <a:spcPct val="150000"/>
              </a:lnSpc>
              <a:spcBef>
                <a:spcPts val="580"/>
              </a:spcBef>
              <a:spcAft>
                <a:spcPts val="0"/>
              </a:spcAft>
              <a:buFont typeface="Wingdings 2"/>
              <a:buChar char=""/>
              <a:defRPr/>
            </a:pPr>
            <a:r>
              <a:rPr lang="en-US" sz="1700" dirty="0"/>
              <a:t>Training &amp; Education: </a:t>
            </a:r>
            <a:r>
              <a:rPr lang="en-ZA" sz="1700" dirty="0"/>
              <a:t>Some motor development present; may respond to minimal or limited training in self help</a:t>
            </a:r>
            <a:r>
              <a:rPr lang="en-US" sz="1700" dirty="0"/>
              <a:t> </a:t>
            </a:r>
          </a:p>
          <a:p>
            <a:pPr marL="274320" indent="-274320" eaLnBrk="1" fontAlgn="auto" hangingPunct="1">
              <a:lnSpc>
                <a:spcPct val="150000"/>
              </a:lnSpc>
              <a:spcBef>
                <a:spcPts val="580"/>
              </a:spcBef>
              <a:spcAft>
                <a:spcPts val="0"/>
              </a:spcAft>
              <a:buFont typeface="Wingdings 2"/>
              <a:buChar char=""/>
              <a:defRPr/>
            </a:pPr>
            <a:r>
              <a:rPr lang="en-US" sz="1700" dirty="0"/>
              <a:t>Social &amp; vocational adequacy: </a:t>
            </a:r>
            <a:r>
              <a:rPr lang="en-ZA" sz="1700" dirty="0"/>
              <a:t>Some motor </a:t>
            </a:r>
            <a:r>
              <a:rPr lang="en-US" sz="1700" dirty="0"/>
              <a:t>&amp; </a:t>
            </a:r>
            <a:r>
              <a:rPr lang="en-ZA" sz="1700" dirty="0"/>
              <a:t>speech development; may  achieve very limited self care; needs nursing care</a:t>
            </a:r>
            <a:r>
              <a:rPr lang="en-US" sz="1700" dirty="0"/>
              <a:t> </a:t>
            </a:r>
          </a:p>
          <a:p>
            <a:pPr marL="274320" indent="-274320" eaLnBrk="1" fontAlgn="auto" hangingPunct="1">
              <a:lnSpc>
                <a:spcPct val="150000"/>
              </a:lnSpc>
              <a:spcBef>
                <a:spcPts val="580"/>
              </a:spcBef>
              <a:spcAft>
                <a:spcPts val="0"/>
              </a:spcAft>
              <a:buFont typeface="Wingdings 2"/>
              <a:buChar char=""/>
              <a:defRPr/>
            </a:pPr>
            <a:endParaRPr lang="en-US" sz="1700" dirty="0"/>
          </a:p>
          <a:p>
            <a:pPr marL="274320" indent="-274320" eaLnBrk="1" fontAlgn="auto" hangingPunct="1">
              <a:lnSpc>
                <a:spcPct val="150000"/>
              </a:lnSpc>
              <a:spcBef>
                <a:spcPts val="580"/>
              </a:spcBef>
              <a:spcAft>
                <a:spcPts val="0"/>
              </a:spcAft>
              <a:buFont typeface="Wingdings 2"/>
              <a:buChar char=""/>
              <a:defRPr/>
            </a:pPr>
            <a:endParaRPr lang="en-US" sz="1700" dirty="0"/>
          </a:p>
        </p:txBody>
      </p:sp>
    </p:spTree>
    <p:extLst>
      <p:ext uri="{BB962C8B-B14F-4D97-AF65-F5344CB8AC3E}">
        <p14:creationId xmlns:p14="http://schemas.microsoft.com/office/powerpoint/2010/main" val="2601271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0" end="0"/>
                                            </p:txEl>
                                          </p:spTgt>
                                        </p:tgtEl>
                                        <p:attrNameLst>
                                          <p:attrName>style.visibility</p:attrName>
                                        </p:attrNameLst>
                                      </p:cBhvr>
                                      <p:to>
                                        <p:strVal val="visible"/>
                                      </p:to>
                                    </p:set>
                                    <p:anim calcmode="lin" valueType="num">
                                      <p:cBhvr additive="base">
                                        <p:cTn id="13"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1" end="1"/>
                                            </p:txEl>
                                          </p:spTgt>
                                        </p:tgtEl>
                                        <p:attrNameLst>
                                          <p:attrName>style.visibility</p:attrName>
                                        </p:attrNameLst>
                                      </p:cBhvr>
                                      <p:to>
                                        <p:strVal val="visible"/>
                                      </p:to>
                                    </p:set>
                                    <p:anim calcmode="lin" valueType="num">
                                      <p:cBhvr additive="base">
                                        <p:cTn id="19"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3">
                                            <p:txEl>
                                              <p:pRg st="2" end="2"/>
                                            </p:txEl>
                                          </p:spTgt>
                                        </p:tgtEl>
                                        <p:attrNameLst>
                                          <p:attrName>style.visibility</p:attrName>
                                        </p:attrNameLst>
                                      </p:cBhvr>
                                      <p:to>
                                        <p:strVal val="visible"/>
                                      </p:to>
                                    </p:set>
                                    <p:anim calcmode="lin" valueType="num">
                                      <p:cBhvr additive="base">
                                        <p:cTn id="25"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363">
                                            <p:txEl>
                                              <p:pRg st="3" end="3"/>
                                            </p:txEl>
                                          </p:spTgt>
                                        </p:tgtEl>
                                        <p:attrNameLst>
                                          <p:attrName>style.visibility</p:attrName>
                                        </p:attrNameLst>
                                      </p:cBhvr>
                                      <p:to>
                                        <p:strVal val="visible"/>
                                      </p:to>
                                    </p:set>
                                    <p:anim calcmode="lin" valueType="num">
                                      <p:cBhvr additive="base">
                                        <p:cTn id="31"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3">
                                            <p:txEl>
                                              <p:pRg st="4" end="4"/>
                                            </p:txEl>
                                          </p:spTgt>
                                        </p:tgtEl>
                                        <p:attrNameLst>
                                          <p:attrName>style.visibility</p:attrName>
                                        </p:attrNameLst>
                                      </p:cBhvr>
                                      <p:to>
                                        <p:strVal val="visible"/>
                                      </p:to>
                                    </p:set>
                                    <p:anim calcmode="lin" valueType="num">
                                      <p:cBhvr additive="base">
                                        <p:cTn id="37"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363">
                                            <p:txEl>
                                              <p:pRg st="5" end="5"/>
                                            </p:txEl>
                                          </p:spTgt>
                                        </p:tgtEl>
                                        <p:attrNameLst>
                                          <p:attrName>style.visibility</p:attrName>
                                        </p:attrNameLst>
                                      </p:cBhvr>
                                      <p:to>
                                        <p:strVal val="visible"/>
                                      </p:to>
                                    </p:set>
                                    <p:anim calcmode="lin" valueType="num">
                                      <p:cBhvr additive="base">
                                        <p:cTn id="43"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349250"/>
            <a:ext cx="832485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2DF5A-78C4-651B-37C1-0E39B59A87B2}"/>
              </a:ext>
            </a:extLst>
          </p:cNvPr>
          <p:cNvSpPr>
            <a:spLocks noGrp="1"/>
          </p:cNvSpPr>
          <p:nvPr>
            <p:ph type="title"/>
          </p:nvPr>
        </p:nvSpPr>
        <p:spPr>
          <a:xfrm>
            <a:off x="628650" y="588168"/>
            <a:ext cx="7886700" cy="1325563"/>
          </a:xfrm>
        </p:spPr>
        <p:txBody>
          <a:bodyPr>
            <a:normAutofit/>
          </a:bodyPr>
          <a:lstStyle/>
          <a:p>
            <a:pPr algn="ctr"/>
            <a:r>
              <a:rPr lang="en-ZA" altLang="en-US" sz="4000">
                <a:solidFill>
                  <a:srgbClr val="FFFFFF"/>
                </a:solidFill>
              </a:rPr>
              <a:t>Prevalence of Intellectual disability </a:t>
            </a:r>
            <a:endParaRPr lang="en-US" sz="4000">
              <a:solidFill>
                <a:srgbClr val="FFFFFF"/>
              </a:solidFill>
            </a:endParaRPr>
          </a:p>
        </p:txBody>
      </p:sp>
      <p:sp>
        <p:nvSpPr>
          <p:cNvPr id="3" name="Content Placeholder 2">
            <a:extLst>
              <a:ext uri="{FF2B5EF4-FFF2-40B4-BE49-F238E27FC236}">
                <a16:creationId xmlns:a16="http://schemas.microsoft.com/office/drawing/2014/main" id="{690F256A-68AF-2027-9833-CDACF8BB7B9C}"/>
              </a:ext>
            </a:extLst>
          </p:cNvPr>
          <p:cNvSpPr>
            <a:spLocks noGrp="1"/>
          </p:cNvSpPr>
          <p:nvPr>
            <p:ph idx="1"/>
          </p:nvPr>
        </p:nvSpPr>
        <p:spPr>
          <a:xfrm>
            <a:off x="628650" y="2391568"/>
            <a:ext cx="7886700" cy="3785394"/>
          </a:xfrm>
        </p:spPr>
        <p:txBody>
          <a:bodyPr anchor="ctr">
            <a:normAutofit/>
          </a:bodyPr>
          <a:lstStyle/>
          <a:p>
            <a:pPr>
              <a:lnSpc>
                <a:spcPct val="150000"/>
              </a:lnSpc>
            </a:pPr>
            <a:r>
              <a:rPr lang="en-ZA" dirty="0"/>
              <a:t>The prevalence of intellectual disability in low- and middle-income countries (LMICs) is higher than in other regions in the world. </a:t>
            </a:r>
            <a:endParaRPr lang="en-US" dirty="0"/>
          </a:p>
          <a:p>
            <a:pPr>
              <a:lnSpc>
                <a:spcPct val="150000"/>
              </a:lnSpc>
            </a:pPr>
            <a:r>
              <a:rPr lang="en-US" dirty="0"/>
              <a:t>The overall global prevalence of intellectual disability is estimated to be 10.37/1000 population or about 1% (</a:t>
            </a:r>
            <a:r>
              <a:rPr lang="en-US" dirty="0" err="1"/>
              <a:t>Maulik</a:t>
            </a:r>
            <a:r>
              <a:rPr lang="en-US" dirty="0"/>
              <a:t> et al, 2011, McKenzie et al 2016). </a:t>
            </a:r>
          </a:p>
          <a:p>
            <a:pPr>
              <a:lnSpc>
                <a:spcPct val="150000"/>
              </a:lnSpc>
            </a:pPr>
            <a:r>
              <a:rPr lang="en-US" dirty="0"/>
              <a:t>Higher prevalence rate of ID in low-middle-income countries, estimated at about 16.41/1000 population (</a:t>
            </a:r>
            <a:r>
              <a:rPr lang="en-US" dirty="0" err="1"/>
              <a:t>Maulik</a:t>
            </a:r>
            <a:r>
              <a:rPr lang="en-US" dirty="0"/>
              <a:t> et al 2011)</a:t>
            </a:r>
          </a:p>
          <a:p>
            <a:pPr>
              <a:lnSpc>
                <a:spcPct val="150000"/>
              </a:lnSpc>
            </a:pPr>
            <a:endParaRPr lang="en-US" dirty="0"/>
          </a:p>
        </p:txBody>
      </p:sp>
    </p:spTree>
    <p:extLst>
      <p:ext uri="{BB962C8B-B14F-4D97-AF65-F5344CB8AC3E}">
        <p14:creationId xmlns:p14="http://schemas.microsoft.com/office/powerpoint/2010/main" val="154752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349250"/>
            <a:ext cx="832485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2E77903-B0B9-C287-FF4B-62E2127D4D57}"/>
              </a:ext>
            </a:extLst>
          </p:cNvPr>
          <p:cNvSpPr>
            <a:spLocks noGrp="1"/>
          </p:cNvSpPr>
          <p:nvPr>
            <p:ph type="title"/>
          </p:nvPr>
        </p:nvSpPr>
        <p:spPr>
          <a:xfrm>
            <a:off x="628650" y="588168"/>
            <a:ext cx="7886700" cy="1325563"/>
          </a:xfrm>
        </p:spPr>
        <p:txBody>
          <a:bodyPr>
            <a:normAutofit/>
          </a:bodyPr>
          <a:lstStyle/>
          <a:p>
            <a:pPr algn="ctr"/>
            <a:r>
              <a:rPr lang="en-ZA" altLang="en-US" sz="4000">
                <a:solidFill>
                  <a:srgbClr val="FFFFFF"/>
                </a:solidFill>
              </a:rPr>
              <a:t>Prevalence of Intellectual disability </a:t>
            </a:r>
            <a:endParaRPr lang="en-US" sz="4000">
              <a:solidFill>
                <a:srgbClr val="FFFFFF"/>
              </a:solidFill>
            </a:endParaRPr>
          </a:p>
        </p:txBody>
      </p:sp>
      <p:sp>
        <p:nvSpPr>
          <p:cNvPr id="3" name="Content Placeholder 2">
            <a:extLst>
              <a:ext uri="{FF2B5EF4-FFF2-40B4-BE49-F238E27FC236}">
                <a16:creationId xmlns:a16="http://schemas.microsoft.com/office/drawing/2014/main" id="{FFF54195-DF2C-D6B9-0F81-F8081A539CB2}"/>
              </a:ext>
            </a:extLst>
          </p:cNvPr>
          <p:cNvSpPr>
            <a:spLocks noGrp="1"/>
          </p:cNvSpPr>
          <p:nvPr>
            <p:ph idx="1"/>
          </p:nvPr>
        </p:nvSpPr>
        <p:spPr>
          <a:xfrm>
            <a:off x="539552" y="2564904"/>
            <a:ext cx="7886700" cy="3785394"/>
          </a:xfrm>
        </p:spPr>
        <p:txBody>
          <a:bodyPr anchor="ctr">
            <a:normAutofit/>
          </a:bodyPr>
          <a:lstStyle/>
          <a:p>
            <a:pPr>
              <a:lnSpc>
                <a:spcPct val="150000"/>
              </a:lnSpc>
            </a:pPr>
            <a:r>
              <a:rPr lang="en-US" dirty="0"/>
              <a:t>Recent estimates looking at ID, epilepsy and sensory impairments in childhood show that globally, 291.2 million (11.2%) of the 2.6 billion children and adolescents were estimated to have at least 1 of the specified disabilities in 2017. </a:t>
            </a:r>
          </a:p>
          <a:p>
            <a:pPr>
              <a:lnSpc>
                <a:spcPct val="150000"/>
              </a:lnSpc>
            </a:pPr>
            <a:r>
              <a:rPr lang="en-US" dirty="0"/>
              <a:t>The prevalence of these disabilities increased with age from 6.1% among children aged 1 year to 13.9% among adolescents aged 15 to 19 years. </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77536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349250"/>
            <a:ext cx="832485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8C61A-441B-1A78-5494-15D17BA70F46}"/>
              </a:ext>
            </a:extLst>
          </p:cNvPr>
          <p:cNvSpPr>
            <a:spLocks noGrp="1"/>
          </p:cNvSpPr>
          <p:nvPr>
            <p:ph type="title"/>
          </p:nvPr>
        </p:nvSpPr>
        <p:spPr>
          <a:xfrm>
            <a:off x="628650" y="588168"/>
            <a:ext cx="7886700" cy="1325563"/>
          </a:xfrm>
        </p:spPr>
        <p:txBody>
          <a:bodyPr>
            <a:normAutofit/>
          </a:bodyPr>
          <a:lstStyle/>
          <a:p>
            <a:pPr algn="ctr"/>
            <a:r>
              <a:rPr lang="en-US" sz="4000" dirty="0">
                <a:solidFill>
                  <a:srgbClr val="FFFFFF"/>
                </a:solidFill>
              </a:rPr>
              <a:t>Prevalence of Intellectual disability</a:t>
            </a:r>
          </a:p>
        </p:txBody>
      </p:sp>
      <p:sp>
        <p:nvSpPr>
          <p:cNvPr id="3" name="Content Placeholder 2">
            <a:extLst>
              <a:ext uri="{FF2B5EF4-FFF2-40B4-BE49-F238E27FC236}">
                <a16:creationId xmlns:a16="http://schemas.microsoft.com/office/drawing/2014/main" id="{0E678ED3-CC19-5F11-2C6A-55CA18521632}"/>
              </a:ext>
            </a:extLst>
          </p:cNvPr>
          <p:cNvSpPr>
            <a:spLocks noGrp="1"/>
          </p:cNvSpPr>
          <p:nvPr>
            <p:ph idx="1"/>
          </p:nvPr>
        </p:nvSpPr>
        <p:spPr>
          <a:xfrm>
            <a:off x="628650" y="2391568"/>
            <a:ext cx="7886700" cy="3785394"/>
          </a:xfrm>
        </p:spPr>
        <p:txBody>
          <a:bodyPr anchor="ctr">
            <a:normAutofit/>
          </a:bodyPr>
          <a:lstStyle/>
          <a:p>
            <a:pPr>
              <a:lnSpc>
                <a:spcPct val="150000"/>
              </a:lnSpc>
            </a:pPr>
            <a:r>
              <a:rPr lang="en-US" dirty="0"/>
              <a:t>Most of these children (275.2 million or 94.5%) lived in low- and middle-income countries, mainly South Asia and sub-Saharan Africa (</a:t>
            </a:r>
            <a:r>
              <a:rPr lang="en-US" dirty="0" err="1"/>
              <a:t>Olusanyo</a:t>
            </a:r>
            <a:r>
              <a:rPr lang="en-US" dirty="0"/>
              <a:t> et al 2020)</a:t>
            </a:r>
          </a:p>
          <a:p>
            <a:pPr>
              <a:lnSpc>
                <a:spcPct val="150000"/>
              </a:lnSpc>
            </a:pPr>
            <a:r>
              <a:rPr lang="en-US" dirty="0"/>
              <a:t>Contributing factors include largely, poverty (Tomlinson et al., 2014). </a:t>
            </a:r>
          </a:p>
          <a:p>
            <a:pPr>
              <a:lnSpc>
                <a:spcPct val="150000"/>
              </a:lnSpc>
            </a:pPr>
            <a:r>
              <a:rPr lang="en-US" dirty="0"/>
              <a:t>Despite this, most information on intellectual disability has its origin in studies based in high-income countries (HICs)</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4252017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D9170A-8A5E-F4A7-3AEE-368ACD695C38}"/>
              </a:ext>
            </a:extLst>
          </p:cNvPr>
          <p:cNvSpPr>
            <a:spLocks noGrp="1"/>
          </p:cNvSpPr>
          <p:nvPr>
            <p:ph type="title"/>
          </p:nvPr>
        </p:nvSpPr>
        <p:spPr>
          <a:xfrm>
            <a:off x="1143002" y="1999615"/>
            <a:ext cx="6858000" cy="2764028"/>
          </a:xfrm>
        </p:spPr>
        <p:txBody>
          <a:bodyPr vert="horz" lIns="91440" tIns="45720" rIns="91440" bIns="45720" rtlCol="0" anchor="ctr">
            <a:normAutofit/>
          </a:bodyPr>
          <a:lstStyle/>
          <a:p>
            <a:pPr algn="ctr" defTabSz="914400"/>
            <a:r>
              <a:rPr lang="en-US" sz="6300" kern="1200" dirty="0">
                <a:solidFill>
                  <a:schemeClr val="tx1"/>
                </a:solidFill>
                <a:latin typeface="+mj-lt"/>
                <a:ea typeface="+mj-ea"/>
                <a:cs typeface="+mj-cs"/>
              </a:rPr>
              <a:t>Changes in Intellectual Disability Terminology</a:t>
            </a:r>
          </a:p>
        </p:txBody>
      </p:sp>
      <p:sp>
        <p:nvSpPr>
          <p:cNvPr id="42" name="Rectangle 4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465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C233DA-EE2F-0675-D6CE-7046D86E512A}"/>
              </a:ext>
            </a:extLst>
          </p:cNvPr>
          <p:cNvSpPr>
            <a:spLocks noGrp="1"/>
          </p:cNvSpPr>
          <p:nvPr>
            <p:ph type="title"/>
          </p:nvPr>
        </p:nvSpPr>
        <p:spPr>
          <a:xfrm>
            <a:off x="836676" y="548640"/>
            <a:ext cx="7626096" cy="1179576"/>
          </a:xfrm>
        </p:spPr>
        <p:txBody>
          <a:bodyPr>
            <a:normAutofit/>
          </a:bodyPr>
          <a:lstStyle/>
          <a:p>
            <a:r>
              <a:rPr lang="en-US" sz="3500" dirty="0"/>
              <a:t>Changes in ID Terminology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A4B138A-3D0A-39C4-6B14-EB16CB8E6E07}"/>
              </a:ext>
            </a:extLst>
          </p:cNvPr>
          <p:cNvSpPr>
            <a:spLocks noGrp="1"/>
          </p:cNvSpPr>
          <p:nvPr>
            <p:ph idx="1"/>
          </p:nvPr>
        </p:nvSpPr>
        <p:spPr>
          <a:xfrm>
            <a:off x="836676" y="2481943"/>
            <a:ext cx="7626096" cy="3695020"/>
          </a:xfrm>
        </p:spPr>
        <p:txBody>
          <a:bodyPr>
            <a:normAutofit/>
          </a:bodyPr>
          <a:lstStyle/>
          <a:p>
            <a:pPr>
              <a:lnSpc>
                <a:spcPct val="150000"/>
              </a:lnSpc>
            </a:pPr>
            <a:r>
              <a:rPr lang="en-US" sz="1900" dirty="0"/>
              <a:t>Initially, terms which are now considered derogatory and inappropriate were used to label and describe people with intellectual disability. </a:t>
            </a:r>
          </a:p>
          <a:p>
            <a:pPr>
              <a:lnSpc>
                <a:spcPct val="150000"/>
              </a:lnSpc>
            </a:pPr>
            <a:r>
              <a:rPr lang="en-US" sz="1900" dirty="0">
                <a:solidFill>
                  <a:srgbClr val="FF0000"/>
                </a:solidFill>
              </a:rPr>
              <a:t>But why?</a:t>
            </a:r>
            <a:endParaRPr lang="en-US" sz="1900" dirty="0"/>
          </a:p>
          <a:p>
            <a:pPr>
              <a:lnSpc>
                <a:spcPct val="150000"/>
              </a:lnSpc>
            </a:pPr>
            <a:r>
              <a:rPr lang="en-US" sz="1900" dirty="0"/>
              <a:t>Like definitions, medical and psychological terminology for ID have changed over the years. </a:t>
            </a:r>
          </a:p>
          <a:p>
            <a:pPr>
              <a:lnSpc>
                <a:spcPct val="150000"/>
              </a:lnSpc>
            </a:pPr>
            <a:endParaRPr lang="en-US" sz="1900" dirty="0"/>
          </a:p>
          <a:p>
            <a:pPr>
              <a:lnSpc>
                <a:spcPct val="150000"/>
              </a:lnSpc>
            </a:pPr>
            <a:endParaRPr lang="en-US" sz="1900" dirty="0"/>
          </a:p>
        </p:txBody>
      </p:sp>
    </p:spTree>
    <p:extLst>
      <p:ext uri="{BB962C8B-B14F-4D97-AF65-F5344CB8AC3E}">
        <p14:creationId xmlns:p14="http://schemas.microsoft.com/office/powerpoint/2010/main" val="379804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AAEF85-4059-AD1D-B51D-5485119717AC}"/>
              </a:ext>
            </a:extLst>
          </p:cNvPr>
          <p:cNvSpPr>
            <a:spLocks noGrp="1"/>
          </p:cNvSpPr>
          <p:nvPr>
            <p:ph type="title"/>
          </p:nvPr>
        </p:nvSpPr>
        <p:spPr>
          <a:xfrm>
            <a:off x="836676" y="548640"/>
            <a:ext cx="7626096" cy="1179576"/>
          </a:xfrm>
        </p:spPr>
        <p:txBody>
          <a:bodyPr>
            <a:normAutofit/>
          </a:bodyPr>
          <a:lstStyle/>
          <a:p>
            <a:r>
              <a:rPr lang="en-US" sz="3500" dirty="0"/>
              <a:t>Changes in ID Terminology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6273BF3-F7FE-4EA4-6B43-0ECE6D7EB798}"/>
              </a:ext>
            </a:extLst>
          </p:cNvPr>
          <p:cNvSpPr>
            <a:spLocks noGrp="1"/>
          </p:cNvSpPr>
          <p:nvPr>
            <p:ph idx="1"/>
          </p:nvPr>
        </p:nvSpPr>
        <p:spPr>
          <a:xfrm>
            <a:off x="836676" y="2481943"/>
            <a:ext cx="7626096" cy="3695020"/>
          </a:xfrm>
        </p:spPr>
        <p:txBody>
          <a:bodyPr>
            <a:normAutofit lnSpcReduction="10000"/>
          </a:bodyPr>
          <a:lstStyle/>
          <a:p>
            <a:pPr>
              <a:lnSpc>
                <a:spcPct val="150000"/>
              </a:lnSpc>
            </a:pPr>
            <a:r>
              <a:rPr lang="en-US" sz="2000" dirty="0"/>
              <a:t>Were introduced by the  then American Association on Mental Retardation (AAMR) (now known as the American Association on Intellectual and Developmental Disabilities (AAID) ) in the early 18th and 19th centuries (</a:t>
            </a:r>
            <a:r>
              <a:rPr lang="en-US" sz="2000" dirty="0" err="1"/>
              <a:t>Chiurazzi</a:t>
            </a:r>
            <a:r>
              <a:rPr lang="en-US" sz="2000" dirty="0"/>
              <a:t>, 2011; Farris et al 2011)</a:t>
            </a:r>
          </a:p>
          <a:p>
            <a:pPr>
              <a:lnSpc>
                <a:spcPct val="150000"/>
              </a:lnSpc>
            </a:pPr>
            <a:r>
              <a:rPr lang="en-US" sz="2000" dirty="0"/>
              <a:t>Over the years concerted efforts have been made to redefine and describe ID in ways that are de-</a:t>
            </a:r>
            <a:r>
              <a:rPr lang="en-US" sz="2000" dirty="0" err="1"/>
              <a:t>stigmatising</a:t>
            </a:r>
            <a:r>
              <a:rPr lang="en-US" sz="2000" dirty="0"/>
              <a:t> and that uphold human rights of PWID  (</a:t>
            </a:r>
            <a:r>
              <a:rPr lang="en-US" sz="2000" dirty="0" err="1"/>
              <a:t>Chiurazzi</a:t>
            </a:r>
            <a:r>
              <a:rPr lang="en-US" sz="2000" dirty="0"/>
              <a:t>, 2011; Stuart, 2016; Werner &amp; Moran; 2018).</a:t>
            </a:r>
          </a:p>
          <a:p>
            <a:endParaRPr lang="en-US" sz="1900" dirty="0"/>
          </a:p>
        </p:txBody>
      </p:sp>
    </p:spTree>
    <p:extLst>
      <p:ext uri="{BB962C8B-B14F-4D97-AF65-F5344CB8AC3E}">
        <p14:creationId xmlns:p14="http://schemas.microsoft.com/office/powerpoint/2010/main" val="96545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25D3F1-6C0C-6C69-C0CA-A3A5E0472B29}"/>
              </a:ext>
            </a:extLst>
          </p:cNvPr>
          <p:cNvSpPr>
            <a:spLocks noGrp="1"/>
          </p:cNvSpPr>
          <p:nvPr>
            <p:ph type="title"/>
          </p:nvPr>
        </p:nvSpPr>
        <p:spPr>
          <a:xfrm>
            <a:off x="836676" y="548640"/>
            <a:ext cx="7626096" cy="1179576"/>
          </a:xfrm>
        </p:spPr>
        <p:txBody>
          <a:bodyPr>
            <a:normAutofit/>
          </a:bodyPr>
          <a:lstStyle/>
          <a:p>
            <a:r>
              <a:rPr lang="en-US" sz="3500" dirty="0"/>
              <a:t>Changes in ID Terminology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30C4C8C-C360-3BB9-90B1-7D14DB445AEB}"/>
              </a:ext>
            </a:extLst>
          </p:cNvPr>
          <p:cNvSpPr>
            <a:spLocks noGrp="1"/>
          </p:cNvSpPr>
          <p:nvPr>
            <p:ph idx="1"/>
          </p:nvPr>
        </p:nvSpPr>
        <p:spPr>
          <a:xfrm>
            <a:off x="836676" y="2481943"/>
            <a:ext cx="7626096" cy="3695020"/>
          </a:xfrm>
        </p:spPr>
        <p:txBody>
          <a:bodyPr>
            <a:normAutofit fontScale="85000" lnSpcReduction="10000"/>
          </a:bodyPr>
          <a:lstStyle/>
          <a:p>
            <a:pPr>
              <a:lnSpc>
                <a:spcPct val="150000"/>
              </a:lnSpc>
            </a:pPr>
            <a:r>
              <a:rPr lang="en-US" sz="1900" dirty="0"/>
              <a:t>Disability and mental health right-based associations such as the National Association of Parents and Friends of Mentally Retarded Children (1930), The National Mental Health Foundation (1964), and The National Alliance on Mental Health Illness (Werner &amp; Moran, 2018) advocated for inclusionary and dignified language to be used to define, describe and label PWID</a:t>
            </a:r>
          </a:p>
          <a:p>
            <a:pPr>
              <a:lnSpc>
                <a:spcPct val="150000"/>
              </a:lnSpc>
            </a:pPr>
            <a:r>
              <a:rPr lang="en-US" sz="1900" dirty="0"/>
              <a:t>Disability and mental health right-based associations such as the National Association of Parents and Friends of Mentally Retarded Children (1930), The National Mental Health Foundation (1964), and The National Alliance on Mental Health Illness (Werner &amp; Moran, 2018)advocated for inclusionary and dignified language to be used to define, describe and label PWID</a:t>
            </a:r>
          </a:p>
          <a:p>
            <a:pPr>
              <a:lnSpc>
                <a:spcPct val="150000"/>
              </a:lnSpc>
            </a:pPr>
            <a:endParaRPr lang="en-US" sz="1900" dirty="0"/>
          </a:p>
        </p:txBody>
      </p:sp>
    </p:spTree>
    <p:extLst>
      <p:ext uri="{BB962C8B-B14F-4D97-AF65-F5344CB8AC3E}">
        <p14:creationId xmlns:p14="http://schemas.microsoft.com/office/powerpoint/2010/main" val="77093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4DD2FE-D956-7E7C-3557-E6F16067B7C3}"/>
              </a:ext>
            </a:extLst>
          </p:cNvPr>
          <p:cNvSpPr>
            <a:spLocks noGrp="1"/>
          </p:cNvSpPr>
          <p:nvPr>
            <p:ph type="title"/>
          </p:nvPr>
        </p:nvSpPr>
        <p:spPr>
          <a:xfrm>
            <a:off x="836676" y="548640"/>
            <a:ext cx="7626096" cy="1179576"/>
          </a:xfrm>
        </p:spPr>
        <p:txBody>
          <a:bodyPr>
            <a:normAutofit/>
          </a:bodyPr>
          <a:lstStyle/>
          <a:p>
            <a:r>
              <a:rPr lang="en-US" sz="3500" dirty="0"/>
              <a:t>Changes in ID Terminology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BE28E155-057E-E8C2-3AD2-8EE7C24F4397}"/>
              </a:ext>
            </a:extLst>
          </p:cNvPr>
          <p:cNvSpPr>
            <a:spLocks noGrp="1"/>
          </p:cNvSpPr>
          <p:nvPr>
            <p:ph idx="1"/>
          </p:nvPr>
        </p:nvSpPr>
        <p:spPr>
          <a:xfrm>
            <a:off x="836613" y="2276856"/>
            <a:ext cx="7626350" cy="3900107"/>
          </a:xfrm>
        </p:spPr>
        <p:txBody>
          <a:bodyPr>
            <a:normAutofit fontScale="92500"/>
          </a:bodyPr>
          <a:lstStyle/>
          <a:p>
            <a:pPr>
              <a:lnSpc>
                <a:spcPct val="150000"/>
              </a:lnSpc>
            </a:pPr>
            <a:r>
              <a:rPr lang="en-US" dirty="0"/>
              <a:t>These advocacy efforts led to countries and territories adopting new terminology to describe ID. E.G the US in the 20th Century adopted terms such as “mental disability”, “mental deficiency”, “mental handicap”, “mental sub-normality”, and “mental retardation” (Gates &amp; </a:t>
            </a:r>
            <a:r>
              <a:rPr lang="en-US" dirty="0" err="1"/>
              <a:t>Mafuba</a:t>
            </a:r>
            <a:r>
              <a:rPr lang="en-US" dirty="0"/>
              <a:t>, 2016; Werner &amp; Moran, 2018). </a:t>
            </a:r>
          </a:p>
          <a:p>
            <a:pPr>
              <a:lnSpc>
                <a:spcPct val="150000"/>
              </a:lnSpc>
            </a:pPr>
            <a:r>
              <a:rPr lang="en-US" dirty="0"/>
              <a:t>The UK preferred the term </a:t>
            </a:r>
            <a:r>
              <a:rPr lang="en-US" b="1" dirty="0">
                <a:solidFill>
                  <a:srgbClr val="FF0000"/>
                </a:solidFill>
              </a:rPr>
              <a:t>“learning disability” </a:t>
            </a:r>
            <a:r>
              <a:rPr lang="en-US" dirty="0"/>
              <a:t>to “mental retardation” to describe ID.</a:t>
            </a:r>
          </a:p>
          <a:p>
            <a:pPr>
              <a:lnSpc>
                <a:spcPct val="150000"/>
              </a:lnSpc>
            </a:pPr>
            <a:r>
              <a:rPr lang="en-US" dirty="0"/>
              <a:t>Outside of the UK, “mental retardation” became the preferred term</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34994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circle(in)">
                                      <p:cBhvr>
                                        <p:cTn id="13" dur="20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5" name="Rectangle 1024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4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5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5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58" name="Rectangle 1025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242" name="Rectangle 2">
            <a:extLst>
              <a:ext uri="{FF2B5EF4-FFF2-40B4-BE49-F238E27FC236}">
                <a16:creationId xmlns:a16="http://schemas.microsoft.com/office/drawing/2014/main" id="{BB1A8248-8671-6734-7547-41F2E9DF73B2}"/>
              </a:ext>
            </a:extLst>
          </p:cNvPr>
          <p:cNvSpPr>
            <a:spLocks noGrp="1" noChangeArrowheads="1"/>
          </p:cNvSpPr>
          <p:nvPr>
            <p:ph type="title"/>
          </p:nvPr>
        </p:nvSpPr>
        <p:spPr>
          <a:xfrm>
            <a:off x="718879" y="800392"/>
            <a:ext cx="7698523" cy="1212102"/>
          </a:xfrm>
        </p:spPr>
        <p:txBody>
          <a:bodyPr vert="horz" lIns="91440" tIns="45720" rIns="91440" bIns="45720" rtlCol="0" anchor="ctr">
            <a:normAutofit/>
          </a:bodyPr>
          <a:lstStyle/>
          <a:p>
            <a:pPr defTabSz="914400"/>
            <a:r>
              <a:rPr lang="en-US" altLang="en-US" sz="3500" kern="1200">
                <a:solidFill>
                  <a:srgbClr val="FFFFFF"/>
                </a:solidFill>
                <a:latin typeface="+mj-lt"/>
                <a:ea typeface="+mj-ea"/>
                <a:cs typeface="+mj-cs"/>
              </a:rPr>
              <a:t>Outline</a:t>
            </a:r>
          </a:p>
        </p:txBody>
      </p:sp>
      <p:sp>
        <p:nvSpPr>
          <p:cNvPr id="10243" name="Rectangle 3">
            <a:extLst>
              <a:ext uri="{FF2B5EF4-FFF2-40B4-BE49-F238E27FC236}">
                <a16:creationId xmlns:a16="http://schemas.microsoft.com/office/drawing/2014/main" id="{87FF9668-FDF6-3E4A-9713-2CF7DCD65E36}"/>
              </a:ext>
            </a:extLst>
          </p:cNvPr>
          <p:cNvSpPr>
            <a:spLocks noGrp="1" noChangeArrowheads="1"/>
          </p:cNvSpPr>
          <p:nvPr>
            <p:ph sz="quarter" idx="4294967295"/>
          </p:nvPr>
        </p:nvSpPr>
        <p:spPr>
          <a:xfrm>
            <a:off x="1025718" y="2490436"/>
            <a:ext cx="7281746" cy="3567173"/>
          </a:xfrm>
        </p:spPr>
        <p:txBody>
          <a:bodyPr vert="horz" lIns="91440" tIns="45720" rIns="91440" bIns="45720" rtlCol="0" anchor="ctr">
            <a:normAutofit/>
          </a:bodyPr>
          <a:lstStyle/>
          <a:p>
            <a:pPr indent="-228600" defTabSz="914400">
              <a:lnSpc>
                <a:spcPct val="150000"/>
              </a:lnSpc>
            </a:pPr>
            <a:r>
              <a:rPr lang="en-US" altLang="en-US" dirty="0"/>
              <a:t>Introducing Intellectual disability </a:t>
            </a:r>
          </a:p>
          <a:p>
            <a:pPr indent="-228600" defTabSz="914400">
              <a:lnSpc>
                <a:spcPct val="150000"/>
              </a:lnSpc>
            </a:pPr>
            <a:r>
              <a:rPr lang="en-US" altLang="en-US" dirty="0"/>
              <a:t>Definitions of Intellectual Disability</a:t>
            </a:r>
          </a:p>
          <a:p>
            <a:pPr indent="-228600" defTabSz="914400">
              <a:lnSpc>
                <a:spcPct val="150000"/>
              </a:lnSpc>
            </a:pPr>
            <a:r>
              <a:rPr lang="en-US" altLang="en-US" dirty="0"/>
              <a:t>Prevalence of Intellectual Disability</a:t>
            </a:r>
          </a:p>
          <a:p>
            <a:pPr indent="-228600" defTabSz="914400">
              <a:lnSpc>
                <a:spcPct val="150000"/>
              </a:lnSpc>
            </a:pPr>
            <a:r>
              <a:rPr lang="en-US" altLang="en-US" dirty="0"/>
              <a:t>Changes in Terminology</a:t>
            </a:r>
          </a:p>
          <a:p>
            <a:pPr indent="-228600" defTabSz="914400">
              <a:lnSpc>
                <a:spcPct val="150000"/>
              </a:lnSpc>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D6098D-7A42-92D4-E064-4E68122ABB5B}"/>
              </a:ext>
            </a:extLst>
          </p:cNvPr>
          <p:cNvSpPr>
            <a:spLocks noGrp="1"/>
          </p:cNvSpPr>
          <p:nvPr>
            <p:ph type="title"/>
          </p:nvPr>
        </p:nvSpPr>
        <p:spPr>
          <a:xfrm>
            <a:off x="836676" y="548640"/>
            <a:ext cx="7626096" cy="1179576"/>
          </a:xfrm>
        </p:spPr>
        <p:txBody>
          <a:bodyPr>
            <a:normAutofit/>
          </a:bodyPr>
          <a:lstStyle/>
          <a:p>
            <a:r>
              <a:rPr lang="en-US" sz="3500" dirty="0"/>
              <a:t>Changes in ID Terminology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BB2BF52-76DF-51A3-3A52-676E50CE47BB}"/>
              </a:ext>
            </a:extLst>
          </p:cNvPr>
          <p:cNvSpPr>
            <a:spLocks noGrp="1"/>
          </p:cNvSpPr>
          <p:nvPr>
            <p:ph idx="1"/>
          </p:nvPr>
        </p:nvSpPr>
        <p:spPr>
          <a:xfrm>
            <a:off x="425196" y="2276856"/>
            <a:ext cx="8366760" cy="4104471"/>
          </a:xfrm>
        </p:spPr>
        <p:txBody>
          <a:bodyPr>
            <a:normAutofit/>
          </a:bodyPr>
          <a:lstStyle/>
          <a:p>
            <a:pPr>
              <a:lnSpc>
                <a:spcPct val="150000"/>
              </a:lnSpc>
            </a:pPr>
            <a:r>
              <a:rPr lang="en-GB" sz="2000" dirty="0"/>
              <a:t>During this period, as part of these changes, the AAMR (now AAID) defined intellectual disability as “Mental retardation [which] refers to significantly sub-average general intellectual functioning existing concurrently with deficits in adaptive behaviour and manifested during the developmental period” (Grossman, 1983, p.1).   </a:t>
            </a:r>
            <a:endParaRPr lang="en-ZA" sz="2000" dirty="0"/>
          </a:p>
          <a:p>
            <a:pPr>
              <a:lnSpc>
                <a:spcPct val="150000"/>
              </a:lnSpc>
            </a:pPr>
            <a:r>
              <a:rPr lang="en-US" sz="2000" dirty="0"/>
              <a:t>However, the term “mental retardation” was regarded as inappropriate and stigmatizing towards PWID, and as limiting comprehensive patient assessment (APA 2013)</a:t>
            </a:r>
          </a:p>
          <a:p>
            <a:endParaRPr lang="en-US" sz="1900" dirty="0"/>
          </a:p>
        </p:txBody>
      </p:sp>
    </p:spTree>
    <p:extLst>
      <p:ext uri="{BB962C8B-B14F-4D97-AF65-F5344CB8AC3E}">
        <p14:creationId xmlns:p14="http://schemas.microsoft.com/office/powerpoint/2010/main" val="2393627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503D7F-3534-D56D-41BD-1E5108E6ECCE}"/>
              </a:ext>
            </a:extLst>
          </p:cNvPr>
          <p:cNvSpPr>
            <a:spLocks noGrp="1"/>
          </p:cNvSpPr>
          <p:nvPr>
            <p:ph type="title"/>
          </p:nvPr>
        </p:nvSpPr>
        <p:spPr>
          <a:xfrm>
            <a:off x="836676" y="548640"/>
            <a:ext cx="7626096" cy="1179576"/>
          </a:xfrm>
        </p:spPr>
        <p:txBody>
          <a:bodyPr>
            <a:normAutofit/>
          </a:bodyPr>
          <a:lstStyle/>
          <a:p>
            <a:r>
              <a:rPr lang="en-US" sz="3500" dirty="0"/>
              <a:t>Changes in ID Terminology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54BBB0E-59A0-703E-C4D4-C9ADC2803FFE}"/>
              </a:ext>
            </a:extLst>
          </p:cNvPr>
          <p:cNvSpPr>
            <a:spLocks noGrp="1"/>
          </p:cNvSpPr>
          <p:nvPr>
            <p:ph idx="1"/>
          </p:nvPr>
        </p:nvSpPr>
        <p:spPr>
          <a:xfrm>
            <a:off x="418656" y="2132856"/>
            <a:ext cx="8373300" cy="4044107"/>
          </a:xfrm>
        </p:spPr>
        <p:txBody>
          <a:bodyPr>
            <a:normAutofit lnSpcReduction="10000"/>
          </a:bodyPr>
          <a:lstStyle/>
          <a:p>
            <a:pPr>
              <a:lnSpc>
                <a:spcPct val="150000"/>
              </a:lnSpc>
            </a:pPr>
            <a:r>
              <a:rPr lang="en-US" sz="1900" dirty="0"/>
              <a:t>The three leading classification systems for mental disorders, </a:t>
            </a:r>
            <a:r>
              <a:rPr lang="en-US" sz="1900" dirty="0" err="1"/>
              <a:t>i.e</a:t>
            </a:r>
            <a:r>
              <a:rPr lang="en-US" sz="1900" dirty="0"/>
              <a:t>, </a:t>
            </a:r>
          </a:p>
          <a:p>
            <a:pPr lvl="1">
              <a:lnSpc>
                <a:spcPct val="150000"/>
              </a:lnSpc>
            </a:pPr>
            <a:r>
              <a:rPr lang="en-US" sz="1900" dirty="0"/>
              <a:t>the World Health Organization's (WHO’s) International Classification of Diseases (ICD); </a:t>
            </a:r>
          </a:p>
          <a:p>
            <a:pPr lvl="1">
              <a:lnSpc>
                <a:spcPct val="150000"/>
              </a:lnSpc>
            </a:pPr>
            <a:r>
              <a:rPr lang="en-US" sz="1900" dirty="0"/>
              <a:t>the American Psychiatric Association (APA) 's Diagnostic and Statistical Manual of Mental Disorders (DSM), </a:t>
            </a:r>
          </a:p>
          <a:p>
            <a:pPr lvl="1">
              <a:lnSpc>
                <a:spcPct val="150000"/>
              </a:lnSpc>
            </a:pPr>
            <a:r>
              <a:rPr lang="en-US" sz="1900" dirty="0"/>
              <a:t>and the American Association on Intellectual and Developmental Disabilities (AAIDD) all discontinued the term “mental retardation”. </a:t>
            </a:r>
          </a:p>
          <a:p>
            <a:pPr lvl="1">
              <a:lnSpc>
                <a:spcPct val="150000"/>
              </a:lnSpc>
            </a:pPr>
            <a:r>
              <a:rPr lang="en-US" sz="1900" dirty="0"/>
              <a:t>They each came up with their own variation of the term “intellectual disability”. </a:t>
            </a:r>
          </a:p>
          <a:p>
            <a:pPr>
              <a:lnSpc>
                <a:spcPct val="150000"/>
              </a:lnSpc>
            </a:pPr>
            <a:endParaRPr lang="en-US" sz="1900" dirty="0"/>
          </a:p>
        </p:txBody>
      </p:sp>
    </p:spTree>
    <p:extLst>
      <p:ext uri="{BB962C8B-B14F-4D97-AF65-F5344CB8AC3E}">
        <p14:creationId xmlns:p14="http://schemas.microsoft.com/office/powerpoint/2010/main" val="283427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7E9D4D2-6783-A0C2-2BDB-E2677D649804}"/>
              </a:ext>
            </a:extLst>
          </p:cNvPr>
          <p:cNvSpPr>
            <a:spLocks noGrp="1"/>
          </p:cNvSpPr>
          <p:nvPr>
            <p:ph type="title"/>
          </p:nvPr>
        </p:nvSpPr>
        <p:spPr>
          <a:xfrm>
            <a:off x="718879" y="800392"/>
            <a:ext cx="7698523" cy="1212102"/>
          </a:xfrm>
        </p:spPr>
        <p:txBody>
          <a:bodyPr>
            <a:normAutofit/>
          </a:bodyPr>
          <a:lstStyle/>
          <a:p>
            <a:r>
              <a:rPr lang="en-ZA" altLang="en-US" sz="3500">
                <a:solidFill>
                  <a:srgbClr val="FFFFFF"/>
                </a:solidFill>
              </a:rPr>
              <a:t>Introducing Intellectual disability </a:t>
            </a:r>
            <a:endParaRPr lang="en-US" sz="3500">
              <a:solidFill>
                <a:srgbClr val="FFFFFF"/>
              </a:solidFill>
            </a:endParaRPr>
          </a:p>
        </p:txBody>
      </p:sp>
      <p:sp>
        <p:nvSpPr>
          <p:cNvPr id="3" name="Content Placeholder 2">
            <a:extLst>
              <a:ext uri="{FF2B5EF4-FFF2-40B4-BE49-F238E27FC236}">
                <a16:creationId xmlns:a16="http://schemas.microsoft.com/office/drawing/2014/main" id="{ABC773B3-0DAA-600D-0698-798BDE481FC5}"/>
              </a:ext>
            </a:extLst>
          </p:cNvPr>
          <p:cNvSpPr>
            <a:spLocks noGrp="1"/>
          </p:cNvSpPr>
          <p:nvPr>
            <p:ph idx="1"/>
          </p:nvPr>
        </p:nvSpPr>
        <p:spPr>
          <a:xfrm>
            <a:off x="1025718" y="2636912"/>
            <a:ext cx="7281746" cy="3420697"/>
          </a:xfrm>
        </p:spPr>
        <p:txBody>
          <a:bodyPr anchor="ctr">
            <a:normAutofit fontScale="92500"/>
          </a:bodyPr>
          <a:lstStyle/>
          <a:p>
            <a:pPr>
              <a:lnSpc>
                <a:spcPct val="150000"/>
              </a:lnSpc>
            </a:pPr>
            <a:r>
              <a:rPr lang="en-ZA" dirty="0"/>
              <a:t>Post-apartheid, </a:t>
            </a:r>
            <a:r>
              <a:rPr lang="en-ZA" b="1" dirty="0"/>
              <a:t>understanding</a:t>
            </a:r>
            <a:r>
              <a:rPr lang="en-ZA" dirty="0"/>
              <a:t> and </a:t>
            </a:r>
            <a:r>
              <a:rPr lang="en-ZA" b="1" dirty="0"/>
              <a:t>management</a:t>
            </a:r>
            <a:r>
              <a:rPr lang="en-ZA" dirty="0"/>
              <a:t> of intellectual disability remain poor in South Africa</a:t>
            </a:r>
          </a:p>
          <a:p>
            <a:pPr>
              <a:lnSpc>
                <a:spcPct val="150000"/>
              </a:lnSpc>
            </a:pPr>
            <a:r>
              <a:rPr lang="en-ZA" dirty="0"/>
              <a:t>Among other things this knowledge gap is made complicated by; </a:t>
            </a:r>
          </a:p>
          <a:p>
            <a:pPr lvl="1">
              <a:lnSpc>
                <a:spcPct val="150000"/>
              </a:lnSpc>
            </a:pPr>
            <a:r>
              <a:rPr lang="en-ZA" sz="2100" dirty="0"/>
              <a:t>Various </a:t>
            </a:r>
            <a:r>
              <a:rPr lang="en-ZA" sz="2100" b="1" dirty="0"/>
              <a:t>contextual</a:t>
            </a:r>
            <a:r>
              <a:rPr lang="en-ZA" sz="2100" dirty="0"/>
              <a:t> and </a:t>
            </a:r>
          </a:p>
          <a:p>
            <a:pPr lvl="1">
              <a:lnSpc>
                <a:spcPct val="150000"/>
              </a:lnSpc>
            </a:pPr>
            <a:r>
              <a:rPr lang="en-ZA" sz="2100" b="1" dirty="0"/>
              <a:t>Cultural</a:t>
            </a:r>
            <a:r>
              <a:rPr lang="en-ZA" sz="2100" dirty="0"/>
              <a:t> explanations used to describe and conceptualize this condition.</a:t>
            </a:r>
          </a:p>
          <a:p>
            <a:pPr>
              <a:lnSpc>
                <a:spcPct val="150000"/>
              </a:lnSpc>
            </a:pPr>
            <a:endParaRPr lang="en-ZA" dirty="0"/>
          </a:p>
          <a:p>
            <a:pPr>
              <a:lnSpc>
                <a:spcPct val="150000"/>
              </a:lnSpc>
            </a:pPr>
            <a:endParaRPr lang="en-US" dirty="0"/>
          </a:p>
        </p:txBody>
      </p:sp>
    </p:spTree>
    <p:extLst>
      <p:ext uri="{BB962C8B-B14F-4D97-AF65-F5344CB8AC3E}">
        <p14:creationId xmlns:p14="http://schemas.microsoft.com/office/powerpoint/2010/main" val="213371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30CF51D-8F1E-0E3A-1673-30D4584DE1C8}"/>
              </a:ext>
            </a:extLst>
          </p:cNvPr>
          <p:cNvSpPr>
            <a:spLocks noGrp="1"/>
          </p:cNvSpPr>
          <p:nvPr>
            <p:ph type="title"/>
          </p:nvPr>
        </p:nvSpPr>
        <p:spPr>
          <a:xfrm>
            <a:off x="718879" y="800392"/>
            <a:ext cx="7698523" cy="1212102"/>
          </a:xfrm>
        </p:spPr>
        <p:txBody>
          <a:bodyPr>
            <a:normAutofit/>
          </a:bodyPr>
          <a:lstStyle/>
          <a:p>
            <a:r>
              <a:rPr lang="en-US" sz="3500" dirty="0">
                <a:solidFill>
                  <a:srgbClr val="FFFFFF"/>
                </a:solidFill>
              </a:rPr>
              <a:t>What is Intellectual Disability?</a:t>
            </a:r>
          </a:p>
        </p:txBody>
      </p:sp>
      <p:sp>
        <p:nvSpPr>
          <p:cNvPr id="3" name="Content Placeholder 2">
            <a:extLst>
              <a:ext uri="{FF2B5EF4-FFF2-40B4-BE49-F238E27FC236}">
                <a16:creationId xmlns:a16="http://schemas.microsoft.com/office/drawing/2014/main" id="{8594ED06-6EB1-EAE5-600D-DC24CE96E365}"/>
              </a:ext>
            </a:extLst>
          </p:cNvPr>
          <p:cNvSpPr>
            <a:spLocks noGrp="1"/>
          </p:cNvSpPr>
          <p:nvPr>
            <p:ph idx="1"/>
          </p:nvPr>
        </p:nvSpPr>
        <p:spPr>
          <a:xfrm>
            <a:off x="839491" y="3740150"/>
            <a:ext cx="7467973" cy="2755151"/>
          </a:xfrm>
        </p:spPr>
        <p:txBody>
          <a:bodyPr anchor="ctr">
            <a:noAutofit/>
          </a:bodyPr>
          <a:lstStyle/>
          <a:p>
            <a:pPr>
              <a:lnSpc>
                <a:spcPct val="150000"/>
              </a:lnSpc>
            </a:pPr>
            <a:r>
              <a:rPr lang="en-US" sz="1800" dirty="0"/>
              <a:t>The World Health </a:t>
            </a:r>
            <a:r>
              <a:rPr lang="en-US" sz="1800" dirty="0" err="1"/>
              <a:t>Organisation</a:t>
            </a:r>
            <a:r>
              <a:rPr lang="en-US" sz="1800" dirty="0"/>
              <a:t> (WHO) (1992) defines Intellectual disability as a condition of arrested or incomplete development of the mind, which is especially characterized by impairment of skills manifested during the developmental period, which contribute to the overall level of intelligence, i.e., </a:t>
            </a:r>
          </a:p>
          <a:p>
            <a:pPr lvl="1">
              <a:lnSpc>
                <a:spcPct val="150000"/>
              </a:lnSpc>
            </a:pPr>
            <a:r>
              <a:rPr lang="en-US" dirty="0"/>
              <a:t>Cognitive, </a:t>
            </a:r>
          </a:p>
          <a:p>
            <a:pPr lvl="1">
              <a:lnSpc>
                <a:spcPct val="150000"/>
              </a:lnSpc>
            </a:pPr>
            <a:r>
              <a:rPr lang="en-US" dirty="0"/>
              <a:t>language, </a:t>
            </a:r>
          </a:p>
          <a:p>
            <a:pPr lvl="1">
              <a:lnSpc>
                <a:spcPct val="150000"/>
              </a:lnSpc>
            </a:pPr>
            <a:r>
              <a:rPr lang="en-US" dirty="0"/>
              <a:t>motor, and </a:t>
            </a:r>
          </a:p>
          <a:p>
            <a:pPr lvl="1">
              <a:lnSpc>
                <a:spcPct val="150000"/>
              </a:lnSpc>
            </a:pPr>
            <a:r>
              <a:rPr lang="en-US" dirty="0"/>
              <a:t>social abilities. </a:t>
            </a:r>
          </a:p>
          <a:p>
            <a:pPr>
              <a:lnSpc>
                <a:spcPct val="150000"/>
              </a:lnSpc>
            </a:pPr>
            <a:endParaRPr lang="en-US" sz="1800" dirty="0"/>
          </a:p>
          <a:p>
            <a:pPr>
              <a:lnSpc>
                <a:spcPct val="150000"/>
              </a:lnSpc>
            </a:pPr>
            <a:endParaRPr lang="en-US" sz="1800" dirty="0"/>
          </a:p>
          <a:p>
            <a:pPr>
              <a:lnSpc>
                <a:spcPct val="150000"/>
              </a:lnSpc>
            </a:pPr>
            <a:endParaRPr lang="en-US" sz="1800" dirty="0"/>
          </a:p>
          <a:p>
            <a:pPr>
              <a:lnSpc>
                <a:spcPct val="150000"/>
              </a:lnSpc>
            </a:pPr>
            <a:endParaRPr lang="en-US" sz="1800" dirty="0"/>
          </a:p>
        </p:txBody>
      </p:sp>
    </p:spTree>
    <p:extLst>
      <p:ext uri="{BB962C8B-B14F-4D97-AF65-F5344CB8AC3E}">
        <p14:creationId xmlns:p14="http://schemas.microsoft.com/office/powerpoint/2010/main" val="344092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664AAD8C-E29D-E0B4-3ACC-B1BC44373B49}"/>
              </a:ext>
            </a:extLst>
          </p:cNvPr>
          <p:cNvSpPr>
            <a:spLocks noGrp="1"/>
          </p:cNvSpPr>
          <p:nvPr>
            <p:ph type="title"/>
          </p:nvPr>
        </p:nvSpPr>
        <p:spPr>
          <a:xfrm>
            <a:off x="718879" y="800392"/>
            <a:ext cx="7698523" cy="1212102"/>
          </a:xfrm>
        </p:spPr>
        <p:txBody>
          <a:bodyPr>
            <a:normAutofit/>
          </a:bodyPr>
          <a:lstStyle/>
          <a:p>
            <a:r>
              <a:rPr lang="en-US" sz="3500">
                <a:solidFill>
                  <a:srgbClr val="FFFFFF"/>
                </a:solidFill>
              </a:rPr>
              <a:t>What is Intellectual Disability?</a:t>
            </a:r>
          </a:p>
        </p:txBody>
      </p:sp>
      <p:sp>
        <p:nvSpPr>
          <p:cNvPr id="3" name="Content Placeholder 2">
            <a:extLst>
              <a:ext uri="{FF2B5EF4-FFF2-40B4-BE49-F238E27FC236}">
                <a16:creationId xmlns:a16="http://schemas.microsoft.com/office/drawing/2014/main" id="{E61FAB34-95E5-6680-1C4A-ACD3A0637F46}"/>
              </a:ext>
            </a:extLst>
          </p:cNvPr>
          <p:cNvSpPr>
            <a:spLocks noGrp="1"/>
          </p:cNvSpPr>
          <p:nvPr>
            <p:ph idx="1"/>
          </p:nvPr>
        </p:nvSpPr>
        <p:spPr>
          <a:xfrm>
            <a:off x="1025718" y="2490436"/>
            <a:ext cx="7281746" cy="3567173"/>
          </a:xfrm>
        </p:spPr>
        <p:txBody>
          <a:bodyPr anchor="ctr">
            <a:normAutofit fontScale="92500"/>
          </a:bodyPr>
          <a:lstStyle/>
          <a:p>
            <a:pPr>
              <a:lnSpc>
                <a:spcPct val="150000"/>
              </a:lnSpc>
            </a:pPr>
            <a:r>
              <a:rPr lang="en-US">
                <a:latin typeface="Tahoma" panose="020B0604030504040204" pitchFamily="34" charset="0"/>
                <a:ea typeface="Tahoma" panose="020B0604030504040204" pitchFamily="34" charset="0"/>
                <a:cs typeface="Tahoma" panose="020B0604030504040204" pitchFamily="34" charset="0"/>
              </a:rPr>
              <a:t>The American Association on Intellectual and Developmental Disabilities (AAIDD) defines intellectual disability as “a </a:t>
            </a:r>
            <a:r>
              <a:rPr lang="en-US" b="1">
                <a:latin typeface="Tahoma" panose="020B0604030504040204" pitchFamily="34" charset="0"/>
                <a:ea typeface="Tahoma" panose="020B0604030504040204" pitchFamily="34" charset="0"/>
                <a:cs typeface="Tahoma" panose="020B0604030504040204" pitchFamily="34" charset="0"/>
              </a:rPr>
              <a:t>disability</a:t>
            </a:r>
            <a:r>
              <a:rPr lang="en-US">
                <a:latin typeface="Tahoma" panose="020B0604030504040204" pitchFamily="34" charset="0"/>
                <a:ea typeface="Tahoma" panose="020B0604030504040204" pitchFamily="34" charset="0"/>
                <a:cs typeface="Tahoma" panose="020B0604030504040204" pitchFamily="34" charset="0"/>
              </a:rPr>
              <a:t> characterized by significant </a:t>
            </a:r>
            <a:r>
              <a:rPr lang="en-US" b="1">
                <a:latin typeface="Tahoma" panose="020B0604030504040204" pitchFamily="34" charset="0"/>
                <a:ea typeface="Tahoma" panose="020B0604030504040204" pitchFamily="34" charset="0"/>
                <a:cs typeface="Tahoma" panose="020B0604030504040204" pitchFamily="34" charset="0"/>
              </a:rPr>
              <a:t>limitations</a:t>
            </a:r>
            <a:r>
              <a:rPr lang="en-US">
                <a:latin typeface="Tahoma" panose="020B0604030504040204" pitchFamily="34" charset="0"/>
                <a:ea typeface="Tahoma" panose="020B0604030504040204" pitchFamily="34" charset="0"/>
                <a:cs typeface="Tahoma" panose="020B0604030504040204" pitchFamily="34" charset="0"/>
              </a:rPr>
              <a:t> both in </a:t>
            </a:r>
            <a:r>
              <a:rPr lang="en-US" b="1">
                <a:latin typeface="Tahoma" panose="020B0604030504040204" pitchFamily="34" charset="0"/>
                <a:ea typeface="Tahoma" panose="020B0604030504040204" pitchFamily="34" charset="0"/>
                <a:cs typeface="Tahoma" panose="020B0604030504040204" pitchFamily="34" charset="0"/>
              </a:rPr>
              <a:t>intellectual</a:t>
            </a:r>
            <a:r>
              <a:rPr lang="en-US">
                <a:latin typeface="Tahoma" panose="020B0604030504040204" pitchFamily="34" charset="0"/>
                <a:ea typeface="Tahoma" panose="020B0604030504040204" pitchFamily="34" charset="0"/>
                <a:cs typeface="Tahoma" panose="020B0604030504040204" pitchFamily="34" charset="0"/>
              </a:rPr>
              <a:t> functioning (reasoning, learning, problem solving) and in </a:t>
            </a:r>
            <a:r>
              <a:rPr lang="en-US" b="1">
                <a:latin typeface="Tahoma" panose="020B0604030504040204" pitchFamily="34" charset="0"/>
                <a:ea typeface="Tahoma" panose="020B0604030504040204" pitchFamily="34" charset="0"/>
                <a:cs typeface="Tahoma" panose="020B0604030504040204" pitchFamily="34" charset="0"/>
              </a:rPr>
              <a:t>adaptive behavior</a:t>
            </a:r>
            <a:r>
              <a:rPr lang="en-US">
                <a:latin typeface="Tahoma" panose="020B0604030504040204" pitchFamily="34" charset="0"/>
                <a:ea typeface="Tahoma" panose="020B0604030504040204" pitchFamily="34" charset="0"/>
                <a:cs typeface="Tahoma" panose="020B0604030504040204" pitchFamily="34" charset="0"/>
              </a:rPr>
              <a:t>, which covers a range of everyday social and practical skills. This disability originates </a:t>
            </a:r>
            <a:r>
              <a:rPr lang="en-US" b="1">
                <a:latin typeface="Tahoma" panose="020B0604030504040204" pitchFamily="34" charset="0"/>
                <a:ea typeface="Tahoma" panose="020B0604030504040204" pitchFamily="34" charset="0"/>
                <a:cs typeface="Tahoma" panose="020B0604030504040204" pitchFamily="34" charset="0"/>
              </a:rPr>
              <a:t>before the age of 18</a:t>
            </a:r>
            <a:r>
              <a:rPr lang="en-US">
                <a:latin typeface="Tahoma" panose="020B0604030504040204" pitchFamily="34" charset="0"/>
                <a:ea typeface="Tahoma" panose="020B0604030504040204" pitchFamily="34" charset="0"/>
                <a:cs typeface="Tahoma" panose="020B0604030504040204" pitchFamily="34" charset="0"/>
              </a:rPr>
              <a:t>.” (AAIDD 2009)</a:t>
            </a:r>
          </a:p>
          <a:p>
            <a:pPr>
              <a:lnSpc>
                <a:spcPct val="150000"/>
              </a:lnSpc>
            </a:pP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6529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784496E-3BC7-4EA5-BE7D-317D13BE29F6}"/>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What is Intellectual Disability?</a:t>
            </a:r>
          </a:p>
        </p:txBody>
      </p:sp>
      <p:sp>
        <p:nvSpPr>
          <p:cNvPr id="3" name="Content Placeholder 2">
            <a:extLst>
              <a:ext uri="{FF2B5EF4-FFF2-40B4-BE49-F238E27FC236}">
                <a16:creationId xmlns:a16="http://schemas.microsoft.com/office/drawing/2014/main" id="{A9F830DB-100A-7621-8D7A-09C7971A4A0E}"/>
              </a:ext>
            </a:extLst>
          </p:cNvPr>
          <p:cNvSpPr>
            <a:spLocks noGrp="1"/>
          </p:cNvSpPr>
          <p:nvPr>
            <p:ph idx="1"/>
          </p:nvPr>
        </p:nvSpPr>
        <p:spPr>
          <a:xfrm>
            <a:off x="1028699" y="2318197"/>
            <a:ext cx="7293023" cy="3683358"/>
          </a:xfrm>
        </p:spPr>
        <p:txBody>
          <a:bodyPr anchor="ctr">
            <a:normAutofit/>
          </a:bodyPr>
          <a:lstStyle/>
          <a:p>
            <a:pPr>
              <a:lnSpc>
                <a:spcPct val="150000"/>
              </a:lnSpc>
            </a:pPr>
            <a:r>
              <a:rPr lang="en-US" sz="1700" dirty="0"/>
              <a:t>The DSM-5 defines ID as “neurodevelopmental disorders that begin in childhood and are characterized by intellectual difficulties in conceptual, social, and practical areas of living” (APA 2013)</a:t>
            </a:r>
          </a:p>
          <a:p>
            <a:pPr>
              <a:lnSpc>
                <a:spcPct val="150000"/>
              </a:lnSpc>
            </a:pPr>
            <a:endParaRPr lang="en-US" sz="1700" dirty="0"/>
          </a:p>
        </p:txBody>
      </p:sp>
    </p:spTree>
    <p:extLst>
      <p:ext uri="{BB962C8B-B14F-4D97-AF65-F5344CB8AC3E}">
        <p14:creationId xmlns:p14="http://schemas.microsoft.com/office/powerpoint/2010/main" val="156114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2" name="Rectangle 1127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4" name="Rectangle 1127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6" name="Rectangle 1127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8" name="Rectangle 1127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0" name="Rectangle 1127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DB52D41F-16F1-EB15-4248-647FF4207711}"/>
              </a:ext>
            </a:extLst>
          </p:cNvPr>
          <p:cNvSpPr>
            <a:spLocks noGrp="1" noChangeArrowheads="1"/>
          </p:cNvSpPr>
          <p:nvPr>
            <p:ph type="title"/>
          </p:nvPr>
        </p:nvSpPr>
        <p:spPr>
          <a:xfrm>
            <a:off x="1028699" y="294538"/>
            <a:ext cx="7421963" cy="1033669"/>
          </a:xfrm>
        </p:spPr>
        <p:txBody>
          <a:bodyPr>
            <a:normAutofit/>
          </a:bodyPr>
          <a:lstStyle/>
          <a:p>
            <a:pPr eaLnBrk="1" hangingPunct="1"/>
            <a:r>
              <a:rPr lang="en-ZA" altLang="en-US" sz="3500">
                <a:solidFill>
                  <a:srgbClr val="FFFFFF"/>
                </a:solidFill>
              </a:rPr>
              <a:t>What is Intellectual Disability?</a:t>
            </a:r>
            <a:endParaRPr lang="en-US" altLang="en-US" sz="3500">
              <a:solidFill>
                <a:srgbClr val="FFFFFF"/>
              </a:solidFill>
            </a:endParaRPr>
          </a:p>
        </p:txBody>
      </p:sp>
      <p:sp>
        <p:nvSpPr>
          <p:cNvPr id="11267" name="Rectangle 3">
            <a:extLst>
              <a:ext uri="{FF2B5EF4-FFF2-40B4-BE49-F238E27FC236}">
                <a16:creationId xmlns:a16="http://schemas.microsoft.com/office/drawing/2014/main" id="{5BF936EB-5CDD-2EE8-0CB1-C51B5504D001}"/>
              </a:ext>
            </a:extLst>
          </p:cNvPr>
          <p:cNvSpPr>
            <a:spLocks noGrp="1" noChangeArrowheads="1"/>
          </p:cNvSpPr>
          <p:nvPr>
            <p:ph idx="1"/>
          </p:nvPr>
        </p:nvSpPr>
        <p:spPr>
          <a:xfrm>
            <a:off x="1028699" y="2318197"/>
            <a:ext cx="7293023" cy="3683358"/>
          </a:xfrm>
        </p:spPr>
        <p:txBody>
          <a:bodyPr anchor="ctr">
            <a:normAutofit/>
          </a:bodyPr>
          <a:lstStyle/>
          <a:p>
            <a:pPr eaLnBrk="1" hangingPunct="1">
              <a:lnSpc>
                <a:spcPct val="150000"/>
              </a:lnSpc>
            </a:pPr>
            <a:r>
              <a:rPr lang="en-US" altLang="en-US" sz="1700" dirty="0"/>
              <a:t>Significantly subaverage intellectual functioning (IQ &lt; 70) – (DSM IV-TR)</a:t>
            </a:r>
          </a:p>
          <a:p>
            <a:pPr eaLnBrk="1" hangingPunct="1">
              <a:lnSpc>
                <a:spcPct val="150000"/>
              </a:lnSpc>
            </a:pPr>
            <a:r>
              <a:rPr lang="en-US" altLang="en-US" sz="1700" dirty="0"/>
              <a:t>Deficits in two areas of adaptive functioning</a:t>
            </a:r>
          </a:p>
          <a:p>
            <a:pPr eaLnBrk="1" hangingPunct="1">
              <a:lnSpc>
                <a:spcPct val="150000"/>
              </a:lnSpc>
            </a:pPr>
            <a:r>
              <a:rPr lang="en-US" altLang="en-US" sz="1700" dirty="0"/>
              <a:t>Difficulty learning and coping</a:t>
            </a:r>
          </a:p>
          <a:p>
            <a:pPr eaLnBrk="1" hangingPunct="1">
              <a:lnSpc>
                <a:spcPct val="150000"/>
              </a:lnSpc>
            </a:pPr>
            <a:r>
              <a:rPr lang="en-US" altLang="en-US" sz="1700" dirty="0"/>
              <a:t>Present before age 18 </a:t>
            </a:r>
          </a:p>
          <a:p>
            <a:pPr eaLnBrk="1" hangingPunct="1">
              <a:lnSpc>
                <a:spcPct val="150000"/>
              </a:lnSpc>
            </a:pPr>
            <a:r>
              <a:rPr lang="en-US" altLang="en-US" sz="1700" dirty="0"/>
              <a:t>1-3 out of 100 people</a:t>
            </a:r>
          </a:p>
          <a:p>
            <a:pPr eaLnBrk="1" hangingPunct="1">
              <a:lnSpc>
                <a:spcPct val="150000"/>
              </a:lnSpc>
            </a:pPr>
            <a:r>
              <a:rPr lang="en-US" altLang="en-US" sz="1700" dirty="0"/>
              <a:t>Numerous internal and external causes</a:t>
            </a:r>
          </a:p>
          <a:p>
            <a:pPr eaLnBrk="1" hangingPunct="1">
              <a:lnSpc>
                <a:spcPct val="150000"/>
              </a:lnSpc>
            </a:pPr>
            <a:r>
              <a:rPr lang="en-US" altLang="en-US" sz="1700" dirty="0"/>
              <a:t>Different degrees of ID require different methods of management</a:t>
            </a:r>
          </a:p>
          <a:p>
            <a:pPr eaLnBrk="1" hangingPunct="1">
              <a:lnSpc>
                <a:spcPct val="150000"/>
              </a:lnSpc>
            </a:pPr>
            <a:endParaRPr lang="en-US" altLang="en-US" sz="1700" dirty="0"/>
          </a:p>
          <a:p>
            <a:pPr eaLnBrk="1" hangingPunct="1">
              <a:lnSpc>
                <a:spcPct val="150000"/>
              </a:lnSpc>
            </a:pPr>
            <a:endParaRPr lang="en-US" altLang="en-US" sz="1700" dirty="0"/>
          </a:p>
          <a:p>
            <a:pPr eaLnBrk="1" hangingPunct="1">
              <a:lnSpc>
                <a:spcPct val="150000"/>
              </a:lnSpc>
            </a:pPr>
            <a:endParaRPr lang="en-US" altLang="en-US" sz="1700" dirty="0"/>
          </a:p>
        </p:txBody>
      </p:sp>
    </p:spTree>
    <p:extLst>
      <p:ext uri="{BB962C8B-B14F-4D97-AF65-F5344CB8AC3E}">
        <p14:creationId xmlns:p14="http://schemas.microsoft.com/office/powerpoint/2010/main" val="3253424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 calcmode="lin" valueType="num">
                                      <p:cBhvr additive="base">
                                        <p:cTn id="13"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 calcmode="lin" valueType="num">
                                      <p:cBhvr additive="base">
                                        <p:cTn id="19"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2" end="2"/>
                                            </p:txEl>
                                          </p:spTgt>
                                        </p:tgtEl>
                                        <p:attrNameLst>
                                          <p:attrName>style.visibility</p:attrName>
                                        </p:attrNameLst>
                                      </p:cBhvr>
                                      <p:to>
                                        <p:strVal val="visible"/>
                                      </p:to>
                                    </p:set>
                                    <p:anim calcmode="lin" valueType="num">
                                      <p:cBhvr additive="base">
                                        <p:cTn id="25"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3" end="3"/>
                                            </p:txEl>
                                          </p:spTgt>
                                        </p:tgtEl>
                                        <p:attrNameLst>
                                          <p:attrName>style.visibility</p:attrName>
                                        </p:attrNameLst>
                                      </p:cBhvr>
                                      <p:to>
                                        <p:strVal val="visible"/>
                                      </p:to>
                                    </p:set>
                                    <p:anim calcmode="lin" valueType="num">
                                      <p:cBhvr additive="base">
                                        <p:cTn id="31"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7">
                                            <p:txEl>
                                              <p:pRg st="4" end="4"/>
                                            </p:txEl>
                                          </p:spTgt>
                                        </p:tgtEl>
                                        <p:attrNameLst>
                                          <p:attrName>style.visibility</p:attrName>
                                        </p:attrNameLst>
                                      </p:cBhvr>
                                      <p:to>
                                        <p:strVal val="visible"/>
                                      </p:to>
                                    </p:set>
                                    <p:anim calcmode="lin" valueType="num">
                                      <p:cBhvr additive="base">
                                        <p:cTn id="37"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7">
                                            <p:txEl>
                                              <p:pRg st="5" end="5"/>
                                            </p:txEl>
                                          </p:spTgt>
                                        </p:tgtEl>
                                        <p:attrNameLst>
                                          <p:attrName>style.visibility</p:attrName>
                                        </p:attrNameLst>
                                      </p:cBhvr>
                                      <p:to>
                                        <p:strVal val="visible"/>
                                      </p:to>
                                    </p:set>
                                    <p:anim calcmode="lin" valueType="num">
                                      <p:cBhvr additive="base">
                                        <p:cTn id="43"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267">
                                            <p:txEl>
                                              <p:pRg st="6" end="6"/>
                                            </p:txEl>
                                          </p:spTgt>
                                        </p:tgtEl>
                                        <p:attrNameLst>
                                          <p:attrName>style.visibility</p:attrName>
                                        </p:attrNameLst>
                                      </p:cBhvr>
                                      <p:to>
                                        <p:strVal val="visible"/>
                                      </p:to>
                                    </p:set>
                                    <p:anim calcmode="lin" valueType="num">
                                      <p:cBhvr additive="base">
                                        <p:cTn id="49"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3" name="Rectangle 1230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a:extLst>
              <a:ext uri="{FF2B5EF4-FFF2-40B4-BE49-F238E27FC236}">
                <a16:creationId xmlns:a16="http://schemas.microsoft.com/office/drawing/2014/main" id="{E1219B22-6616-A89B-3DF8-3DCE3591BF32}"/>
              </a:ext>
            </a:extLst>
          </p:cNvPr>
          <p:cNvSpPr>
            <a:spLocks noGrp="1" noChangeArrowheads="1"/>
          </p:cNvSpPr>
          <p:nvPr>
            <p:ph type="title"/>
          </p:nvPr>
        </p:nvSpPr>
        <p:spPr>
          <a:xfrm>
            <a:off x="1028699" y="294538"/>
            <a:ext cx="7421963" cy="1033669"/>
          </a:xfrm>
        </p:spPr>
        <p:txBody>
          <a:bodyPr>
            <a:normAutofit/>
          </a:bodyPr>
          <a:lstStyle/>
          <a:p>
            <a:pPr eaLnBrk="1" hangingPunct="1"/>
            <a:r>
              <a:rPr lang="en-ZA" altLang="en-US" sz="3500">
                <a:solidFill>
                  <a:srgbClr val="FFFFFF"/>
                </a:solidFill>
              </a:rPr>
              <a:t>Levels of Intellectual Disability</a:t>
            </a:r>
            <a:endParaRPr lang="en-US" altLang="en-US" sz="3500">
              <a:solidFill>
                <a:srgbClr val="FFFFFF"/>
              </a:solidFill>
            </a:endParaRPr>
          </a:p>
        </p:txBody>
      </p:sp>
      <p:sp>
        <p:nvSpPr>
          <p:cNvPr id="3075" name="Rectangle 3">
            <a:extLst>
              <a:ext uri="{FF2B5EF4-FFF2-40B4-BE49-F238E27FC236}">
                <a16:creationId xmlns:a16="http://schemas.microsoft.com/office/drawing/2014/main" id="{EFD89FFC-3500-AA39-0DAA-B26F6C5448D0}"/>
              </a:ext>
            </a:extLst>
          </p:cNvPr>
          <p:cNvSpPr>
            <a:spLocks noGrp="1" noChangeArrowheads="1"/>
          </p:cNvSpPr>
          <p:nvPr>
            <p:ph idx="1"/>
          </p:nvPr>
        </p:nvSpPr>
        <p:spPr>
          <a:xfrm>
            <a:off x="1028699" y="1885280"/>
            <a:ext cx="7293023" cy="4496048"/>
          </a:xfrm>
        </p:spPr>
        <p:txBody>
          <a:bodyPr anchor="ctr">
            <a:normAutofit lnSpcReduction="10000"/>
          </a:bodyPr>
          <a:lstStyle/>
          <a:p>
            <a:pPr marL="274320" indent="-274320" eaLnBrk="1" fontAlgn="auto" hangingPunct="1">
              <a:lnSpc>
                <a:spcPct val="150000"/>
              </a:lnSpc>
              <a:spcBef>
                <a:spcPts val="580"/>
              </a:spcBef>
              <a:spcAft>
                <a:spcPts val="0"/>
              </a:spcAft>
              <a:buFont typeface="Wingdings 2"/>
              <a:buNone/>
              <a:defRPr/>
            </a:pPr>
            <a:r>
              <a:rPr lang="en-ZA" sz="1700" b="1" dirty="0"/>
              <a:t>Mild</a:t>
            </a:r>
            <a:endParaRPr lang="en-ZA" sz="1700" dirty="0"/>
          </a:p>
          <a:p>
            <a:pPr marL="274320" indent="-274320">
              <a:lnSpc>
                <a:spcPct val="150000"/>
              </a:lnSpc>
              <a:spcBef>
                <a:spcPts val="580"/>
              </a:spcBef>
              <a:buFont typeface="Wingdings 2"/>
              <a:buChar char=""/>
              <a:defRPr/>
            </a:pPr>
            <a:r>
              <a:rPr lang="en-ZA" sz="1700" dirty="0"/>
              <a:t>IQ= 50-69 </a:t>
            </a:r>
            <a:r>
              <a:rPr lang="en-US" altLang="en-US" sz="1700" dirty="0"/>
              <a:t>(DSM IV-TR)</a:t>
            </a:r>
            <a:endParaRPr lang="en-ZA" sz="1700" dirty="0"/>
          </a:p>
          <a:p>
            <a:pPr marL="274320" indent="-274320" eaLnBrk="1" fontAlgn="auto" hangingPunct="1">
              <a:lnSpc>
                <a:spcPct val="150000"/>
              </a:lnSpc>
              <a:spcBef>
                <a:spcPts val="580"/>
              </a:spcBef>
              <a:spcAft>
                <a:spcPts val="0"/>
              </a:spcAft>
              <a:buFont typeface="Wingdings 2"/>
              <a:buChar char=""/>
              <a:defRPr/>
            </a:pPr>
            <a:r>
              <a:rPr lang="en-ZA" sz="1700" dirty="0"/>
              <a:t>Mental Age (MA)= 9-12 </a:t>
            </a:r>
            <a:r>
              <a:rPr lang="en-ZA" sz="1700" dirty="0" err="1"/>
              <a:t>yr</a:t>
            </a:r>
            <a:r>
              <a:rPr lang="en-ZA" sz="1700" dirty="0"/>
              <a:t> in adults</a:t>
            </a:r>
          </a:p>
          <a:p>
            <a:pPr marL="274320" indent="-274320" eaLnBrk="1" fontAlgn="auto" hangingPunct="1">
              <a:lnSpc>
                <a:spcPct val="150000"/>
              </a:lnSpc>
              <a:spcBef>
                <a:spcPts val="580"/>
              </a:spcBef>
              <a:spcAft>
                <a:spcPts val="0"/>
              </a:spcAft>
              <a:buFont typeface="Wingdings 2"/>
              <a:buChar char=""/>
              <a:defRPr/>
            </a:pPr>
            <a:r>
              <a:rPr lang="en-US" sz="1700" dirty="0"/>
              <a:t>Maturation &amp; Development: </a:t>
            </a:r>
            <a:r>
              <a:rPr lang="en-ZA" sz="1700" dirty="0"/>
              <a:t>Can develop social </a:t>
            </a:r>
            <a:r>
              <a:rPr lang="en-US" sz="1700" dirty="0"/>
              <a:t>&amp; </a:t>
            </a:r>
            <a:r>
              <a:rPr lang="en-ZA" sz="1700" dirty="0"/>
              <a:t>communication skills; minimal disability in sensorimotor areas; often not distinguished from normal until later age, </a:t>
            </a:r>
          </a:p>
          <a:p>
            <a:pPr marL="274320" indent="-274320" eaLnBrk="1" fontAlgn="auto" hangingPunct="1">
              <a:lnSpc>
                <a:spcPct val="150000"/>
              </a:lnSpc>
              <a:spcBef>
                <a:spcPts val="580"/>
              </a:spcBef>
              <a:spcAft>
                <a:spcPts val="0"/>
              </a:spcAft>
              <a:buFont typeface="Wingdings 2"/>
              <a:buChar char=""/>
              <a:defRPr/>
            </a:pPr>
            <a:r>
              <a:rPr lang="en-US" sz="1700" dirty="0"/>
              <a:t>Training &amp; Education: </a:t>
            </a:r>
            <a:r>
              <a:rPr lang="en-ZA" sz="1700" dirty="0"/>
              <a:t>Can learn academic skills up to 6th grade; can be guided to social conformity; </a:t>
            </a:r>
            <a:endParaRPr lang="en-US" sz="1700" dirty="0"/>
          </a:p>
          <a:p>
            <a:pPr marL="274320" indent="-274320" eaLnBrk="1" fontAlgn="auto" hangingPunct="1">
              <a:lnSpc>
                <a:spcPct val="150000"/>
              </a:lnSpc>
              <a:spcBef>
                <a:spcPts val="580"/>
              </a:spcBef>
              <a:spcAft>
                <a:spcPts val="0"/>
              </a:spcAft>
              <a:buFont typeface="Wingdings 2"/>
              <a:buChar char=""/>
              <a:defRPr/>
            </a:pPr>
            <a:r>
              <a:rPr lang="en-US" sz="1700" dirty="0"/>
              <a:t>Social &amp; vocational adequacy: </a:t>
            </a:r>
            <a:r>
              <a:rPr lang="en-ZA" sz="1700" dirty="0"/>
              <a:t>Can usually achieve social </a:t>
            </a:r>
            <a:r>
              <a:rPr lang="en-US" sz="1700" dirty="0"/>
              <a:t>&amp; </a:t>
            </a:r>
            <a:r>
              <a:rPr lang="en-ZA" sz="1700" dirty="0"/>
              <a:t>vocational skills adequately to minimum self support but may require guidance </a:t>
            </a:r>
            <a:r>
              <a:rPr lang="en-US" sz="1700" dirty="0"/>
              <a:t>&amp; </a:t>
            </a:r>
            <a:r>
              <a:rPr lang="en-ZA" sz="1700" dirty="0"/>
              <a:t>assistance when under unusual social or economic stress</a:t>
            </a:r>
            <a:r>
              <a:rPr lang="en-US" sz="1700" dirty="0"/>
              <a:t>; </a:t>
            </a:r>
          </a:p>
          <a:p>
            <a:pPr marL="274320" indent="-274320" eaLnBrk="1" fontAlgn="auto" hangingPunct="1">
              <a:lnSpc>
                <a:spcPct val="150000"/>
              </a:lnSpc>
              <a:spcBef>
                <a:spcPts val="580"/>
              </a:spcBef>
              <a:spcAft>
                <a:spcPts val="0"/>
              </a:spcAft>
              <a:buFont typeface="Wingdings 2"/>
              <a:buChar char=""/>
              <a:defRPr/>
            </a:pPr>
            <a:endParaRPr lang="en-US" sz="1700" dirty="0"/>
          </a:p>
          <a:p>
            <a:pPr marL="274320" indent="-274320" eaLnBrk="1" fontAlgn="auto" hangingPunct="1">
              <a:lnSpc>
                <a:spcPct val="150000"/>
              </a:lnSpc>
              <a:spcBef>
                <a:spcPts val="580"/>
              </a:spcBef>
              <a:spcAft>
                <a:spcPts val="0"/>
              </a:spcAft>
              <a:buFont typeface="Wingdings 2"/>
              <a:buChar char=""/>
              <a:defRPr/>
            </a:pPr>
            <a:endParaRPr lang="en-US" sz="1700" dirty="0"/>
          </a:p>
        </p:txBody>
      </p:sp>
    </p:spTree>
    <p:extLst>
      <p:ext uri="{BB962C8B-B14F-4D97-AF65-F5344CB8AC3E}">
        <p14:creationId xmlns:p14="http://schemas.microsoft.com/office/powerpoint/2010/main" val="2079893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additive="base">
                                        <p:cTn id="19"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5">
                                            <p:txEl>
                                              <p:pRg st="2" end="2"/>
                                            </p:txEl>
                                          </p:spTgt>
                                        </p:tgtEl>
                                        <p:attrNameLst>
                                          <p:attrName>style.visibility</p:attrName>
                                        </p:attrNameLst>
                                      </p:cBhvr>
                                      <p:to>
                                        <p:strVal val="visible"/>
                                      </p:to>
                                    </p:set>
                                    <p:anim calcmode="lin" valueType="num">
                                      <p:cBhvr additive="base">
                                        <p:cTn id="25"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5">
                                            <p:txEl>
                                              <p:pRg st="3" end="3"/>
                                            </p:txEl>
                                          </p:spTgt>
                                        </p:tgtEl>
                                        <p:attrNameLst>
                                          <p:attrName>style.visibility</p:attrName>
                                        </p:attrNameLst>
                                      </p:cBhvr>
                                      <p:to>
                                        <p:strVal val="visible"/>
                                      </p:to>
                                    </p:set>
                                    <p:anim calcmode="lin" valueType="num">
                                      <p:cBhvr additive="base">
                                        <p:cTn id="31"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5">
                                            <p:txEl>
                                              <p:pRg st="4" end="4"/>
                                            </p:txEl>
                                          </p:spTgt>
                                        </p:tgtEl>
                                        <p:attrNameLst>
                                          <p:attrName>style.visibility</p:attrName>
                                        </p:attrNameLst>
                                      </p:cBhvr>
                                      <p:to>
                                        <p:strVal val="visible"/>
                                      </p:to>
                                    </p:set>
                                    <p:anim calcmode="lin" valueType="num">
                                      <p:cBhvr additive="base">
                                        <p:cTn id="37"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5">
                                            <p:txEl>
                                              <p:pRg st="5" end="5"/>
                                            </p:txEl>
                                          </p:spTgt>
                                        </p:tgtEl>
                                        <p:attrNameLst>
                                          <p:attrName>style.visibility</p:attrName>
                                        </p:attrNameLst>
                                      </p:cBhvr>
                                      <p:to>
                                        <p:strVal val="visible"/>
                                      </p:to>
                                    </p:set>
                                    <p:anim calcmode="lin" valueType="num">
                                      <p:cBhvr additive="base">
                                        <p:cTn id="43" dur="500" fill="hold"/>
                                        <p:tgtEl>
                                          <p:spTgt spid="307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0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6" name="Rectangle 717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8" name="Rectangle 717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0" name="Rectangle 717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2" name="Rectangle 718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4" name="Rectangle 718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0" name="Rectangle 2">
            <a:extLst>
              <a:ext uri="{FF2B5EF4-FFF2-40B4-BE49-F238E27FC236}">
                <a16:creationId xmlns:a16="http://schemas.microsoft.com/office/drawing/2014/main" id="{BF0881B6-E0CD-8F2B-B3DD-6F091CBD36EC}"/>
              </a:ext>
            </a:extLst>
          </p:cNvPr>
          <p:cNvSpPr>
            <a:spLocks noGrp="1" noChangeArrowheads="1"/>
          </p:cNvSpPr>
          <p:nvPr>
            <p:ph type="title"/>
          </p:nvPr>
        </p:nvSpPr>
        <p:spPr>
          <a:xfrm>
            <a:off x="1028699" y="294538"/>
            <a:ext cx="7421963" cy="1033669"/>
          </a:xfrm>
        </p:spPr>
        <p:txBody>
          <a:bodyPr>
            <a:normAutofit/>
          </a:bodyPr>
          <a:lstStyle/>
          <a:p>
            <a:pPr eaLnBrk="1" fontAlgn="auto" hangingPunct="1">
              <a:spcAft>
                <a:spcPts val="0"/>
              </a:spcAft>
              <a:defRPr/>
            </a:pPr>
            <a:r>
              <a:rPr lang="en-ZA" sz="3500">
                <a:solidFill>
                  <a:srgbClr val="FFFFFF"/>
                </a:solidFill>
              </a:rPr>
              <a:t>Levels of Intellectual Disability (cont.)</a:t>
            </a:r>
            <a:endParaRPr lang="en-US" sz="3500">
              <a:solidFill>
                <a:srgbClr val="FFFFFF"/>
              </a:solidFill>
            </a:endParaRPr>
          </a:p>
        </p:txBody>
      </p:sp>
      <p:sp>
        <p:nvSpPr>
          <p:cNvPr id="7171" name="Rectangle 3">
            <a:extLst>
              <a:ext uri="{FF2B5EF4-FFF2-40B4-BE49-F238E27FC236}">
                <a16:creationId xmlns:a16="http://schemas.microsoft.com/office/drawing/2014/main" id="{21B9D5CF-DF94-1B91-C542-0E15334466ED}"/>
              </a:ext>
            </a:extLst>
          </p:cNvPr>
          <p:cNvSpPr>
            <a:spLocks noGrp="1" noChangeArrowheads="1"/>
          </p:cNvSpPr>
          <p:nvPr>
            <p:ph idx="1"/>
          </p:nvPr>
        </p:nvSpPr>
        <p:spPr>
          <a:xfrm>
            <a:off x="752921" y="1884337"/>
            <a:ext cx="7638154" cy="4300747"/>
          </a:xfrm>
        </p:spPr>
        <p:txBody>
          <a:bodyPr anchor="ctr">
            <a:normAutofit fontScale="92500" lnSpcReduction="20000"/>
          </a:bodyPr>
          <a:lstStyle/>
          <a:p>
            <a:pPr marL="274320" indent="-274320" eaLnBrk="1" fontAlgn="auto" hangingPunct="1">
              <a:lnSpc>
                <a:spcPct val="150000"/>
              </a:lnSpc>
              <a:spcBef>
                <a:spcPts val="580"/>
              </a:spcBef>
              <a:spcAft>
                <a:spcPts val="0"/>
              </a:spcAft>
              <a:buFont typeface="Wingdings 2"/>
              <a:buNone/>
              <a:defRPr/>
            </a:pPr>
            <a:r>
              <a:rPr lang="en-ZA" sz="1700" b="1" dirty="0"/>
              <a:t>Moderate </a:t>
            </a:r>
          </a:p>
          <a:p>
            <a:pPr marL="274320" indent="-274320">
              <a:lnSpc>
                <a:spcPct val="150000"/>
              </a:lnSpc>
              <a:spcBef>
                <a:spcPts val="580"/>
              </a:spcBef>
              <a:buFont typeface="Wingdings 2"/>
              <a:buChar char=""/>
              <a:defRPr/>
            </a:pPr>
            <a:r>
              <a:rPr lang="en-ZA" sz="1700" dirty="0"/>
              <a:t>IQ= 35-49 </a:t>
            </a:r>
            <a:r>
              <a:rPr lang="en-US" altLang="en-US" sz="1700" dirty="0"/>
              <a:t>(DSM IV-TR)</a:t>
            </a:r>
            <a:endParaRPr lang="en-ZA" sz="1700" dirty="0"/>
          </a:p>
          <a:p>
            <a:pPr marL="274320" indent="-274320" eaLnBrk="1" fontAlgn="auto" hangingPunct="1">
              <a:lnSpc>
                <a:spcPct val="150000"/>
              </a:lnSpc>
              <a:spcBef>
                <a:spcPts val="580"/>
              </a:spcBef>
              <a:spcAft>
                <a:spcPts val="0"/>
              </a:spcAft>
              <a:buFont typeface="Wingdings 2"/>
              <a:buChar char=""/>
              <a:defRPr/>
            </a:pPr>
            <a:r>
              <a:rPr lang="en-ZA" sz="1700" dirty="0"/>
              <a:t>MA= 6-9 </a:t>
            </a:r>
            <a:r>
              <a:rPr lang="en-ZA" sz="1700" dirty="0" err="1"/>
              <a:t>yrs</a:t>
            </a:r>
            <a:r>
              <a:rPr lang="en-ZA" sz="1700" dirty="0"/>
              <a:t> in adults</a:t>
            </a:r>
          </a:p>
          <a:p>
            <a:pPr marL="274320" indent="-274320" eaLnBrk="1" fontAlgn="auto" hangingPunct="1">
              <a:lnSpc>
                <a:spcPct val="150000"/>
              </a:lnSpc>
              <a:spcBef>
                <a:spcPts val="580"/>
              </a:spcBef>
              <a:spcAft>
                <a:spcPts val="0"/>
              </a:spcAft>
              <a:buFont typeface="Wingdings 2"/>
              <a:buChar char=""/>
              <a:defRPr/>
            </a:pPr>
            <a:r>
              <a:rPr lang="en-US" sz="1700" dirty="0"/>
              <a:t>Maturation &amp; Development: </a:t>
            </a:r>
            <a:r>
              <a:rPr lang="en-ZA" sz="1700" dirty="0"/>
              <a:t>Can talk or learn to communicate; poor social awareness; fair motor development; benefit from training in self help; can be managed with moderate supervision</a:t>
            </a:r>
            <a:r>
              <a:rPr lang="en-US" sz="1700" dirty="0"/>
              <a:t> </a:t>
            </a:r>
          </a:p>
          <a:p>
            <a:pPr marL="274320" indent="-274320" eaLnBrk="1" fontAlgn="auto" hangingPunct="1">
              <a:lnSpc>
                <a:spcPct val="150000"/>
              </a:lnSpc>
              <a:spcBef>
                <a:spcPts val="580"/>
              </a:spcBef>
              <a:spcAft>
                <a:spcPts val="0"/>
              </a:spcAft>
              <a:buFont typeface="Wingdings 2"/>
              <a:buChar char=""/>
              <a:defRPr/>
            </a:pPr>
            <a:r>
              <a:rPr lang="en-US" sz="1700" dirty="0"/>
              <a:t>Training &amp; Education: </a:t>
            </a:r>
            <a:r>
              <a:rPr lang="en-ZA" sz="1700" dirty="0"/>
              <a:t>Can benefit from training in social </a:t>
            </a:r>
            <a:r>
              <a:rPr lang="en-US" sz="1700" dirty="0"/>
              <a:t>&amp; </a:t>
            </a:r>
            <a:r>
              <a:rPr lang="en-ZA" sz="1700" dirty="0"/>
              <a:t>occupational skills; unlikely to progress beyond 2nd </a:t>
            </a:r>
            <a:r>
              <a:rPr lang="en-ZA" sz="1700" dirty="0" err="1"/>
              <a:t>yr</a:t>
            </a:r>
            <a:r>
              <a:rPr lang="en-ZA" sz="1700" dirty="0"/>
              <a:t> level in academic subjects; may learn to travel alone in familiar places</a:t>
            </a:r>
            <a:r>
              <a:rPr lang="en-US" sz="1700" dirty="0"/>
              <a:t> </a:t>
            </a:r>
          </a:p>
          <a:p>
            <a:pPr marL="274320" indent="-274320" eaLnBrk="1" fontAlgn="auto" hangingPunct="1">
              <a:lnSpc>
                <a:spcPct val="150000"/>
              </a:lnSpc>
              <a:spcBef>
                <a:spcPts val="580"/>
              </a:spcBef>
              <a:spcAft>
                <a:spcPts val="0"/>
              </a:spcAft>
              <a:buFont typeface="Wingdings 2"/>
              <a:buChar char=""/>
              <a:defRPr/>
            </a:pPr>
            <a:r>
              <a:rPr lang="en-US" sz="1700" dirty="0"/>
              <a:t>Social &amp; vocational adequacy: </a:t>
            </a:r>
            <a:r>
              <a:rPr lang="en-ZA" sz="1700" dirty="0"/>
              <a:t>May achieve self-maintenance in unskilled/semiskilled work under sheltered conditions; needs supervision &amp; guidance when under mild social or economic stress</a:t>
            </a:r>
            <a:r>
              <a:rPr lang="en-US" sz="1700" dirty="0"/>
              <a:t> </a:t>
            </a:r>
          </a:p>
          <a:p>
            <a:pPr marL="274320" indent="-274320" eaLnBrk="1" fontAlgn="auto" hangingPunct="1">
              <a:lnSpc>
                <a:spcPct val="150000"/>
              </a:lnSpc>
              <a:spcBef>
                <a:spcPts val="580"/>
              </a:spcBef>
              <a:spcAft>
                <a:spcPts val="0"/>
              </a:spcAft>
              <a:buFont typeface="Wingdings 2"/>
              <a:buChar char=""/>
              <a:defRPr/>
            </a:pPr>
            <a:endParaRPr lang="en-US" sz="1700" dirty="0"/>
          </a:p>
          <a:p>
            <a:pPr marL="274320" indent="-274320" eaLnBrk="1" fontAlgn="auto" hangingPunct="1">
              <a:lnSpc>
                <a:spcPct val="150000"/>
              </a:lnSpc>
              <a:spcBef>
                <a:spcPts val="580"/>
              </a:spcBef>
              <a:spcAft>
                <a:spcPts val="0"/>
              </a:spcAft>
              <a:buFont typeface="Wingdings 2"/>
              <a:buChar char=""/>
              <a:defRPr/>
            </a:pPr>
            <a:endParaRPr lang="en-US" sz="1700" dirty="0"/>
          </a:p>
        </p:txBody>
      </p:sp>
    </p:spTree>
    <p:extLst>
      <p:ext uri="{BB962C8B-B14F-4D97-AF65-F5344CB8AC3E}">
        <p14:creationId xmlns:p14="http://schemas.microsoft.com/office/powerpoint/2010/main" val="202633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0" end="0"/>
                                            </p:txEl>
                                          </p:spTgt>
                                        </p:tgtEl>
                                        <p:attrNameLst>
                                          <p:attrName>style.visibility</p:attrName>
                                        </p:attrNameLst>
                                      </p:cBhvr>
                                      <p:to>
                                        <p:strVal val="visible"/>
                                      </p:to>
                                    </p:set>
                                    <p:anim calcmode="lin" valueType="num">
                                      <p:cBhvr additive="base">
                                        <p:cTn id="13"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1" end="1"/>
                                            </p:txEl>
                                          </p:spTgt>
                                        </p:tgtEl>
                                        <p:attrNameLst>
                                          <p:attrName>style.visibility</p:attrName>
                                        </p:attrNameLst>
                                      </p:cBhvr>
                                      <p:to>
                                        <p:strVal val="visible"/>
                                      </p:to>
                                    </p:set>
                                    <p:anim calcmode="lin" valueType="num">
                                      <p:cBhvr additive="base">
                                        <p:cTn id="19"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2" end="2"/>
                                            </p:txEl>
                                          </p:spTgt>
                                        </p:tgtEl>
                                        <p:attrNameLst>
                                          <p:attrName>style.visibility</p:attrName>
                                        </p:attrNameLst>
                                      </p:cBhvr>
                                      <p:to>
                                        <p:strVal val="visible"/>
                                      </p:to>
                                    </p:set>
                                    <p:anim calcmode="lin" valueType="num">
                                      <p:cBhvr additive="base">
                                        <p:cTn id="25"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pRg st="3" end="3"/>
                                            </p:txEl>
                                          </p:spTgt>
                                        </p:tgtEl>
                                        <p:attrNameLst>
                                          <p:attrName>style.visibility</p:attrName>
                                        </p:attrNameLst>
                                      </p:cBhvr>
                                      <p:to>
                                        <p:strVal val="visible"/>
                                      </p:to>
                                    </p:set>
                                    <p:anim calcmode="lin" valueType="num">
                                      <p:cBhvr additive="base">
                                        <p:cTn id="3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1">
                                            <p:txEl>
                                              <p:pRg st="4" end="4"/>
                                            </p:txEl>
                                          </p:spTgt>
                                        </p:tgtEl>
                                        <p:attrNameLst>
                                          <p:attrName>style.visibility</p:attrName>
                                        </p:attrNameLst>
                                      </p:cBhvr>
                                      <p:to>
                                        <p:strVal val="visible"/>
                                      </p:to>
                                    </p:set>
                                    <p:anim calcmode="lin" valueType="num">
                                      <p:cBhvr additive="base">
                                        <p:cTn id="37"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171">
                                            <p:txEl>
                                              <p:pRg st="5" end="5"/>
                                            </p:txEl>
                                          </p:spTgt>
                                        </p:tgtEl>
                                        <p:attrNameLst>
                                          <p:attrName>style.visibility</p:attrName>
                                        </p:attrNameLst>
                                      </p:cBhvr>
                                      <p:to>
                                        <p:strVal val="visible"/>
                                      </p:to>
                                    </p:set>
                                    <p:anim calcmode="lin" valueType="num">
                                      <p:cBhvr additive="base">
                                        <p:cTn id="43"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3820</TotalTime>
  <Words>1518</Words>
  <Application>Microsoft Office PowerPoint</Application>
  <PresentationFormat>On-screen Show (4:3)</PresentationFormat>
  <Paragraphs>114</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Tahoma</vt:lpstr>
      <vt:lpstr>Times New Roman</vt:lpstr>
      <vt:lpstr>Tw Cen MT</vt:lpstr>
      <vt:lpstr>Wingdings 2</vt:lpstr>
      <vt:lpstr>Office Theme</vt:lpstr>
      <vt:lpstr>Intellectual Disabilities (ID)</vt:lpstr>
      <vt:lpstr>Outline</vt:lpstr>
      <vt:lpstr>Introducing Intellectual disability </vt:lpstr>
      <vt:lpstr>What is Intellectual Disability?</vt:lpstr>
      <vt:lpstr>What is Intellectual Disability?</vt:lpstr>
      <vt:lpstr>What is Intellectual Disability?</vt:lpstr>
      <vt:lpstr>What is Intellectual Disability?</vt:lpstr>
      <vt:lpstr>Levels of Intellectual Disability</vt:lpstr>
      <vt:lpstr>Levels of Intellectual Disability (cont.)</vt:lpstr>
      <vt:lpstr>Levels of Intellectual Disability (cont.)</vt:lpstr>
      <vt:lpstr>Levels of Intellectual Disability (cont.)</vt:lpstr>
      <vt:lpstr>Prevalence of Intellectual disability </vt:lpstr>
      <vt:lpstr>Prevalence of Intellectual disability </vt:lpstr>
      <vt:lpstr>Prevalence of Intellectual disability</vt:lpstr>
      <vt:lpstr>Changes in Intellectual Disability Terminology</vt:lpstr>
      <vt:lpstr>Changes in ID Terminology</vt:lpstr>
      <vt:lpstr>Changes in ID Terminology</vt:lpstr>
      <vt:lpstr>Changes in ID Terminology</vt:lpstr>
      <vt:lpstr>Changes in ID Terminology</vt:lpstr>
      <vt:lpstr>Changes in ID Terminology</vt:lpstr>
      <vt:lpstr>Changes in ID Terminology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Rusthof School</dc:title>
  <dc:creator>oem</dc:creator>
  <cp:lastModifiedBy>Debbie</cp:lastModifiedBy>
  <cp:revision>25</cp:revision>
  <dcterms:created xsi:type="dcterms:W3CDTF">2009-08-17T12:55:29Z</dcterms:created>
  <dcterms:modified xsi:type="dcterms:W3CDTF">2022-09-19T12:51:55Z</dcterms:modified>
</cp:coreProperties>
</file>