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316" r:id="rId3"/>
    <p:sldId id="300" r:id="rId4"/>
    <p:sldId id="304" r:id="rId5"/>
    <p:sldId id="302" r:id="rId6"/>
    <p:sldId id="303" r:id="rId7"/>
    <p:sldId id="317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7030"/>
  </p:normalViewPr>
  <p:slideViewPr>
    <p:cSldViewPr snapToGrid="0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1909A-7427-46D0-A600-3EEAB41ED42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A625E2-EF58-4C8E-A56F-1B58B2E7C441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Prevalence rates of depression in men are consistently found to be nearly half those of women</a:t>
          </a:r>
          <a:endParaRPr lang="en-US"/>
        </a:p>
      </dgm:t>
    </dgm:pt>
    <dgm:pt modelId="{DF18628B-3E3F-4947-8808-57BE4677B79F}" type="parTrans" cxnId="{46A7C959-6C89-4163-AA4F-95E77A60F8F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106DE0E-4F34-4102-9DB5-3BEB0083B4D9}" type="sibTrans" cxnId="{46A7C959-6C89-4163-AA4F-95E77A60F8F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ACFE28C-D5C9-4AE7-A206-FE38E16C21D4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Lower prevalence rates do not necessarily reflect better mental health in men as the prevalence rates of substance abuse, physical violence and suicide are significantly higher in men</a:t>
          </a:r>
          <a:endParaRPr lang="en-US"/>
        </a:p>
      </dgm:t>
    </dgm:pt>
    <dgm:pt modelId="{98E8DE06-26A4-48DA-A26B-1325EC29BA91}" type="parTrans" cxnId="{36BB4E23-C0F0-4F29-AF08-02E5A83D9A9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FCFA30F-C8EC-46DE-A088-EA2C3B445865}" type="sibTrans" cxnId="{36BB4E23-C0F0-4F29-AF08-02E5A83D9A9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2FAA0E7-DD8C-496B-B584-375A5EB6CA37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Men who adhere to traditional masculine norms are less likely to have: </a:t>
          </a:r>
          <a:endParaRPr lang="en-US"/>
        </a:p>
      </dgm:t>
    </dgm:pt>
    <dgm:pt modelId="{1A2A9CEC-5A72-442A-AFCC-AF727E0E2561}" type="parTrans" cxnId="{E004E648-1D4E-4509-8547-F6C6B2C575A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059AD93-1E97-472F-967A-659125BBB39D}" type="sibTrans" cxnId="{E004E648-1D4E-4509-8547-F6C6B2C575A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D990D92-0524-41F5-A846-EBEEAEDFA828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Sought help for depression from a GP or mental health care professional </a:t>
          </a:r>
          <a:endParaRPr lang="en-US"/>
        </a:p>
      </dgm:t>
    </dgm:pt>
    <dgm:pt modelId="{34F4726C-47F5-4871-83CE-C5804D810BB2}" type="parTrans" cxnId="{31572FC5-8068-4C39-BFCE-E06E12D38D2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8CD90A8-4706-4064-B4E1-5244A1DF0D05}" type="sibTrans" cxnId="{31572FC5-8068-4C39-BFCE-E06E12D38D2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A32F929-F45B-4FA0-A215-C253681027E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Received any lifetime care for depression </a:t>
          </a:r>
          <a:endParaRPr lang="en-US"/>
        </a:p>
      </dgm:t>
    </dgm:pt>
    <dgm:pt modelId="{AF6EF4A7-7BFC-437B-B46B-92BEB24F4D2C}" type="parTrans" cxnId="{B9CE34D4-D0FE-4AAD-950A-0003F581749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E161ECF-293A-4510-9C90-877B100EEE0B}" type="sibTrans" cxnId="{B9CE34D4-D0FE-4AAD-950A-0003F581749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5231AAA-D6E6-4643-A728-633E7C93E7D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Taken antidepressants </a:t>
          </a:r>
          <a:endParaRPr lang="en-US"/>
        </a:p>
      </dgm:t>
    </dgm:pt>
    <dgm:pt modelId="{E1B1CDAE-9E2C-4F2F-B246-39C6AD148C22}" type="parTrans" cxnId="{37F9A3F9-993B-40C4-9520-73F6888B6CD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0CC14E2-155F-4B46-86B2-6C73ED858C89}" type="sibTrans" cxnId="{37F9A3F9-993B-40C4-9520-73F6888B6CD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73FD44E-EC41-C040-AD44-FEEE24DF5B39}" type="pres">
      <dgm:prSet presAssocID="{1821909A-7427-46D0-A600-3EEAB41ED423}" presName="Name0" presStyleCnt="0">
        <dgm:presLayoutVars>
          <dgm:dir/>
          <dgm:animLvl val="lvl"/>
          <dgm:resizeHandles val="exact"/>
        </dgm:presLayoutVars>
      </dgm:prSet>
      <dgm:spPr/>
    </dgm:pt>
    <dgm:pt modelId="{74165DD9-62AF-B94A-9F44-DD2A2A7F609D}" type="pres">
      <dgm:prSet presAssocID="{52FAA0E7-DD8C-496B-B584-375A5EB6CA37}" presName="boxAndChildren" presStyleCnt="0"/>
      <dgm:spPr/>
    </dgm:pt>
    <dgm:pt modelId="{BC47FF40-DC06-4947-BFE5-2B224DF0B014}" type="pres">
      <dgm:prSet presAssocID="{52FAA0E7-DD8C-496B-B584-375A5EB6CA37}" presName="parentTextBox" presStyleLbl="node1" presStyleIdx="0" presStyleCnt="3"/>
      <dgm:spPr/>
    </dgm:pt>
    <dgm:pt modelId="{7831044B-0952-B541-B59E-6CD4234B3AC3}" type="pres">
      <dgm:prSet presAssocID="{52FAA0E7-DD8C-496B-B584-375A5EB6CA37}" presName="entireBox" presStyleLbl="node1" presStyleIdx="0" presStyleCnt="3"/>
      <dgm:spPr/>
    </dgm:pt>
    <dgm:pt modelId="{666EF66E-854E-0A41-A78C-78FF2AEEDBD5}" type="pres">
      <dgm:prSet presAssocID="{52FAA0E7-DD8C-496B-B584-375A5EB6CA37}" presName="descendantBox" presStyleCnt="0"/>
      <dgm:spPr/>
    </dgm:pt>
    <dgm:pt modelId="{B5295940-BFF6-1748-8D1A-AF9990ED67D9}" type="pres">
      <dgm:prSet presAssocID="{ED990D92-0524-41F5-A846-EBEEAEDFA828}" presName="childTextBox" presStyleLbl="fgAccFollowNode1" presStyleIdx="0" presStyleCnt="3">
        <dgm:presLayoutVars>
          <dgm:bulletEnabled val="1"/>
        </dgm:presLayoutVars>
      </dgm:prSet>
      <dgm:spPr/>
    </dgm:pt>
    <dgm:pt modelId="{35C6A4D3-D689-F149-8C23-72A1F74F2E36}" type="pres">
      <dgm:prSet presAssocID="{2A32F929-F45B-4FA0-A215-C253681027E5}" presName="childTextBox" presStyleLbl="fgAccFollowNode1" presStyleIdx="1" presStyleCnt="3">
        <dgm:presLayoutVars>
          <dgm:bulletEnabled val="1"/>
        </dgm:presLayoutVars>
      </dgm:prSet>
      <dgm:spPr/>
    </dgm:pt>
    <dgm:pt modelId="{A0E96298-5C18-2141-AF75-7FA829BE3003}" type="pres">
      <dgm:prSet presAssocID="{65231AAA-D6E6-4643-A728-633E7C93E7D6}" presName="childTextBox" presStyleLbl="fgAccFollowNode1" presStyleIdx="2" presStyleCnt="3">
        <dgm:presLayoutVars>
          <dgm:bulletEnabled val="1"/>
        </dgm:presLayoutVars>
      </dgm:prSet>
      <dgm:spPr/>
    </dgm:pt>
    <dgm:pt modelId="{036B94C4-ACA9-0447-B5F9-36CB4905E66C}" type="pres">
      <dgm:prSet presAssocID="{1FCFA30F-C8EC-46DE-A088-EA2C3B445865}" presName="sp" presStyleCnt="0"/>
      <dgm:spPr/>
    </dgm:pt>
    <dgm:pt modelId="{09C2C256-A477-AA40-B8EA-1125C0E1ABA0}" type="pres">
      <dgm:prSet presAssocID="{6ACFE28C-D5C9-4AE7-A206-FE38E16C21D4}" presName="arrowAndChildren" presStyleCnt="0"/>
      <dgm:spPr/>
    </dgm:pt>
    <dgm:pt modelId="{8634DEF9-8A29-B346-BC83-4306D4FF7FD4}" type="pres">
      <dgm:prSet presAssocID="{6ACFE28C-D5C9-4AE7-A206-FE38E16C21D4}" presName="parentTextArrow" presStyleLbl="node1" presStyleIdx="1" presStyleCnt="3"/>
      <dgm:spPr/>
    </dgm:pt>
    <dgm:pt modelId="{3D73A104-0E91-604A-9D3F-DA85CF8E5156}" type="pres">
      <dgm:prSet presAssocID="{3106DE0E-4F34-4102-9DB5-3BEB0083B4D9}" presName="sp" presStyleCnt="0"/>
      <dgm:spPr/>
    </dgm:pt>
    <dgm:pt modelId="{8F753F1E-EFBB-3E44-8CEF-9E4A9719B870}" type="pres">
      <dgm:prSet presAssocID="{B7A625E2-EF58-4C8E-A56F-1B58B2E7C441}" presName="arrowAndChildren" presStyleCnt="0"/>
      <dgm:spPr/>
    </dgm:pt>
    <dgm:pt modelId="{0DC354C7-945B-0C41-BD1D-A37E0426C524}" type="pres">
      <dgm:prSet presAssocID="{B7A625E2-EF58-4C8E-A56F-1B58B2E7C441}" presName="parentTextArrow" presStyleLbl="node1" presStyleIdx="2" presStyleCnt="3"/>
      <dgm:spPr/>
    </dgm:pt>
  </dgm:ptLst>
  <dgm:cxnLst>
    <dgm:cxn modelId="{36BB4E23-C0F0-4F29-AF08-02E5A83D9A9F}" srcId="{1821909A-7427-46D0-A600-3EEAB41ED423}" destId="{6ACFE28C-D5C9-4AE7-A206-FE38E16C21D4}" srcOrd="1" destOrd="0" parTransId="{98E8DE06-26A4-48DA-A26B-1325EC29BA91}" sibTransId="{1FCFA30F-C8EC-46DE-A088-EA2C3B445865}"/>
    <dgm:cxn modelId="{E004E648-1D4E-4509-8547-F6C6B2C575AA}" srcId="{1821909A-7427-46D0-A600-3EEAB41ED423}" destId="{52FAA0E7-DD8C-496B-B584-375A5EB6CA37}" srcOrd="2" destOrd="0" parTransId="{1A2A9CEC-5A72-442A-AFCC-AF727E0E2561}" sibTransId="{F059AD93-1E97-472F-967A-659125BBB39D}"/>
    <dgm:cxn modelId="{F20A4155-EDF4-F640-81A9-95D061944409}" type="presOf" srcId="{65231AAA-D6E6-4643-A728-633E7C93E7D6}" destId="{A0E96298-5C18-2141-AF75-7FA829BE3003}" srcOrd="0" destOrd="0" presId="urn:microsoft.com/office/officeart/2005/8/layout/process4"/>
    <dgm:cxn modelId="{9BE4C258-1137-AA4B-8A18-C2D978B920B9}" type="presOf" srcId="{ED990D92-0524-41F5-A846-EBEEAEDFA828}" destId="{B5295940-BFF6-1748-8D1A-AF9990ED67D9}" srcOrd="0" destOrd="0" presId="urn:microsoft.com/office/officeart/2005/8/layout/process4"/>
    <dgm:cxn modelId="{46A7C959-6C89-4163-AA4F-95E77A60F8F1}" srcId="{1821909A-7427-46D0-A600-3EEAB41ED423}" destId="{B7A625E2-EF58-4C8E-A56F-1B58B2E7C441}" srcOrd="0" destOrd="0" parTransId="{DF18628B-3E3F-4947-8808-57BE4677B79F}" sibTransId="{3106DE0E-4F34-4102-9DB5-3BEB0083B4D9}"/>
    <dgm:cxn modelId="{5ACF7771-25CC-5B49-946D-0D281223D8DA}" type="presOf" srcId="{B7A625E2-EF58-4C8E-A56F-1B58B2E7C441}" destId="{0DC354C7-945B-0C41-BD1D-A37E0426C524}" srcOrd="0" destOrd="0" presId="urn:microsoft.com/office/officeart/2005/8/layout/process4"/>
    <dgm:cxn modelId="{A1CF9189-EE8E-0F49-871F-A9285620787E}" type="presOf" srcId="{2A32F929-F45B-4FA0-A215-C253681027E5}" destId="{35C6A4D3-D689-F149-8C23-72A1F74F2E36}" srcOrd="0" destOrd="0" presId="urn:microsoft.com/office/officeart/2005/8/layout/process4"/>
    <dgm:cxn modelId="{8567749F-BEFE-4146-99F2-911044DA2123}" type="presOf" srcId="{6ACFE28C-D5C9-4AE7-A206-FE38E16C21D4}" destId="{8634DEF9-8A29-B346-BC83-4306D4FF7FD4}" srcOrd="0" destOrd="0" presId="urn:microsoft.com/office/officeart/2005/8/layout/process4"/>
    <dgm:cxn modelId="{31572FC5-8068-4C39-BFCE-E06E12D38D24}" srcId="{52FAA0E7-DD8C-496B-B584-375A5EB6CA37}" destId="{ED990D92-0524-41F5-A846-EBEEAEDFA828}" srcOrd="0" destOrd="0" parTransId="{34F4726C-47F5-4871-83CE-C5804D810BB2}" sibTransId="{E8CD90A8-4706-4064-B4E1-5244A1DF0D05}"/>
    <dgm:cxn modelId="{B9CE34D4-D0FE-4AAD-950A-0003F5817495}" srcId="{52FAA0E7-DD8C-496B-B584-375A5EB6CA37}" destId="{2A32F929-F45B-4FA0-A215-C253681027E5}" srcOrd="1" destOrd="0" parTransId="{AF6EF4A7-7BFC-437B-B46B-92BEB24F4D2C}" sibTransId="{BE161ECF-293A-4510-9C90-877B100EEE0B}"/>
    <dgm:cxn modelId="{BAC491EA-28C8-D64C-9F25-191E0985455B}" type="presOf" srcId="{52FAA0E7-DD8C-496B-B584-375A5EB6CA37}" destId="{BC47FF40-DC06-4947-BFE5-2B224DF0B014}" srcOrd="0" destOrd="0" presId="urn:microsoft.com/office/officeart/2005/8/layout/process4"/>
    <dgm:cxn modelId="{AE2B6AF0-6A52-FE4A-BF17-E243EDD450C9}" type="presOf" srcId="{1821909A-7427-46D0-A600-3EEAB41ED423}" destId="{673FD44E-EC41-C040-AD44-FEEE24DF5B39}" srcOrd="0" destOrd="0" presId="urn:microsoft.com/office/officeart/2005/8/layout/process4"/>
    <dgm:cxn modelId="{20AF6AF1-00F4-734A-B5E3-0D61DE14BBBF}" type="presOf" srcId="{52FAA0E7-DD8C-496B-B584-375A5EB6CA37}" destId="{7831044B-0952-B541-B59E-6CD4234B3AC3}" srcOrd="1" destOrd="0" presId="urn:microsoft.com/office/officeart/2005/8/layout/process4"/>
    <dgm:cxn modelId="{37F9A3F9-993B-40C4-9520-73F6888B6CD3}" srcId="{52FAA0E7-DD8C-496B-B584-375A5EB6CA37}" destId="{65231AAA-D6E6-4643-A728-633E7C93E7D6}" srcOrd="2" destOrd="0" parTransId="{E1B1CDAE-9E2C-4F2F-B246-39C6AD148C22}" sibTransId="{F0CC14E2-155F-4B46-86B2-6C73ED858C89}"/>
    <dgm:cxn modelId="{C59220EC-E691-2249-B9C7-28E6BA159D5C}" type="presParOf" srcId="{673FD44E-EC41-C040-AD44-FEEE24DF5B39}" destId="{74165DD9-62AF-B94A-9F44-DD2A2A7F609D}" srcOrd="0" destOrd="0" presId="urn:microsoft.com/office/officeart/2005/8/layout/process4"/>
    <dgm:cxn modelId="{502D5940-93DA-594F-973F-972FB26F2FB3}" type="presParOf" srcId="{74165DD9-62AF-B94A-9F44-DD2A2A7F609D}" destId="{BC47FF40-DC06-4947-BFE5-2B224DF0B014}" srcOrd="0" destOrd="0" presId="urn:microsoft.com/office/officeart/2005/8/layout/process4"/>
    <dgm:cxn modelId="{9C347B90-58AD-2E41-A6DF-9BD934152991}" type="presParOf" srcId="{74165DD9-62AF-B94A-9F44-DD2A2A7F609D}" destId="{7831044B-0952-B541-B59E-6CD4234B3AC3}" srcOrd="1" destOrd="0" presId="urn:microsoft.com/office/officeart/2005/8/layout/process4"/>
    <dgm:cxn modelId="{FB11081A-75BE-BF41-87CA-AC1A215D4009}" type="presParOf" srcId="{74165DD9-62AF-B94A-9F44-DD2A2A7F609D}" destId="{666EF66E-854E-0A41-A78C-78FF2AEEDBD5}" srcOrd="2" destOrd="0" presId="urn:microsoft.com/office/officeart/2005/8/layout/process4"/>
    <dgm:cxn modelId="{1EAAACC4-4BD9-9A42-8051-E0019AEDA551}" type="presParOf" srcId="{666EF66E-854E-0A41-A78C-78FF2AEEDBD5}" destId="{B5295940-BFF6-1748-8D1A-AF9990ED67D9}" srcOrd="0" destOrd="0" presId="urn:microsoft.com/office/officeart/2005/8/layout/process4"/>
    <dgm:cxn modelId="{1DB52065-21AB-664D-9BC1-40312CE399FC}" type="presParOf" srcId="{666EF66E-854E-0A41-A78C-78FF2AEEDBD5}" destId="{35C6A4D3-D689-F149-8C23-72A1F74F2E36}" srcOrd="1" destOrd="0" presId="urn:microsoft.com/office/officeart/2005/8/layout/process4"/>
    <dgm:cxn modelId="{C2975B8D-F9EC-FF4E-B464-95A173785484}" type="presParOf" srcId="{666EF66E-854E-0A41-A78C-78FF2AEEDBD5}" destId="{A0E96298-5C18-2141-AF75-7FA829BE3003}" srcOrd="2" destOrd="0" presId="urn:microsoft.com/office/officeart/2005/8/layout/process4"/>
    <dgm:cxn modelId="{A8A2A080-E59A-EF46-A0FC-85E211BADD7C}" type="presParOf" srcId="{673FD44E-EC41-C040-AD44-FEEE24DF5B39}" destId="{036B94C4-ACA9-0447-B5F9-36CB4905E66C}" srcOrd="1" destOrd="0" presId="urn:microsoft.com/office/officeart/2005/8/layout/process4"/>
    <dgm:cxn modelId="{103828CA-36F1-D747-8D74-34816477F3BD}" type="presParOf" srcId="{673FD44E-EC41-C040-AD44-FEEE24DF5B39}" destId="{09C2C256-A477-AA40-B8EA-1125C0E1ABA0}" srcOrd="2" destOrd="0" presId="urn:microsoft.com/office/officeart/2005/8/layout/process4"/>
    <dgm:cxn modelId="{B71872D3-5DA0-5F44-B27C-D549BA82B79E}" type="presParOf" srcId="{09C2C256-A477-AA40-B8EA-1125C0E1ABA0}" destId="{8634DEF9-8A29-B346-BC83-4306D4FF7FD4}" srcOrd="0" destOrd="0" presId="urn:microsoft.com/office/officeart/2005/8/layout/process4"/>
    <dgm:cxn modelId="{E12FD680-98EC-674B-824A-1A98111B6187}" type="presParOf" srcId="{673FD44E-EC41-C040-AD44-FEEE24DF5B39}" destId="{3D73A104-0E91-604A-9D3F-DA85CF8E5156}" srcOrd="3" destOrd="0" presId="urn:microsoft.com/office/officeart/2005/8/layout/process4"/>
    <dgm:cxn modelId="{D6384CD0-1072-B545-8204-1A24A346FA83}" type="presParOf" srcId="{673FD44E-EC41-C040-AD44-FEEE24DF5B39}" destId="{8F753F1E-EFBB-3E44-8CEF-9E4A9719B870}" srcOrd="4" destOrd="0" presId="urn:microsoft.com/office/officeart/2005/8/layout/process4"/>
    <dgm:cxn modelId="{C9FDAAB7-DE85-7A4F-B277-72FF6D62C56F}" type="presParOf" srcId="{8F753F1E-EFBB-3E44-8CEF-9E4A9719B870}" destId="{0DC354C7-945B-0C41-BD1D-A37E0426C5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5563DB-B8D3-48E9-942D-B775D844BE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B6BDD4-B5D0-44C7-9A61-67D2A156E4D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Diagnostic criteria and assessment measures </a:t>
          </a:r>
          <a:endParaRPr lang="en-US"/>
        </a:p>
      </dgm:t>
    </dgm:pt>
    <dgm:pt modelId="{41EDAC51-935B-4A6A-96A2-58AC121509CF}" type="parTrans" cxnId="{DE61D071-AFA1-4483-A3FE-895FDBBEB16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CC021D8-1463-4287-947C-B0EB67F295CB}" type="sibTrans" cxnId="{DE61D071-AFA1-4483-A3FE-895FDBBEB16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3CDB8EA-2166-43EC-83EE-548363402A8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Depression is constructed as a gendered mood disorder</a:t>
          </a:r>
          <a:endParaRPr lang="en-US"/>
        </a:p>
      </dgm:t>
    </dgm:pt>
    <dgm:pt modelId="{73F04BD6-F2C8-47F4-ABB7-049EC9DF68D0}" type="parTrans" cxnId="{FD99A15F-BE80-46C9-AA75-7A42F49022E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D3191DD-AA4A-4053-BE30-22C6CA772228}" type="sibTrans" cxnId="{FD99A15F-BE80-46C9-AA75-7A42F49022E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86426FA-0E73-4120-B242-267582FECF8E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Men are conspicuously absent in the psychiatric history related to the development of the category and diagnosis of depression</a:t>
          </a:r>
          <a:endParaRPr lang="en-US"/>
        </a:p>
      </dgm:t>
    </dgm:pt>
    <dgm:pt modelId="{10CFF56E-4CD4-4403-948D-368E26602504}" type="parTrans" cxnId="{947D83D8-0E38-4E15-B74B-4A8451D0140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FAD3EF9-7B21-4385-8CB5-1BB31E50F733}" type="sibTrans" cxnId="{947D83D8-0E38-4E15-B74B-4A8451D0140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1F0CF93-30CB-4449-B75E-C724C453CD9D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The diagnostic criteria used for its assessment may perpetrate and reproduce gender stereotypes</a:t>
          </a:r>
          <a:endParaRPr lang="en-US" dirty="0"/>
        </a:p>
      </dgm:t>
    </dgm:pt>
    <dgm:pt modelId="{474306B0-564E-4344-BB90-DCBAD3D4FBD3}" type="parTrans" cxnId="{727DBC75-C286-4E83-BB5E-77707F4AA2F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67556E4-C360-4E38-BA8E-AC61ECE5AFF8}" type="sibTrans" cxnId="{727DBC75-C286-4E83-BB5E-77707F4AA2F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FE3AE51-19C6-4802-95F2-4B45EA18B4EF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Canadian Community Health Survey: women reported a significantly higher mean number of symptoms and women were more likely to report: ‘increased appetite’, ‘being in tears’, ‘loss of interest’ and ‘thoughts of death’. (Romans et al., 2007)</a:t>
          </a:r>
          <a:endParaRPr lang="en-US"/>
        </a:p>
      </dgm:t>
    </dgm:pt>
    <dgm:pt modelId="{FAEC44FB-6C90-48E6-A4B0-A0206861D145}" type="parTrans" cxnId="{23B10C70-8039-432F-995D-9E2BF2D87D1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9316F52-0D44-4165-B0CD-D411C6C9A6AC}" type="sibTrans" cxnId="{23B10C70-8039-432F-995D-9E2BF2D87D1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24B3053-D5D8-DE4F-817B-607F7C27A034}" type="pres">
      <dgm:prSet presAssocID="{D95563DB-B8D3-48E9-942D-B775D844BE41}" presName="linear" presStyleCnt="0">
        <dgm:presLayoutVars>
          <dgm:animLvl val="lvl"/>
          <dgm:resizeHandles val="exact"/>
        </dgm:presLayoutVars>
      </dgm:prSet>
      <dgm:spPr/>
    </dgm:pt>
    <dgm:pt modelId="{F6F2E70B-1F12-2943-9BCE-843B75C27C26}" type="pres">
      <dgm:prSet presAssocID="{EFB6BDD4-B5D0-44C7-9A61-67D2A156E4D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A706E7C-2A0D-C445-BFBE-964E6D3C8B1C}" type="pres">
      <dgm:prSet presAssocID="{EFB6BDD4-B5D0-44C7-9A61-67D2A156E4D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FDA082D-25CD-834C-87A7-BD184C349CF5}" type="presOf" srcId="{EFB6BDD4-B5D0-44C7-9A61-67D2A156E4D3}" destId="{F6F2E70B-1F12-2943-9BCE-843B75C27C26}" srcOrd="0" destOrd="0" presId="urn:microsoft.com/office/officeart/2005/8/layout/vList2"/>
    <dgm:cxn modelId="{FD99A15F-BE80-46C9-AA75-7A42F49022E0}" srcId="{EFB6BDD4-B5D0-44C7-9A61-67D2A156E4D3}" destId="{A3CDB8EA-2166-43EC-83EE-548363402A83}" srcOrd="0" destOrd="0" parTransId="{73F04BD6-F2C8-47F4-ABB7-049EC9DF68D0}" sibTransId="{8D3191DD-AA4A-4053-BE30-22C6CA772228}"/>
    <dgm:cxn modelId="{04608860-08A9-9448-9E7C-3EB5ABA20F78}" type="presOf" srcId="{3FE3AE51-19C6-4802-95F2-4B45EA18B4EF}" destId="{1A706E7C-2A0D-C445-BFBE-964E6D3C8B1C}" srcOrd="0" destOrd="3" presId="urn:microsoft.com/office/officeart/2005/8/layout/vList2"/>
    <dgm:cxn modelId="{498B5263-5529-DC44-97D9-7316C001F31C}" type="presOf" srcId="{D95563DB-B8D3-48E9-942D-B775D844BE41}" destId="{D24B3053-D5D8-DE4F-817B-607F7C27A034}" srcOrd="0" destOrd="0" presId="urn:microsoft.com/office/officeart/2005/8/layout/vList2"/>
    <dgm:cxn modelId="{23B10C70-8039-432F-995D-9E2BF2D87D1A}" srcId="{EFB6BDD4-B5D0-44C7-9A61-67D2A156E4D3}" destId="{3FE3AE51-19C6-4802-95F2-4B45EA18B4EF}" srcOrd="3" destOrd="0" parTransId="{FAEC44FB-6C90-48E6-A4B0-A0206861D145}" sibTransId="{E9316F52-0D44-4165-B0CD-D411C6C9A6AC}"/>
    <dgm:cxn modelId="{DE61D071-AFA1-4483-A3FE-895FDBBEB167}" srcId="{D95563DB-B8D3-48E9-942D-B775D844BE41}" destId="{EFB6BDD4-B5D0-44C7-9A61-67D2A156E4D3}" srcOrd="0" destOrd="0" parTransId="{41EDAC51-935B-4A6A-96A2-58AC121509CF}" sibTransId="{ECC021D8-1463-4287-947C-B0EB67F295CB}"/>
    <dgm:cxn modelId="{727DBC75-C286-4E83-BB5E-77707F4AA2F9}" srcId="{EFB6BDD4-B5D0-44C7-9A61-67D2A156E4D3}" destId="{F1F0CF93-30CB-4449-B75E-C724C453CD9D}" srcOrd="2" destOrd="0" parTransId="{474306B0-564E-4344-BB90-DCBAD3D4FBD3}" sibTransId="{867556E4-C360-4E38-BA8E-AC61ECE5AFF8}"/>
    <dgm:cxn modelId="{84DE9FA3-DC08-6C4C-99A4-F780E513CABC}" type="presOf" srcId="{F86426FA-0E73-4120-B242-267582FECF8E}" destId="{1A706E7C-2A0D-C445-BFBE-964E6D3C8B1C}" srcOrd="0" destOrd="1" presId="urn:microsoft.com/office/officeart/2005/8/layout/vList2"/>
    <dgm:cxn modelId="{7F47C4CE-7DFC-274E-947E-8A2BA6BADC6F}" type="presOf" srcId="{A3CDB8EA-2166-43EC-83EE-548363402A83}" destId="{1A706E7C-2A0D-C445-BFBE-964E6D3C8B1C}" srcOrd="0" destOrd="0" presId="urn:microsoft.com/office/officeart/2005/8/layout/vList2"/>
    <dgm:cxn modelId="{947D83D8-0E38-4E15-B74B-4A8451D01402}" srcId="{EFB6BDD4-B5D0-44C7-9A61-67D2A156E4D3}" destId="{F86426FA-0E73-4120-B242-267582FECF8E}" srcOrd="1" destOrd="0" parTransId="{10CFF56E-4CD4-4403-948D-368E26602504}" sibTransId="{DFAD3EF9-7B21-4385-8CB5-1BB31E50F733}"/>
    <dgm:cxn modelId="{E8C8DFEF-AFD8-BE48-918B-35FAA20D0AAB}" type="presOf" srcId="{F1F0CF93-30CB-4449-B75E-C724C453CD9D}" destId="{1A706E7C-2A0D-C445-BFBE-964E6D3C8B1C}" srcOrd="0" destOrd="2" presId="urn:microsoft.com/office/officeart/2005/8/layout/vList2"/>
    <dgm:cxn modelId="{2CFFDF2B-A666-E849-9797-A5113FB4D488}" type="presParOf" srcId="{D24B3053-D5D8-DE4F-817B-607F7C27A034}" destId="{F6F2E70B-1F12-2943-9BCE-843B75C27C26}" srcOrd="0" destOrd="0" presId="urn:microsoft.com/office/officeart/2005/8/layout/vList2"/>
    <dgm:cxn modelId="{A3507D30-1216-DA4D-A7D5-232CC6829E5E}" type="presParOf" srcId="{D24B3053-D5D8-DE4F-817B-607F7C27A034}" destId="{1A706E7C-2A0D-C445-BFBE-964E6D3C8B1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CCA91-C5E5-4776-997D-AE1BFD2369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ADDA69-2D65-4E06-B037-07005EB011C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Diagnostic criteria and assessment measures </a:t>
          </a:r>
          <a:endParaRPr lang="en-US"/>
        </a:p>
      </dgm:t>
    </dgm:pt>
    <dgm:pt modelId="{370D44C1-44E3-4EEF-A4B8-70C2550434D8}" type="parTrans" cxnId="{6F6D1812-E025-40A1-B658-E8076A1C02E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1A8CCEF-281E-4DDB-BBC6-A203D3C694E2}" type="sibTrans" cxnId="{6F6D1812-E025-40A1-B658-E8076A1C02E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C4EA87F-69F7-4E01-8EE8-2BD79C70A27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Men may not experience depression differently from women; however, they appear to express depression differently</a:t>
          </a:r>
          <a:endParaRPr lang="en-US"/>
        </a:p>
      </dgm:t>
    </dgm:pt>
    <dgm:pt modelId="{24595828-1565-479E-A1B0-AB3F95815312}" type="parTrans" cxnId="{09764B06-95EE-4D8A-9D06-441D61C774D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940D358-93D0-48B8-A560-F12FA0E202A4}" type="sibTrans" cxnId="{09764B06-95EE-4D8A-9D06-441D61C774D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265002A-C0D7-45AE-9187-683519EAB57A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The ways in which men embody depression in their everyday lives (such as anger, isolation and autonomy around self-management practices, and risky self-care practices such as alcohol and drug use) aren’t taken into account in the DSM-5’s diagnostic criteria for MDD</a:t>
          </a:r>
          <a:endParaRPr lang="en-US" dirty="0"/>
        </a:p>
      </dgm:t>
    </dgm:pt>
    <dgm:pt modelId="{97AA04C5-485D-4C83-B163-3F86584DE56A}" type="parTrans" cxnId="{23815F7B-86A6-45F9-9EE8-D77BB1A5D7A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2FD6205-0ED1-4578-9CDD-1EB518F05742}" type="sibTrans" cxnId="{23815F7B-86A6-45F9-9EE8-D77BB1A5D7A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89B4B4C-85F4-400D-901F-A47C27E80B38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Traditional masculinity continues to inform many young men’s depression-related self-care practices</a:t>
          </a:r>
          <a:endParaRPr lang="en-US"/>
        </a:p>
      </dgm:t>
    </dgm:pt>
    <dgm:pt modelId="{9A8BC494-9893-4D18-B150-50EC030C7AEC}" type="parTrans" cxnId="{6E541EE7-4697-4AE4-9CBF-C1BAFCE755F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31F1A2D-4553-42C6-9BAC-9C7A194F58B3}" type="sibTrans" cxnId="{6E541EE7-4697-4AE4-9CBF-C1BAFCE755F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FBD1526-4DE1-CF4F-A055-8E9E4EC72240}" type="pres">
      <dgm:prSet presAssocID="{890CCA91-C5E5-4776-997D-AE1BFD236924}" presName="linear" presStyleCnt="0">
        <dgm:presLayoutVars>
          <dgm:animLvl val="lvl"/>
          <dgm:resizeHandles val="exact"/>
        </dgm:presLayoutVars>
      </dgm:prSet>
      <dgm:spPr/>
    </dgm:pt>
    <dgm:pt modelId="{61973CFF-4432-7D41-9813-E60E2A797C45}" type="pres">
      <dgm:prSet presAssocID="{FCADDA69-2D65-4E06-B037-07005EB011C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0DA4CA8-F591-7948-88D7-F7DB774CA362}" type="pres">
      <dgm:prSet presAssocID="{FCADDA69-2D65-4E06-B037-07005EB011C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764B06-95EE-4D8A-9D06-441D61C774DE}" srcId="{FCADDA69-2D65-4E06-B037-07005EB011C5}" destId="{2C4EA87F-69F7-4E01-8EE8-2BD79C70A273}" srcOrd="0" destOrd="0" parTransId="{24595828-1565-479E-A1B0-AB3F95815312}" sibTransId="{6940D358-93D0-48B8-A560-F12FA0E202A4}"/>
    <dgm:cxn modelId="{6F6D1812-E025-40A1-B658-E8076A1C02E1}" srcId="{890CCA91-C5E5-4776-997D-AE1BFD236924}" destId="{FCADDA69-2D65-4E06-B037-07005EB011C5}" srcOrd="0" destOrd="0" parTransId="{370D44C1-44E3-4EEF-A4B8-70C2550434D8}" sibTransId="{F1A8CCEF-281E-4DDB-BBC6-A203D3C694E2}"/>
    <dgm:cxn modelId="{F8C9F920-D2F9-774E-9FCB-CFEA66146FA1}" type="presOf" srcId="{890CCA91-C5E5-4776-997D-AE1BFD236924}" destId="{BFBD1526-4DE1-CF4F-A055-8E9E4EC72240}" srcOrd="0" destOrd="0" presId="urn:microsoft.com/office/officeart/2005/8/layout/vList2"/>
    <dgm:cxn modelId="{07295050-93FB-F743-9B12-C84EDF662E88}" type="presOf" srcId="{1265002A-C0D7-45AE-9187-683519EAB57A}" destId="{50DA4CA8-F591-7948-88D7-F7DB774CA362}" srcOrd="0" destOrd="1" presId="urn:microsoft.com/office/officeart/2005/8/layout/vList2"/>
    <dgm:cxn modelId="{8B3F4855-23EB-6742-A0FD-1CB6E2DA74D6}" type="presOf" srcId="{2C4EA87F-69F7-4E01-8EE8-2BD79C70A273}" destId="{50DA4CA8-F591-7948-88D7-F7DB774CA362}" srcOrd="0" destOrd="0" presId="urn:microsoft.com/office/officeart/2005/8/layout/vList2"/>
    <dgm:cxn modelId="{23815F7B-86A6-45F9-9EE8-D77BB1A5D7A0}" srcId="{FCADDA69-2D65-4E06-B037-07005EB011C5}" destId="{1265002A-C0D7-45AE-9187-683519EAB57A}" srcOrd="1" destOrd="0" parTransId="{97AA04C5-485D-4C83-B163-3F86584DE56A}" sibTransId="{A2FD6205-0ED1-4578-9CDD-1EB518F05742}"/>
    <dgm:cxn modelId="{0A18D8C7-CDF4-864F-ACF6-6060F076192A}" type="presOf" srcId="{FCADDA69-2D65-4E06-B037-07005EB011C5}" destId="{61973CFF-4432-7D41-9813-E60E2A797C45}" srcOrd="0" destOrd="0" presId="urn:microsoft.com/office/officeart/2005/8/layout/vList2"/>
    <dgm:cxn modelId="{6E541EE7-4697-4AE4-9CBF-C1BAFCE755F5}" srcId="{FCADDA69-2D65-4E06-B037-07005EB011C5}" destId="{589B4B4C-85F4-400D-901F-A47C27E80B38}" srcOrd="2" destOrd="0" parTransId="{9A8BC494-9893-4D18-B150-50EC030C7AEC}" sibTransId="{231F1A2D-4553-42C6-9BAC-9C7A194F58B3}"/>
    <dgm:cxn modelId="{3C4B2EFE-E900-3544-ACDA-93D7FD132C39}" type="presOf" srcId="{589B4B4C-85F4-400D-901F-A47C27E80B38}" destId="{50DA4CA8-F591-7948-88D7-F7DB774CA362}" srcOrd="0" destOrd="2" presId="urn:microsoft.com/office/officeart/2005/8/layout/vList2"/>
    <dgm:cxn modelId="{1917C38D-6B0F-C748-91C6-C5D41E26C9DA}" type="presParOf" srcId="{BFBD1526-4DE1-CF4F-A055-8E9E4EC72240}" destId="{61973CFF-4432-7D41-9813-E60E2A797C45}" srcOrd="0" destOrd="0" presId="urn:microsoft.com/office/officeart/2005/8/layout/vList2"/>
    <dgm:cxn modelId="{5F9A3A33-EB83-A545-B25C-3D438B072E02}" type="presParOf" srcId="{BFBD1526-4DE1-CF4F-A055-8E9E4EC72240}" destId="{50DA4CA8-F591-7948-88D7-F7DB774CA3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8C0C69-8C33-476C-BBF7-EC68117DB7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BE84BE-6DBE-44D4-8C07-12A0876B3FC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Help-seeking behaviour </a:t>
          </a:r>
          <a:endParaRPr lang="en-US"/>
        </a:p>
      </dgm:t>
    </dgm:pt>
    <dgm:pt modelId="{85AB9C6E-A21A-4578-AC32-A6C7139CC0C0}" type="parTrans" cxnId="{25C6FCAE-8854-43AD-AA39-CB096AB2CF5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9EEF684-7F83-43F2-AD40-3363956869D5}" type="sibTrans" cxnId="{25C6FCAE-8854-43AD-AA39-CB096AB2CF5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E532EE5-23E7-48FA-826F-D4C5C0528172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Dominant narrative in the academic literature is that men are reluctant to seek help </a:t>
          </a:r>
          <a:endParaRPr lang="en-US"/>
        </a:p>
      </dgm:t>
    </dgm:pt>
    <dgm:pt modelId="{398AACB1-923A-4F28-8809-02D79FD174F2}" type="parTrans" cxnId="{D8428883-A144-49D2-B1B0-0BCF3AD23C4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985957C-875F-452E-A609-7733163D8260}" type="sibTrans" cxnId="{D8428883-A144-49D2-B1B0-0BCF3AD23C4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D8968DC-D395-42CA-80A7-6BF38B39D18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Dominant discourse of hegemonic masculinity ‘is one in which help-seeking is only contemplated following pain, endurance, stoicism and visible injury’</a:t>
          </a:r>
          <a:endParaRPr lang="en-US" dirty="0"/>
        </a:p>
      </dgm:t>
    </dgm:pt>
    <dgm:pt modelId="{6B96014A-907A-4FE5-830B-B6F1884E99C5}" type="parTrans" cxnId="{03971652-6B82-472F-B60C-B91E6B78087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E88E92C-059A-44AA-B3F1-EDDECAA2DEDF}" type="sibTrans" cxnId="{03971652-6B82-472F-B60C-B91E6B78087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A17BC95-F786-4EC5-8C42-C52CEA35BF8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Seeking help for depression challenges masculine identities which may account for the lower prevalence rates of depression </a:t>
          </a:r>
          <a:endParaRPr lang="en-US"/>
        </a:p>
      </dgm:t>
    </dgm:pt>
    <dgm:pt modelId="{C40C191F-7094-483F-BD62-F0458E7CFC83}" type="parTrans" cxnId="{3A7F1FC5-2AC3-4AB8-8EBE-7D2E6835DFF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F83B616-DC5F-4968-BF7B-B8DA9280BB40}" type="sibTrans" cxnId="{3A7F1FC5-2AC3-4AB8-8EBE-7D2E6835DFF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670606D-061B-4D24-B6AA-4B24EEF3AF2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Study aimed to explore men’s discourses of seeking help for depression</a:t>
          </a:r>
          <a:endParaRPr lang="en-US"/>
        </a:p>
      </dgm:t>
    </dgm:pt>
    <dgm:pt modelId="{377ECA70-29E7-4511-8840-467EE383635A}" type="parTrans" cxnId="{299BAB39-AE07-4906-BE82-C934176C29A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B2393C8-90FC-4D5D-B277-50EA9E2BA71F}" type="sibTrans" cxnId="{299BAB39-AE07-4906-BE82-C934176C29A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EB6CEC6-1B28-514E-B579-0D7B43DCFAFC}" type="pres">
      <dgm:prSet presAssocID="{3B8C0C69-8C33-476C-BBF7-EC68117DB7DA}" presName="linear" presStyleCnt="0">
        <dgm:presLayoutVars>
          <dgm:animLvl val="lvl"/>
          <dgm:resizeHandles val="exact"/>
        </dgm:presLayoutVars>
      </dgm:prSet>
      <dgm:spPr/>
    </dgm:pt>
    <dgm:pt modelId="{FD0A1567-17D6-304E-84CD-318A2B8182A6}" type="pres">
      <dgm:prSet presAssocID="{CABE84BE-6DBE-44D4-8C07-12A0876B3FC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8C8905B-94A1-5A48-82CC-ED3D9590CC10}" type="pres">
      <dgm:prSet presAssocID="{CABE84BE-6DBE-44D4-8C07-12A0876B3FC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99BAB39-AE07-4906-BE82-C934176C29A4}" srcId="{CABE84BE-6DBE-44D4-8C07-12A0876B3FC5}" destId="{7670606D-061B-4D24-B6AA-4B24EEF3AF25}" srcOrd="3" destOrd="0" parTransId="{377ECA70-29E7-4511-8840-467EE383635A}" sibTransId="{9B2393C8-90FC-4D5D-B277-50EA9E2BA71F}"/>
    <dgm:cxn modelId="{025E3444-2E8E-8944-BA42-6EBE6036A1AF}" type="presOf" srcId="{7670606D-061B-4D24-B6AA-4B24EEF3AF25}" destId="{A8C8905B-94A1-5A48-82CC-ED3D9590CC10}" srcOrd="0" destOrd="3" presId="urn:microsoft.com/office/officeart/2005/8/layout/vList2"/>
    <dgm:cxn modelId="{03971652-6B82-472F-B60C-B91E6B78087C}" srcId="{CABE84BE-6DBE-44D4-8C07-12A0876B3FC5}" destId="{FD8968DC-D395-42CA-80A7-6BF38B39D186}" srcOrd="1" destOrd="0" parTransId="{6B96014A-907A-4FE5-830B-B6F1884E99C5}" sibTransId="{1E88E92C-059A-44AA-B3F1-EDDECAA2DEDF}"/>
    <dgm:cxn modelId="{E08A6C69-8FDF-6F4E-A289-ECD9F58C4BF8}" type="presOf" srcId="{DE532EE5-23E7-48FA-826F-D4C5C0528172}" destId="{A8C8905B-94A1-5A48-82CC-ED3D9590CC10}" srcOrd="0" destOrd="0" presId="urn:microsoft.com/office/officeart/2005/8/layout/vList2"/>
    <dgm:cxn modelId="{75E19576-9090-314A-A286-73D895278F25}" type="presOf" srcId="{CABE84BE-6DBE-44D4-8C07-12A0876B3FC5}" destId="{FD0A1567-17D6-304E-84CD-318A2B8182A6}" srcOrd="0" destOrd="0" presId="urn:microsoft.com/office/officeart/2005/8/layout/vList2"/>
    <dgm:cxn modelId="{D8428883-A144-49D2-B1B0-0BCF3AD23C4A}" srcId="{CABE84BE-6DBE-44D4-8C07-12A0876B3FC5}" destId="{DE532EE5-23E7-48FA-826F-D4C5C0528172}" srcOrd="0" destOrd="0" parTransId="{398AACB1-923A-4F28-8809-02D79FD174F2}" sibTransId="{4985957C-875F-452E-A609-7733163D8260}"/>
    <dgm:cxn modelId="{8AEA8E87-E0CA-1047-A979-B3EF507431A4}" type="presOf" srcId="{FD8968DC-D395-42CA-80A7-6BF38B39D186}" destId="{A8C8905B-94A1-5A48-82CC-ED3D9590CC10}" srcOrd="0" destOrd="1" presId="urn:microsoft.com/office/officeart/2005/8/layout/vList2"/>
    <dgm:cxn modelId="{4577E28B-E3F9-234D-972E-9537723B452B}" type="presOf" srcId="{BA17BC95-F786-4EC5-8C42-C52CEA35BF85}" destId="{A8C8905B-94A1-5A48-82CC-ED3D9590CC10}" srcOrd="0" destOrd="2" presId="urn:microsoft.com/office/officeart/2005/8/layout/vList2"/>
    <dgm:cxn modelId="{25C6FCAE-8854-43AD-AA39-CB096AB2CF52}" srcId="{3B8C0C69-8C33-476C-BBF7-EC68117DB7DA}" destId="{CABE84BE-6DBE-44D4-8C07-12A0876B3FC5}" srcOrd="0" destOrd="0" parTransId="{85AB9C6E-A21A-4578-AC32-A6C7139CC0C0}" sibTransId="{B9EEF684-7F83-43F2-AD40-3363956869D5}"/>
    <dgm:cxn modelId="{3A7F1FC5-2AC3-4AB8-8EBE-7D2E6835DFF6}" srcId="{CABE84BE-6DBE-44D4-8C07-12A0876B3FC5}" destId="{BA17BC95-F786-4EC5-8C42-C52CEA35BF85}" srcOrd="2" destOrd="0" parTransId="{C40C191F-7094-483F-BD62-F0458E7CFC83}" sibTransId="{8F83B616-DC5F-4968-BF7B-B8DA9280BB40}"/>
    <dgm:cxn modelId="{8BCD92E3-7926-1642-9EA5-2AA381B0FDBF}" type="presOf" srcId="{3B8C0C69-8C33-476C-BBF7-EC68117DB7DA}" destId="{AEB6CEC6-1B28-514E-B579-0D7B43DCFAFC}" srcOrd="0" destOrd="0" presId="urn:microsoft.com/office/officeart/2005/8/layout/vList2"/>
    <dgm:cxn modelId="{D6DC2C34-77D5-8E47-BEC0-9F72B063638E}" type="presParOf" srcId="{AEB6CEC6-1B28-514E-B579-0D7B43DCFAFC}" destId="{FD0A1567-17D6-304E-84CD-318A2B8182A6}" srcOrd="0" destOrd="0" presId="urn:microsoft.com/office/officeart/2005/8/layout/vList2"/>
    <dgm:cxn modelId="{59208D0F-589D-EA41-8036-E8F584BDD97E}" type="presParOf" srcId="{AEB6CEC6-1B28-514E-B579-0D7B43DCFAFC}" destId="{A8C8905B-94A1-5A48-82CC-ED3D9590CC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D4DFD7-19D9-4022-AAC0-93B280E1D1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AD6C9E-5EEC-4E43-881D-965CA009BA2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Help-seeking behaviour </a:t>
          </a:r>
          <a:endParaRPr lang="en-US"/>
        </a:p>
      </dgm:t>
    </dgm:pt>
    <dgm:pt modelId="{132FBEDE-1110-4AFD-A61C-58D98BBD3B3C}" type="parTrans" cxnId="{99FE97C5-2CF8-475F-8E3C-18E1AFEB5E3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DA4CFE5-0ACE-44B0-A27F-FE414F17D894}" type="sibTrans" cxnId="{99FE97C5-2CF8-475F-8E3C-18E1AFEB5E3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DAB4463-CBBD-41B3-86DB-3DF8CFF27842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Qualitative study (</a:t>
          </a:r>
          <a:r>
            <a:rPr lang="en-GB" b="0" i="1" baseline="0"/>
            <a:t>n</a:t>
          </a:r>
          <a:r>
            <a:rPr lang="en-GB" b="0" i="0" baseline="0"/>
            <a:t> = 38) that explored men’s discourses of seeking help for depression</a:t>
          </a:r>
          <a:endParaRPr lang="en-US"/>
        </a:p>
      </dgm:t>
    </dgm:pt>
    <dgm:pt modelId="{581061B0-7C23-4CAC-9E01-C5272CB3FD50}" type="parTrans" cxnId="{4D343281-F880-46D6-863C-C171EA269DF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B871C66-75B2-45F9-AAD5-1E24219B0DC8}" type="sibTrans" cxnId="{4D343281-F880-46D6-863C-C171EA269DF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2C02DA3-692F-4122-94ED-2B01336B0C5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Five discursive frames influenced the men’s talk about seeking help for depression</a:t>
          </a:r>
          <a:endParaRPr lang="en-US"/>
        </a:p>
      </dgm:t>
    </dgm:pt>
    <dgm:pt modelId="{08EFF131-22BF-4446-9431-94A9EB619884}" type="parTrans" cxnId="{A7D2982D-0E46-4259-AFBE-3670B64AE8B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A47A72F-228F-4C31-B279-C883A657BD5D}" type="sibTrans" cxnId="{A7D2982D-0E46-4259-AFBE-3670B64AE8B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71F9E7D-0E12-424D-A386-3F7D619839E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Manly self-reliance</a:t>
          </a:r>
          <a:endParaRPr lang="en-US" dirty="0"/>
        </a:p>
      </dgm:t>
    </dgm:pt>
    <dgm:pt modelId="{47EAC56A-9736-4813-910D-BDE92B13D3FF}" type="parTrans" cxnId="{4CCF1458-C0DD-4597-B096-B222ABB476F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CB68B52-4BB9-4691-8D24-F29389923839}" type="sibTrans" cxnId="{4CCF1458-C0DD-4597-B096-B222ABB476F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461DB54-8E8B-4FFE-AE72-EA48FCE6ED77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Treatment-seeking as responsible, independent action </a:t>
          </a:r>
          <a:endParaRPr lang="en-US"/>
        </a:p>
      </dgm:t>
    </dgm:pt>
    <dgm:pt modelId="{25D4D585-980F-42D6-ACEC-683953810832}" type="parTrans" cxnId="{9A35AD8B-8799-4A1A-BE0E-E53A9F02507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F3CEA84-E244-42CA-B11A-95A6C66CD0F5}" type="sibTrans" cxnId="{9A35AD8B-8799-4A1A-BE0E-E53A9F02507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69BDE93-1C9E-44A5-BA5D-F5C40DA6C1DC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Guarded vulnerability </a:t>
          </a:r>
          <a:endParaRPr lang="en-US"/>
        </a:p>
      </dgm:t>
    </dgm:pt>
    <dgm:pt modelId="{91D91024-86B6-4ABF-8730-628B9E21EE46}" type="parTrans" cxnId="{851B5B93-2918-4B5E-AE96-25ECD88870B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00C4F00-10F4-496F-91A3-5F91CD1D187F}" type="sibTrans" cxnId="{851B5B93-2918-4B5E-AE96-25ECD88870B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1398327-391F-4E78-B4C5-C0F87677A17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Desperation </a:t>
          </a:r>
          <a:endParaRPr lang="en-US"/>
        </a:p>
      </dgm:t>
    </dgm:pt>
    <dgm:pt modelId="{788566A9-DCB6-4092-9933-A6FE130E23F7}" type="parTrans" cxnId="{E7AF42E4-20E3-4D88-AD65-B16A64407F9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2790FA1-C3E9-4AC9-B516-1EE61C28C5BC}" type="sibTrans" cxnId="{E7AF42E4-20E3-4D88-AD65-B16A64407F9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A2FE402-9A51-4118-B595-464571A3F80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Genuine connection </a:t>
          </a:r>
          <a:endParaRPr lang="en-US"/>
        </a:p>
      </dgm:t>
    </dgm:pt>
    <dgm:pt modelId="{B5757EAA-8589-4DC9-A33C-75EC5924117F}" type="parTrans" cxnId="{22841B3A-B24E-4560-8ED2-4BC68BF18B3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3B85BFB-3A32-4A74-8D94-DD1EA8658A55}" type="sibTrans" cxnId="{22841B3A-B24E-4560-8ED2-4BC68BF18B3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BB0FF26-129D-A04B-9720-33FBE261900E}" type="pres">
      <dgm:prSet presAssocID="{07D4DFD7-19D9-4022-AAC0-93B280E1D123}" presName="linear" presStyleCnt="0">
        <dgm:presLayoutVars>
          <dgm:animLvl val="lvl"/>
          <dgm:resizeHandles val="exact"/>
        </dgm:presLayoutVars>
      </dgm:prSet>
      <dgm:spPr/>
    </dgm:pt>
    <dgm:pt modelId="{1CE0FAAF-0034-AC43-BBF6-E45177DC484C}" type="pres">
      <dgm:prSet presAssocID="{DCAD6C9E-5EEC-4E43-881D-965CA009BA2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B975A8-158A-3F41-8877-869B7D26A03A}" type="pres">
      <dgm:prSet presAssocID="{DCAD6C9E-5EEC-4E43-881D-965CA009BA2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FB9590A-E693-4845-807C-F6C88C7D287C}" type="presOf" srcId="{07D4DFD7-19D9-4022-AAC0-93B280E1D123}" destId="{2BB0FF26-129D-A04B-9720-33FBE261900E}" srcOrd="0" destOrd="0" presId="urn:microsoft.com/office/officeart/2005/8/layout/vList2"/>
    <dgm:cxn modelId="{A7D2982D-0E46-4259-AFBE-3670B64AE8BE}" srcId="{DCAD6C9E-5EEC-4E43-881D-965CA009BA20}" destId="{22C02DA3-692F-4122-94ED-2B01336B0C55}" srcOrd="1" destOrd="0" parTransId="{08EFF131-22BF-4446-9431-94A9EB619884}" sibTransId="{1A47A72F-228F-4C31-B279-C883A657BD5D}"/>
    <dgm:cxn modelId="{CACCAC32-404F-6342-B053-8DC5F02B1FA1}" type="presOf" srcId="{FA2FE402-9A51-4118-B595-464571A3F800}" destId="{0DB975A8-158A-3F41-8877-869B7D26A03A}" srcOrd="0" destOrd="6" presId="urn:microsoft.com/office/officeart/2005/8/layout/vList2"/>
    <dgm:cxn modelId="{22841B3A-B24E-4560-8ED2-4BC68BF18B34}" srcId="{22C02DA3-692F-4122-94ED-2B01336B0C55}" destId="{FA2FE402-9A51-4118-B595-464571A3F800}" srcOrd="4" destOrd="0" parTransId="{B5757EAA-8589-4DC9-A33C-75EC5924117F}" sibTransId="{73B85BFB-3A32-4A74-8D94-DD1EA8658A55}"/>
    <dgm:cxn modelId="{613BB048-FF7D-1E44-8DE0-F23D9D3EEAA7}" type="presOf" srcId="{E71F9E7D-0E12-424D-A386-3F7D619839E0}" destId="{0DB975A8-158A-3F41-8877-869B7D26A03A}" srcOrd="0" destOrd="2" presId="urn:microsoft.com/office/officeart/2005/8/layout/vList2"/>
    <dgm:cxn modelId="{4CCF1458-C0DD-4597-B096-B222ABB476F6}" srcId="{22C02DA3-692F-4122-94ED-2B01336B0C55}" destId="{E71F9E7D-0E12-424D-A386-3F7D619839E0}" srcOrd="0" destOrd="0" parTransId="{47EAC56A-9736-4813-910D-BDE92B13D3FF}" sibTransId="{2CB68B52-4BB9-4691-8D24-F29389923839}"/>
    <dgm:cxn modelId="{582A2260-9BC0-9E48-AB55-DCCF4D4920C6}" type="presOf" srcId="{069BDE93-1C9E-44A5-BA5D-F5C40DA6C1DC}" destId="{0DB975A8-158A-3F41-8877-869B7D26A03A}" srcOrd="0" destOrd="4" presId="urn:microsoft.com/office/officeart/2005/8/layout/vList2"/>
    <dgm:cxn modelId="{4D343281-F880-46D6-863C-C171EA269DF9}" srcId="{DCAD6C9E-5EEC-4E43-881D-965CA009BA20}" destId="{DDAB4463-CBBD-41B3-86DB-3DF8CFF27842}" srcOrd="0" destOrd="0" parTransId="{581061B0-7C23-4CAC-9E01-C5272CB3FD50}" sibTransId="{3B871C66-75B2-45F9-AAD5-1E24219B0DC8}"/>
    <dgm:cxn modelId="{9A35AD8B-8799-4A1A-BE0E-E53A9F025078}" srcId="{22C02DA3-692F-4122-94ED-2B01336B0C55}" destId="{3461DB54-8E8B-4FFE-AE72-EA48FCE6ED77}" srcOrd="1" destOrd="0" parTransId="{25D4D585-980F-42D6-ACEC-683953810832}" sibTransId="{6F3CEA84-E244-42CA-B11A-95A6C66CD0F5}"/>
    <dgm:cxn modelId="{851B5B93-2918-4B5E-AE96-25ECD88870BD}" srcId="{22C02DA3-692F-4122-94ED-2B01336B0C55}" destId="{069BDE93-1C9E-44A5-BA5D-F5C40DA6C1DC}" srcOrd="2" destOrd="0" parTransId="{91D91024-86B6-4ABF-8730-628B9E21EE46}" sibTransId="{700C4F00-10F4-496F-91A3-5F91CD1D187F}"/>
    <dgm:cxn modelId="{2DF300A9-0A47-3445-97F2-B696F51DE043}" type="presOf" srcId="{DCAD6C9E-5EEC-4E43-881D-965CA009BA20}" destId="{1CE0FAAF-0034-AC43-BBF6-E45177DC484C}" srcOrd="0" destOrd="0" presId="urn:microsoft.com/office/officeart/2005/8/layout/vList2"/>
    <dgm:cxn modelId="{93A4F2B2-09B0-D244-A51B-04CCC01F0A8A}" type="presOf" srcId="{3461DB54-8E8B-4FFE-AE72-EA48FCE6ED77}" destId="{0DB975A8-158A-3F41-8877-869B7D26A03A}" srcOrd="0" destOrd="3" presId="urn:microsoft.com/office/officeart/2005/8/layout/vList2"/>
    <dgm:cxn modelId="{ED792CC1-4703-7047-8AED-7959FCB20CBF}" type="presOf" srcId="{DDAB4463-CBBD-41B3-86DB-3DF8CFF27842}" destId="{0DB975A8-158A-3F41-8877-869B7D26A03A}" srcOrd="0" destOrd="0" presId="urn:microsoft.com/office/officeart/2005/8/layout/vList2"/>
    <dgm:cxn modelId="{733E64C3-0461-2644-BA15-442D59E8425A}" type="presOf" srcId="{22C02DA3-692F-4122-94ED-2B01336B0C55}" destId="{0DB975A8-158A-3F41-8877-869B7D26A03A}" srcOrd="0" destOrd="1" presId="urn:microsoft.com/office/officeart/2005/8/layout/vList2"/>
    <dgm:cxn modelId="{99FE97C5-2CF8-475F-8E3C-18E1AFEB5E3C}" srcId="{07D4DFD7-19D9-4022-AAC0-93B280E1D123}" destId="{DCAD6C9E-5EEC-4E43-881D-965CA009BA20}" srcOrd="0" destOrd="0" parTransId="{132FBEDE-1110-4AFD-A61C-58D98BBD3B3C}" sibTransId="{1DA4CFE5-0ACE-44B0-A27F-FE414F17D894}"/>
    <dgm:cxn modelId="{F2BA1FD3-BD21-F143-B7C1-67A6C7678915}" type="presOf" srcId="{D1398327-391F-4E78-B4C5-C0F87677A175}" destId="{0DB975A8-158A-3F41-8877-869B7D26A03A}" srcOrd="0" destOrd="5" presId="urn:microsoft.com/office/officeart/2005/8/layout/vList2"/>
    <dgm:cxn modelId="{E7AF42E4-20E3-4D88-AD65-B16A64407F94}" srcId="{22C02DA3-692F-4122-94ED-2B01336B0C55}" destId="{D1398327-391F-4E78-B4C5-C0F87677A175}" srcOrd="3" destOrd="0" parTransId="{788566A9-DCB6-4092-9933-A6FE130E23F7}" sibTransId="{82790FA1-C3E9-4AC9-B516-1EE61C28C5BC}"/>
    <dgm:cxn modelId="{CC0256B9-F5EF-9245-A0CF-AB018D595BBF}" type="presParOf" srcId="{2BB0FF26-129D-A04B-9720-33FBE261900E}" destId="{1CE0FAAF-0034-AC43-BBF6-E45177DC484C}" srcOrd="0" destOrd="0" presId="urn:microsoft.com/office/officeart/2005/8/layout/vList2"/>
    <dgm:cxn modelId="{A29E2FD1-E7A9-E046-9656-BB3421CF9B7E}" type="presParOf" srcId="{2BB0FF26-129D-A04B-9720-33FBE261900E}" destId="{0DB975A8-158A-3F41-8877-869B7D26A0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E071D1-41D9-4FD3-9DBC-E0B15AE4D05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E6484F-A1FD-45B0-BC73-7B3BFF45C34F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Recommendations</a:t>
          </a:r>
          <a:endParaRPr lang="en-US"/>
        </a:p>
      </dgm:t>
    </dgm:pt>
    <dgm:pt modelId="{0F69A88D-6E12-431C-B0B6-48EB3ECD5F61}" type="parTrans" cxnId="{79919777-696D-4A90-9EEB-5AED1297E50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03071E1-2935-4C09-9AA5-076665F6B1C9}" type="sibTrans" cxnId="{79919777-696D-4A90-9EEB-5AED1297E50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0DC2A38-F43C-4566-8992-A78320654CFF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More research is needed, particularly in South Africa </a:t>
          </a:r>
          <a:endParaRPr lang="en-US"/>
        </a:p>
      </dgm:t>
    </dgm:pt>
    <dgm:pt modelId="{2BB95C7F-9484-4955-AB0D-E25DF74089D0}" type="parTrans" cxnId="{A0262047-6B28-408F-910C-33B1624CC6B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0875CBD-5211-4038-AD3F-3ED45227700C}" type="sibTrans" cxnId="{A0262047-6B28-408F-910C-33B1624CC6B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AC788BF-52AC-4D2A-8C34-B17C2F86C89D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More participants from the clinical population need to be included in studies</a:t>
          </a:r>
          <a:endParaRPr lang="en-US"/>
        </a:p>
      </dgm:t>
    </dgm:pt>
    <dgm:pt modelId="{55C93602-B120-4D94-B348-183E1B73CBF1}" type="parTrans" cxnId="{758E075F-3735-4687-8A83-6E7DCCB7084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E122BC0-3ECC-42E8-8E77-A93F2152DAB4}" type="sibTrans" cxnId="{758E075F-3735-4687-8A83-6E7DCCB7084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103D377-B4CD-4EA8-97A1-D945D0F9E5F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Assessment measures that include externalised symptoms e.g. substance use, anger and risk taking need to be used </a:t>
          </a:r>
          <a:endParaRPr lang="en-US"/>
        </a:p>
      </dgm:t>
    </dgm:pt>
    <dgm:pt modelId="{755ED716-2370-431D-837F-B17E1FCB14F1}" type="parTrans" cxnId="{EFBCD1C9-9D4C-4D1C-9A3C-DB9837C2FD7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618A7F8-3F89-4B05-9B51-703CCDBCBECE}" type="sibTrans" cxnId="{EFBCD1C9-9D4C-4D1C-9A3C-DB9837C2FD7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BF25F07-08E5-4366-9F44-69EB01DD8FB1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Increased provision of CBT and an exploration of the components of other types of therapy that may be useful</a:t>
          </a:r>
          <a:endParaRPr lang="en-US" dirty="0"/>
        </a:p>
      </dgm:t>
    </dgm:pt>
    <dgm:pt modelId="{8A0DCD77-C4FE-4450-A3B1-0FED8211E9E4}" type="parTrans" cxnId="{A06DD146-7FC2-4F3E-B938-0D86E4A5635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71658DB-B705-427C-8DAC-D9D9B85B12B6}" type="sibTrans" cxnId="{A06DD146-7FC2-4F3E-B938-0D86E4A5635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E97EA72-084D-4887-B3DF-82028F7C2C8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Challenging ideologies and the stigma surrounding seeking treatment for psychological disorders </a:t>
          </a:r>
          <a:endParaRPr lang="en-US"/>
        </a:p>
      </dgm:t>
    </dgm:pt>
    <dgm:pt modelId="{B25A455A-42F3-4A89-BEC3-3CE6B2C3F296}" type="parTrans" cxnId="{34FC194B-B4D3-45C1-BF1E-E37B99627BF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C9BF0C0-741A-450F-BFA8-8E463FE6D1D3}" type="sibTrans" cxnId="{34FC194B-B4D3-45C1-BF1E-E37B99627BF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7B993AE-A9CF-D14A-8E88-AE9F2117ACDE}" type="pres">
      <dgm:prSet presAssocID="{BCE071D1-41D9-4FD3-9DBC-E0B15AE4D055}" presName="linear" presStyleCnt="0">
        <dgm:presLayoutVars>
          <dgm:animLvl val="lvl"/>
          <dgm:resizeHandles val="exact"/>
        </dgm:presLayoutVars>
      </dgm:prSet>
      <dgm:spPr/>
    </dgm:pt>
    <dgm:pt modelId="{DB167576-6DA5-D841-BD02-388AF4F1965E}" type="pres">
      <dgm:prSet presAssocID="{49E6484F-A1FD-45B0-BC73-7B3BFF45C34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15E351-2FFF-CF4F-83A5-158B4BE63325}" type="pres">
      <dgm:prSet presAssocID="{49E6484F-A1FD-45B0-BC73-7B3BFF45C34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0304432-5D16-B042-BA52-A90AE4F47666}" type="presOf" srcId="{2103D377-B4CD-4EA8-97A1-D945D0F9E5F5}" destId="{1915E351-2FFF-CF4F-83A5-158B4BE63325}" srcOrd="0" destOrd="2" presId="urn:microsoft.com/office/officeart/2005/8/layout/vList2"/>
    <dgm:cxn modelId="{38F24B3B-F297-7845-A989-344D1AD22F87}" type="presOf" srcId="{F0DC2A38-F43C-4566-8992-A78320654CFF}" destId="{1915E351-2FFF-CF4F-83A5-158B4BE63325}" srcOrd="0" destOrd="0" presId="urn:microsoft.com/office/officeart/2005/8/layout/vList2"/>
    <dgm:cxn modelId="{A06DD146-7FC2-4F3E-B938-0D86E4A56356}" srcId="{49E6484F-A1FD-45B0-BC73-7B3BFF45C34F}" destId="{EBF25F07-08E5-4366-9F44-69EB01DD8FB1}" srcOrd="3" destOrd="0" parTransId="{8A0DCD77-C4FE-4450-A3B1-0FED8211E9E4}" sibTransId="{E71658DB-B705-427C-8DAC-D9D9B85B12B6}"/>
    <dgm:cxn modelId="{A0262047-6B28-408F-910C-33B1624CC6BA}" srcId="{49E6484F-A1FD-45B0-BC73-7B3BFF45C34F}" destId="{F0DC2A38-F43C-4566-8992-A78320654CFF}" srcOrd="0" destOrd="0" parTransId="{2BB95C7F-9484-4955-AB0D-E25DF74089D0}" sibTransId="{F0875CBD-5211-4038-AD3F-3ED45227700C}"/>
    <dgm:cxn modelId="{34FC194B-B4D3-45C1-BF1E-E37B99627BFC}" srcId="{49E6484F-A1FD-45B0-BC73-7B3BFF45C34F}" destId="{6E97EA72-084D-4887-B3DF-82028F7C2C86}" srcOrd="4" destOrd="0" parTransId="{B25A455A-42F3-4A89-BEC3-3CE6B2C3F296}" sibTransId="{6C9BF0C0-741A-450F-BFA8-8E463FE6D1D3}"/>
    <dgm:cxn modelId="{758E075F-3735-4687-8A83-6E7DCCB70840}" srcId="{49E6484F-A1FD-45B0-BC73-7B3BFF45C34F}" destId="{5AC788BF-52AC-4D2A-8C34-B17C2F86C89D}" srcOrd="1" destOrd="0" parTransId="{55C93602-B120-4D94-B348-183E1B73CBF1}" sibTransId="{6E122BC0-3ECC-42E8-8E77-A93F2152DAB4}"/>
    <dgm:cxn modelId="{79919777-696D-4A90-9EEB-5AED1297E505}" srcId="{BCE071D1-41D9-4FD3-9DBC-E0B15AE4D055}" destId="{49E6484F-A1FD-45B0-BC73-7B3BFF45C34F}" srcOrd="0" destOrd="0" parTransId="{0F69A88D-6E12-431C-B0B6-48EB3ECD5F61}" sibTransId="{B03071E1-2935-4C09-9AA5-076665F6B1C9}"/>
    <dgm:cxn modelId="{24A5818E-B458-7F43-A114-5721EEA88210}" type="presOf" srcId="{EBF25F07-08E5-4366-9F44-69EB01DD8FB1}" destId="{1915E351-2FFF-CF4F-83A5-158B4BE63325}" srcOrd="0" destOrd="3" presId="urn:microsoft.com/office/officeart/2005/8/layout/vList2"/>
    <dgm:cxn modelId="{5A4125AE-1BE5-FF49-BCE8-7FC5714AC0F5}" type="presOf" srcId="{BCE071D1-41D9-4FD3-9DBC-E0B15AE4D055}" destId="{27B993AE-A9CF-D14A-8E88-AE9F2117ACDE}" srcOrd="0" destOrd="0" presId="urn:microsoft.com/office/officeart/2005/8/layout/vList2"/>
    <dgm:cxn modelId="{A1B045B2-E33D-1348-83C6-2BB168A46752}" type="presOf" srcId="{6E97EA72-084D-4887-B3DF-82028F7C2C86}" destId="{1915E351-2FFF-CF4F-83A5-158B4BE63325}" srcOrd="0" destOrd="4" presId="urn:microsoft.com/office/officeart/2005/8/layout/vList2"/>
    <dgm:cxn modelId="{EFBCD1C9-9D4C-4D1C-9A3C-DB9837C2FD75}" srcId="{49E6484F-A1FD-45B0-BC73-7B3BFF45C34F}" destId="{2103D377-B4CD-4EA8-97A1-D945D0F9E5F5}" srcOrd="2" destOrd="0" parTransId="{755ED716-2370-431D-837F-B17E1FCB14F1}" sibTransId="{2618A7F8-3F89-4B05-9B51-703CCDBCBECE}"/>
    <dgm:cxn modelId="{839550CD-C34E-BA4E-BC6E-FAB187E0D6FA}" type="presOf" srcId="{5AC788BF-52AC-4D2A-8C34-B17C2F86C89D}" destId="{1915E351-2FFF-CF4F-83A5-158B4BE63325}" srcOrd="0" destOrd="1" presId="urn:microsoft.com/office/officeart/2005/8/layout/vList2"/>
    <dgm:cxn modelId="{C7A4B0F2-8F6F-9942-9D52-82374F75E44F}" type="presOf" srcId="{49E6484F-A1FD-45B0-BC73-7B3BFF45C34F}" destId="{DB167576-6DA5-D841-BD02-388AF4F1965E}" srcOrd="0" destOrd="0" presId="urn:microsoft.com/office/officeart/2005/8/layout/vList2"/>
    <dgm:cxn modelId="{157942C1-FA09-7543-ABDC-A2AF8AB1B0AA}" type="presParOf" srcId="{27B993AE-A9CF-D14A-8E88-AE9F2117ACDE}" destId="{DB167576-6DA5-D841-BD02-388AF4F1965E}" srcOrd="0" destOrd="0" presId="urn:microsoft.com/office/officeart/2005/8/layout/vList2"/>
    <dgm:cxn modelId="{DF75C4E9-EA84-ED49-8E40-605754BEBDEB}" type="presParOf" srcId="{27B993AE-A9CF-D14A-8E88-AE9F2117ACDE}" destId="{1915E351-2FFF-CF4F-83A5-158B4BE6332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1044B-0952-B541-B59E-6CD4234B3AC3}">
      <dsp:nvSpPr>
        <dsp:cNvPr id="0" name=""/>
        <dsp:cNvSpPr/>
      </dsp:nvSpPr>
      <dsp:spPr>
        <a:xfrm>
          <a:off x="0" y="4692093"/>
          <a:ext cx="10098906" cy="154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baseline="0"/>
            <a:t>Men who adhere to traditional masculine norms are less likely to have: </a:t>
          </a:r>
          <a:endParaRPr lang="en-US" sz="2000" kern="1200"/>
        </a:p>
      </dsp:txBody>
      <dsp:txXfrm>
        <a:off x="0" y="4692093"/>
        <a:ext cx="10098906" cy="831626"/>
      </dsp:txXfrm>
    </dsp:sp>
    <dsp:sp modelId="{B5295940-BFF6-1748-8D1A-AF9990ED67D9}">
      <dsp:nvSpPr>
        <dsp:cNvPr id="0" name=""/>
        <dsp:cNvSpPr/>
      </dsp:nvSpPr>
      <dsp:spPr>
        <a:xfrm>
          <a:off x="4931" y="5492919"/>
          <a:ext cx="3363014" cy="708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/>
            <a:t>Sought help for depression from a GP or mental health care professional </a:t>
          </a:r>
          <a:endParaRPr lang="en-US" sz="1600" kern="1200"/>
        </a:p>
      </dsp:txBody>
      <dsp:txXfrm>
        <a:off x="4931" y="5492919"/>
        <a:ext cx="3363014" cy="708422"/>
      </dsp:txXfrm>
    </dsp:sp>
    <dsp:sp modelId="{35C6A4D3-D689-F149-8C23-72A1F74F2E36}">
      <dsp:nvSpPr>
        <dsp:cNvPr id="0" name=""/>
        <dsp:cNvSpPr/>
      </dsp:nvSpPr>
      <dsp:spPr>
        <a:xfrm>
          <a:off x="3367945" y="5492919"/>
          <a:ext cx="3363014" cy="708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/>
            <a:t>Received any lifetime care for depression </a:t>
          </a:r>
          <a:endParaRPr lang="en-US" sz="1600" kern="1200"/>
        </a:p>
      </dsp:txBody>
      <dsp:txXfrm>
        <a:off x="3367945" y="5492919"/>
        <a:ext cx="3363014" cy="708422"/>
      </dsp:txXfrm>
    </dsp:sp>
    <dsp:sp modelId="{A0E96298-5C18-2141-AF75-7FA829BE3003}">
      <dsp:nvSpPr>
        <dsp:cNvPr id="0" name=""/>
        <dsp:cNvSpPr/>
      </dsp:nvSpPr>
      <dsp:spPr>
        <a:xfrm>
          <a:off x="6730960" y="5492919"/>
          <a:ext cx="3363014" cy="708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/>
            <a:t>Taken antidepressants </a:t>
          </a:r>
          <a:endParaRPr lang="en-US" sz="1600" kern="1200"/>
        </a:p>
      </dsp:txBody>
      <dsp:txXfrm>
        <a:off x="6730960" y="5492919"/>
        <a:ext cx="3363014" cy="708422"/>
      </dsp:txXfrm>
    </dsp:sp>
    <dsp:sp modelId="{8634DEF9-8A29-B346-BC83-4306D4FF7FD4}">
      <dsp:nvSpPr>
        <dsp:cNvPr id="0" name=""/>
        <dsp:cNvSpPr/>
      </dsp:nvSpPr>
      <dsp:spPr>
        <a:xfrm rot="10800000">
          <a:off x="0" y="2346597"/>
          <a:ext cx="10098906" cy="23685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baseline="0"/>
            <a:t>Lower prevalence rates do not necessarily reflect better mental health in men as the prevalence rates of substance abuse, physical violence and suicide are significantly higher in men</a:t>
          </a:r>
          <a:endParaRPr lang="en-US" sz="2000" kern="1200"/>
        </a:p>
      </dsp:txBody>
      <dsp:txXfrm rot="10800000">
        <a:off x="0" y="2346597"/>
        <a:ext cx="10098906" cy="1539043"/>
      </dsp:txXfrm>
    </dsp:sp>
    <dsp:sp modelId="{0DC354C7-945B-0C41-BD1D-A37E0426C524}">
      <dsp:nvSpPr>
        <dsp:cNvPr id="0" name=""/>
        <dsp:cNvSpPr/>
      </dsp:nvSpPr>
      <dsp:spPr>
        <a:xfrm rot="10800000">
          <a:off x="0" y="1101"/>
          <a:ext cx="10098906" cy="23685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baseline="0"/>
            <a:t>Prevalence rates of depression in men are consistently found to be nearly half those of women</a:t>
          </a:r>
          <a:endParaRPr lang="en-US" sz="2000" kern="1200"/>
        </a:p>
      </dsp:txBody>
      <dsp:txXfrm rot="10800000">
        <a:off x="0" y="1101"/>
        <a:ext cx="10098906" cy="1539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2E70B-1F12-2943-9BCE-843B75C27C26}">
      <dsp:nvSpPr>
        <dsp:cNvPr id="0" name=""/>
        <dsp:cNvSpPr/>
      </dsp:nvSpPr>
      <dsp:spPr>
        <a:xfrm>
          <a:off x="0" y="40647"/>
          <a:ext cx="9708022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u="sng" kern="1200" baseline="0"/>
            <a:t>Diagnostic criteria and assessment measures </a:t>
          </a:r>
          <a:endParaRPr lang="en-US" sz="3200" kern="1200"/>
        </a:p>
      </dsp:txBody>
      <dsp:txXfrm>
        <a:off x="45692" y="86339"/>
        <a:ext cx="9616638" cy="844616"/>
      </dsp:txXfrm>
    </dsp:sp>
    <dsp:sp modelId="{1A706E7C-2A0D-C445-BFBE-964E6D3C8B1C}">
      <dsp:nvSpPr>
        <dsp:cNvPr id="0" name=""/>
        <dsp:cNvSpPr/>
      </dsp:nvSpPr>
      <dsp:spPr>
        <a:xfrm>
          <a:off x="0" y="976647"/>
          <a:ext cx="9708022" cy="490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2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/>
            <a:t>Depression is constructed as a gendered mood disorder</a:t>
          </a:r>
          <a:endParaRPr lang="en-US" sz="2500" kern="1200"/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/>
            <a:t>Men are conspicuously absent in the psychiatric history related to the development of the category and diagnosis of depression</a:t>
          </a:r>
          <a:endParaRPr lang="en-US" sz="2500" kern="1200"/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 dirty="0"/>
            <a:t>The diagnostic criteria used for its assessment may perpetrate and reproduce gender stereotypes</a:t>
          </a:r>
          <a:endParaRPr lang="en-US" sz="2500" kern="1200" dirty="0"/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/>
            <a:t>Canadian Community Health Survey: women reported a significantly higher mean number of symptoms and women were more likely to report: ‘increased appetite’, ‘being in tears’, ‘loss of interest’ and ‘thoughts of death’. (Romans et al., 2007)</a:t>
          </a:r>
          <a:endParaRPr lang="en-US" sz="2500" kern="1200"/>
        </a:p>
      </dsp:txBody>
      <dsp:txXfrm>
        <a:off x="0" y="976647"/>
        <a:ext cx="9708022" cy="4901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73CFF-4432-7D41-9813-E60E2A797C45}">
      <dsp:nvSpPr>
        <dsp:cNvPr id="0" name=""/>
        <dsp:cNvSpPr/>
      </dsp:nvSpPr>
      <dsp:spPr>
        <a:xfrm>
          <a:off x="0" y="181837"/>
          <a:ext cx="10135312" cy="1023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i="0" u="sng" kern="1200" baseline="0"/>
            <a:t>Diagnostic criteria and assessment measures </a:t>
          </a:r>
          <a:endParaRPr lang="en-US" sz="3500" kern="1200"/>
        </a:p>
      </dsp:txBody>
      <dsp:txXfrm>
        <a:off x="49975" y="231812"/>
        <a:ext cx="10035362" cy="923800"/>
      </dsp:txXfrm>
    </dsp:sp>
    <dsp:sp modelId="{50DA4CA8-F591-7948-88D7-F7DB774CA362}">
      <dsp:nvSpPr>
        <dsp:cNvPr id="0" name=""/>
        <dsp:cNvSpPr/>
      </dsp:nvSpPr>
      <dsp:spPr>
        <a:xfrm>
          <a:off x="0" y="1205587"/>
          <a:ext cx="10135312" cy="478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79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0" i="0" kern="1200" baseline="0"/>
            <a:t>Men may not experience depression differently from women; however, they appear to express depression differently</a:t>
          </a:r>
          <a:endParaRPr lang="en-US" sz="2700" kern="1200"/>
        </a:p>
        <a:p>
          <a:pPr marL="228600" lvl="1" indent="-228600" algn="l" defTabSz="12001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0" i="0" kern="1200" baseline="0" dirty="0"/>
            <a:t>The ways in which men embody depression in their everyday lives (such as anger, isolation and autonomy around self-management practices, and risky self-care practices such as alcohol and drug use) aren’t taken into account in the DSM-5’s diagnostic criteria for MDD</a:t>
          </a:r>
          <a:endParaRPr lang="en-US" sz="2700" kern="1200" dirty="0"/>
        </a:p>
        <a:p>
          <a:pPr marL="228600" lvl="1" indent="-228600" algn="l" defTabSz="12001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0" i="0" kern="1200" baseline="0"/>
            <a:t>Traditional masculinity continues to inform many young men’s depression-related self-care practices</a:t>
          </a:r>
          <a:endParaRPr lang="en-US" sz="2700" kern="1200"/>
        </a:p>
      </dsp:txBody>
      <dsp:txXfrm>
        <a:off x="0" y="1205587"/>
        <a:ext cx="10135312" cy="4781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A1567-17D6-304E-84CD-318A2B8182A6}">
      <dsp:nvSpPr>
        <dsp:cNvPr id="0" name=""/>
        <dsp:cNvSpPr/>
      </dsp:nvSpPr>
      <dsp:spPr>
        <a:xfrm>
          <a:off x="0" y="6157"/>
          <a:ext cx="9714345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i="0" u="sng" kern="1200" baseline="0"/>
            <a:t>Help-seeking behaviour </a:t>
          </a:r>
          <a:endParaRPr lang="en-US" sz="3300" kern="1200"/>
        </a:p>
      </dsp:txBody>
      <dsp:txXfrm>
        <a:off x="47120" y="53277"/>
        <a:ext cx="9620105" cy="871010"/>
      </dsp:txXfrm>
    </dsp:sp>
    <dsp:sp modelId="{A8C8905B-94A1-5A48-82CC-ED3D9590CC10}">
      <dsp:nvSpPr>
        <dsp:cNvPr id="0" name=""/>
        <dsp:cNvSpPr/>
      </dsp:nvSpPr>
      <dsp:spPr>
        <a:xfrm>
          <a:off x="0" y="971407"/>
          <a:ext cx="9714345" cy="519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43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/>
            <a:t>Dominant narrative in the academic literature is that men are reluctant to seek help </a:t>
          </a:r>
          <a:endParaRPr lang="en-US" sz="2600" kern="120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 dirty="0"/>
            <a:t>Dominant discourse of hegemonic masculinity ‘is one in which help-seeking is only contemplated following pain, endurance, stoicism and visible injury’</a:t>
          </a:r>
          <a:endParaRPr lang="en-US" sz="2600" kern="1200" dirty="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/>
            <a:t>Seeking help for depression challenges masculine identities which may account for the lower prevalence rates of depression </a:t>
          </a:r>
          <a:endParaRPr lang="en-US" sz="2600" kern="120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/>
            <a:t>Study aimed to explore men’s discourses of seeking help for depression</a:t>
          </a:r>
          <a:endParaRPr lang="en-US" sz="2600" kern="1200"/>
        </a:p>
      </dsp:txBody>
      <dsp:txXfrm>
        <a:off x="0" y="971407"/>
        <a:ext cx="9714345" cy="5191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0FAAF-0034-AC43-BBF6-E45177DC484C}">
      <dsp:nvSpPr>
        <dsp:cNvPr id="0" name=""/>
        <dsp:cNvSpPr/>
      </dsp:nvSpPr>
      <dsp:spPr>
        <a:xfrm>
          <a:off x="0" y="9277"/>
          <a:ext cx="9953626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i="0" u="sng" kern="1200" baseline="0"/>
            <a:t>Help-seeking behaviour </a:t>
          </a:r>
          <a:endParaRPr lang="en-US" sz="3300" kern="1200"/>
        </a:p>
      </dsp:txBody>
      <dsp:txXfrm>
        <a:off x="47120" y="56397"/>
        <a:ext cx="9859386" cy="871010"/>
      </dsp:txXfrm>
    </dsp:sp>
    <dsp:sp modelId="{0DB975A8-158A-3F41-8877-869B7D26A03A}">
      <dsp:nvSpPr>
        <dsp:cNvPr id="0" name=""/>
        <dsp:cNvSpPr/>
      </dsp:nvSpPr>
      <dsp:spPr>
        <a:xfrm>
          <a:off x="0" y="974527"/>
          <a:ext cx="9953626" cy="532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/>
            <a:t>Qualitative study (</a:t>
          </a:r>
          <a:r>
            <a:rPr lang="en-GB" sz="2600" b="0" i="1" kern="1200" baseline="0"/>
            <a:t>n</a:t>
          </a:r>
          <a:r>
            <a:rPr lang="en-GB" sz="2600" b="0" i="0" kern="1200" baseline="0"/>
            <a:t> = 38) that explored men’s discourses of seeking help for depression</a:t>
          </a:r>
          <a:endParaRPr lang="en-US" sz="2600" kern="120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/>
            <a:t>Five discursive frames influenced the men’s talk about seeking help for depression</a:t>
          </a:r>
          <a:endParaRPr lang="en-US" sz="2600" kern="1200"/>
        </a:p>
        <a:p>
          <a:pPr marL="457200" lvl="2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 dirty="0"/>
            <a:t>Manly self-reliance</a:t>
          </a:r>
          <a:endParaRPr lang="en-US" sz="2600" kern="1200" dirty="0"/>
        </a:p>
        <a:p>
          <a:pPr marL="457200" lvl="2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/>
            <a:t>Treatment-seeking as responsible, independent action </a:t>
          </a:r>
          <a:endParaRPr lang="en-US" sz="2600" kern="1200"/>
        </a:p>
        <a:p>
          <a:pPr marL="457200" lvl="2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/>
            <a:t>Guarded vulnerability </a:t>
          </a:r>
          <a:endParaRPr lang="en-US" sz="2600" kern="1200"/>
        </a:p>
        <a:p>
          <a:pPr marL="457200" lvl="2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/>
            <a:t>Desperation </a:t>
          </a:r>
          <a:endParaRPr lang="en-US" sz="2600" kern="1200"/>
        </a:p>
        <a:p>
          <a:pPr marL="457200" lvl="2" indent="-228600" algn="l" defTabSz="11557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b="0" i="0" kern="1200" baseline="0"/>
            <a:t>Genuine connection </a:t>
          </a:r>
          <a:endParaRPr lang="en-US" sz="2600" kern="1200"/>
        </a:p>
      </dsp:txBody>
      <dsp:txXfrm>
        <a:off x="0" y="974527"/>
        <a:ext cx="9953626" cy="53281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67576-6DA5-D841-BD02-388AF4F1965E}">
      <dsp:nvSpPr>
        <dsp:cNvPr id="0" name=""/>
        <dsp:cNvSpPr/>
      </dsp:nvSpPr>
      <dsp:spPr>
        <a:xfrm>
          <a:off x="0" y="60464"/>
          <a:ext cx="7335704" cy="819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u="sng" kern="1200" baseline="0"/>
            <a:t>Recommendations</a:t>
          </a:r>
          <a:endParaRPr lang="en-US" sz="2800" kern="1200"/>
        </a:p>
      </dsp:txBody>
      <dsp:txXfrm>
        <a:off x="39980" y="100444"/>
        <a:ext cx="7255744" cy="739040"/>
      </dsp:txXfrm>
    </dsp:sp>
    <dsp:sp modelId="{1915E351-2FFF-CF4F-83A5-158B4BE63325}">
      <dsp:nvSpPr>
        <dsp:cNvPr id="0" name=""/>
        <dsp:cNvSpPr/>
      </dsp:nvSpPr>
      <dsp:spPr>
        <a:xfrm>
          <a:off x="0" y="879464"/>
          <a:ext cx="7335704" cy="44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90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0" i="0" kern="1200" baseline="0"/>
            <a:t>More research is needed, particularly in South Africa </a:t>
          </a:r>
          <a:endParaRPr lang="en-US" sz="22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0" i="0" kern="1200" baseline="0"/>
            <a:t>More participants from the clinical population need to be included in studies</a:t>
          </a:r>
          <a:endParaRPr lang="en-US" sz="22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0" i="0" kern="1200" baseline="0"/>
            <a:t>Assessment measures that include externalised symptoms e.g. substance use, anger and risk taking need to be used </a:t>
          </a:r>
          <a:endParaRPr lang="en-US" sz="22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0" i="0" kern="1200" baseline="0" dirty="0"/>
            <a:t>Increased provision of CBT and an exploration of the components of other types of therapy that may be useful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0" i="0" kern="1200" baseline="0"/>
            <a:t>Challenging ideologies and the stigma surrounding seeking treatment for psychological disorders </a:t>
          </a:r>
          <a:endParaRPr lang="en-US" sz="2200" kern="1200"/>
        </a:p>
      </dsp:txBody>
      <dsp:txXfrm>
        <a:off x="0" y="879464"/>
        <a:ext cx="7335704" cy="440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FE05-05FA-47B1-A578-BB3ECBAA0FB9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1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645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732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2330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3228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11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54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1192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38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37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3A51-B425-4202-8F2C-02E711732080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6818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063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F233-6A3B-426B-8F1E-98626BEB15AF}" type="datetime1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9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EE71-1AE4-4FDC-887C-730B795A1E1B}" type="datetime1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5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3595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0B87-68B5-4CA9-8073-245B2D72A3F4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9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.mkabile@uct.ac.za" TargetMode="Externa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06518DF-D87E-4763-952A-03D62CF4F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2F4292-B8D4-4F61-B4DC-2A41712E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Old computer monitors">
            <a:extLst>
              <a:ext uri="{FF2B5EF4-FFF2-40B4-BE49-F238E27FC236}">
                <a16:creationId xmlns:a16="http://schemas.microsoft.com/office/drawing/2014/main" id="{6992AC37-95CA-E9C8-759A-EF1C45F0AC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7112" r="33816" b="-1"/>
          <a:stretch/>
        </p:blipFill>
        <p:spPr>
          <a:xfrm>
            <a:off x="20" y="10"/>
            <a:ext cx="405991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9708499-C1E2-42A3-AD07-F2D487A34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gradFill>
            <a:gsLst>
              <a:gs pos="10000">
                <a:schemeClr val="bg1">
                  <a:alpha val="72000"/>
                </a:schemeClr>
              </a:gs>
              <a:gs pos="85000">
                <a:schemeClr val="bg1">
                  <a:lumMod val="95000"/>
                  <a:alpha val="9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300" b="1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PSY3011S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158970-4457-49A4-88B8-6A29B89BE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/>
              <a:t>Critical Perspectives on Depressive Disorders</a:t>
            </a:r>
            <a:br>
              <a:rPr lang="en-US" sz="2500" b="1"/>
            </a:br>
            <a:br>
              <a:rPr lang="en-US" sz="2500" b="1"/>
            </a:br>
            <a:r>
              <a:rPr lang="en-US" sz="2500" b="1"/>
              <a:t>Lecture 3 </a:t>
            </a:r>
            <a:br>
              <a:rPr lang="en-US" sz="2500" b="1"/>
            </a:br>
            <a:endParaRPr lang="en-US" sz="2500" b="1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39616" y="5373216"/>
            <a:ext cx="8028384" cy="125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Siyabulela Mkabile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  <a:hlinkClick r:id="rId5"/>
              </a:rPr>
              <a:t>s.mkabile@uct.ac.za</a:t>
            </a: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83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513" y="0"/>
            <a:ext cx="8950577" cy="692696"/>
          </a:xfrm>
        </p:spPr>
        <p:txBody>
          <a:bodyPr>
            <a:normAutofit/>
          </a:bodyPr>
          <a:lstStyle/>
          <a:p>
            <a:pPr algn="ctr"/>
            <a:r>
              <a:rPr lang="en-GB" sz="4000" b="1"/>
              <a:t>Men and Depression </a:t>
            </a:r>
            <a:endParaRPr lang="en-GB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97AFC-69A3-47CF-A486-07712E99BDF3}"/>
              </a:ext>
            </a:extLst>
          </p:cNvPr>
          <p:cNvSpPr txBox="1"/>
          <p:nvPr/>
        </p:nvSpPr>
        <p:spPr>
          <a:xfrm>
            <a:off x="7958847" y="641246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(Seidler et al., 2016)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337D543-68A8-8A42-C132-14D2BBC41B6F}"/>
              </a:ext>
            </a:extLst>
          </p:cNvPr>
          <p:cNvGraphicFramePr/>
          <p:nvPr/>
        </p:nvGraphicFramePr>
        <p:xfrm>
          <a:off x="1179320" y="548556"/>
          <a:ext cx="10098906" cy="6233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3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513" y="0"/>
            <a:ext cx="8950577" cy="6926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Men and Depression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97AFC-69A3-47CF-A486-07712E99BDF3}"/>
              </a:ext>
            </a:extLst>
          </p:cNvPr>
          <p:cNvSpPr txBox="1"/>
          <p:nvPr/>
        </p:nvSpPr>
        <p:spPr>
          <a:xfrm>
            <a:off x="7958846" y="641246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(Johnson et al., 2012)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C8735447-8D2D-55D5-C516-6D1D91A08914}"/>
              </a:ext>
            </a:extLst>
          </p:cNvPr>
          <p:cNvGraphicFramePr/>
          <p:nvPr/>
        </p:nvGraphicFramePr>
        <p:xfrm>
          <a:off x="1298961" y="548680"/>
          <a:ext cx="9708022" cy="5919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44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513" y="0"/>
            <a:ext cx="8950577" cy="6926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Men and Depression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97AFC-69A3-47CF-A486-07712E99BDF3}"/>
              </a:ext>
            </a:extLst>
          </p:cNvPr>
          <p:cNvSpPr txBox="1"/>
          <p:nvPr/>
        </p:nvSpPr>
        <p:spPr>
          <a:xfrm>
            <a:off x="7958846" y="641246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(Johnson et al., 2012)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7B8199B2-5BE9-35B5-B3ED-B0C9935C1461}"/>
              </a:ext>
            </a:extLst>
          </p:cNvPr>
          <p:cNvGraphicFramePr/>
          <p:nvPr/>
        </p:nvGraphicFramePr>
        <p:xfrm>
          <a:off x="1042587" y="548681"/>
          <a:ext cx="10135312" cy="616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98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513" y="0"/>
            <a:ext cx="8950577" cy="6926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Men and Depression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8846" y="641246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(Johnson et al., 2012)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693F06F-DE79-0F93-3538-E0ECDC0B6669}"/>
              </a:ext>
            </a:extLst>
          </p:cNvPr>
          <p:cNvGraphicFramePr/>
          <p:nvPr/>
        </p:nvGraphicFramePr>
        <p:xfrm>
          <a:off x="913774" y="548681"/>
          <a:ext cx="9714345" cy="616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77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513" y="0"/>
            <a:ext cx="8950577" cy="6926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Men and Depression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8846" y="641246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(Johnson et al., 2012)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8666137-DB53-27B1-24E4-2A10BCFA7241}"/>
              </a:ext>
            </a:extLst>
          </p:cNvPr>
          <p:cNvGraphicFramePr/>
          <p:nvPr/>
        </p:nvGraphicFramePr>
        <p:xfrm>
          <a:off x="1324598" y="548680"/>
          <a:ext cx="9953627" cy="6311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513" y="0"/>
            <a:ext cx="8950577" cy="6926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Men and Depression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6023" y="548681"/>
            <a:ext cx="8922096" cy="579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Tx/>
              <a:buNone/>
              <a:tabLst/>
              <a:defRPr/>
            </a:pPr>
            <a:r>
              <a:rPr kumimoji="0" lang="en-GB" sz="25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systematic review of men’s help-seeking for depression 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Thematic analysis of 19 qualitative studies revealed six clearly distinguishable themes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Difficulty communicating, recognising and understanding depression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Impact of masculinity on depression symptoms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Impact of masculinity on help-seeking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Type of therapy and therapist preferred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Masculinity and maladaptive coping skills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Reshaping and reframing masculinity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0040" y="641246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(Seidler et al., 2016)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C1D0BB8-9BD1-42C5-91EA-27669094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1E0EC-A983-4DF0-AF6B-CFFEA019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12" y="1314450"/>
            <a:ext cx="3561988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 dirty="0"/>
              <a:t>Men and Depression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63E9C63-2F84-65CF-27ED-4D452E436BFB}"/>
              </a:ext>
            </a:extLst>
          </p:cNvPr>
          <p:cNvGraphicFramePr/>
          <p:nvPr/>
        </p:nvGraphicFramePr>
        <p:xfrm>
          <a:off x="4594225" y="538385"/>
          <a:ext cx="7335704" cy="5344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117836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579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Droplet</vt:lpstr>
      <vt:lpstr>Critical Perspectives on Depressive Disorders  Lecture 3  </vt:lpstr>
      <vt:lpstr>Men and Depression </vt:lpstr>
      <vt:lpstr>Men and Depression </vt:lpstr>
      <vt:lpstr>Men and Depression </vt:lpstr>
      <vt:lpstr>Men and Depression </vt:lpstr>
      <vt:lpstr>Men and Depression </vt:lpstr>
      <vt:lpstr>Men and Depression </vt:lpstr>
      <vt:lpstr>Men and Depression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Perspectives on Depressive Disorders  Lecture 3  </dc:title>
  <dc:creator>Siyabulela Mkabile</dc:creator>
  <cp:lastModifiedBy>Siyabulela Mkabile</cp:lastModifiedBy>
  <cp:revision>2</cp:revision>
  <dcterms:created xsi:type="dcterms:W3CDTF">2022-09-27T20:18:06Z</dcterms:created>
  <dcterms:modified xsi:type="dcterms:W3CDTF">2022-09-27T20:42:54Z</dcterms:modified>
</cp:coreProperties>
</file>