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7030"/>
  </p:normalViewPr>
  <p:slideViewPr>
    <p:cSldViewPr snapToGrid="0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EA0FC-2888-44D7-8C28-D8466793F9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E6CA0C-6467-4A60-A1A2-9CEEFB776AB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Pre-1996 - homosexuality was illegal in apartheid South Africa and several laws denied gay men and lesbian women legal recourse for victimisation</a:t>
          </a:r>
          <a:endParaRPr lang="en-US"/>
        </a:p>
      </dgm:t>
    </dgm:pt>
    <dgm:pt modelId="{E705F797-7165-42E9-87C1-8895E7578F35}" type="parTrans" cxnId="{5012EB7A-DD0A-4A0F-A981-8E97337C60C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C527368-591F-47BB-87C9-B3F28F5F6F4A}" type="sibTrans" cxnId="{5012EB7A-DD0A-4A0F-A981-8E97337C60C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356AAC0-853C-40F4-8C71-D75AB7E2DC8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2006 - the South African Constitutional Court affirmed the right to same sex marriage. However, discrimination based on sexual orientation still exists.</a:t>
          </a:r>
          <a:endParaRPr lang="en-US" dirty="0"/>
        </a:p>
      </dgm:t>
    </dgm:pt>
    <dgm:pt modelId="{6CA2A1CF-C654-4753-B985-3EFD3BD5F28A}" type="parTrans" cxnId="{3F5D1D4E-9983-4DCB-B2BA-7CE5DF4BC88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2176170-66D9-4C4E-9F06-06A858E181EE}" type="sibTrans" cxnId="{3F5D1D4E-9983-4DCB-B2BA-7CE5DF4BC88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ECE4BBB-50F7-4FCF-B344-126BB12C62B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Living in a heterosexist and homophobic society results in a significant amount of stress and increases the risk of developing psychological disorders </a:t>
          </a:r>
          <a:endParaRPr lang="en-US"/>
        </a:p>
      </dgm:t>
    </dgm:pt>
    <dgm:pt modelId="{2B0B206E-F569-409A-ACF8-E4A665822A4D}" type="parTrans" cxnId="{9959C6AC-6074-47EC-B183-A7EBE7E5B7E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52BD922-7036-482B-8010-4DC81ADDDB1A}" type="sibTrans" cxnId="{9959C6AC-6074-47EC-B183-A7EBE7E5B7E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40EB411-7051-7F4B-845D-AEF4E6573C04}" type="pres">
      <dgm:prSet presAssocID="{045EA0FC-2888-44D7-8C28-D8466793F94E}" presName="outerComposite" presStyleCnt="0">
        <dgm:presLayoutVars>
          <dgm:chMax val="5"/>
          <dgm:dir/>
          <dgm:resizeHandles val="exact"/>
        </dgm:presLayoutVars>
      </dgm:prSet>
      <dgm:spPr/>
    </dgm:pt>
    <dgm:pt modelId="{510A42B6-B43B-ED41-B6DB-5278758E4D94}" type="pres">
      <dgm:prSet presAssocID="{045EA0FC-2888-44D7-8C28-D8466793F94E}" presName="dummyMaxCanvas" presStyleCnt="0">
        <dgm:presLayoutVars/>
      </dgm:prSet>
      <dgm:spPr/>
    </dgm:pt>
    <dgm:pt modelId="{1BC69EBE-E916-7B4D-BDB1-C4F050731480}" type="pres">
      <dgm:prSet presAssocID="{045EA0FC-2888-44D7-8C28-D8466793F94E}" presName="ThreeNodes_1" presStyleLbl="node1" presStyleIdx="0" presStyleCnt="3">
        <dgm:presLayoutVars>
          <dgm:bulletEnabled val="1"/>
        </dgm:presLayoutVars>
      </dgm:prSet>
      <dgm:spPr/>
    </dgm:pt>
    <dgm:pt modelId="{2A4AE0DC-04EB-3F4B-ABAF-1F5617AA7E65}" type="pres">
      <dgm:prSet presAssocID="{045EA0FC-2888-44D7-8C28-D8466793F94E}" presName="ThreeNodes_2" presStyleLbl="node1" presStyleIdx="1" presStyleCnt="3">
        <dgm:presLayoutVars>
          <dgm:bulletEnabled val="1"/>
        </dgm:presLayoutVars>
      </dgm:prSet>
      <dgm:spPr/>
    </dgm:pt>
    <dgm:pt modelId="{893C7B9A-E3DF-2E49-B924-9417FBEFFFA1}" type="pres">
      <dgm:prSet presAssocID="{045EA0FC-2888-44D7-8C28-D8466793F94E}" presName="ThreeNodes_3" presStyleLbl="node1" presStyleIdx="2" presStyleCnt="3">
        <dgm:presLayoutVars>
          <dgm:bulletEnabled val="1"/>
        </dgm:presLayoutVars>
      </dgm:prSet>
      <dgm:spPr/>
    </dgm:pt>
    <dgm:pt modelId="{9C8C33BC-12C9-1943-ADB9-EC26E3E4C541}" type="pres">
      <dgm:prSet presAssocID="{045EA0FC-2888-44D7-8C28-D8466793F94E}" presName="ThreeConn_1-2" presStyleLbl="fgAccFollowNode1" presStyleIdx="0" presStyleCnt="2">
        <dgm:presLayoutVars>
          <dgm:bulletEnabled val="1"/>
        </dgm:presLayoutVars>
      </dgm:prSet>
      <dgm:spPr/>
    </dgm:pt>
    <dgm:pt modelId="{97AEF8A4-E386-C54C-8178-E974E115C0FA}" type="pres">
      <dgm:prSet presAssocID="{045EA0FC-2888-44D7-8C28-D8466793F94E}" presName="ThreeConn_2-3" presStyleLbl="fgAccFollowNode1" presStyleIdx="1" presStyleCnt="2">
        <dgm:presLayoutVars>
          <dgm:bulletEnabled val="1"/>
        </dgm:presLayoutVars>
      </dgm:prSet>
      <dgm:spPr/>
    </dgm:pt>
    <dgm:pt modelId="{2112A4D4-09CE-4B44-8F4A-9FD9AA8449DF}" type="pres">
      <dgm:prSet presAssocID="{045EA0FC-2888-44D7-8C28-D8466793F94E}" presName="ThreeNodes_1_text" presStyleLbl="node1" presStyleIdx="2" presStyleCnt="3">
        <dgm:presLayoutVars>
          <dgm:bulletEnabled val="1"/>
        </dgm:presLayoutVars>
      </dgm:prSet>
      <dgm:spPr/>
    </dgm:pt>
    <dgm:pt modelId="{31CC19FF-8CEC-E342-BA02-B389F6BEA38E}" type="pres">
      <dgm:prSet presAssocID="{045EA0FC-2888-44D7-8C28-D8466793F94E}" presName="ThreeNodes_2_text" presStyleLbl="node1" presStyleIdx="2" presStyleCnt="3">
        <dgm:presLayoutVars>
          <dgm:bulletEnabled val="1"/>
        </dgm:presLayoutVars>
      </dgm:prSet>
      <dgm:spPr/>
    </dgm:pt>
    <dgm:pt modelId="{D284C3D1-D1D8-6343-A2D4-B04655E47551}" type="pres">
      <dgm:prSet presAssocID="{045EA0FC-2888-44D7-8C28-D8466793F9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A13CE10-F86E-BE4D-8BFD-ACFB9FE0BC12}" type="presOf" srcId="{7ECE4BBB-50F7-4FCF-B344-126BB12C62B9}" destId="{893C7B9A-E3DF-2E49-B924-9417FBEFFFA1}" srcOrd="0" destOrd="0" presId="urn:microsoft.com/office/officeart/2005/8/layout/vProcess5"/>
    <dgm:cxn modelId="{E3148619-9244-CB44-A7FF-61C56267091B}" type="presOf" srcId="{045EA0FC-2888-44D7-8C28-D8466793F94E}" destId="{340EB411-7051-7F4B-845D-AEF4E6573C04}" srcOrd="0" destOrd="0" presId="urn:microsoft.com/office/officeart/2005/8/layout/vProcess5"/>
    <dgm:cxn modelId="{3F5D1D4E-9983-4DCB-B2BA-7CE5DF4BC888}" srcId="{045EA0FC-2888-44D7-8C28-D8466793F94E}" destId="{6356AAC0-853C-40F4-8C71-D75AB7E2DC8F}" srcOrd="1" destOrd="0" parTransId="{6CA2A1CF-C654-4753-B985-3EFD3BD5F28A}" sibTransId="{82176170-66D9-4C4E-9F06-06A858E181EE}"/>
    <dgm:cxn modelId="{E1F1F963-49F0-3C45-8445-7EDA89F904B1}" type="presOf" srcId="{2C527368-591F-47BB-87C9-B3F28F5F6F4A}" destId="{9C8C33BC-12C9-1943-ADB9-EC26E3E4C541}" srcOrd="0" destOrd="0" presId="urn:microsoft.com/office/officeart/2005/8/layout/vProcess5"/>
    <dgm:cxn modelId="{5012EB7A-DD0A-4A0F-A981-8E97337C60CC}" srcId="{045EA0FC-2888-44D7-8C28-D8466793F94E}" destId="{CAE6CA0C-6467-4A60-A1A2-9CEEFB776AB6}" srcOrd="0" destOrd="0" parTransId="{E705F797-7165-42E9-87C1-8895E7578F35}" sibTransId="{2C527368-591F-47BB-87C9-B3F28F5F6F4A}"/>
    <dgm:cxn modelId="{CAFD5B87-D6C5-1346-8750-BB092FECDAD9}" type="presOf" srcId="{6356AAC0-853C-40F4-8C71-D75AB7E2DC8F}" destId="{31CC19FF-8CEC-E342-BA02-B389F6BEA38E}" srcOrd="1" destOrd="0" presId="urn:microsoft.com/office/officeart/2005/8/layout/vProcess5"/>
    <dgm:cxn modelId="{D29A5199-1DE1-E34C-831D-2517EE9C79CC}" type="presOf" srcId="{CAE6CA0C-6467-4A60-A1A2-9CEEFB776AB6}" destId="{1BC69EBE-E916-7B4D-BDB1-C4F050731480}" srcOrd="0" destOrd="0" presId="urn:microsoft.com/office/officeart/2005/8/layout/vProcess5"/>
    <dgm:cxn modelId="{D2CEDF9D-9602-3841-ABD2-E6C7DB8571A0}" type="presOf" srcId="{6356AAC0-853C-40F4-8C71-D75AB7E2DC8F}" destId="{2A4AE0DC-04EB-3F4B-ABAF-1F5617AA7E65}" srcOrd="0" destOrd="0" presId="urn:microsoft.com/office/officeart/2005/8/layout/vProcess5"/>
    <dgm:cxn modelId="{A15122A0-7CFC-E149-83AF-D964931491ED}" type="presOf" srcId="{82176170-66D9-4C4E-9F06-06A858E181EE}" destId="{97AEF8A4-E386-C54C-8178-E974E115C0FA}" srcOrd="0" destOrd="0" presId="urn:microsoft.com/office/officeart/2005/8/layout/vProcess5"/>
    <dgm:cxn modelId="{8BB69EA4-C63B-7249-90FA-281B264D948E}" type="presOf" srcId="{CAE6CA0C-6467-4A60-A1A2-9CEEFB776AB6}" destId="{2112A4D4-09CE-4B44-8F4A-9FD9AA8449DF}" srcOrd="1" destOrd="0" presId="urn:microsoft.com/office/officeart/2005/8/layout/vProcess5"/>
    <dgm:cxn modelId="{9959C6AC-6074-47EC-B183-A7EBE7E5B7E5}" srcId="{045EA0FC-2888-44D7-8C28-D8466793F94E}" destId="{7ECE4BBB-50F7-4FCF-B344-126BB12C62B9}" srcOrd="2" destOrd="0" parTransId="{2B0B206E-F569-409A-ACF8-E4A665822A4D}" sibTransId="{252BD922-7036-482B-8010-4DC81ADDDB1A}"/>
    <dgm:cxn modelId="{9A2B1DAD-309A-5342-B384-9A7CA528449B}" type="presOf" srcId="{7ECE4BBB-50F7-4FCF-B344-126BB12C62B9}" destId="{D284C3D1-D1D8-6343-A2D4-B04655E47551}" srcOrd="1" destOrd="0" presId="urn:microsoft.com/office/officeart/2005/8/layout/vProcess5"/>
    <dgm:cxn modelId="{E21EBA2C-98DA-5B44-AE57-BEE340010FBF}" type="presParOf" srcId="{340EB411-7051-7F4B-845D-AEF4E6573C04}" destId="{510A42B6-B43B-ED41-B6DB-5278758E4D94}" srcOrd="0" destOrd="0" presId="urn:microsoft.com/office/officeart/2005/8/layout/vProcess5"/>
    <dgm:cxn modelId="{98F0D691-CB0E-B34D-8A8B-7066DF456322}" type="presParOf" srcId="{340EB411-7051-7F4B-845D-AEF4E6573C04}" destId="{1BC69EBE-E916-7B4D-BDB1-C4F050731480}" srcOrd="1" destOrd="0" presId="urn:microsoft.com/office/officeart/2005/8/layout/vProcess5"/>
    <dgm:cxn modelId="{8DF78E10-394B-5C43-B2AA-2CE508F5CC97}" type="presParOf" srcId="{340EB411-7051-7F4B-845D-AEF4E6573C04}" destId="{2A4AE0DC-04EB-3F4B-ABAF-1F5617AA7E65}" srcOrd="2" destOrd="0" presId="urn:microsoft.com/office/officeart/2005/8/layout/vProcess5"/>
    <dgm:cxn modelId="{A9C2EFFB-4F5D-E44A-9859-5EF5FBB2FFE5}" type="presParOf" srcId="{340EB411-7051-7F4B-845D-AEF4E6573C04}" destId="{893C7B9A-E3DF-2E49-B924-9417FBEFFFA1}" srcOrd="3" destOrd="0" presId="urn:microsoft.com/office/officeart/2005/8/layout/vProcess5"/>
    <dgm:cxn modelId="{75146DB5-6612-674E-8204-E2D546D7C4A9}" type="presParOf" srcId="{340EB411-7051-7F4B-845D-AEF4E6573C04}" destId="{9C8C33BC-12C9-1943-ADB9-EC26E3E4C541}" srcOrd="4" destOrd="0" presId="urn:microsoft.com/office/officeart/2005/8/layout/vProcess5"/>
    <dgm:cxn modelId="{BEB977CE-6261-D44D-8F0B-E8B4CCC614FE}" type="presParOf" srcId="{340EB411-7051-7F4B-845D-AEF4E6573C04}" destId="{97AEF8A4-E386-C54C-8178-E974E115C0FA}" srcOrd="5" destOrd="0" presId="urn:microsoft.com/office/officeart/2005/8/layout/vProcess5"/>
    <dgm:cxn modelId="{2130AE2F-9C81-1745-8C3F-2DF8D3474108}" type="presParOf" srcId="{340EB411-7051-7F4B-845D-AEF4E6573C04}" destId="{2112A4D4-09CE-4B44-8F4A-9FD9AA8449DF}" srcOrd="6" destOrd="0" presId="urn:microsoft.com/office/officeart/2005/8/layout/vProcess5"/>
    <dgm:cxn modelId="{F5F775DC-9A03-BF44-9365-2C38A08C2229}" type="presParOf" srcId="{340EB411-7051-7F4B-845D-AEF4E6573C04}" destId="{31CC19FF-8CEC-E342-BA02-B389F6BEA38E}" srcOrd="7" destOrd="0" presId="urn:microsoft.com/office/officeart/2005/8/layout/vProcess5"/>
    <dgm:cxn modelId="{F1BC0312-BF27-4848-AA8E-86745DDB5C2D}" type="presParOf" srcId="{340EB411-7051-7F4B-845D-AEF4E6573C04}" destId="{D284C3D1-D1D8-6343-A2D4-B04655E475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A2A66-B13E-4FFD-A2B5-29F9890A94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46400B-E420-400C-B3CA-39D4A0C13F4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South African research into the aetiology of depression among individuals who self-identify as gay or lesbian is limited</a:t>
          </a:r>
          <a:endParaRPr lang="en-US"/>
        </a:p>
      </dgm:t>
    </dgm:pt>
    <dgm:pt modelId="{1D3D089B-7DB7-4DFE-8E3F-CAD1B7445E66}" type="parTrans" cxnId="{D66A1326-1FB7-458B-861B-773432C09B1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D7AF50F-6350-42F6-AEA9-65FF1AD8EA53}" type="sibTrans" cxnId="{D66A1326-1FB7-458B-861B-773432C09B1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C9ED81E-D552-4C4B-BADB-3E8DF9F2C22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International studies suggest a higher prevalence rates of mood, anxiety and substance use disorders and suicidality</a:t>
          </a:r>
          <a:endParaRPr lang="en-US"/>
        </a:p>
      </dgm:t>
    </dgm:pt>
    <dgm:pt modelId="{509A38EE-F76D-4BEE-9BA6-CAE1E1646A38}" type="parTrans" cxnId="{45A85582-C6AC-46FB-9594-2A53ADA127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3ADB22B-9FE6-47DC-8BF6-C9DE7BE10C3A}" type="sibTrans" cxnId="{45A85582-C6AC-46FB-9594-2A53ADA127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8BFC5FD-E050-47B5-94F4-F773756C7DB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Barriers to help seeking: limited specialist services; discrimination in the health care system; lack of professional education and training negatively affects the health-care patient provider relationship</a:t>
          </a:r>
          <a:endParaRPr lang="en-US"/>
        </a:p>
      </dgm:t>
    </dgm:pt>
    <dgm:pt modelId="{E0083A1F-B222-472C-8659-8646E741E2D5}" type="parTrans" cxnId="{3140667E-5737-433B-B8AA-34C93A37F1F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CF04FE1-AB55-4A3B-906A-945ED0619668}" type="sibTrans" cxnId="{3140667E-5737-433B-B8AA-34C93A37F1F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8C7DE23-7FAF-A94E-A530-194FF567539B}" type="pres">
      <dgm:prSet presAssocID="{622A2A66-B13E-4FFD-A2B5-29F9890A94D0}" presName="linear" presStyleCnt="0">
        <dgm:presLayoutVars>
          <dgm:animLvl val="lvl"/>
          <dgm:resizeHandles val="exact"/>
        </dgm:presLayoutVars>
      </dgm:prSet>
      <dgm:spPr/>
    </dgm:pt>
    <dgm:pt modelId="{C36C5DCF-8B5C-E248-A2F7-7B9FC25FEB43}" type="pres">
      <dgm:prSet presAssocID="{5846400B-E420-400C-B3CA-39D4A0C13F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1D7B0C-20EB-D943-97C6-38FF4BE6A81E}" type="pres">
      <dgm:prSet presAssocID="{FD7AF50F-6350-42F6-AEA9-65FF1AD8EA53}" presName="spacer" presStyleCnt="0"/>
      <dgm:spPr/>
    </dgm:pt>
    <dgm:pt modelId="{AC47CDDF-90CF-A94D-BEB9-B57CA1E5BC6B}" type="pres">
      <dgm:prSet presAssocID="{9C9ED81E-D552-4C4B-BADB-3E8DF9F2C2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8AF107-3B1E-BB44-9BED-5EAB936DC762}" type="pres">
      <dgm:prSet presAssocID="{73ADB22B-9FE6-47DC-8BF6-C9DE7BE10C3A}" presName="spacer" presStyleCnt="0"/>
      <dgm:spPr/>
    </dgm:pt>
    <dgm:pt modelId="{1BFC92F4-9C53-114B-9155-A31399CAD0DE}" type="pres">
      <dgm:prSet presAssocID="{B8BFC5FD-E050-47B5-94F4-F773756C7D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6A1326-1FB7-458B-861B-773432C09B1B}" srcId="{622A2A66-B13E-4FFD-A2B5-29F9890A94D0}" destId="{5846400B-E420-400C-B3CA-39D4A0C13F46}" srcOrd="0" destOrd="0" parTransId="{1D3D089B-7DB7-4DFE-8E3F-CAD1B7445E66}" sibTransId="{FD7AF50F-6350-42F6-AEA9-65FF1AD8EA53}"/>
    <dgm:cxn modelId="{34483F62-5B1A-D14E-8CB1-4EA362AB0A65}" type="presOf" srcId="{5846400B-E420-400C-B3CA-39D4A0C13F46}" destId="{C36C5DCF-8B5C-E248-A2F7-7B9FC25FEB43}" srcOrd="0" destOrd="0" presId="urn:microsoft.com/office/officeart/2005/8/layout/vList2"/>
    <dgm:cxn modelId="{10282E78-0F03-3949-AFFB-74CA08F1AF8F}" type="presOf" srcId="{622A2A66-B13E-4FFD-A2B5-29F9890A94D0}" destId="{D8C7DE23-7FAF-A94E-A530-194FF567539B}" srcOrd="0" destOrd="0" presId="urn:microsoft.com/office/officeart/2005/8/layout/vList2"/>
    <dgm:cxn modelId="{3140667E-5737-433B-B8AA-34C93A37F1F0}" srcId="{622A2A66-B13E-4FFD-A2B5-29F9890A94D0}" destId="{B8BFC5FD-E050-47B5-94F4-F773756C7DB7}" srcOrd="2" destOrd="0" parTransId="{E0083A1F-B222-472C-8659-8646E741E2D5}" sibTransId="{DCF04FE1-AB55-4A3B-906A-945ED0619668}"/>
    <dgm:cxn modelId="{45A85582-C6AC-46FB-9594-2A53ADA127F1}" srcId="{622A2A66-B13E-4FFD-A2B5-29F9890A94D0}" destId="{9C9ED81E-D552-4C4B-BADB-3E8DF9F2C22E}" srcOrd="1" destOrd="0" parTransId="{509A38EE-F76D-4BEE-9BA6-CAE1E1646A38}" sibTransId="{73ADB22B-9FE6-47DC-8BF6-C9DE7BE10C3A}"/>
    <dgm:cxn modelId="{5CB7C4D6-CB56-6845-A311-3E0D8F906E01}" type="presOf" srcId="{B8BFC5FD-E050-47B5-94F4-F773756C7DB7}" destId="{1BFC92F4-9C53-114B-9155-A31399CAD0DE}" srcOrd="0" destOrd="0" presId="urn:microsoft.com/office/officeart/2005/8/layout/vList2"/>
    <dgm:cxn modelId="{9542AFE4-1F6B-7344-8249-E924C8A4613E}" type="presOf" srcId="{9C9ED81E-D552-4C4B-BADB-3E8DF9F2C22E}" destId="{AC47CDDF-90CF-A94D-BEB9-B57CA1E5BC6B}" srcOrd="0" destOrd="0" presId="urn:microsoft.com/office/officeart/2005/8/layout/vList2"/>
    <dgm:cxn modelId="{D1BF329D-6ED7-7F4D-A095-A7BFF99EAEFE}" type="presParOf" srcId="{D8C7DE23-7FAF-A94E-A530-194FF567539B}" destId="{C36C5DCF-8B5C-E248-A2F7-7B9FC25FEB43}" srcOrd="0" destOrd="0" presId="urn:microsoft.com/office/officeart/2005/8/layout/vList2"/>
    <dgm:cxn modelId="{2E403C87-B194-B047-8B1E-C6DE42BAB108}" type="presParOf" srcId="{D8C7DE23-7FAF-A94E-A530-194FF567539B}" destId="{221D7B0C-20EB-D943-97C6-38FF4BE6A81E}" srcOrd="1" destOrd="0" presId="urn:microsoft.com/office/officeart/2005/8/layout/vList2"/>
    <dgm:cxn modelId="{815810CE-A3A3-F744-BB8C-D5DF30FE8CD6}" type="presParOf" srcId="{D8C7DE23-7FAF-A94E-A530-194FF567539B}" destId="{AC47CDDF-90CF-A94D-BEB9-B57CA1E5BC6B}" srcOrd="2" destOrd="0" presId="urn:microsoft.com/office/officeart/2005/8/layout/vList2"/>
    <dgm:cxn modelId="{E7600733-E5D8-0847-9B6A-5A95105BCC28}" type="presParOf" srcId="{D8C7DE23-7FAF-A94E-A530-194FF567539B}" destId="{A08AF107-3B1E-BB44-9BED-5EAB936DC762}" srcOrd="3" destOrd="0" presId="urn:microsoft.com/office/officeart/2005/8/layout/vList2"/>
    <dgm:cxn modelId="{A1150D79-A6CD-4A49-AF08-82713C0E7302}" type="presParOf" srcId="{D8C7DE23-7FAF-A94E-A530-194FF567539B}" destId="{1BFC92F4-9C53-114B-9155-A31399CAD0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1B0674-A417-4533-ADE8-DE04CF2A61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63348-EE2E-4F62-85D0-D9B5B29631E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Risk factors</a:t>
          </a:r>
          <a:endParaRPr lang="en-US"/>
        </a:p>
      </dgm:t>
    </dgm:pt>
    <dgm:pt modelId="{4B333D37-2A3B-46FC-9737-60CBD5B14FBA}" type="parTrans" cxnId="{8B4491A8-62F7-4E1F-8E63-9CBF6400B4E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E20E86A-830B-4660-A33B-BA126365FD81}" type="sibTrans" cxnId="{8B4491A8-62F7-4E1F-8E63-9CBF6400B4E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A49D8C2-5B70-499A-8FD6-B2AAB4589B9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Social support and level of disclosure of sexual orientation</a:t>
          </a:r>
          <a:endParaRPr lang="en-US"/>
        </a:p>
      </dgm:t>
    </dgm:pt>
    <dgm:pt modelId="{710DAA1F-A0EE-4969-A0CF-9C5799692FC1}" type="parTrans" cxnId="{A49FC7BB-77E3-4257-9299-D370B0A0073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9894CB1-37AA-4A11-8762-1389BF180060}" type="sibTrans" cxnId="{A49FC7BB-77E3-4257-9299-D370B0A0073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B2A4867-41B9-48D8-B274-6179F51D830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Frequency of the experience of hate speech </a:t>
          </a:r>
          <a:endParaRPr lang="en-US"/>
        </a:p>
      </dgm:t>
    </dgm:pt>
    <dgm:pt modelId="{136B61A4-E175-43CD-B08F-9AE8B79589E0}" type="parTrans" cxnId="{5E0E5A5B-3F60-482C-B533-4C690D403AD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37DBEEA-80C4-437C-8601-B22C8C5E6B98}" type="sibTrans" cxnId="{5E0E5A5B-3F60-482C-B533-4C690D403AD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32571CE-804D-4FD7-8C2B-A87A09ADFDF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Experiencing physical victimisation and fear of victimisation </a:t>
          </a:r>
          <a:endParaRPr lang="en-US" dirty="0"/>
        </a:p>
      </dgm:t>
    </dgm:pt>
    <dgm:pt modelId="{DE707335-8642-49F2-B332-0C1DED4B5CE0}" type="parTrans" cxnId="{7D5EF9B1-1619-4DBA-B2A9-80F48886E4F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FD4DA3B-D770-4074-9800-44870753CC95}" type="sibTrans" cxnId="{7D5EF9B1-1619-4DBA-B2A9-80F48886E4F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71F2FAB-9B98-4032-96CA-32611F00511B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Self-acceptance of sexual identity</a:t>
          </a:r>
          <a:endParaRPr lang="en-US"/>
        </a:p>
      </dgm:t>
    </dgm:pt>
    <dgm:pt modelId="{23864294-7A87-46ED-A92F-F41D5A57F79E}" type="parTrans" cxnId="{673D3E3E-243E-4E1F-B331-A2742AB97F2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536A9D2-61D7-4FF7-85A2-AC4C37163306}" type="sibTrans" cxnId="{673D3E3E-243E-4E1F-B331-A2742AB97F2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85A4B90-67AD-48C3-BD65-18962B2F38A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Internalised stigma </a:t>
          </a:r>
          <a:endParaRPr lang="en-US" dirty="0"/>
        </a:p>
      </dgm:t>
    </dgm:pt>
    <dgm:pt modelId="{76308DBB-9EFA-4CC5-9A88-B04107F41114}" type="parTrans" cxnId="{C89E1E8A-EB61-40E5-B574-08354F1826C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CC6A005-1A47-491F-8A0B-7D8D03F27338}" type="sibTrans" cxnId="{C89E1E8A-EB61-40E5-B574-08354F1826C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D4C0A30-4D9B-4F4C-91C2-970F23DEE2B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Family acceptance of sexual identity</a:t>
          </a:r>
          <a:endParaRPr lang="en-US"/>
        </a:p>
      </dgm:t>
    </dgm:pt>
    <dgm:pt modelId="{F4C9960D-5C76-4DA5-94D4-11CEA85D56DC}" type="parTrans" cxnId="{9A12E174-7FB5-46B1-9D9B-5C6E51FD920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E1D7182-B689-434C-9BC9-BF4014EF0ED0}" type="sibTrans" cxnId="{9A12E174-7FB5-46B1-9D9B-5C6E51FD920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884768A-387C-428D-A96D-75A8E3328BA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Social cohesion and belonging</a:t>
          </a:r>
          <a:endParaRPr lang="en-US"/>
        </a:p>
      </dgm:t>
    </dgm:pt>
    <dgm:pt modelId="{7A94DE1C-24C3-4CEF-819B-D1497F492F45}" type="parTrans" cxnId="{8E2D9CE6-D75D-4B31-A82D-F7BAC22A1F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A51D558-E2F3-4EA7-8AEC-19FD6D48A737}" type="sibTrans" cxnId="{8E2D9CE6-D75D-4B31-A82D-F7BAC22A1F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A106071-9D2B-4F1A-8D52-FACC1D9A0BC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Self-esteem</a:t>
          </a:r>
          <a:endParaRPr lang="en-US"/>
        </a:p>
      </dgm:t>
    </dgm:pt>
    <dgm:pt modelId="{6095667F-3C5A-4CB0-B247-CFF7D64D6E82}" type="parTrans" cxnId="{A96792B1-55A1-4F4A-8913-1E955485DB2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EEDB50F-7F90-40CA-A7E2-C0A05A8B7523}" type="sibTrans" cxnId="{A96792B1-55A1-4F4A-8913-1E955485DB2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6D78618-F2ED-C74F-8120-9622A828145A}" type="pres">
      <dgm:prSet presAssocID="{651B0674-A417-4533-ADE8-DE04CF2A61C6}" presName="diagram" presStyleCnt="0">
        <dgm:presLayoutVars>
          <dgm:dir/>
          <dgm:resizeHandles val="exact"/>
        </dgm:presLayoutVars>
      </dgm:prSet>
      <dgm:spPr/>
    </dgm:pt>
    <dgm:pt modelId="{53A8F1C5-FA1C-2149-B4E0-414679360ECE}" type="pres">
      <dgm:prSet presAssocID="{C1F63348-EE2E-4F62-85D0-D9B5B29631E9}" presName="node" presStyleLbl="node1" presStyleIdx="0" presStyleCnt="1">
        <dgm:presLayoutVars>
          <dgm:bulletEnabled val="1"/>
        </dgm:presLayoutVars>
      </dgm:prSet>
      <dgm:spPr/>
    </dgm:pt>
  </dgm:ptLst>
  <dgm:cxnLst>
    <dgm:cxn modelId="{673D3E3E-243E-4E1F-B331-A2742AB97F29}" srcId="{C1F63348-EE2E-4F62-85D0-D9B5B29631E9}" destId="{771F2FAB-9B98-4032-96CA-32611F00511B}" srcOrd="3" destOrd="0" parTransId="{23864294-7A87-46ED-A92F-F41D5A57F79E}" sibTransId="{5536A9D2-61D7-4FF7-85A2-AC4C37163306}"/>
    <dgm:cxn modelId="{25AF3B45-28D9-CE4F-A064-3304C151FC57}" type="presOf" srcId="{D884768A-387C-428D-A96D-75A8E3328BA2}" destId="{53A8F1C5-FA1C-2149-B4E0-414679360ECE}" srcOrd="0" destOrd="7" presId="urn:microsoft.com/office/officeart/2005/8/layout/default"/>
    <dgm:cxn modelId="{15CA5E48-37A3-CF45-91E0-CF37C416CCB6}" type="presOf" srcId="{232571CE-804D-4FD7-8C2B-A87A09ADFDF4}" destId="{53A8F1C5-FA1C-2149-B4E0-414679360ECE}" srcOrd="0" destOrd="3" presId="urn:microsoft.com/office/officeart/2005/8/layout/default"/>
    <dgm:cxn modelId="{5E0E5A5B-3F60-482C-B533-4C690D403AD5}" srcId="{C1F63348-EE2E-4F62-85D0-D9B5B29631E9}" destId="{5B2A4867-41B9-48D8-B274-6179F51D830D}" srcOrd="1" destOrd="0" parTransId="{136B61A4-E175-43CD-B08F-9AE8B79589E0}" sibTransId="{537DBEEA-80C4-437C-8601-B22C8C5E6B98}"/>
    <dgm:cxn modelId="{E24DD968-4D1A-3D4E-869C-31E6ADFA0A35}" type="presOf" srcId="{651B0674-A417-4533-ADE8-DE04CF2A61C6}" destId="{D6D78618-F2ED-C74F-8120-9622A828145A}" srcOrd="0" destOrd="0" presId="urn:microsoft.com/office/officeart/2005/8/layout/default"/>
    <dgm:cxn modelId="{9A12E174-7FB5-46B1-9D9B-5C6E51FD9207}" srcId="{C1F63348-EE2E-4F62-85D0-D9B5B29631E9}" destId="{3D4C0A30-4D9B-4F4C-91C2-970F23DEE2B1}" srcOrd="5" destOrd="0" parTransId="{F4C9960D-5C76-4DA5-94D4-11CEA85D56DC}" sibTransId="{9E1D7182-B689-434C-9BC9-BF4014EF0ED0}"/>
    <dgm:cxn modelId="{5BB5DB78-B753-5D43-8C26-EB59F93E62E2}" type="presOf" srcId="{3D4C0A30-4D9B-4F4C-91C2-970F23DEE2B1}" destId="{53A8F1C5-FA1C-2149-B4E0-414679360ECE}" srcOrd="0" destOrd="6" presId="urn:microsoft.com/office/officeart/2005/8/layout/default"/>
    <dgm:cxn modelId="{C89E1E8A-EB61-40E5-B574-08354F1826CB}" srcId="{C1F63348-EE2E-4F62-85D0-D9B5B29631E9}" destId="{585A4B90-67AD-48C3-BD65-18962B2F38AA}" srcOrd="4" destOrd="0" parTransId="{76308DBB-9EFA-4CC5-9A88-B04107F41114}" sibTransId="{8CC6A005-1A47-491F-8A0B-7D8D03F27338}"/>
    <dgm:cxn modelId="{F91A279D-C779-0742-878A-50D9DDA8761A}" type="presOf" srcId="{5B2A4867-41B9-48D8-B274-6179F51D830D}" destId="{53A8F1C5-FA1C-2149-B4E0-414679360ECE}" srcOrd="0" destOrd="2" presId="urn:microsoft.com/office/officeart/2005/8/layout/default"/>
    <dgm:cxn modelId="{19C1BBA1-5F4F-2749-9AC3-393C19C854B7}" type="presOf" srcId="{2A106071-9D2B-4F1A-8D52-FACC1D9A0BC3}" destId="{53A8F1C5-FA1C-2149-B4E0-414679360ECE}" srcOrd="0" destOrd="8" presId="urn:microsoft.com/office/officeart/2005/8/layout/default"/>
    <dgm:cxn modelId="{8B4491A8-62F7-4E1F-8E63-9CBF6400B4E2}" srcId="{651B0674-A417-4533-ADE8-DE04CF2A61C6}" destId="{C1F63348-EE2E-4F62-85D0-D9B5B29631E9}" srcOrd="0" destOrd="0" parTransId="{4B333D37-2A3B-46FC-9737-60CBD5B14FBA}" sibTransId="{FE20E86A-830B-4660-A33B-BA126365FD81}"/>
    <dgm:cxn modelId="{A96792B1-55A1-4F4A-8913-1E955485DB2B}" srcId="{C1F63348-EE2E-4F62-85D0-D9B5B29631E9}" destId="{2A106071-9D2B-4F1A-8D52-FACC1D9A0BC3}" srcOrd="7" destOrd="0" parTransId="{6095667F-3C5A-4CB0-B247-CFF7D64D6E82}" sibTransId="{1EEDB50F-7F90-40CA-A7E2-C0A05A8B7523}"/>
    <dgm:cxn modelId="{7D5EF9B1-1619-4DBA-B2A9-80F48886E4F2}" srcId="{C1F63348-EE2E-4F62-85D0-D9B5B29631E9}" destId="{232571CE-804D-4FD7-8C2B-A87A09ADFDF4}" srcOrd="2" destOrd="0" parTransId="{DE707335-8642-49F2-B332-0C1DED4B5CE0}" sibTransId="{BFD4DA3B-D770-4074-9800-44870753CC95}"/>
    <dgm:cxn modelId="{A49FC7BB-77E3-4257-9299-D370B0A00739}" srcId="{C1F63348-EE2E-4F62-85D0-D9B5B29631E9}" destId="{4A49D8C2-5B70-499A-8FD6-B2AAB4589B91}" srcOrd="0" destOrd="0" parTransId="{710DAA1F-A0EE-4969-A0CF-9C5799692FC1}" sibTransId="{59894CB1-37AA-4A11-8762-1389BF180060}"/>
    <dgm:cxn modelId="{215B57D0-9645-0B4A-9D50-6919DE409E47}" type="presOf" srcId="{C1F63348-EE2E-4F62-85D0-D9B5B29631E9}" destId="{53A8F1C5-FA1C-2149-B4E0-414679360ECE}" srcOrd="0" destOrd="0" presId="urn:microsoft.com/office/officeart/2005/8/layout/default"/>
    <dgm:cxn modelId="{78586BD9-DFF9-5A4E-A191-B0E1D43C364B}" type="presOf" srcId="{585A4B90-67AD-48C3-BD65-18962B2F38AA}" destId="{53A8F1C5-FA1C-2149-B4E0-414679360ECE}" srcOrd="0" destOrd="5" presId="urn:microsoft.com/office/officeart/2005/8/layout/default"/>
    <dgm:cxn modelId="{8E2D9CE6-D75D-4B31-A82D-F7BAC22A1F0F}" srcId="{C1F63348-EE2E-4F62-85D0-D9B5B29631E9}" destId="{D884768A-387C-428D-A96D-75A8E3328BA2}" srcOrd="6" destOrd="0" parTransId="{7A94DE1C-24C3-4CEF-819B-D1497F492F45}" sibTransId="{BA51D558-E2F3-4EA7-8AEC-19FD6D48A737}"/>
    <dgm:cxn modelId="{0EB96BEA-776B-C64F-A33E-DC8830859E46}" type="presOf" srcId="{4A49D8C2-5B70-499A-8FD6-B2AAB4589B91}" destId="{53A8F1C5-FA1C-2149-B4E0-414679360ECE}" srcOrd="0" destOrd="1" presId="urn:microsoft.com/office/officeart/2005/8/layout/default"/>
    <dgm:cxn modelId="{8BED78F9-8827-FA49-8150-C9E565453D5C}" type="presOf" srcId="{771F2FAB-9B98-4032-96CA-32611F00511B}" destId="{53A8F1C5-FA1C-2149-B4E0-414679360ECE}" srcOrd="0" destOrd="4" presId="urn:microsoft.com/office/officeart/2005/8/layout/default"/>
    <dgm:cxn modelId="{2B7FBCE4-8FFA-174D-8968-EA1BF269FBD7}" type="presParOf" srcId="{D6D78618-F2ED-C74F-8120-9622A828145A}" destId="{53A8F1C5-FA1C-2149-B4E0-414679360E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96B166-015F-4E9A-BACE-C743ED0FD9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508205-A98B-4A6F-B96C-93A901143EB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Somatisation</a:t>
          </a:r>
          <a:endParaRPr lang="en-US"/>
        </a:p>
      </dgm:t>
    </dgm:pt>
    <dgm:pt modelId="{E3D86C8D-BBFB-451D-AF52-54456DE3477E}" type="parTrans" cxnId="{8145D9C0-EC73-4CD2-B01D-DAD1C3D9C79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A0AD5F0-9B27-4EF0-97D7-0756912873DC}" type="sibTrans" cxnId="{8145D9C0-EC73-4CD2-B01D-DAD1C3D9C79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553650E-D6A5-4A45-872F-BB15DC7B85EB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Belief that Non-Western patients somatise their distress (flawed, sweeping generalisation) </a:t>
          </a:r>
          <a:endParaRPr lang="en-US" dirty="0"/>
        </a:p>
      </dgm:t>
    </dgm:pt>
    <dgm:pt modelId="{275CEB98-DCC7-46C4-B5D2-F57DCA6777D2}" type="parTrans" cxnId="{65DD9762-74EE-4B2F-929C-129AD7CAAEB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9804962-6D48-4035-B56A-CFBD78022BE3}" type="sibTrans" cxnId="{65DD9762-74EE-4B2F-929C-129AD7CAAEB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270A63A-9BBF-43D1-8491-B8325FEEEB9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Musculoskeletal pain and fatigue are the most common bodily idioms of distress</a:t>
          </a:r>
          <a:endParaRPr lang="en-US" dirty="0"/>
        </a:p>
      </dgm:t>
    </dgm:pt>
    <dgm:pt modelId="{77043A42-139C-4A46-9E17-775D5AEA3A4A}" type="parTrans" cxnId="{7BA17A83-7CFA-493F-8A8F-F706814F442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3917C82-2B66-4D95-894F-EB94ABE75104}" type="sibTrans" cxnId="{7BA17A83-7CFA-493F-8A8F-F706814F442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E6A545A-DE6E-415F-B38B-8270F77CE8C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Other reported bodily idioms of distress include weakness, headaches, heart and chest pain, abdominal distress constriction of the head and numbness in the limbs</a:t>
          </a:r>
          <a:endParaRPr lang="en-US"/>
        </a:p>
      </dgm:t>
    </dgm:pt>
    <dgm:pt modelId="{FA3E837F-AE99-4B16-8F90-A1CCFD67E415}" type="parTrans" cxnId="{DD791E88-65A5-44FF-A48F-8B4F7725761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247219D-0F6C-43D4-8818-81D63E7FAB17}" type="sibTrans" cxnId="{DD791E88-65A5-44FF-A48F-8B4F7725761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E1AC6C6-2E42-BF4D-947B-A81DB70850D3}" type="pres">
      <dgm:prSet presAssocID="{5A96B166-015F-4E9A-BACE-C743ED0FD92C}" presName="linear" presStyleCnt="0">
        <dgm:presLayoutVars>
          <dgm:animLvl val="lvl"/>
          <dgm:resizeHandles val="exact"/>
        </dgm:presLayoutVars>
      </dgm:prSet>
      <dgm:spPr/>
    </dgm:pt>
    <dgm:pt modelId="{05EFA066-84D2-A744-9595-F453A17EEE2E}" type="pres">
      <dgm:prSet presAssocID="{44508205-A98B-4A6F-B96C-93A901143E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AE98F5-589E-9A45-8F35-EB9930BCA36F}" type="pres">
      <dgm:prSet presAssocID="{44508205-A98B-4A6F-B96C-93A901143EB3}" presName="childText" presStyleLbl="revTx" presStyleIdx="0" presStyleCnt="1" custScaleY="88042" custLinFactNeighborX="-5849" custLinFactNeighborY="-20378">
        <dgm:presLayoutVars>
          <dgm:bulletEnabled val="1"/>
        </dgm:presLayoutVars>
      </dgm:prSet>
      <dgm:spPr/>
    </dgm:pt>
  </dgm:ptLst>
  <dgm:cxnLst>
    <dgm:cxn modelId="{65DD9762-74EE-4B2F-929C-129AD7CAAEB0}" srcId="{44508205-A98B-4A6F-B96C-93A901143EB3}" destId="{D553650E-D6A5-4A45-872F-BB15DC7B85EB}" srcOrd="0" destOrd="0" parTransId="{275CEB98-DCC7-46C4-B5D2-F57DCA6777D2}" sibTransId="{C9804962-6D48-4035-B56A-CFBD78022BE3}"/>
    <dgm:cxn modelId="{48B22F66-6B10-C54D-8C5B-2D47997A943A}" type="presOf" srcId="{D553650E-D6A5-4A45-872F-BB15DC7B85EB}" destId="{81AE98F5-589E-9A45-8F35-EB9930BCA36F}" srcOrd="0" destOrd="0" presId="urn:microsoft.com/office/officeart/2005/8/layout/vList2"/>
    <dgm:cxn modelId="{7BA17A83-7CFA-493F-8A8F-F706814F442C}" srcId="{44508205-A98B-4A6F-B96C-93A901143EB3}" destId="{E270A63A-9BBF-43D1-8491-B8325FEEEB9D}" srcOrd="1" destOrd="0" parTransId="{77043A42-139C-4A46-9E17-775D5AEA3A4A}" sibTransId="{93917C82-2B66-4D95-894F-EB94ABE75104}"/>
    <dgm:cxn modelId="{DD791E88-65A5-44FF-A48F-8B4F7725761D}" srcId="{44508205-A98B-4A6F-B96C-93A901143EB3}" destId="{1E6A545A-DE6E-415F-B38B-8270F77CE8C2}" srcOrd="2" destOrd="0" parTransId="{FA3E837F-AE99-4B16-8F90-A1CCFD67E415}" sibTransId="{1247219D-0F6C-43D4-8818-81D63E7FAB17}"/>
    <dgm:cxn modelId="{E04C2D8D-EA26-1841-81FB-BD73DB7F2DF2}" type="presOf" srcId="{5A96B166-015F-4E9A-BACE-C743ED0FD92C}" destId="{AE1AC6C6-2E42-BF4D-947B-A81DB70850D3}" srcOrd="0" destOrd="0" presId="urn:microsoft.com/office/officeart/2005/8/layout/vList2"/>
    <dgm:cxn modelId="{81A9BA9A-39A0-6A40-B0D5-4765690C8020}" type="presOf" srcId="{E270A63A-9BBF-43D1-8491-B8325FEEEB9D}" destId="{81AE98F5-589E-9A45-8F35-EB9930BCA36F}" srcOrd="0" destOrd="1" presId="urn:microsoft.com/office/officeart/2005/8/layout/vList2"/>
    <dgm:cxn modelId="{945610BF-E736-E847-B8C6-F9FA811858C7}" type="presOf" srcId="{1E6A545A-DE6E-415F-B38B-8270F77CE8C2}" destId="{81AE98F5-589E-9A45-8F35-EB9930BCA36F}" srcOrd="0" destOrd="2" presId="urn:microsoft.com/office/officeart/2005/8/layout/vList2"/>
    <dgm:cxn modelId="{8145D9C0-EC73-4CD2-B01D-DAD1C3D9C79B}" srcId="{5A96B166-015F-4E9A-BACE-C743ED0FD92C}" destId="{44508205-A98B-4A6F-B96C-93A901143EB3}" srcOrd="0" destOrd="0" parTransId="{E3D86C8D-BBFB-451D-AF52-54456DE3477E}" sibTransId="{EA0AD5F0-9B27-4EF0-97D7-0756912873DC}"/>
    <dgm:cxn modelId="{88CA02E3-F1CF-C14B-A18D-083677238D98}" type="presOf" srcId="{44508205-A98B-4A6F-B96C-93A901143EB3}" destId="{05EFA066-84D2-A744-9595-F453A17EEE2E}" srcOrd="0" destOrd="0" presId="urn:microsoft.com/office/officeart/2005/8/layout/vList2"/>
    <dgm:cxn modelId="{34C155FF-C0FB-C64E-8FFA-044BE7889F3F}" type="presParOf" srcId="{AE1AC6C6-2E42-BF4D-947B-A81DB70850D3}" destId="{05EFA066-84D2-A744-9595-F453A17EEE2E}" srcOrd="0" destOrd="0" presId="urn:microsoft.com/office/officeart/2005/8/layout/vList2"/>
    <dgm:cxn modelId="{43E4A418-AEEA-974C-B08F-7D111DA25E8F}" type="presParOf" srcId="{AE1AC6C6-2E42-BF4D-947B-A81DB70850D3}" destId="{81AE98F5-589E-9A45-8F35-EB9930BCA3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01A0BF-B0FD-407F-B80E-5BBB449227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A93839-0E02-4E71-8EBD-61B038FE722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Somatization</a:t>
          </a:r>
          <a:endParaRPr lang="en-US"/>
        </a:p>
      </dgm:t>
    </dgm:pt>
    <dgm:pt modelId="{731B799C-C910-4CB7-8C7C-2CD57844647A}" type="parTrans" cxnId="{0A9C3BBC-138E-488A-ADBA-CFA6231297D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6D58D51-E83D-4F3F-8D9D-FBEFEA62E374}" type="sibTrans" cxnId="{0A9C3BBC-138E-488A-ADBA-CFA6231297D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8ABB926-D751-4DD4-89E8-DDA353B4FF6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i="0" baseline="0" dirty="0"/>
            <a:t>Haiti </a:t>
          </a:r>
          <a:r>
            <a:rPr lang="en-GB" b="0" i="0" baseline="0" dirty="0"/>
            <a:t>– references to the heart and the head; constricted heart; loaded head; spinning head; thinking too much; feeling like you are ‘going down’; lost the taste for doing anything; difficulty sleeping; low energy (Rasmussen et al. 2015)</a:t>
          </a:r>
          <a:endParaRPr lang="en-US" dirty="0"/>
        </a:p>
      </dgm:t>
    </dgm:pt>
    <dgm:pt modelId="{91374108-B9C0-4539-9A03-3539290FFC47}" type="parTrans" cxnId="{814D7FD1-DC87-4820-A244-19427A4899B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8137CCE-C5D2-4F00-9161-7AC709408549}" type="sibTrans" cxnId="{814D7FD1-DC87-4820-A244-19427A4899B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452B5E4-5D7C-4DEA-B6BA-FE2EACE7674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i="0" baseline="0"/>
            <a:t>China</a:t>
          </a:r>
          <a:r>
            <a:rPr lang="en-GB" b="0" i="0" baseline="0"/>
            <a:t> – headache; heart palpitations; pressure in the chest; numbness in the limbs; bodily aches and pains; feeling sad; loss of self-confidence; hard to enjoy things (Ryder et al. 2008)</a:t>
          </a:r>
          <a:endParaRPr lang="en-US"/>
        </a:p>
      </dgm:t>
    </dgm:pt>
    <dgm:pt modelId="{9021A1A0-E49F-4B60-A4BA-1E8F5968FFB4}" type="parTrans" cxnId="{70E69104-E8DD-45D3-B637-997A3C60C7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86DB70F-3777-4EFF-959A-CFA7C32D0A40}" type="sibTrans" cxnId="{70E69104-E8DD-45D3-B637-997A3C60C7F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84FA912-2F82-F442-A378-90B19A6F7A66}" type="pres">
      <dgm:prSet presAssocID="{8501A0BF-B0FD-407F-B80E-5BBB449227EB}" presName="linear" presStyleCnt="0">
        <dgm:presLayoutVars>
          <dgm:animLvl val="lvl"/>
          <dgm:resizeHandles val="exact"/>
        </dgm:presLayoutVars>
      </dgm:prSet>
      <dgm:spPr/>
    </dgm:pt>
    <dgm:pt modelId="{3BF3C8BF-ED49-274C-B2B3-5C117531499B}" type="pres">
      <dgm:prSet presAssocID="{C0A93839-0E02-4E71-8EBD-61B038FE722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76D7D1-D9E5-CD42-AF9C-77E9F7DE45FA}" type="pres">
      <dgm:prSet presAssocID="{C0A93839-0E02-4E71-8EBD-61B038FE72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E69104-E8DD-45D3-B637-997A3C60C7F1}" srcId="{C0A93839-0E02-4E71-8EBD-61B038FE7226}" destId="{0452B5E4-5D7C-4DEA-B6BA-FE2EACE7674A}" srcOrd="1" destOrd="0" parTransId="{9021A1A0-E49F-4B60-A4BA-1E8F5968FFB4}" sibTransId="{E86DB70F-3777-4EFF-959A-CFA7C32D0A40}"/>
    <dgm:cxn modelId="{27B4EF47-8569-F44D-8AD3-2106B337112F}" type="presOf" srcId="{0452B5E4-5D7C-4DEA-B6BA-FE2EACE7674A}" destId="{EF76D7D1-D9E5-CD42-AF9C-77E9F7DE45FA}" srcOrd="0" destOrd="1" presId="urn:microsoft.com/office/officeart/2005/8/layout/vList2"/>
    <dgm:cxn modelId="{DB3F055D-456D-DD4D-81A2-7ADC4C014024}" type="presOf" srcId="{C0A93839-0E02-4E71-8EBD-61B038FE7226}" destId="{3BF3C8BF-ED49-274C-B2B3-5C117531499B}" srcOrd="0" destOrd="0" presId="urn:microsoft.com/office/officeart/2005/8/layout/vList2"/>
    <dgm:cxn modelId="{FC362572-C728-4F44-A0F2-3D4785D42BDD}" type="presOf" srcId="{48ABB926-D751-4DD4-89E8-DDA353B4FF67}" destId="{EF76D7D1-D9E5-CD42-AF9C-77E9F7DE45FA}" srcOrd="0" destOrd="0" presId="urn:microsoft.com/office/officeart/2005/8/layout/vList2"/>
    <dgm:cxn modelId="{0A9C3BBC-138E-488A-ADBA-CFA6231297DE}" srcId="{8501A0BF-B0FD-407F-B80E-5BBB449227EB}" destId="{C0A93839-0E02-4E71-8EBD-61B038FE7226}" srcOrd="0" destOrd="0" parTransId="{731B799C-C910-4CB7-8C7C-2CD57844647A}" sibTransId="{06D58D51-E83D-4F3F-8D9D-FBEFEA62E374}"/>
    <dgm:cxn modelId="{814D7FD1-DC87-4820-A244-19427A4899BF}" srcId="{C0A93839-0E02-4E71-8EBD-61B038FE7226}" destId="{48ABB926-D751-4DD4-89E8-DDA353B4FF67}" srcOrd="0" destOrd="0" parTransId="{91374108-B9C0-4539-9A03-3539290FFC47}" sibTransId="{58137CCE-C5D2-4F00-9161-7AC709408549}"/>
    <dgm:cxn modelId="{0B7AB9E9-AB09-464E-A620-D78AC1D37E92}" type="presOf" srcId="{8501A0BF-B0FD-407F-B80E-5BBB449227EB}" destId="{584FA912-2F82-F442-A378-90B19A6F7A66}" srcOrd="0" destOrd="0" presId="urn:microsoft.com/office/officeart/2005/8/layout/vList2"/>
    <dgm:cxn modelId="{7BF666BB-74A3-584E-9E07-E42E946886B1}" type="presParOf" srcId="{584FA912-2F82-F442-A378-90B19A6F7A66}" destId="{3BF3C8BF-ED49-274C-B2B3-5C117531499B}" srcOrd="0" destOrd="0" presId="urn:microsoft.com/office/officeart/2005/8/layout/vList2"/>
    <dgm:cxn modelId="{1BDB1430-9267-7A4E-B119-1C4601BCACA2}" type="presParOf" srcId="{584FA912-2F82-F442-A378-90B19A6F7A66}" destId="{EF76D7D1-D9E5-CD42-AF9C-77E9F7DE45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70AD0-0FF4-45E2-8F66-BDECE884EE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6DAAC-405A-48F7-960C-D7A48CB5BEA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It is important for clinicians to:</a:t>
          </a:r>
          <a:endParaRPr lang="en-US"/>
        </a:p>
      </dgm:t>
    </dgm:pt>
    <dgm:pt modelId="{C743D2F0-1857-4C7B-A348-1668BA15CA0F}" type="parTrans" cxnId="{214F37C1-C272-4B54-8E40-82D92AACCA7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5BD7BFB-E3CE-477E-8EC1-6F5E12BF33DA}" type="sibTrans" cxnId="{214F37C1-C272-4B54-8E40-82D92AACCA7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DBCFE1F-C9EA-4BCB-80DA-BF484A64D71B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Move away from the stereotypical Western vs. Non-Western dichotomy</a:t>
          </a:r>
          <a:endParaRPr lang="en-US" dirty="0"/>
        </a:p>
      </dgm:t>
    </dgm:pt>
    <dgm:pt modelId="{135627B3-2B35-4ED7-A85C-4853D8264ED3}" type="parTrans" cxnId="{8F472987-71E2-4E65-8B14-20200A07E1D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0BB14C3-44C6-4EB5-B096-2E53DD3D0909}" type="sibTrans" cxnId="{8F472987-71E2-4E65-8B14-20200A07E1D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03AFE0D-967F-4FA5-A0AA-878D9237E38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Consider the dynamics of hybrid identities</a:t>
          </a:r>
          <a:endParaRPr lang="en-US" dirty="0"/>
        </a:p>
      </dgm:t>
    </dgm:pt>
    <dgm:pt modelId="{EE85614E-99A6-4C7D-BE76-4DC37950AD3B}" type="parTrans" cxnId="{DE4A6377-522C-4008-A90E-9F4B5CAC66A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437D15D-EC61-416A-B114-2ABD76AB28BB}" type="sibTrans" cxnId="{DE4A6377-522C-4008-A90E-9F4B5CAC66A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7136E5E-AD67-431A-8FAA-8623A76AAAF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Move beyond focusing on psychiatric nosology</a:t>
          </a:r>
          <a:endParaRPr lang="en-US"/>
        </a:p>
      </dgm:t>
    </dgm:pt>
    <dgm:pt modelId="{A5B2C74E-2EED-4C5C-8DDC-D3710287BC7F}" type="parTrans" cxnId="{6EA238BF-6E95-4D72-B89A-BDB63C99BA5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AE30DE3-CF89-4862-BDCC-113002041827}" type="sibTrans" cxnId="{6EA238BF-6E95-4D72-B89A-BDB63C99BA5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327BE26-6AED-4593-9F09-D957689CE54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Use a patient-centred approach </a:t>
          </a:r>
          <a:endParaRPr lang="en-US"/>
        </a:p>
      </dgm:t>
    </dgm:pt>
    <dgm:pt modelId="{38B28E45-B2FB-4A7D-9C69-6D071320FF32}" type="parTrans" cxnId="{CEF9DA99-FEF5-4E60-821B-04A2A5C4B93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77A4C28-4B4B-45EF-B059-E966A9D4E7BD}" type="sibTrans" cxnId="{CEF9DA99-FEF5-4E60-821B-04A2A5C4B93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3F2E044-2846-4C5A-9320-B7691E755F4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Adopt an open, interested and respectful attitude towards the client</a:t>
          </a:r>
          <a:endParaRPr lang="en-US"/>
        </a:p>
      </dgm:t>
    </dgm:pt>
    <dgm:pt modelId="{8A64242B-6CBE-4763-A0FF-F72429EEAD36}" type="parTrans" cxnId="{B3D84957-845E-40E9-8138-2CA77AE3198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E82B2C3-B090-486D-96FD-73FC949CE2B8}" type="sibTrans" cxnId="{B3D84957-845E-40E9-8138-2CA77AE3198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B04A46D-C698-42CC-8DB5-3D87C958553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Take the time to understand client's point of view</a:t>
          </a:r>
          <a:endParaRPr lang="en-US"/>
        </a:p>
      </dgm:t>
    </dgm:pt>
    <dgm:pt modelId="{F27D374C-21D7-4514-94DD-6A6500960DA6}" type="parTrans" cxnId="{184C5490-51EA-4F64-BCBF-799F7BC823F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67E69A6-E9F2-4E86-AB9A-3F177C4F1FAF}" type="sibTrans" cxnId="{184C5490-51EA-4F64-BCBF-799F7BC823F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C26B963-FD2C-934E-8536-0DC47F9E4110}" type="pres">
      <dgm:prSet presAssocID="{CE670AD0-0FF4-45E2-8F66-BDECE884EE5E}" presName="linear" presStyleCnt="0">
        <dgm:presLayoutVars>
          <dgm:animLvl val="lvl"/>
          <dgm:resizeHandles val="exact"/>
        </dgm:presLayoutVars>
      </dgm:prSet>
      <dgm:spPr/>
    </dgm:pt>
    <dgm:pt modelId="{84B06DF2-DFC6-B541-8830-6D91E5213648}" type="pres">
      <dgm:prSet presAssocID="{C516DAAC-405A-48F7-960C-D7A48CB5BE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3DF6CC-40AF-D140-B301-21C0363A4BB2}" type="pres">
      <dgm:prSet presAssocID="{C516DAAC-405A-48F7-960C-D7A48CB5BE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57B129-48C5-4748-AB3C-B0A20C5C3EC9}" type="presOf" srcId="{4DBCFE1F-C9EA-4BCB-80DA-BF484A64D71B}" destId="{493DF6CC-40AF-D140-B301-21C0363A4BB2}" srcOrd="0" destOrd="0" presId="urn:microsoft.com/office/officeart/2005/8/layout/vList2"/>
    <dgm:cxn modelId="{41496448-C93C-F14B-B5DD-3973FE23F173}" type="presOf" srcId="{E03AFE0D-967F-4FA5-A0AA-878D9237E383}" destId="{493DF6CC-40AF-D140-B301-21C0363A4BB2}" srcOrd="0" destOrd="1" presId="urn:microsoft.com/office/officeart/2005/8/layout/vList2"/>
    <dgm:cxn modelId="{B3D84957-845E-40E9-8138-2CA77AE3198C}" srcId="{C516DAAC-405A-48F7-960C-D7A48CB5BEA7}" destId="{93F2E044-2846-4C5A-9320-B7691E755F40}" srcOrd="4" destOrd="0" parTransId="{8A64242B-6CBE-4763-A0FF-F72429EEAD36}" sibTransId="{6E82B2C3-B090-486D-96FD-73FC949CE2B8}"/>
    <dgm:cxn modelId="{DE4A6377-522C-4008-A90E-9F4B5CAC66A1}" srcId="{C516DAAC-405A-48F7-960C-D7A48CB5BEA7}" destId="{E03AFE0D-967F-4FA5-A0AA-878D9237E383}" srcOrd="1" destOrd="0" parTransId="{EE85614E-99A6-4C7D-BE76-4DC37950AD3B}" sibTransId="{9437D15D-EC61-416A-B114-2ABD76AB28BB}"/>
    <dgm:cxn modelId="{7470867F-892A-774A-BC68-BEE45DF2115C}" type="presOf" srcId="{93F2E044-2846-4C5A-9320-B7691E755F40}" destId="{493DF6CC-40AF-D140-B301-21C0363A4BB2}" srcOrd="0" destOrd="4" presId="urn:microsoft.com/office/officeart/2005/8/layout/vList2"/>
    <dgm:cxn modelId="{0052C480-FB68-4240-9F98-ACBBE4443B7E}" type="presOf" srcId="{CE670AD0-0FF4-45E2-8F66-BDECE884EE5E}" destId="{4C26B963-FD2C-934E-8536-0DC47F9E4110}" srcOrd="0" destOrd="0" presId="urn:microsoft.com/office/officeart/2005/8/layout/vList2"/>
    <dgm:cxn modelId="{8F472987-71E2-4E65-8B14-20200A07E1DC}" srcId="{C516DAAC-405A-48F7-960C-D7A48CB5BEA7}" destId="{4DBCFE1F-C9EA-4BCB-80DA-BF484A64D71B}" srcOrd="0" destOrd="0" parTransId="{135627B3-2B35-4ED7-A85C-4853D8264ED3}" sibTransId="{B0BB14C3-44C6-4EB5-B096-2E53DD3D0909}"/>
    <dgm:cxn modelId="{184C5490-51EA-4F64-BCBF-799F7BC823F5}" srcId="{C516DAAC-405A-48F7-960C-D7A48CB5BEA7}" destId="{9B04A46D-C698-42CC-8DB5-3D87C958553E}" srcOrd="5" destOrd="0" parTransId="{F27D374C-21D7-4514-94DD-6A6500960DA6}" sibTransId="{767E69A6-E9F2-4E86-AB9A-3F177C4F1FAF}"/>
    <dgm:cxn modelId="{CEF9DA99-FEF5-4E60-821B-04A2A5C4B93D}" srcId="{C516DAAC-405A-48F7-960C-D7A48CB5BEA7}" destId="{E327BE26-6AED-4593-9F09-D957689CE547}" srcOrd="3" destOrd="0" parTransId="{38B28E45-B2FB-4A7D-9C69-6D071320FF32}" sibTransId="{077A4C28-4B4B-45EF-B059-E966A9D4E7BD}"/>
    <dgm:cxn modelId="{40E9E19E-DA00-564A-9E70-FE6EF7426D58}" type="presOf" srcId="{C516DAAC-405A-48F7-960C-D7A48CB5BEA7}" destId="{84B06DF2-DFC6-B541-8830-6D91E5213648}" srcOrd="0" destOrd="0" presId="urn:microsoft.com/office/officeart/2005/8/layout/vList2"/>
    <dgm:cxn modelId="{B7D1FFAC-58F7-8E4F-9B04-9CB43C562791}" type="presOf" srcId="{E327BE26-6AED-4593-9F09-D957689CE547}" destId="{493DF6CC-40AF-D140-B301-21C0363A4BB2}" srcOrd="0" destOrd="3" presId="urn:microsoft.com/office/officeart/2005/8/layout/vList2"/>
    <dgm:cxn modelId="{6EA238BF-6E95-4D72-B89A-BDB63C99BA58}" srcId="{C516DAAC-405A-48F7-960C-D7A48CB5BEA7}" destId="{A7136E5E-AD67-431A-8FAA-8623A76AAAF4}" srcOrd="2" destOrd="0" parTransId="{A5B2C74E-2EED-4C5C-8DDC-D3710287BC7F}" sibTransId="{0AE30DE3-CF89-4862-BDCC-113002041827}"/>
    <dgm:cxn modelId="{214F37C1-C272-4B54-8E40-82D92AACCA74}" srcId="{CE670AD0-0FF4-45E2-8F66-BDECE884EE5E}" destId="{C516DAAC-405A-48F7-960C-D7A48CB5BEA7}" srcOrd="0" destOrd="0" parTransId="{C743D2F0-1857-4C7B-A348-1668BA15CA0F}" sibTransId="{D5BD7BFB-E3CE-477E-8EC1-6F5E12BF33DA}"/>
    <dgm:cxn modelId="{D36B18D2-1F20-5B44-9F77-7100C9070619}" type="presOf" srcId="{A7136E5E-AD67-431A-8FAA-8623A76AAAF4}" destId="{493DF6CC-40AF-D140-B301-21C0363A4BB2}" srcOrd="0" destOrd="2" presId="urn:microsoft.com/office/officeart/2005/8/layout/vList2"/>
    <dgm:cxn modelId="{C67AE7F1-69E7-CF4A-BE6C-9AE1749FC631}" type="presOf" srcId="{9B04A46D-C698-42CC-8DB5-3D87C958553E}" destId="{493DF6CC-40AF-D140-B301-21C0363A4BB2}" srcOrd="0" destOrd="5" presId="urn:microsoft.com/office/officeart/2005/8/layout/vList2"/>
    <dgm:cxn modelId="{C5CB3FB6-9204-5945-8E24-B9B83DBF9136}" type="presParOf" srcId="{4C26B963-FD2C-934E-8536-0DC47F9E4110}" destId="{84B06DF2-DFC6-B541-8830-6D91E5213648}" srcOrd="0" destOrd="0" presId="urn:microsoft.com/office/officeart/2005/8/layout/vList2"/>
    <dgm:cxn modelId="{5D6CBE59-F906-094A-B23F-DCD20C1E5C94}" type="presParOf" srcId="{4C26B963-FD2C-934E-8536-0DC47F9E4110}" destId="{493DF6CC-40AF-D140-B301-21C0363A4B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69EBE-E916-7B4D-BDB1-C4F050731480}">
      <dsp:nvSpPr>
        <dsp:cNvPr id="0" name=""/>
        <dsp:cNvSpPr/>
      </dsp:nvSpPr>
      <dsp:spPr>
        <a:xfrm>
          <a:off x="0" y="0"/>
          <a:ext cx="7869061" cy="1749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/>
            <a:t>Pre-1996 - homosexuality was illegal in apartheid South Africa and several laws denied gay men and lesbian women legal recourse for victimisation</a:t>
          </a:r>
          <a:endParaRPr lang="en-US" sz="2100" kern="1200"/>
        </a:p>
      </dsp:txBody>
      <dsp:txXfrm>
        <a:off x="51243" y="51243"/>
        <a:ext cx="5981153" cy="1647069"/>
      </dsp:txXfrm>
    </dsp:sp>
    <dsp:sp modelId="{2A4AE0DC-04EB-3F4B-ABAF-1F5617AA7E65}">
      <dsp:nvSpPr>
        <dsp:cNvPr id="0" name=""/>
        <dsp:cNvSpPr/>
      </dsp:nvSpPr>
      <dsp:spPr>
        <a:xfrm>
          <a:off x="694328" y="2041148"/>
          <a:ext cx="7869061" cy="1749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 dirty="0"/>
            <a:t>2006 - the South African Constitutional Court affirmed the right to same sex marriage. However, discrimination based on sexual orientation still exists.</a:t>
          </a:r>
          <a:endParaRPr lang="en-US" sz="2100" kern="1200" dirty="0"/>
        </a:p>
      </dsp:txBody>
      <dsp:txXfrm>
        <a:off x="745571" y="2092391"/>
        <a:ext cx="5935034" cy="1647069"/>
      </dsp:txXfrm>
    </dsp:sp>
    <dsp:sp modelId="{893C7B9A-E3DF-2E49-B924-9417FBEFFFA1}">
      <dsp:nvSpPr>
        <dsp:cNvPr id="0" name=""/>
        <dsp:cNvSpPr/>
      </dsp:nvSpPr>
      <dsp:spPr>
        <a:xfrm>
          <a:off x="1388657" y="4082297"/>
          <a:ext cx="7869061" cy="1749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/>
            <a:t>Living in a heterosexist and homophobic society results in a significant amount of stress and increases the risk of developing psychological disorders </a:t>
          </a:r>
          <a:endParaRPr lang="en-US" sz="2100" kern="1200"/>
        </a:p>
      </dsp:txBody>
      <dsp:txXfrm>
        <a:off x="1439900" y="4133540"/>
        <a:ext cx="5935034" cy="1647069"/>
      </dsp:txXfrm>
    </dsp:sp>
    <dsp:sp modelId="{9C8C33BC-12C9-1943-ADB9-EC26E3E4C541}">
      <dsp:nvSpPr>
        <dsp:cNvPr id="0" name=""/>
        <dsp:cNvSpPr/>
      </dsp:nvSpPr>
      <dsp:spPr>
        <a:xfrm>
          <a:off x="6731849" y="1326746"/>
          <a:ext cx="1137211" cy="11372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87721" y="1326746"/>
        <a:ext cx="625467" cy="855751"/>
      </dsp:txXfrm>
    </dsp:sp>
    <dsp:sp modelId="{97AEF8A4-E386-C54C-8178-E974E115C0FA}">
      <dsp:nvSpPr>
        <dsp:cNvPr id="0" name=""/>
        <dsp:cNvSpPr/>
      </dsp:nvSpPr>
      <dsp:spPr>
        <a:xfrm>
          <a:off x="7426178" y="3356231"/>
          <a:ext cx="1137211" cy="11372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82050" y="3356231"/>
        <a:ext cx="625467" cy="85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C5DCF-8B5C-E248-A2F7-7B9FC25FEB43}">
      <dsp:nvSpPr>
        <dsp:cNvPr id="0" name=""/>
        <dsp:cNvSpPr/>
      </dsp:nvSpPr>
      <dsp:spPr>
        <a:xfrm>
          <a:off x="0" y="73853"/>
          <a:ext cx="9810117" cy="185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South African research into the aetiology of depression among individuals who self-identify as gay or lesbian is limited</a:t>
          </a:r>
          <a:endParaRPr lang="en-US" sz="2200" kern="1200"/>
        </a:p>
      </dsp:txBody>
      <dsp:txXfrm>
        <a:off x="90430" y="164283"/>
        <a:ext cx="9629257" cy="1671615"/>
      </dsp:txXfrm>
    </dsp:sp>
    <dsp:sp modelId="{AC47CDDF-90CF-A94D-BEB9-B57CA1E5BC6B}">
      <dsp:nvSpPr>
        <dsp:cNvPr id="0" name=""/>
        <dsp:cNvSpPr/>
      </dsp:nvSpPr>
      <dsp:spPr>
        <a:xfrm>
          <a:off x="0" y="1989688"/>
          <a:ext cx="9810117" cy="185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International studies suggest a higher prevalence rates of mood, anxiety and substance use disorders and suicidality</a:t>
          </a:r>
          <a:endParaRPr lang="en-US" sz="2200" kern="1200"/>
        </a:p>
      </dsp:txBody>
      <dsp:txXfrm>
        <a:off x="90430" y="2080118"/>
        <a:ext cx="9629257" cy="1671615"/>
      </dsp:txXfrm>
    </dsp:sp>
    <dsp:sp modelId="{1BFC92F4-9C53-114B-9155-A31399CAD0DE}">
      <dsp:nvSpPr>
        <dsp:cNvPr id="0" name=""/>
        <dsp:cNvSpPr/>
      </dsp:nvSpPr>
      <dsp:spPr>
        <a:xfrm>
          <a:off x="0" y="3905524"/>
          <a:ext cx="9810117" cy="185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Barriers to help seeking: limited specialist services; discrimination in the health care system; lack of professional education and training negatively affects the health-care patient provider relationship</a:t>
          </a:r>
          <a:endParaRPr lang="en-US" sz="2200" kern="1200"/>
        </a:p>
      </dsp:txBody>
      <dsp:txXfrm>
        <a:off x="90430" y="3995954"/>
        <a:ext cx="9629257" cy="1671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8F1C5-FA1C-2149-B4E0-414679360ECE}">
      <dsp:nvSpPr>
        <dsp:cNvPr id="0" name=""/>
        <dsp:cNvSpPr/>
      </dsp:nvSpPr>
      <dsp:spPr>
        <a:xfrm>
          <a:off x="813690" y="1925"/>
          <a:ext cx="9193644" cy="5516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u="sng" kern="1200" baseline="0"/>
            <a:t>Risk factors</a:t>
          </a:r>
          <a:endParaRPr lang="en-US" sz="28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Social support and level of disclosure of sexual orientation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Frequency of the experience of hate speech 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 dirty="0"/>
            <a:t>Experiencing physical victimisation and fear of victimisation 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Self-acceptance of sexual identity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 dirty="0"/>
            <a:t>Internalised stigma 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Family acceptance of sexual identity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Social cohesion and belonging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baseline="0"/>
            <a:t>Self-esteem</a:t>
          </a:r>
          <a:endParaRPr lang="en-US" sz="2200" kern="1200"/>
        </a:p>
      </dsp:txBody>
      <dsp:txXfrm>
        <a:off x="813690" y="1925"/>
        <a:ext cx="9193644" cy="5516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FA066-84D2-A744-9595-F453A17EEE2E}">
      <dsp:nvSpPr>
        <dsp:cNvPr id="0" name=""/>
        <dsp:cNvSpPr/>
      </dsp:nvSpPr>
      <dsp:spPr>
        <a:xfrm>
          <a:off x="0" y="92316"/>
          <a:ext cx="7272067" cy="1023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i="0" u="sng" kern="1200" baseline="0"/>
            <a:t>Somatisation</a:t>
          </a:r>
          <a:endParaRPr lang="en-US" sz="3100" kern="1200"/>
        </a:p>
      </dsp:txBody>
      <dsp:txXfrm>
        <a:off x="49975" y="142291"/>
        <a:ext cx="7172117" cy="923800"/>
      </dsp:txXfrm>
    </dsp:sp>
    <dsp:sp modelId="{81AE98F5-589E-9A45-8F35-EB9930BCA36F}">
      <dsp:nvSpPr>
        <dsp:cNvPr id="0" name=""/>
        <dsp:cNvSpPr/>
      </dsp:nvSpPr>
      <dsp:spPr>
        <a:xfrm>
          <a:off x="0" y="907446"/>
          <a:ext cx="7272067" cy="420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88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 baseline="0" dirty="0"/>
            <a:t>Belief that Non-Western patients somatise their distress (flawed, sweeping generalisation) 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 baseline="0" dirty="0"/>
            <a:t>Musculoskeletal pain and fatigue are the most common bodily idioms of distress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 baseline="0"/>
            <a:t>Other reported bodily idioms of distress include weakness, headaches, heart and chest pain, abdominal distress constriction of the head and numbness in the limbs</a:t>
          </a:r>
          <a:endParaRPr lang="en-US" sz="2400" kern="1200"/>
        </a:p>
      </dsp:txBody>
      <dsp:txXfrm>
        <a:off x="0" y="907446"/>
        <a:ext cx="7272067" cy="4209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3C8BF-ED49-274C-B2B3-5C117531499B}">
      <dsp:nvSpPr>
        <dsp:cNvPr id="0" name=""/>
        <dsp:cNvSpPr/>
      </dsp:nvSpPr>
      <dsp:spPr>
        <a:xfrm>
          <a:off x="0" y="253156"/>
          <a:ext cx="7695735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u="sng" kern="1200" baseline="0"/>
            <a:t>Somatization</a:t>
          </a:r>
          <a:endParaRPr lang="en-US" sz="2800" kern="1200"/>
        </a:p>
      </dsp:txBody>
      <dsp:txXfrm>
        <a:off x="43179" y="296335"/>
        <a:ext cx="7609377" cy="798162"/>
      </dsp:txXfrm>
    </dsp:sp>
    <dsp:sp modelId="{EF76D7D1-D9E5-CD42-AF9C-77E9F7DE45FA}">
      <dsp:nvSpPr>
        <dsp:cNvPr id="0" name=""/>
        <dsp:cNvSpPr/>
      </dsp:nvSpPr>
      <dsp:spPr>
        <a:xfrm>
          <a:off x="0" y="1137676"/>
          <a:ext cx="7695735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4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 baseline="0" dirty="0"/>
            <a:t>Haiti </a:t>
          </a:r>
          <a:r>
            <a:rPr lang="en-GB" sz="2200" b="0" i="0" kern="1200" baseline="0" dirty="0"/>
            <a:t>– references to the heart and the head; constricted heart; loaded head; spinning head; thinking too much; feeling like you are ‘going down’; lost the taste for doing anything; difficulty sleeping; low energy (Rasmussen et al. 2015)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1" i="0" kern="1200" baseline="0"/>
            <a:t>China</a:t>
          </a:r>
          <a:r>
            <a:rPr lang="en-GB" sz="2200" b="0" i="0" kern="1200" baseline="0"/>
            <a:t> – headache; heart palpitations; pressure in the chest; numbness in the limbs; bodily aches and pains; feeling sad; loss of self-confidence; hard to enjoy things (Ryder et al. 2008)</a:t>
          </a:r>
          <a:endParaRPr lang="en-US" sz="2200" kern="1200"/>
        </a:p>
      </dsp:txBody>
      <dsp:txXfrm>
        <a:off x="0" y="1137676"/>
        <a:ext cx="7695735" cy="428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6DF2-DFC6-B541-8830-6D91E5213648}">
      <dsp:nvSpPr>
        <dsp:cNvPr id="0" name=""/>
        <dsp:cNvSpPr/>
      </dsp:nvSpPr>
      <dsp:spPr>
        <a:xfrm>
          <a:off x="0" y="84385"/>
          <a:ext cx="8850086" cy="101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u="sng" kern="1200" baseline="0"/>
            <a:t>It is important for clinicians to:</a:t>
          </a:r>
          <a:endParaRPr lang="en-US" sz="3200" kern="1200"/>
        </a:p>
      </dsp:txBody>
      <dsp:txXfrm>
        <a:off x="49347" y="133732"/>
        <a:ext cx="8751392" cy="912186"/>
      </dsp:txXfrm>
    </dsp:sp>
    <dsp:sp modelId="{493DF6CC-40AF-D140-B301-21C0363A4BB2}">
      <dsp:nvSpPr>
        <dsp:cNvPr id="0" name=""/>
        <dsp:cNvSpPr/>
      </dsp:nvSpPr>
      <dsp:spPr>
        <a:xfrm>
          <a:off x="0" y="1095265"/>
          <a:ext cx="8850086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 dirty="0"/>
            <a:t>Move away from the stereotypical Western vs. Non-Western dichotomy</a:t>
          </a:r>
          <a:endParaRPr lang="en-US" sz="2500" kern="1200" dirty="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 dirty="0"/>
            <a:t>Consider the dynamics of hybrid identities</a:t>
          </a:r>
          <a:endParaRPr lang="en-US" sz="2500" kern="1200" dirty="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Move beyond focusing on psychiatric nosology</a:t>
          </a:r>
          <a:endParaRPr lang="en-US" sz="2500" kern="120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Use a patient-centred approach </a:t>
          </a:r>
          <a:endParaRPr lang="en-US" sz="2500" kern="120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Adopt an open, interested and respectful attitude towards the client</a:t>
          </a:r>
          <a:endParaRPr lang="en-US" sz="2500" kern="1200"/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b="0" i="0" kern="1200" baseline="0"/>
            <a:t>Take the time to understand client's point of view</a:t>
          </a:r>
          <a:endParaRPr lang="en-US" sz="2500" kern="1200"/>
        </a:p>
      </dsp:txBody>
      <dsp:txXfrm>
        <a:off x="0" y="1095265"/>
        <a:ext cx="8850086" cy="516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4BB7-5B37-1BFF-6C06-5727A2FE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3135-F275-AE23-17F3-0753AA419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58E5-DE4C-A960-E2E7-5A94F0C5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7976-8379-1A87-A302-9E999B63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1E96-BF60-4C95-51EB-B7A43E8A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A515-486B-D779-7C3F-EA59E51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CD5D-96D2-1D4E-B55A-1F9D5DBB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8A1E-9030-3650-C6A5-526C80F8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9ED9-BB6A-3CB9-1E8B-346A4C1E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844-435E-6FD3-66EC-BAA7333D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1CF5-A410-A9E4-0233-103B81AC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F325E-5076-21B0-FC05-239BBE65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DEB4-F741-C7A8-55C2-FCED55DF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FBD9-172B-73A2-7CD7-EDA2100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99A0-71F4-105E-6BB7-59ACAAEF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C5DC-5D12-A032-84C9-B7C347C0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EC89-1571-A923-94FB-EC8120D7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F465-2E28-65A5-F671-776B7FA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6515-0376-9C39-A8FD-FA3DA96F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093D-1D6B-6C7E-6FAF-3FD098A5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32C0-B40D-EB4D-89C8-20C7B93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F821-B2AB-507C-48CF-4271956E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5D22-7705-106D-F60B-9FA0E672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0F31-FEF3-3EE1-EDE8-DC036748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E61C-E348-20EC-5F5D-7A134B8F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A79F-A320-D049-E0BE-1A24069F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FEE4-5DAA-862A-767E-5AFDB1B3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ACE9-5339-DDFC-0A0E-5CD487937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F13C1-4118-96EB-A1B2-DA15EB17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D27F-18CA-EBB0-72E3-014A24C4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A228-F406-7EBC-6CAF-84D93543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A69A-D033-0B45-20D4-D2C3200C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0C4A-6049-AE63-2EEA-4548E46F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578B1-1FB6-8F4D-79D1-3D372655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AC216-74FF-2CCD-4336-B7AE56FFC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02D4-2862-4F76-5D40-73E5B8673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D0288-2E11-6DA5-041B-2480DD0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83D31-304C-487C-F81E-C57CB324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D589F-34CA-1FF7-0886-C4B00954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7D1C-E479-F61F-ED98-2DFC3708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D8A2A-BEBB-1CFB-AA1C-072B36A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6EE03-22C9-1ACF-3233-C3A2EB4D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1849F-F945-34D3-EE8D-98358A5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0FE55-9757-0CAA-BD02-CCBC3B5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E5DF2-D6C4-BB26-3DE6-5F9C3C9D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5B39E-91BE-44F5-AF81-1E5C2725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E98A-0EA1-99FD-3EFD-0006870D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96CC-73F2-D079-69BE-DF123740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D3444-B1BB-410D-695C-DFFD752F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E557-0CCA-7840-67F0-8FED2477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8633-0880-6596-066D-FA66926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604B-2CB1-4A83-009D-432BD9D4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41D6-567D-69D6-37AB-271757A8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430BF-642F-61FC-4134-F5459404F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704B-B65A-E073-7B5B-89EF107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90BD-0F69-9967-5B7A-FC02DE15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7E61-127D-5F70-1AD4-D1164127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2E13-0989-AB84-83F6-0EB9E89A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A165-9504-4B09-0AA8-B6EBE730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B73D-B993-544F-7B31-6DD7ED27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A0E0-BA64-59B8-0299-063A59A3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B5E2-17DE-5D43-8A32-D882E6D27B9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0638-064A-9605-5324-E4E743A0E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34F5-4119-ED34-45A7-01B49AB8A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9A9-B538-874D-9A4D-B7E870BA2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mkabile@uct.ac.z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ld computer monitors">
            <a:extLst>
              <a:ext uri="{FF2B5EF4-FFF2-40B4-BE49-F238E27FC236}">
                <a16:creationId xmlns:a16="http://schemas.microsoft.com/office/drawing/2014/main" id="{1D9D074D-E29C-E39E-C069-BEEAC9BC8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7112" r="33816" b="-1"/>
          <a:stretch/>
        </p:blipFill>
        <p:spPr>
          <a:xfrm>
            <a:off x="20" y="10"/>
            <a:ext cx="4059916" cy="68579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3774" y="2367092"/>
            <a:ext cx="3146162" cy="820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-228600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cap="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PSY3011S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latin typeface="+mn-lt"/>
              </a:rPr>
              <a:t>Critical Perspectives on Depressive Disorders</a:t>
            </a:r>
            <a:br>
              <a:rPr lang="en-US" sz="4000" b="1" dirty="0">
                <a:latin typeface="+mn-lt"/>
              </a:rPr>
            </a:b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Lecture 4</a:t>
            </a:r>
            <a:br>
              <a:rPr lang="en-US" sz="4000" b="1" dirty="0">
                <a:latin typeface="+mn-lt"/>
              </a:rPr>
            </a:br>
            <a:endParaRPr lang="en-US" sz="4000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3503" y="4170348"/>
            <a:ext cx="9682615" cy="17732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3"/>
              </a:rPr>
              <a:t>s.mkabile@uct.ac.za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61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31598"/>
            <a:ext cx="8064896" cy="64684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0257" y="6277962"/>
            <a:ext cx="18691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(Kirmayer, 2001)</a:t>
            </a:r>
          </a:p>
        </p:txBody>
      </p:sp>
    </p:spTree>
    <p:extLst>
      <p:ext uri="{BB962C8B-B14F-4D97-AF65-F5344CB8AC3E}">
        <p14:creationId xmlns:p14="http://schemas.microsoft.com/office/powerpoint/2010/main" val="160131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Cultural Variations in Depression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F5E7A64-2C69-33E5-E4D2-ECAC12D4818A}"/>
              </a:ext>
            </a:extLst>
          </p:cNvPr>
          <p:cNvGraphicFramePr/>
          <p:nvPr/>
        </p:nvGraphicFramePr>
        <p:xfrm>
          <a:off x="3189514" y="185057"/>
          <a:ext cx="8850086" cy="634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314" y="-38374"/>
            <a:ext cx="10320804" cy="76106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Discrimination based on Sexual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714F9-CF85-4A4C-8B0C-6C5D67BE5A2D}"/>
              </a:ext>
            </a:extLst>
          </p:cNvPr>
          <p:cNvSpPr txBox="1"/>
          <p:nvPr/>
        </p:nvSpPr>
        <p:spPr>
          <a:xfrm>
            <a:off x="8187447" y="643729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(Polders et al., 2008)</a:t>
            </a:r>
          </a:p>
        </p:txBody>
      </p: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56E76800-7DAE-8F19-BE6B-F25A9254658E}"/>
              </a:ext>
            </a:extLst>
          </p:cNvPr>
          <p:cNvGraphicFramePr/>
          <p:nvPr/>
        </p:nvGraphicFramePr>
        <p:xfrm>
          <a:off x="1295882" y="696564"/>
          <a:ext cx="9257719" cy="58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7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01" y="-16764"/>
            <a:ext cx="10226800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Discrimination based on Sexual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F2731-E933-46FB-8197-2075ACF0DC05}"/>
              </a:ext>
            </a:extLst>
          </p:cNvPr>
          <p:cNvSpPr txBox="1"/>
          <p:nvPr/>
        </p:nvSpPr>
        <p:spPr>
          <a:xfrm>
            <a:off x="6846373" y="647613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(Lee et al. 2016; Polders et al., 2008)</a:t>
            </a:r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BF2EA1FA-76F5-AF81-93D1-1CE114663EDE}"/>
              </a:ext>
            </a:extLst>
          </p:cNvPr>
          <p:cNvGraphicFramePr/>
          <p:nvPr/>
        </p:nvGraphicFramePr>
        <p:xfrm>
          <a:off x="743484" y="696563"/>
          <a:ext cx="9810117" cy="58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70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264835"/>
            <a:ext cx="8950577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/>
              <a:t>Discrimination based on Sexual Orientation</a:t>
            </a:r>
            <a:endParaRPr lang="en-GB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D3ED5-FF05-47AD-9FED-32DBC4F48AF6}"/>
              </a:ext>
            </a:extLst>
          </p:cNvPr>
          <p:cNvSpPr txBox="1"/>
          <p:nvPr/>
        </p:nvSpPr>
        <p:spPr>
          <a:xfrm>
            <a:off x="6846373" y="647613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(Lee et al. 2016; Polders et al., 2008)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B6C4E57F-347D-0248-24DF-2E016B64376F}"/>
              </a:ext>
            </a:extLst>
          </p:cNvPr>
          <p:cNvGraphicFramePr/>
          <p:nvPr/>
        </p:nvGraphicFramePr>
        <p:xfrm>
          <a:off x="457200" y="957531"/>
          <a:ext cx="10821025" cy="552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47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9900"/>
            <a:ext cx="3485076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700" b="1" dirty="0"/>
              <a:t>Cultural Variations in Depression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2142" y="752030"/>
            <a:ext cx="7705457" cy="491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ct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1" u="none" strike="noStrike" cap="all" spc="0" normalizeH="0" noProof="0" dirty="0">
                <a:ln>
                  <a:noFill/>
                </a:ln>
                <a:uLnTx/>
                <a:uFillTx/>
              </a:rPr>
              <a:t>“Culture refers to systems of knowledge, concepts, rules, and practices that are learned and transmitted across generations. Culture includes language, religion and spirituality, family structures, life-cycle stages, ceremonial rituals, and customs, as well as moral and legal systems. Cultures are open, dynamic systems that undergo continuous change over time; in the contemporary world, most individuals and groups are exposed to multiple cultures, which they use to fashion their own identities and make sense of experience” (APA, 2013).</a:t>
            </a:r>
          </a:p>
          <a:p>
            <a:pPr marL="0" marR="0" lvl="0" indent="-228600" algn="ct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1" u="none" strike="noStrike" cap="all" spc="0" normalizeH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29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513" y="0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Cultural Variations in Depression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8624" y="696563"/>
            <a:ext cx="8784976" cy="599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Need to question the DSM’s assumption of universality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Cross-national epidemiological research has found that depression occurs worldwide. However, there are cultural variations in:</a:t>
            </a: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Types of symptoms exhibited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Expression of symptoms</a:t>
            </a: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Interpretation of symptoms</a:t>
            </a:r>
          </a:p>
          <a:p>
            <a:pPr marL="1371600" marR="0" lvl="2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Help-seeking behaviours </a:t>
            </a:r>
          </a:p>
        </p:txBody>
      </p:sp>
    </p:spTree>
    <p:extLst>
      <p:ext uri="{BB962C8B-B14F-4D97-AF65-F5344CB8AC3E}">
        <p14:creationId xmlns:p14="http://schemas.microsoft.com/office/powerpoint/2010/main" val="20775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4450"/>
            <a:ext cx="3485076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700" b="1" dirty="0"/>
              <a:t>Cultural Variations in Depression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17DF7B0-77DF-AAEF-0CC5-4D426B463B1D}"/>
              </a:ext>
            </a:extLst>
          </p:cNvPr>
          <p:cNvGraphicFramePr/>
          <p:nvPr/>
        </p:nvGraphicFramePr>
        <p:xfrm>
          <a:off x="4347713" y="464987"/>
          <a:ext cx="7272067" cy="541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28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6431916"/>
            <a:ext cx="9533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Cultural Variations in Depression</a:t>
            </a:r>
          </a:p>
        </p:txBody>
      </p:sp>
      <p:graphicFrame>
        <p:nvGraphicFramePr>
          <p:cNvPr id="29" name="TextBox 4">
            <a:extLst>
              <a:ext uri="{FF2B5EF4-FFF2-40B4-BE49-F238E27FC236}">
                <a16:creationId xmlns:a16="http://schemas.microsoft.com/office/drawing/2014/main" id="{9A09742A-7DB6-2125-872B-5A4EC6546237}"/>
              </a:ext>
            </a:extLst>
          </p:cNvPr>
          <p:cNvGraphicFramePr/>
          <p:nvPr/>
        </p:nvGraphicFramePr>
        <p:xfrm>
          <a:off x="4126150" y="283030"/>
          <a:ext cx="7695735" cy="567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94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0" y="195550"/>
            <a:ext cx="7344816" cy="65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0216" y="792967"/>
            <a:ext cx="2481676" cy="24929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Somatic presentation of 700 Canadian patients attending family medicine clinics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6527" y="6305550"/>
            <a:ext cx="18691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(Kirmayer, 2001)</a:t>
            </a:r>
          </a:p>
        </p:txBody>
      </p:sp>
    </p:spTree>
    <p:extLst>
      <p:ext uri="{BB962C8B-B14F-4D97-AF65-F5344CB8AC3E}">
        <p14:creationId xmlns:p14="http://schemas.microsoft.com/office/powerpoint/2010/main" val="9523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627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Critical Perspectives on Depressive Disorders  Lecture 4 </vt:lpstr>
      <vt:lpstr>Discrimination based on Sexual Orientation</vt:lpstr>
      <vt:lpstr>Discrimination based on Sexual Orientation</vt:lpstr>
      <vt:lpstr>Discrimination based on Sexual Orientation</vt:lpstr>
      <vt:lpstr>Cultural Variations in Depression</vt:lpstr>
      <vt:lpstr>Cultural Variations in Depression</vt:lpstr>
      <vt:lpstr>Cultural Variations in Depression</vt:lpstr>
      <vt:lpstr>Cultural Variations in Depression</vt:lpstr>
      <vt:lpstr>PowerPoint Presentation</vt:lpstr>
      <vt:lpstr>PowerPoint Presentation</vt:lpstr>
      <vt:lpstr>Cultural Variations in Depression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Perspectives on Depressive Disorders  Lecture 4 </dc:title>
  <dc:creator>Siyabulela Mkabile</dc:creator>
  <cp:lastModifiedBy>Siyabulela Mkabile</cp:lastModifiedBy>
  <cp:revision>2</cp:revision>
  <dcterms:created xsi:type="dcterms:W3CDTF">2022-09-27T20:43:47Z</dcterms:created>
  <dcterms:modified xsi:type="dcterms:W3CDTF">2022-09-27T20:51:55Z</dcterms:modified>
</cp:coreProperties>
</file>