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315" r:id="rId2"/>
    <p:sldId id="259" r:id="rId3"/>
    <p:sldId id="292" r:id="rId4"/>
    <p:sldId id="291" r:id="rId5"/>
    <p:sldId id="277" r:id="rId6"/>
    <p:sldId id="330" r:id="rId7"/>
    <p:sldId id="278" r:id="rId8"/>
    <p:sldId id="280" r:id="rId9"/>
    <p:sldId id="276" r:id="rId10"/>
    <p:sldId id="267" r:id="rId11"/>
    <p:sldId id="268" r:id="rId12"/>
    <p:sldId id="285" r:id="rId13"/>
    <p:sldId id="283" r:id="rId14"/>
    <p:sldId id="332" r:id="rId15"/>
    <p:sldId id="281" r:id="rId16"/>
    <p:sldId id="282" r:id="rId17"/>
    <p:sldId id="289" r:id="rId18"/>
    <p:sldId id="290" r:id="rId19"/>
    <p:sldId id="33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7B2AC-02C5-4C64-92B5-D38642DF93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E9680C-BD56-4E3C-BA97-B5353CB012AE}">
      <dgm:prSet/>
      <dgm:spPr/>
      <dgm:t>
        <a:bodyPr/>
        <a:lstStyle/>
        <a:p>
          <a:pPr>
            <a:lnSpc>
              <a:spcPct val="150000"/>
            </a:lnSpc>
          </a:pPr>
          <a:r>
            <a:rPr lang="en-ZA" b="1"/>
            <a:t>Lecture 1</a:t>
          </a:r>
          <a:endParaRPr lang="en-US"/>
        </a:p>
      </dgm:t>
    </dgm:pt>
    <dgm:pt modelId="{3506A05D-2738-49FE-931D-3EB30CFA9D74}" type="parTrans" cxnId="{1DDB2F89-0DA3-4290-AE64-796909E14C2C}">
      <dgm:prSet/>
      <dgm:spPr/>
      <dgm:t>
        <a:bodyPr/>
        <a:lstStyle/>
        <a:p>
          <a:pPr>
            <a:lnSpc>
              <a:spcPct val="150000"/>
            </a:lnSpc>
          </a:pPr>
          <a:endParaRPr lang="en-US"/>
        </a:p>
      </dgm:t>
    </dgm:pt>
    <dgm:pt modelId="{6947A6D9-0842-425B-8E9D-F77D13921E60}" type="sibTrans" cxnId="{1DDB2F89-0DA3-4290-AE64-796909E14C2C}">
      <dgm:prSet/>
      <dgm:spPr/>
      <dgm:t>
        <a:bodyPr/>
        <a:lstStyle/>
        <a:p>
          <a:pPr>
            <a:lnSpc>
              <a:spcPct val="150000"/>
            </a:lnSpc>
          </a:pPr>
          <a:endParaRPr lang="en-US"/>
        </a:p>
      </dgm:t>
    </dgm:pt>
    <dgm:pt modelId="{81E10A95-93CD-4B56-B143-C377EDABCD56}">
      <dgm:prSet/>
      <dgm:spPr/>
      <dgm:t>
        <a:bodyPr/>
        <a:lstStyle/>
        <a:p>
          <a:pPr>
            <a:lnSpc>
              <a:spcPct val="150000"/>
            </a:lnSpc>
          </a:pPr>
          <a:r>
            <a:rPr lang="en-GB"/>
            <a:t>A brief history of depression </a:t>
          </a:r>
          <a:endParaRPr lang="en-US"/>
        </a:p>
      </dgm:t>
    </dgm:pt>
    <dgm:pt modelId="{08C7BC8D-32FC-4661-97DA-9FD9ED6F4649}" type="parTrans" cxnId="{7ECCB5BA-61CC-42EB-A99A-FDDB44B3B6A2}">
      <dgm:prSet/>
      <dgm:spPr/>
      <dgm:t>
        <a:bodyPr/>
        <a:lstStyle/>
        <a:p>
          <a:pPr>
            <a:lnSpc>
              <a:spcPct val="150000"/>
            </a:lnSpc>
          </a:pPr>
          <a:endParaRPr lang="en-US"/>
        </a:p>
      </dgm:t>
    </dgm:pt>
    <dgm:pt modelId="{A846C01F-B316-4FC7-868E-34984FD517EC}" type="sibTrans" cxnId="{7ECCB5BA-61CC-42EB-A99A-FDDB44B3B6A2}">
      <dgm:prSet/>
      <dgm:spPr/>
      <dgm:t>
        <a:bodyPr/>
        <a:lstStyle/>
        <a:p>
          <a:pPr>
            <a:lnSpc>
              <a:spcPct val="150000"/>
            </a:lnSpc>
          </a:pPr>
          <a:endParaRPr lang="en-US"/>
        </a:p>
      </dgm:t>
    </dgm:pt>
    <dgm:pt modelId="{75E1E9C2-8ED0-4E31-9475-FE1F6B3129AD}">
      <dgm:prSet/>
      <dgm:spPr/>
      <dgm:t>
        <a:bodyPr/>
        <a:lstStyle/>
        <a:p>
          <a:pPr>
            <a:lnSpc>
              <a:spcPct val="150000"/>
            </a:lnSpc>
          </a:pPr>
          <a:r>
            <a:rPr lang="en-GB"/>
            <a:t>A look at the increasing prevalence rates of depression</a:t>
          </a:r>
          <a:endParaRPr lang="en-US"/>
        </a:p>
      </dgm:t>
    </dgm:pt>
    <dgm:pt modelId="{91EC97FD-BD52-4506-B652-26C8418F682F}" type="parTrans" cxnId="{A13D4B64-6727-4545-AF0F-45D7508E288A}">
      <dgm:prSet/>
      <dgm:spPr/>
      <dgm:t>
        <a:bodyPr/>
        <a:lstStyle/>
        <a:p>
          <a:pPr>
            <a:lnSpc>
              <a:spcPct val="150000"/>
            </a:lnSpc>
          </a:pPr>
          <a:endParaRPr lang="en-US"/>
        </a:p>
      </dgm:t>
    </dgm:pt>
    <dgm:pt modelId="{8B5084B9-4623-4D1C-8024-23D0E5BC646E}" type="sibTrans" cxnId="{A13D4B64-6727-4545-AF0F-45D7508E288A}">
      <dgm:prSet/>
      <dgm:spPr/>
      <dgm:t>
        <a:bodyPr/>
        <a:lstStyle/>
        <a:p>
          <a:pPr>
            <a:lnSpc>
              <a:spcPct val="150000"/>
            </a:lnSpc>
          </a:pPr>
          <a:endParaRPr lang="en-US"/>
        </a:p>
      </dgm:t>
    </dgm:pt>
    <dgm:pt modelId="{B16A3A2E-81BB-412F-8347-CBD4FBCE114A}">
      <dgm:prSet/>
      <dgm:spPr/>
      <dgm:t>
        <a:bodyPr/>
        <a:lstStyle/>
        <a:p>
          <a:pPr>
            <a:lnSpc>
              <a:spcPct val="150000"/>
            </a:lnSpc>
          </a:pPr>
          <a:r>
            <a:rPr lang="en-GB"/>
            <a:t>A critique of the DSM 5’s diagnostic criteria for major depressive disorder</a:t>
          </a:r>
          <a:endParaRPr lang="en-US"/>
        </a:p>
      </dgm:t>
    </dgm:pt>
    <dgm:pt modelId="{47E0A024-D8DB-497B-B70C-800CAB583AB0}" type="parTrans" cxnId="{D0C3AF00-C333-4AD0-A028-35121E7EDA41}">
      <dgm:prSet/>
      <dgm:spPr/>
      <dgm:t>
        <a:bodyPr/>
        <a:lstStyle/>
        <a:p>
          <a:pPr>
            <a:lnSpc>
              <a:spcPct val="150000"/>
            </a:lnSpc>
          </a:pPr>
          <a:endParaRPr lang="en-US"/>
        </a:p>
      </dgm:t>
    </dgm:pt>
    <dgm:pt modelId="{3A776295-93F0-48C4-83FC-E41EB7251D41}" type="sibTrans" cxnId="{D0C3AF00-C333-4AD0-A028-35121E7EDA41}">
      <dgm:prSet/>
      <dgm:spPr/>
      <dgm:t>
        <a:bodyPr/>
        <a:lstStyle/>
        <a:p>
          <a:pPr>
            <a:lnSpc>
              <a:spcPct val="150000"/>
            </a:lnSpc>
          </a:pPr>
          <a:endParaRPr lang="en-US"/>
        </a:p>
      </dgm:t>
    </dgm:pt>
    <dgm:pt modelId="{0F07269F-67C8-4837-B9FF-31FD081B5CFB}">
      <dgm:prSet/>
      <dgm:spPr/>
      <dgm:t>
        <a:bodyPr/>
        <a:lstStyle/>
        <a:p>
          <a:pPr>
            <a:lnSpc>
              <a:spcPct val="150000"/>
            </a:lnSpc>
          </a:pPr>
          <a:r>
            <a:rPr lang="en-GB" dirty="0"/>
            <a:t>The </a:t>
          </a:r>
          <a:r>
            <a:rPr lang="en-GB" dirty="0" err="1"/>
            <a:t>pathologisation</a:t>
          </a:r>
          <a:r>
            <a:rPr lang="en-GB" dirty="0"/>
            <a:t> of normal sadness  </a:t>
          </a:r>
          <a:endParaRPr lang="en-US" dirty="0"/>
        </a:p>
      </dgm:t>
    </dgm:pt>
    <dgm:pt modelId="{B0800AAF-78BC-4098-9DC1-E049FE54F958}" type="parTrans" cxnId="{CF52E2B8-10A6-443E-AEC4-8C1BAB062A12}">
      <dgm:prSet/>
      <dgm:spPr/>
      <dgm:t>
        <a:bodyPr/>
        <a:lstStyle/>
        <a:p>
          <a:pPr>
            <a:lnSpc>
              <a:spcPct val="150000"/>
            </a:lnSpc>
          </a:pPr>
          <a:endParaRPr lang="en-US"/>
        </a:p>
      </dgm:t>
    </dgm:pt>
    <dgm:pt modelId="{0F8BED3F-F28D-49D9-8BC3-E7EDDDFBDBC8}" type="sibTrans" cxnId="{CF52E2B8-10A6-443E-AEC4-8C1BAB062A12}">
      <dgm:prSet/>
      <dgm:spPr/>
      <dgm:t>
        <a:bodyPr/>
        <a:lstStyle/>
        <a:p>
          <a:pPr>
            <a:lnSpc>
              <a:spcPct val="150000"/>
            </a:lnSpc>
          </a:pPr>
          <a:endParaRPr lang="en-US"/>
        </a:p>
      </dgm:t>
    </dgm:pt>
    <dgm:pt modelId="{5579A1E7-3388-4C20-8F00-E9C8A937E133}">
      <dgm:prSet/>
      <dgm:spPr/>
      <dgm:t>
        <a:bodyPr/>
        <a:lstStyle/>
        <a:p>
          <a:pPr>
            <a:lnSpc>
              <a:spcPct val="150000"/>
            </a:lnSpc>
          </a:pPr>
          <a:r>
            <a:rPr lang="en-GB"/>
            <a:t>The debate surrounding the DSM 5’s elimination of the bereavement exclusion </a:t>
          </a:r>
          <a:endParaRPr lang="en-US"/>
        </a:p>
      </dgm:t>
    </dgm:pt>
    <dgm:pt modelId="{A715A318-61A3-4AD6-B7D3-3102DBA31BCC}" type="parTrans" cxnId="{AD585E88-D396-48D9-94B5-323B1DFB132A}">
      <dgm:prSet/>
      <dgm:spPr/>
      <dgm:t>
        <a:bodyPr/>
        <a:lstStyle/>
        <a:p>
          <a:pPr>
            <a:lnSpc>
              <a:spcPct val="150000"/>
            </a:lnSpc>
          </a:pPr>
          <a:endParaRPr lang="en-US"/>
        </a:p>
      </dgm:t>
    </dgm:pt>
    <dgm:pt modelId="{D9973F15-05D0-4FBE-9A22-FD1F99D94D0C}" type="sibTrans" cxnId="{AD585E88-D396-48D9-94B5-323B1DFB132A}">
      <dgm:prSet/>
      <dgm:spPr/>
      <dgm:t>
        <a:bodyPr/>
        <a:lstStyle/>
        <a:p>
          <a:pPr>
            <a:lnSpc>
              <a:spcPct val="150000"/>
            </a:lnSpc>
          </a:pPr>
          <a:endParaRPr lang="en-US"/>
        </a:p>
      </dgm:t>
    </dgm:pt>
    <dgm:pt modelId="{20F56C00-BC01-964A-9522-687A94E20D2A}" type="pres">
      <dgm:prSet presAssocID="{3C07B2AC-02C5-4C64-92B5-D38642DF93C6}" presName="linear" presStyleCnt="0">
        <dgm:presLayoutVars>
          <dgm:animLvl val="lvl"/>
          <dgm:resizeHandles val="exact"/>
        </dgm:presLayoutVars>
      </dgm:prSet>
      <dgm:spPr/>
    </dgm:pt>
    <dgm:pt modelId="{B397C8BA-F7A2-3249-8388-A767803807C7}" type="pres">
      <dgm:prSet presAssocID="{AEE9680C-BD56-4E3C-BA97-B5353CB012AE}" presName="parentText" presStyleLbl="node1" presStyleIdx="0" presStyleCnt="1">
        <dgm:presLayoutVars>
          <dgm:chMax val="0"/>
          <dgm:bulletEnabled val="1"/>
        </dgm:presLayoutVars>
      </dgm:prSet>
      <dgm:spPr/>
    </dgm:pt>
    <dgm:pt modelId="{BB790D91-ABE1-684B-8FFC-67AC531A396F}" type="pres">
      <dgm:prSet presAssocID="{AEE9680C-BD56-4E3C-BA97-B5353CB012AE}" presName="childText" presStyleLbl="revTx" presStyleIdx="0" presStyleCnt="1">
        <dgm:presLayoutVars>
          <dgm:bulletEnabled val="1"/>
        </dgm:presLayoutVars>
      </dgm:prSet>
      <dgm:spPr/>
    </dgm:pt>
  </dgm:ptLst>
  <dgm:cxnLst>
    <dgm:cxn modelId="{D0C3AF00-C333-4AD0-A028-35121E7EDA41}" srcId="{AEE9680C-BD56-4E3C-BA97-B5353CB012AE}" destId="{B16A3A2E-81BB-412F-8347-CBD4FBCE114A}" srcOrd="2" destOrd="0" parTransId="{47E0A024-D8DB-497B-B70C-800CAB583AB0}" sibTransId="{3A776295-93F0-48C4-83FC-E41EB7251D41}"/>
    <dgm:cxn modelId="{01A8410E-0EE6-DA4C-96A7-2C8E556E077D}" type="presOf" srcId="{81E10A95-93CD-4B56-B143-C377EDABCD56}" destId="{BB790D91-ABE1-684B-8FFC-67AC531A396F}" srcOrd="0" destOrd="0" presId="urn:microsoft.com/office/officeart/2005/8/layout/vList2"/>
    <dgm:cxn modelId="{A9D83035-581C-864D-A630-F06C0A2DA33D}" type="presOf" srcId="{B16A3A2E-81BB-412F-8347-CBD4FBCE114A}" destId="{BB790D91-ABE1-684B-8FFC-67AC531A396F}" srcOrd="0" destOrd="2" presId="urn:microsoft.com/office/officeart/2005/8/layout/vList2"/>
    <dgm:cxn modelId="{A13D4B64-6727-4545-AF0F-45D7508E288A}" srcId="{AEE9680C-BD56-4E3C-BA97-B5353CB012AE}" destId="{75E1E9C2-8ED0-4E31-9475-FE1F6B3129AD}" srcOrd="1" destOrd="0" parTransId="{91EC97FD-BD52-4506-B652-26C8418F682F}" sibTransId="{8B5084B9-4623-4D1C-8024-23D0E5BC646E}"/>
    <dgm:cxn modelId="{AD585E88-D396-48D9-94B5-323B1DFB132A}" srcId="{AEE9680C-BD56-4E3C-BA97-B5353CB012AE}" destId="{5579A1E7-3388-4C20-8F00-E9C8A937E133}" srcOrd="4" destOrd="0" parTransId="{A715A318-61A3-4AD6-B7D3-3102DBA31BCC}" sibTransId="{D9973F15-05D0-4FBE-9A22-FD1F99D94D0C}"/>
    <dgm:cxn modelId="{1DDB2F89-0DA3-4290-AE64-796909E14C2C}" srcId="{3C07B2AC-02C5-4C64-92B5-D38642DF93C6}" destId="{AEE9680C-BD56-4E3C-BA97-B5353CB012AE}" srcOrd="0" destOrd="0" parTransId="{3506A05D-2738-49FE-931D-3EB30CFA9D74}" sibTransId="{6947A6D9-0842-425B-8E9D-F77D13921E60}"/>
    <dgm:cxn modelId="{CF52E2B8-10A6-443E-AEC4-8C1BAB062A12}" srcId="{AEE9680C-BD56-4E3C-BA97-B5353CB012AE}" destId="{0F07269F-67C8-4837-B9FF-31FD081B5CFB}" srcOrd="3" destOrd="0" parTransId="{B0800AAF-78BC-4098-9DC1-E049FE54F958}" sibTransId="{0F8BED3F-F28D-49D9-8BC3-E7EDDDFBDBC8}"/>
    <dgm:cxn modelId="{7ECCB5BA-61CC-42EB-A99A-FDDB44B3B6A2}" srcId="{AEE9680C-BD56-4E3C-BA97-B5353CB012AE}" destId="{81E10A95-93CD-4B56-B143-C377EDABCD56}" srcOrd="0" destOrd="0" parTransId="{08C7BC8D-32FC-4661-97DA-9FD9ED6F4649}" sibTransId="{A846C01F-B316-4FC7-868E-34984FD517EC}"/>
    <dgm:cxn modelId="{3259A3C5-C7EA-C244-A6DB-4F712A3F2D76}" type="presOf" srcId="{0F07269F-67C8-4837-B9FF-31FD081B5CFB}" destId="{BB790D91-ABE1-684B-8FFC-67AC531A396F}" srcOrd="0" destOrd="3" presId="urn:microsoft.com/office/officeart/2005/8/layout/vList2"/>
    <dgm:cxn modelId="{84E58BD6-6320-4943-B116-7A404EB58CC6}" type="presOf" srcId="{75E1E9C2-8ED0-4E31-9475-FE1F6B3129AD}" destId="{BB790D91-ABE1-684B-8FFC-67AC531A396F}" srcOrd="0" destOrd="1" presId="urn:microsoft.com/office/officeart/2005/8/layout/vList2"/>
    <dgm:cxn modelId="{BEC8DDEA-4F85-F14C-858C-D51C7166EAC8}" type="presOf" srcId="{AEE9680C-BD56-4E3C-BA97-B5353CB012AE}" destId="{B397C8BA-F7A2-3249-8388-A767803807C7}" srcOrd="0" destOrd="0" presId="urn:microsoft.com/office/officeart/2005/8/layout/vList2"/>
    <dgm:cxn modelId="{B0747DF7-9440-BA46-B083-D682054560AD}" type="presOf" srcId="{5579A1E7-3388-4C20-8F00-E9C8A937E133}" destId="{BB790D91-ABE1-684B-8FFC-67AC531A396F}" srcOrd="0" destOrd="4" presId="urn:microsoft.com/office/officeart/2005/8/layout/vList2"/>
    <dgm:cxn modelId="{FC7D14FC-D22C-3E48-B42B-E3F51708A3F3}" type="presOf" srcId="{3C07B2AC-02C5-4C64-92B5-D38642DF93C6}" destId="{20F56C00-BC01-964A-9522-687A94E20D2A}" srcOrd="0" destOrd="0" presId="urn:microsoft.com/office/officeart/2005/8/layout/vList2"/>
    <dgm:cxn modelId="{3B9C0EBC-7D15-AB41-803A-BDA81DC08733}" type="presParOf" srcId="{20F56C00-BC01-964A-9522-687A94E20D2A}" destId="{B397C8BA-F7A2-3249-8388-A767803807C7}" srcOrd="0" destOrd="0" presId="urn:microsoft.com/office/officeart/2005/8/layout/vList2"/>
    <dgm:cxn modelId="{047CC45E-2519-BB4C-BA6C-BD5456054869}" type="presParOf" srcId="{20F56C00-BC01-964A-9522-687A94E20D2A}" destId="{BB790D91-ABE1-684B-8FFC-67AC531A396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805C3-69CC-4A06-97F4-EA5C09DACB1F}"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BC0B4FB8-3C22-4CA5-95F8-87780E54D637}">
      <dgm:prSet/>
      <dgm:spPr/>
      <dgm:t>
        <a:bodyPr/>
        <a:lstStyle/>
        <a:p>
          <a:pPr>
            <a:lnSpc>
              <a:spcPct val="150000"/>
            </a:lnSpc>
          </a:pPr>
          <a:r>
            <a:rPr lang="en-ZA" b="1" u="sng"/>
            <a:t>DSM I (1952)</a:t>
          </a:r>
          <a:endParaRPr lang="en-US"/>
        </a:p>
      </dgm:t>
    </dgm:pt>
    <dgm:pt modelId="{02A9DF3E-700A-4469-A18F-F7BDDA871FF7}" type="parTrans" cxnId="{18EC697F-AAF5-4086-8392-80273415D31C}">
      <dgm:prSet/>
      <dgm:spPr/>
      <dgm:t>
        <a:bodyPr/>
        <a:lstStyle/>
        <a:p>
          <a:pPr>
            <a:lnSpc>
              <a:spcPct val="150000"/>
            </a:lnSpc>
          </a:pPr>
          <a:endParaRPr lang="en-US"/>
        </a:p>
      </dgm:t>
    </dgm:pt>
    <dgm:pt modelId="{317ED0EB-4039-4796-BFA9-09DB03E85475}" type="sibTrans" cxnId="{18EC697F-AAF5-4086-8392-80273415D31C}">
      <dgm:prSet/>
      <dgm:spPr/>
      <dgm:t>
        <a:bodyPr/>
        <a:lstStyle/>
        <a:p>
          <a:pPr>
            <a:lnSpc>
              <a:spcPct val="150000"/>
            </a:lnSpc>
          </a:pPr>
          <a:endParaRPr lang="en-US"/>
        </a:p>
      </dgm:t>
    </dgm:pt>
    <dgm:pt modelId="{1121F18E-F345-47B5-A39E-AE6475088916}">
      <dgm:prSet/>
      <dgm:spPr/>
      <dgm:t>
        <a:bodyPr/>
        <a:lstStyle/>
        <a:p>
          <a:pPr>
            <a:lnSpc>
              <a:spcPct val="150000"/>
            </a:lnSpc>
          </a:pPr>
          <a:r>
            <a:rPr lang="en-ZA" b="1" dirty="0"/>
            <a:t>Depressive reaction </a:t>
          </a:r>
          <a:r>
            <a:rPr lang="en-ZA" dirty="0"/>
            <a:t>– reaction precipitated by a current situation, associated with feelings of guilt. The degree of reaction depends upon the intensity of the patient’s feeling towards the loss and the realistic circumstances of the loss</a:t>
          </a:r>
          <a:endParaRPr lang="en-US" dirty="0"/>
        </a:p>
      </dgm:t>
    </dgm:pt>
    <dgm:pt modelId="{B432023B-2A99-4575-BA44-D7DCE7B521AE}" type="parTrans" cxnId="{9ACECA67-245B-46C4-BF18-66023EA590D2}">
      <dgm:prSet/>
      <dgm:spPr/>
      <dgm:t>
        <a:bodyPr/>
        <a:lstStyle/>
        <a:p>
          <a:pPr>
            <a:lnSpc>
              <a:spcPct val="150000"/>
            </a:lnSpc>
          </a:pPr>
          <a:endParaRPr lang="en-US"/>
        </a:p>
      </dgm:t>
    </dgm:pt>
    <dgm:pt modelId="{D6121423-BC30-48E7-A93A-5DD474A2E2A5}" type="sibTrans" cxnId="{9ACECA67-245B-46C4-BF18-66023EA590D2}">
      <dgm:prSet/>
      <dgm:spPr/>
      <dgm:t>
        <a:bodyPr/>
        <a:lstStyle/>
        <a:p>
          <a:pPr>
            <a:lnSpc>
              <a:spcPct val="150000"/>
            </a:lnSpc>
          </a:pPr>
          <a:endParaRPr lang="en-US"/>
        </a:p>
      </dgm:t>
    </dgm:pt>
    <dgm:pt modelId="{D8906F2A-E8F7-4858-A11C-2567FF02B2F8}">
      <dgm:prSet/>
      <dgm:spPr/>
      <dgm:t>
        <a:bodyPr/>
        <a:lstStyle/>
        <a:p>
          <a:pPr>
            <a:lnSpc>
              <a:spcPct val="150000"/>
            </a:lnSpc>
          </a:pPr>
          <a:r>
            <a:rPr lang="en-ZA" b="1" u="sng"/>
            <a:t>DSM-II (1968)</a:t>
          </a:r>
          <a:endParaRPr lang="en-US"/>
        </a:p>
      </dgm:t>
    </dgm:pt>
    <dgm:pt modelId="{FE50FDA5-DC78-4426-83D6-703B969AB4FB}" type="parTrans" cxnId="{31B9A7E6-FC33-4EE7-B7A3-544E9D44941A}">
      <dgm:prSet/>
      <dgm:spPr/>
      <dgm:t>
        <a:bodyPr/>
        <a:lstStyle/>
        <a:p>
          <a:pPr>
            <a:lnSpc>
              <a:spcPct val="150000"/>
            </a:lnSpc>
          </a:pPr>
          <a:endParaRPr lang="en-US"/>
        </a:p>
      </dgm:t>
    </dgm:pt>
    <dgm:pt modelId="{29D53AC4-562D-4E54-BCE2-E2B383782043}" type="sibTrans" cxnId="{31B9A7E6-FC33-4EE7-B7A3-544E9D44941A}">
      <dgm:prSet/>
      <dgm:spPr/>
      <dgm:t>
        <a:bodyPr/>
        <a:lstStyle/>
        <a:p>
          <a:pPr>
            <a:lnSpc>
              <a:spcPct val="150000"/>
            </a:lnSpc>
          </a:pPr>
          <a:endParaRPr lang="en-US"/>
        </a:p>
      </dgm:t>
    </dgm:pt>
    <dgm:pt modelId="{AC84A0B7-E9E9-4EBD-B7F0-5D47197F98B9}">
      <dgm:prSet/>
      <dgm:spPr/>
      <dgm:t>
        <a:bodyPr/>
        <a:lstStyle/>
        <a:p>
          <a:pPr>
            <a:lnSpc>
              <a:spcPct val="150000"/>
            </a:lnSpc>
          </a:pPr>
          <a:r>
            <a:rPr lang="en-ZA" b="1"/>
            <a:t>Depressive neurosis </a:t>
          </a:r>
          <a:r>
            <a:rPr lang="en-ZA"/>
            <a:t>– </a:t>
          </a:r>
          <a:r>
            <a:rPr lang="en-GB"/>
            <a:t>This disorder is manifested by an excessive reaction of depression due to an internal conflict or to an identifiable event such as the loss of a love object or cherished possession</a:t>
          </a:r>
          <a:endParaRPr lang="en-US"/>
        </a:p>
      </dgm:t>
    </dgm:pt>
    <dgm:pt modelId="{3FFD11E2-8DE5-4701-BADB-680CB20FD346}" type="parTrans" cxnId="{61417644-C667-4642-848B-6F0A5755C8A0}">
      <dgm:prSet/>
      <dgm:spPr/>
      <dgm:t>
        <a:bodyPr/>
        <a:lstStyle/>
        <a:p>
          <a:pPr>
            <a:lnSpc>
              <a:spcPct val="150000"/>
            </a:lnSpc>
          </a:pPr>
          <a:endParaRPr lang="en-US"/>
        </a:p>
      </dgm:t>
    </dgm:pt>
    <dgm:pt modelId="{73EAA221-3F32-47B8-9CEB-A6886F3FD62A}" type="sibTrans" cxnId="{61417644-C667-4642-848B-6F0A5755C8A0}">
      <dgm:prSet/>
      <dgm:spPr/>
      <dgm:t>
        <a:bodyPr/>
        <a:lstStyle/>
        <a:p>
          <a:pPr>
            <a:lnSpc>
              <a:spcPct val="150000"/>
            </a:lnSpc>
          </a:pPr>
          <a:endParaRPr lang="en-US"/>
        </a:p>
      </dgm:t>
    </dgm:pt>
    <dgm:pt modelId="{1F11E2CD-6B93-5343-97AA-7341FDEC77DD}" type="pres">
      <dgm:prSet presAssocID="{850805C3-69CC-4A06-97F4-EA5C09DACB1F}" presName="Name0" presStyleCnt="0">
        <dgm:presLayoutVars>
          <dgm:dir/>
          <dgm:animLvl val="lvl"/>
          <dgm:resizeHandles val="exact"/>
        </dgm:presLayoutVars>
      </dgm:prSet>
      <dgm:spPr/>
    </dgm:pt>
    <dgm:pt modelId="{355E8575-19D9-D04E-92DE-875A28F0C5A4}" type="pres">
      <dgm:prSet presAssocID="{D8906F2A-E8F7-4858-A11C-2567FF02B2F8}" presName="boxAndChildren" presStyleCnt="0"/>
      <dgm:spPr/>
    </dgm:pt>
    <dgm:pt modelId="{576E259F-C0D6-534A-A848-6EF028CC2CBD}" type="pres">
      <dgm:prSet presAssocID="{D8906F2A-E8F7-4858-A11C-2567FF02B2F8}" presName="parentTextBox" presStyleLbl="node1" presStyleIdx="0" presStyleCnt="2"/>
      <dgm:spPr/>
    </dgm:pt>
    <dgm:pt modelId="{9D46D963-6769-7A46-82BE-C17A1248F1C2}" type="pres">
      <dgm:prSet presAssocID="{D8906F2A-E8F7-4858-A11C-2567FF02B2F8}" presName="entireBox" presStyleLbl="node1" presStyleIdx="0" presStyleCnt="2"/>
      <dgm:spPr/>
    </dgm:pt>
    <dgm:pt modelId="{98925DC1-F154-1F47-B450-3B26C26FC0E0}" type="pres">
      <dgm:prSet presAssocID="{D8906F2A-E8F7-4858-A11C-2567FF02B2F8}" presName="descendantBox" presStyleCnt="0"/>
      <dgm:spPr/>
    </dgm:pt>
    <dgm:pt modelId="{783F824F-76A1-D143-ADD9-5EFC7241C733}" type="pres">
      <dgm:prSet presAssocID="{AC84A0B7-E9E9-4EBD-B7F0-5D47197F98B9}" presName="childTextBox" presStyleLbl="fgAccFollowNode1" presStyleIdx="0" presStyleCnt="2">
        <dgm:presLayoutVars>
          <dgm:bulletEnabled val="1"/>
        </dgm:presLayoutVars>
      </dgm:prSet>
      <dgm:spPr/>
    </dgm:pt>
    <dgm:pt modelId="{AC5DC7B5-663C-9544-A2C9-17D1911D30BE}" type="pres">
      <dgm:prSet presAssocID="{317ED0EB-4039-4796-BFA9-09DB03E85475}" presName="sp" presStyleCnt="0"/>
      <dgm:spPr/>
    </dgm:pt>
    <dgm:pt modelId="{366D61E7-AF10-3240-B954-59EA1080992B}" type="pres">
      <dgm:prSet presAssocID="{BC0B4FB8-3C22-4CA5-95F8-87780E54D637}" presName="arrowAndChildren" presStyleCnt="0"/>
      <dgm:spPr/>
    </dgm:pt>
    <dgm:pt modelId="{C8331D75-25CD-EC47-B0E9-80DC06EB232F}" type="pres">
      <dgm:prSet presAssocID="{BC0B4FB8-3C22-4CA5-95F8-87780E54D637}" presName="parentTextArrow" presStyleLbl="node1" presStyleIdx="0" presStyleCnt="2"/>
      <dgm:spPr/>
    </dgm:pt>
    <dgm:pt modelId="{C4B82191-4A5F-2E4B-BE7F-E7D28D39F100}" type="pres">
      <dgm:prSet presAssocID="{BC0B4FB8-3C22-4CA5-95F8-87780E54D637}" presName="arrow" presStyleLbl="node1" presStyleIdx="1" presStyleCnt="2"/>
      <dgm:spPr/>
    </dgm:pt>
    <dgm:pt modelId="{BC6FB10B-172B-9542-839B-BB59BBD41A15}" type="pres">
      <dgm:prSet presAssocID="{BC0B4FB8-3C22-4CA5-95F8-87780E54D637}" presName="descendantArrow" presStyleCnt="0"/>
      <dgm:spPr/>
    </dgm:pt>
    <dgm:pt modelId="{5DA945D7-C401-C642-9A0E-05F76A1D1F3C}" type="pres">
      <dgm:prSet presAssocID="{1121F18E-F345-47B5-A39E-AE6475088916}" presName="childTextArrow" presStyleLbl="fgAccFollowNode1" presStyleIdx="1" presStyleCnt="2">
        <dgm:presLayoutVars>
          <dgm:bulletEnabled val="1"/>
        </dgm:presLayoutVars>
      </dgm:prSet>
      <dgm:spPr/>
    </dgm:pt>
  </dgm:ptLst>
  <dgm:cxnLst>
    <dgm:cxn modelId="{1CD49A04-13FC-E84C-91C9-17005F32C75F}" type="presOf" srcId="{AC84A0B7-E9E9-4EBD-B7F0-5D47197F98B9}" destId="{783F824F-76A1-D143-ADD9-5EFC7241C733}" srcOrd="0" destOrd="0" presId="urn:microsoft.com/office/officeart/2005/8/layout/process4"/>
    <dgm:cxn modelId="{7837EB0A-2A96-614A-9E64-6D93C24FF5C9}" type="presOf" srcId="{D8906F2A-E8F7-4858-A11C-2567FF02B2F8}" destId="{576E259F-C0D6-534A-A848-6EF028CC2CBD}" srcOrd="0" destOrd="0" presId="urn:microsoft.com/office/officeart/2005/8/layout/process4"/>
    <dgm:cxn modelId="{5847D210-6023-E94E-9CCF-DDF5C4F31464}" type="presOf" srcId="{1121F18E-F345-47B5-A39E-AE6475088916}" destId="{5DA945D7-C401-C642-9A0E-05F76A1D1F3C}" srcOrd="0" destOrd="0" presId="urn:microsoft.com/office/officeart/2005/8/layout/process4"/>
    <dgm:cxn modelId="{61417644-C667-4642-848B-6F0A5755C8A0}" srcId="{D8906F2A-E8F7-4858-A11C-2567FF02B2F8}" destId="{AC84A0B7-E9E9-4EBD-B7F0-5D47197F98B9}" srcOrd="0" destOrd="0" parTransId="{3FFD11E2-8DE5-4701-BADB-680CB20FD346}" sibTransId="{73EAA221-3F32-47B8-9CEB-A6886F3FD62A}"/>
    <dgm:cxn modelId="{9ACECA67-245B-46C4-BF18-66023EA590D2}" srcId="{BC0B4FB8-3C22-4CA5-95F8-87780E54D637}" destId="{1121F18E-F345-47B5-A39E-AE6475088916}" srcOrd="0" destOrd="0" parTransId="{B432023B-2A99-4575-BA44-D7DCE7B521AE}" sibTransId="{D6121423-BC30-48E7-A93A-5DD474A2E2A5}"/>
    <dgm:cxn modelId="{46FF4F6F-FE13-0B47-A85E-A072428D0A3A}" type="presOf" srcId="{BC0B4FB8-3C22-4CA5-95F8-87780E54D637}" destId="{C8331D75-25CD-EC47-B0E9-80DC06EB232F}" srcOrd="0" destOrd="0" presId="urn:microsoft.com/office/officeart/2005/8/layout/process4"/>
    <dgm:cxn modelId="{18EC697F-AAF5-4086-8392-80273415D31C}" srcId="{850805C3-69CC-4A06-97F4-EA5C09DACB1F}" destId="{BC0B4FB8-3C22-4CA5-95F8-87780E54D637}" srcOrd="0" destOrd="0" parTransId="{02A9DF3E-700A-4469-A18F-F7BDDA871FF7}" sibTransId="{317ED0EB-4039-4796-BFA9-09DB03E85475}"/>
    <dgm:cxn modelId="{76C0358B-AAB3-524B-8145-0F657A2A2465}" type="presOf" srcId="{BC0B4FB8-3C22-4CA5-95F8-87780E54D637}" destId="{C4B82191-4A5F-2E4B-BE7F-E7D28D39F100}" srcOrd="1" destOrd="0" presId="urn:microsoft.com/office/officeart/2005/8/layout/process4"/>
    <dgm:cxn modelId="{568AFAD7-9231-E246-9A61-BFD37A1B9538}" type="presOf" srcId="{D8906F2A-E8F7-4858-A11C-2567FF02B2F8}" destId="{9D46D963-6769-7A46-82BE-C17A1248F1C2}" srcOrd="1" destOrd="0" presId="urn:microsoft.com/office/officeart/2005/8/layout/process4"/>
    <dgm:cxn modelId="{31B9A7E6-FC33-4EE7-B7A3-544E9D44941A}" srcId="{850805C3-69CC-4A06-97F4-EA5C09DACB1F}" destId="{D8906F2A-E8F7-4858-A11C-2567FF02B2F8}" srcOrd="1" destOrd="0" parTransId="{FE50FDA5-DC78-4426-83D6-703B969AB4FB}" sibTransId="{29D53AC4-562D-4E54-BCE2-E2B383782043}"/>
    <dgm:cxn modelId="{4F1E34E8-D02F-8E45-8EAA-B75307AB2D11}" type="presOf" srcId="{850805C3-69CC-4A06-97F4-EA5C09DACB1F}" destId="{1F11E2CD-6B93-5343-97AA-7341FDEC77DD}" srcOrd="0" destOrd="0" presId="urn:microsoft.com/office/officeart/2005/8/layout/process4"/>
    <dgm:cxn modelId="{6F1613A8-A8B9-7746-9A2C-C7B005227CF8}" type="presParOf" srcId="{1F11E2CD-6B93-5343-97AA-7341FDEC77DD}" destId="{355E8575-19D9-D04E-92DE-875A28F0C5A4}" srcOrd="0" destOrd="0" presId="urn:microsoft.com/office/officeart/2005/8/layout/process4"/>
    <dgm:cxn modelId="{874E77DC-86FA-B547-BBCD-74C34FF32D20}" type="presParOf" srcId="{355E8575-19D9-D04E-92DE-875A28F0C5A4}" destId="{576E259F-C0D6-534A-A848-6EF028CC2CBD}" srcOrd="0" destOrd="0" presId="urn:microsoft.com/office/officeart/2005/8/layout/process4"/>
    <dgm:cxn modelId="{2CCF046E-7E17-C145-A604-77D2E37470DC}" type="presParOf" srcId="{355E8575-19D9-D04E-92DE-875A28F0C5A4}" destId="{9D46D963-6769-7A46-82BE-C17A1248F1C2}" srcOrd="1" destOrd="0" presId="urn:microsoft.com/office/officeart/2005/8/layout/process4"/>
    <dgm:cxn modelId="{0E647BE4-0CE2-684B-8E27-1FEF846F3517}" type="presParOf" srcId="{355E8575-19D9-D04E-92DE-875A28F0C5A4}" destId="{98925DC1-F154-1F47-B450-3B26C26FC0E0}" srcOrd="2" destOrd="0" presId="urn:microsoft.com/office/officeart/2005/8/layout/process4"/>
    <dgm:cxn modelId="{CC9C55C5-BB9A-C147-9348-ED1E3C5B335F}" type="presParOf" srcId="{98925DC1-F154-1F47-B450-3B26C26FC0E0}" destId="{783F824F-76A1-D143-ADD9-5EFC7241C733}" srcOrd="0" destOrd="0" presId="urn:microsoft.com/office/officeart/2005/8/layout/process4"/>
    <dgm:cxn modelId="{15A5CE8F-86AF-214F-BC2E-5CBB926DF401}" type="presParOf" srcId="{1F11E2CD-6B93-5343-97AA-7341FDEC77DD}" destId="{AC5DC7B5-663C-9544-A2C9-17D1911D30BE}" srcOrd="1" destOrd="0" presId="urn:microsoft.com/office/officeart/2005/8/layout/process4"/>
    <dgm:cxn modelId="{75714B39-224C-1F45-983E-3D585ACEE42A}" type="presParOf" srcId="{1F11E2CD-6B93-5343-97AA-7341FDEC77DD}" destId="{366D61E7-AF10-3240-B954-59EA1080992B}" srcOrd="2" destOrd="0" presId="urn:microsoft.com/office/officeart/2005/8/layout/process4"/>
    <dgm:cxn modelId="{FDA3C88D-5E73-5246-ACA3-151C1DB1F381}" type="presParOf" srcId="{366D61E7-AF10-3240-B954-59EA1080992B}" destId="{C8331D75-25CD-EC47-B0E9-80DC06EB232F}" srcOrd="0" destOrd="0" presId="urn:microsoft.com/office/officeart/2005/8/layout/process4"/>
    <dgm:cxn modelId="{8D408578-F531-3B45-8C52-75AF82B594F6}" type="presParOf" srcId="{366D61E7-AF10-3240-B954-59EA1080992B}" destId="{C4B82191-4A5F-2E4B-BE7F-E7D28D39F100}" srcOrd="1" destOrd="0" presId="urn:microsoft.com/office/officeart/2005/8/layout/process4"/>
    <dgm:cxn modelId="{F292552C-5155-2B46-896B-39ED001F1158}" type="presParOf" srcId="{366D61E7-AF10-3240-B954-59EA1080992B}" destId="{BC6FB10B-172B-9542-839B-BB59BBD41A15}" srcOrd="2" destOrd="0" presId="urn:microsoft.com/office/officeart/2005/8/layout/process4"/>
    <dgm:cxn modelId="{A21A5A6F-F0FF-584E-A2F5-51302956332F}" type="presParOf" srcId="{BC6FB10B-172B-9542-839B-BB59BBD41A15}" destId="{5DA945D7-C401-C642-9A0E-05F76A1D1F3C}"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48859-647B-4320-8D73-8D273763123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AFD7406-6631-4512-839F-39C3C7E1B74D}">
      <dgm:prSet/>
      <dgm:spPr/>
      <dgm:t>
        <a:bodyPr/>
        <a:lstStyle/>
        <a:p>
          <a:pPr>
            <a:lnSpc>
              <a:spcPct val="150000"/>
            </a:lnSpc>
          </a:pPr>
          <a:r>
            <a:rPr lang="en-ZA" b="1" u="sng"/>
            <a:t>DSM-III (1987) and DSM-IV (1994) </a:t>
          </a:r>
          <a:endParaRPr lang="en-US"/>
        </a:p>
      </dgm:t>
    </dgm:pt>
    <dgm:pt modelId="{607BB625-576B-4E02-B800-8F1436CD025F}" type="parTrans" cxnId="{6E426A65-47C4-4FA0-9609-733CA3DF9643}">
      <dgm:prSet/>
      <dgm:spPr/>
      <dgm:t>
        <a:bodyPr/>
        <a:lstStyle/>
        <a:p>
          <a:pPr>
            <a:lnSpc>
              <a:spcPct val="150000"/>
            </a:lnSpc>
          </a:pPr>
          <a:endParaRPr lang="en-US"/>
        </a:p>
      </dgm:t>
    </dgm:pt>
    <dgm:pt modelId="{4894B241-4C77-4176-A0EF-323A6225CEAE}" type="sibTrans" cxnId="{6E426A65-47C4-4FA0-9609-733CA3DF9643}">
      <dgm:prSet/>
      <dgm:spPr/>
      <dgm:t>
        <a:bodyPr/>
        <a:lstStyle/>
        <a:p>
          <a:pPr>
            <a:lnSpc>
              <a:spcPct val="150000"/>
            </a:lnSpc>
          </a:pPr>
          <a:endParaRPr lang="en-US"/>
        </a:p>
      </dgm:t>
    </dgm:pt>
    <dgm:pt modelId="{7030EE55-0321-4D1E-A095-E53A00696A15}">
      <dgm:prSet/>
      <dgm:spPr/>
      <dgm:t>
        <a:bodyPr/>
        <a:lstStyle/>
        <a:p>
          <a:pPr>
            <a:lnSpc>
              <a:spcPct val="150000"/>
            </a:lnSpc>
          </a:pPr>
          <a:r>
            <a:rPr lang="en-GB"/>
            <a:t>Major Depressive Disorder </a:t>
          </a:r>
          <a:endParaRPr lang="en-US"/>
        </a:p>
      </dgm:t>
    </dgm:pt>
    <dgm:pt modelId="{DECB7DCC-ABA4-4E22-BE40-5F242CF5935C}" type="parTrans" cxnId="{BCC28A13-F47A-4F7E-AEF4-D8EEDE7851F9}">
      <dgm:prSet/>
      <dgm:spPr/>
      <dgm:t>
        <a:bodyPr/>
        <a:lstStyle/>
        <a:p>
          <a:pPr>
            <a:lnSpc>
              <a:spcPct val="150000"/>
            </a:lnSpc>
          </a:pPr>
          <a:endParaRPr lang="en-US"/>
        </a:p>
      </dgm:t>
    </dgm:pt>
    <dgm:pt modelId="{C8A2A077-C0F3-4F7D-9561-0BBEEB422734}" type="sibTrans" cxnId="{BCC28A13-F47A-4F7E-AEF4-D8EEDE7851F9}">
      <dgm:prSet/>
      <dgm:spPr/>
      <dgm:t>
        <a:bodyPr/>
        <a:lstStyle/>
        <a:p>
          <a:pPr>
            <a:lnSpc>
              <a:spcPct val="150000"/>
            </a:lnSpc>
          </a:pPr>
          <a:endParaRPr lang="en-US"/>
        </a:p>
      </dgm:t>
    </dgm:pt>
    <dgm:pt modelId="{A9EF4B93-FD4D-45A2-B15A-0A0D5A6C5C3C}">
      <dgm:prSet/>
      <dgm:spPr/>
      <dgm:t>
        <a:bodyPr/>
        <a:lstStyle/>
        <a:p>
          <a:pPr>
            <a:lnSpc>
              <a:spcPct val="150000"/>
            </a:lnSpc>
          </a:pPr>
          <a:r>
            <a:rPr lang="en-GB"/>
            <a:t>Diagnostic criteria based on patterns of symptoms</a:t>
          </a:r>
          <a:endParaRPr lang="en-US"/>
        </a:p>
      </dgm:t>
    </dgm:pt>
    <dgm:pt modelId="{72551588-6F7F-4504-B6C9-EC7E713FA81B}" type="parTrans" cxnId="{E17A639A-87C7-4418-A088-E1875E76BFF4}">
      <dgm:prSet/>
      <dgm:spPr/>
      <dgm:t>
        <a:bodyPr/>
        <a:lstStyle/>
        <a:p>
          <a:pPr>
            <a:lnSpc>
              <a:spcPct val="150000"/>
            </a:lnSpc>
          </a:pPr>
          <a:endParaRPr lang="en-US"/>
        </a:p>
      </dgm:t>
    </dgm:pt>
    <dgm:pt modelId="{3883D679-7323-4E74-93E9-94D3212F9996}" type="sibTrans" cxnId="{E17A639A-87C7-4418-A088-E1875E76BFF4}">
      <dgm:prSet/>
      <dgm:spPr/>
      <dgm:t>
        <a:bodyPr/>
        <a:lstStyle/>
        <a:p>
          <a:pPr>
            <a:lnSpc>
              <a:spcPct val="150000"/>
            </a:lnSpc>
          </a:pPr>
          <a:endParaRPr lang="en-US"/>
        </a:p>
      </dgm:t>
    </dgm:pt>
    <dgm:pt modelId="{687C02F7-6D17-42CF-B3C1-9593E4C81F2A}">
      <dgm:prSet/>
      <dgm:spPr/>
      <dgm:t>
        <a:bodyPr/>
        <a:lstStyle/>
        <a:p>
          <a:pPr>
            <a:lnSpc>
              <a:spcPct val="150000"/>
            </a:lnSpc>
          </a:pPr>
          <a:r>
            <a:rPr lang="en-GB"/>
            <a:t>No aetiology included</a:t>
          </a:r>
          <a:endParaRPr lang="en-US"/>
        </a:p>
      </dgm:t>
    </dgm:pt>
    <dgm:pt modelId="{3FB89022-241F-43A8-9C22-C1D654A68032}" type="parTrans" cxnId="{99F330C8-FF87-44EB-944E-440F03211155}">
      <dgm:prSet/>
      <dgm:spPr/>
      <dgm:t>
        <a:bodyPr/>
        <a:lstStyle/>
        <a:p>
          <a:pPr>
            <a:lnSpc>
              <a:spcPct val="150000"/>
            </a:lnSpc>
          </a:pPr>
          <a:endParaRPr lang="en-US"/>
        </a:p>
      </dgm:t>
    </dgm:pt>
    <dgm:pt modelId="{E852771E-1E2D-4C9F-BF8F-81DDA1C01541}" type="sibTrans" cxnId="{99F330C8-FF87-44EB-944E-440F03211155}">
      <dgm:prSet/>
      <dgm:spPr/>
      <dgm:t>
        <a:bodyPr/>
        <a:lstStyle/>
        <a:p>
          <a:pPr>
            <a:lnSpc>
              <a:spcPct val="150000"/>
            </a:lnSpc>
          </a:pPr>
          <a:endParaRPr lang="en-US"/>
        </a:p>
      </dgm:t>
    </dgm:pt>
    <dgm:pt modelId="{4F4BD4BC-D78D-4850-89CB-787C3290B20B}">
      <dgm:prSet/>
      <dgm:spPr/>
      <dgm:t>
        <a:bodyPr/>
        <a:lstStyle/>
        <a:p>
          <a:pPr>
            <a:lnSpc>
              <a:spcPct val="150000"/>
            </a:lnSpc>
          </a:pPr>
          <a:r>
            <a:rPr lang="en-ZA" b="1" dirty="0"/>
            <a:t>Bereavement exclusion: </a:t>
          </a:r>
          <a:r>
            <a:rPr lang="en-GB" dirty="0"/>
            <a:t>The symptoms are not better accounted for by bereavement, i.e., after the loss of a loved one, the symptoms persist for longer than </a:t>
          </a:r>
          <a:r>
            <a:rPr lang="en-GB" b="1" dirty="0"/>
            <a:t>2 months </a:t>
          </a:r>
          <a:r>
            <a:rPr lang="en-GB" dirty="0"/>
            <a:t>or are characterised by marked functional impairment, morbid preoccupation with worthlessness, suicidal ideation, psychotic symptoms, or psychomotor retardation</a:t>
          </a:r>
          <a:r>
            <a:rPr lang="en-GB" b="1" dirty="0"/>
            <a:t> </a:t>
          </a:r>
          <a:endParaRPr lang="en-US" dirty="0"/>
        </a:p>
      </dgm:t>
    </dgm:pt>
    <dgm:pt modelId="{D81407D8-ED84-432F-B35D-D84E069A4162}" type="parTrans" cxnId="{8D72A313-09FC-4047-BC97-7BA4E62CF73F}">
      <dgm:prSet/>
      <dgm:spPr/>
      <dgm:t>
        <a:bodyPr/>
        <a:lstStyle/>
        <a:p>
          <a:pPr>
            <a:lnSpc>
              <a:spcPct val="150000"/>
            </a:lnSpc>
          </a:pPr>
          <a:endParaRPr lang="en-US"/>
        </a:p>
      </dgm:t>
    </dgm:pt>
    <dgm:pt modelId="{2B6B7FEE-B8D6-4D7F-B0B2-3AB281B93DB8}" type="sibTrans" cxnId="{8D72A313-09FC-4047-BC97-7BA4E62CF73F}">
      <dgm:prSet/>
      <dgm:spPr/>
      <dgm:t>
        <a:bodyPr/>
        <a:lstStyle/>
        <a:p>
          <a:pPr>
            <a:lnSpc>
              <a:spcPct val="150000"/>
            </a:lnSpc>
          </a:pPr>
          <a:endParaRPr lang="en-US"/>
        </a:p>
      </dgm:t>
    </dgm:pt>
    <dgm:pt modelId="{04DE2671-411D-B141-BE97-147D388C1062}" type="pres">
      <dgm:prSet presAssocID="{CE648859-647B-4320-8D73-8D2737631234}" presName="linear" presStyleCnt="0">
        <dgm:presLayoutVars>
          <dgm:animLvl val="lvl"/>
          <dgm:resizeHandles val="exact"/>
        </dgm:presLayoutVars>
      </dgm:prSet>
      <dgm:spPr/>
    </dgm:pt>
    <dgm:pt modelId="{20FEAA43-86F8-8E48-BDAE-3EE342ECC625}" type="pres">
      <dgm:prSet presAssocID="{3AFD7406-6631-4512-839F-39C3C7E1B74D}" presName="parentText" presStyleLbl="node1" presStyleIdx="0" presStyleCnt="1">
        <dgm:presLayoutVars>
          <dgm:chMax val="0"/>
          <dgm:bulletEnabled val="1"/>
        </dgm:presLayoutVars>
      </dgm:prSet>
      <dgm:spPr/>
    </dgm:pt>
    <dgm:pt modelId="{43BFE4F1-EC9C-7E4C-BD90-FB9ED3CED574}" type="pres">
      <dgm:prSet presAssocID="{3AFD7406-6631-4512-839F-39C3C7E1B74D}" presName="childText" presStyleLbl="revTx" presStyleIdx="0" presStyleCnt="1">
        <dgm:presLayoutVars>
          <dgm:bulletEnabled val="1"/>
        </dgm:presLayoutVars>
      </dgm:prSet>
      <dgm:spPr/>
    </dgm:pt>
  </dgm:ptLst>
  <dgm:cxnLst>
    <dgm:cxn modelId="{66E7880F-BBDE-BB43-B785-549C842021FD}" type="presOf" srcId="{687C02F7-6D17-42CF-B3C1-9593E4C81F2A}" destId="{43BFE4F1-EC9C-7E4C-BD90-FB9ED3CED574}" srcOrd="0" destOrd="2" presId="urn:microsoft.com/office/officeart/2005/8/layout/vList2"/>
    <dgm:cxn modelId="{BCC28A13-F47A-4F7E-AEF4-D8EEDE7851F9}" srcId="{3AFD7406-6631-4512-839F-39C3C7E1B74D}" destId="{7030EE55-0321-4D1E-A095-E53A00696A15}" srcOrd="0" destOrd="0" parTransId="{DECB7DCC-ABA4-4E22-BE40-5F242CF5935C}" sibTransId="{C8A2A077-C0F3-4F7D-9561-0BBEEB422734}"/>
    <dgm:cxn modelId="{8D72A313-09FC-4047-BC97-7BA4E62CF73F}" srcId="{3AFD7406-6631-4512-839F-39C3C7E1B74D}" destId="{4F4BD4BC-D78D-4850-89CB-787C3290B20B}" srcOrd="3" destOrd="0" parTransId="{D81407D8-ED84-432F-B35D-D84E069A4162}" sibTransId="{2B6B7FEE-B8D6-4D7F-B0B2-3AB281B93DB8}"/>
    <dgm:cxn modelId="{6E426A65-47C4-4FA0-9609-733CA3DF9643}" srcId="{CE648859-647B-4320-8D73-8D2737631234}" destId="{3AFD7406-6631-4512-839F-39C3C7E1B74D}" srcOrd="0" destOrd="0" parTransId="{607BB625-576B-4E02-B800-8F1436CD025F}" sibTransId="{4894B241-4C77-4176-A0EF-323A6225CEAE}"/>
    <dgm:cxn modelId="{9CD6CA85-3B88-C643-AA40-F6AE22FF6CC2}" type="presOf" srcId="{3AFD7406-6631-4512-839F-39C3C7E1B74D}" destId="{20FEAA43-86F8-8E48-BDAE-3EE342ECC625}" srcOrd="0" destOrd="0" presId="urn:microsoft.com/office/officeart/2005/8/layout/vList2"/>
    <dgm:cxn modelId="{E17A639A-87C7-4418-A088-E1875E76BFF4}" srcId="{3AFD7406-6631-4512-839F-39C3C7E1B74D}" destId="{A9EF4B93-FD4D-45A2-B15A-0A0D5A6C5C3C}" srcOrd="1" destOrd="0" parTransId="{72551588-6F7F-4504-B6C9-EC7E713FA81B}" sibTransId="{3883D679-7323-4E74-93E9-94D3212F9996}"/>
    <dgm:cxn modelId="{EC7F56B4-2C78-024F-8630-04670BED677B}" type="presOf" srcId="{CE648859-647B-4320-8D73-8D2737631234}" destId="{04DE2671-411D-B141-BE97-147D388C1062}" srcOrd="0" destOrd="0" presId="urn:microsoft.com/office/officeart/2005/8/layout/vList2"/>
    <dgm:cxn modelId="{49A46EC0-AC8B-0D42-BBE5-7D2BEB7D1AD3}" type="presOf" srcId="{4F4BD4BC-D78D-4850-89CB-787C3290B20B}" destId="{43BFE4F1-EC9C-7E4C-BD90-FB9ED3CED574}" srcOrd="0" destOrd="3" presId="urn:microsoft.com/office/officeart/2005/8/layout/vList2"/>
    <dgm:cxn modelId="{3E2C5CC4-58CA-3B4C-939A-D377B168F662}" type="presOf" srcId="{A9EF4B93-FD4D-45A2-B15A-0A0D5A6C5C3C}" destId="{43BFE4F1-EC9C-7E4C-BD90-FB9ED3CED574}" srcOrd="0" destOrd="1" presId="urn:microsoft.com/office/officeart/2005/8/layout/vList2"/>
    <dgm:cxn modelId="{0FCA01C7-BAD4-214E-9A89-E96C6FCC1712}" type="presOf" srcId="{7030EE55-0321-4D1E-A095-E53A00696A15}" destId="{43BFE4F1-EC9C-7E4C-BD90-FB9ED3CED574}" srcOrd="0" destOrd="0" presId="urn:microsoft.com/office/officeart/2005/8/layout/vList2"/>
    <dgm:cxn modelId="{99F330C8-FF87-44EB-944E-440F03211155}" srcId="{3AFD7406-6631-4512-839F-39C3C7E1B74D}" destId="{687C02F7-6D17-42CF-B3C1-9593E4C81F2A}" srcOrd="2" destOrd="0" parTransId="{3FB89022-241F-43A8-9C22-C1D654A68032}" sibTransId="{E852771E-1E2D-4C9F-BF8F-81DDA1C01541}"/>
    <dgm:cxn modelId="{6E6490F0-5C44-C34F-81EC-FB488C3EA4F2}" type="presParOf" srcId="{04DE2671-411D-B141-BE97-147D388C1062}" destId="{20FEAA43-86F8-8E48-BDAE-3EE342ECC625}" srcOrd="0" destOrd="0" presId="urn:microsoft.com/office/officeart/2005/8/layout/vList2"/>
    <dgm:cxn modelId="{85AF13EC-392C-A04A-A2B0-ED8D88C60A1A}" type="presParOf" srcId="{04DE2671-411D-B141-BE97-147D388C1062}" destId="{43BFE4F1-EC9C-7E4C-BD90-FB9ED3CED574}"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A4A64C-FBD7-4E88-9164-5AB5CD4E90A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1B7AB1-FAF8-479D-B899-E27D3AA2A0F3}">
      <dgm:prSet/>
      <dgm:spPr/>
      <dgm:t>
        <a:bodyPr/>
        <a:lstStyle/>
        <a:p>
          <a:pPr>
            <a:lnSpc>
              <a:spcPct val="150000"/>
            </a:lnSpc>
          </a:pPr>
          <a:r>
            <a:rPr lang="en-GB"/>
            <a:t>MDD has the highest lifetime prevalence of any psychiatric disorder</a:t>
          </a:r>
          <a:endParaRPr lang="en-US"/>
        </a:p>
      </dgm:t>
    </dgm:pt>
    <dgm:pt modelId="{AF042533-3749-4778-A18E-D732DFE9C66D}" type="parTrans" cxnId="{B035AA42-002D-40A8-A30D-A9BAE18C0A12}">
      <dgm:prSet/>
      <dgm:spPr/>
      <dgm:t>
        <a:bodyPr/>
        <a:lstStyle/>
        <a:p>
          <a:pPr>
            <a:lnSpc>
              <a:spcPct val="150000"/>
            </a:lnSpc>
          </a:pPr>
          <a:endParaRPr lang="en-US"/>
        </a:p>
      </dgm:t>
    </dgm:pt>
    <dgm:pt modelId="{214DD976-5AE2-471B-ABC8-69CAC16D335F}" type="sibTrans" cxnId="{B035AA42-002D-40A8-A30D-A9BAE18C0A12}">
      <dgm:prSet/>
      <dgm:spPr/>
      <dgm:t>
        <a:bodyPr/>
        <a:lstStyle/>
        <a:p>
          <a:pPr>
            <a:lnSpc>
              <a:spcPct val="150000"/>
            </a:lnSpc>
          </a:pPr>
          <a:endParaRPr lang="en-US"/>
        </a:p>
      </dgm:t>
    </dgm:pt>
    <dgm:pt modelId="{B1D4692F-B128-4C01-A3DB-4C570C388D1E}">
      <dgm:prSet/>
      <dgm:spPr/>
      <dgm:t>
        <a:bodyPr/>
        <a:lstStyle/>
        <a:p>
          <a:pPr>
            <a:lnSpc>
              <a:spcPct val="150000"/>
            </a:lnSpc>
          </a:pPr>
          <a:r>
            <a:rPr lang="en-GB" dirty="0"/>
            <a:t>Lifetime prevalence varies widely, from 3% in Japan to 17% in the US </a:t>
          </a:r>
          <a:endParaRPr lang="en-US" dirty="0"/>
        </a:p>
      </dgm:t>
    </dgm:pt>
    <dgm:pt modelId="{5A82ED38-4482-43B1-839B-F1812A0930DB}" type="parTrans" cxnId="{251D87E7-3B20-406A-856D-5F76814ADACC}">
      <dgm:prSet/>
      <dgm:spPr/>
      <dgm:t>
        <a:bodyPr/>
        <a:lstStyle/>
        <a:p>
          <a:pPr>
            <a:lnSpc>
              <a:spcPct val="150000"/>
            </a:lnSpc>
          </a:pPr>
          <a:endParaRPr lang="en-US"/>
        </a:p>
      </dgm:t>
    </dgm:pt>
    <dgm:pt modelId="{898FFD7E-33A5-4253-84A5-6A2B13F4E362}" type="sibTrans" cxnId="{251D87E7-3B20-406A-856D-5F76814ADACC}">
      <dgm:prSet/>
      <dgm:spPr/>
      <dgm:t>
        <a:bodyPr/>
        <a:lstStyle/>
        <a:p>
          <a:pPr>
            <a:lnSpc>
              <a:spcPct val="150000"/>
            </a:lnSpc>
          </a:pPr>
          <a:endParaRPr lang="en-US"/>
        </a:p>
      </dgm:t>
    </dgm:pt>
    <dgm:pt modelId="{5C8827AC-EE4A-4E8D-855A-474FB5F558B0}">
      <dgm:prSet/>
      <dgm:spPr/>
      <dgm:t>
        <a:bodyPr/>
        <a:lstStyle/>
        <a:p>
          <a:pPr>
            <a:lnSpc>
              <a:spcPct val="150000"/>
            </a:lnSpc>
          </a:pPr>
          <a:r>
            <a:rPr lang="en-GB"/>
            <a:t>Prevalence rates of up to 50% in some groups </a:t>
          </a:r>
          <a:endParaRPr lang="en-US"/>
        </a:p>
      </dgm:t>
    </dgm:pt>
    <dgm:pt modelId="{401FF31B-6063-4352-A886-D212B3CFD8A1}" type="parTrans" cxnId="{B9DD5A21-3A5C-4648-AFE1-370614E1CF6F}">
      <dgm:prSet/>
      <dgm:spPr/>
      <dgm:t>
        <a:bodyPr/>
        <a:lstStyle/>
        <a:p>
          <a:pPr>
            <a:lnSpc>
              <a:spcPct val="150000"/>
            </a:lnSpc>
          </a:pPr>
          <a:endParaRPr lang="en-US"/>
        </a:p>
      </dgm:t>
    </dgm:pt>
    <dgm:pt modelId="{3BA9689E-A993-424F-A81A-E23E80B1FD4B}" type="sibTrans" cxnId="{B9DD5A21-3A5C-4648-AFE1-370614E1CF6F}">
      <dgm:prSet/>
      <dgm:spPr/>
      <dgm:t>
        <a:bodyPr/>
        <a:lstStyle/>
        <a:p>
          <a:pPr>
            <a:lnSpc>
              <a:spcPct val="150000"/>
            </a:lnSpc>
          </a:pPr>
          <a:endParaRPr lang="en-US"/>
        </a:p>
      </dgm:t>
    </dgm:pt>
    <dgm:pt modelId="{5CE1B15C-2B40-4F97-B7A5-49ECBEB71A01}">
      <dgm:prSet/>
      <dgm:spPr/>
      <dgm:t>
        <a:bodyPr/>
        <a:lstStyle/>
        <a:p>
          <a:pPr>
            <a:lnSpc>
              <a:spcPct val="150000"/>
            </a:lnSpc>
          </a:pPr>
          <a:r>
            <a:rPr lang="en-GB"/>
            <a:t>Twice as many women affected as men</a:t>
          </a:r>
          <a:endParaRPr lang="en-US"/>
        </a:p>
      </dgm:t>
    </dgm:pt>
    <dgm:pt modelId="{CC3204AF-B654-45CB-8F76-7979891D0B3E}" type="parTrans" cxnId="{24887229-17D2-4C62-A063-9A8BBA119ED2}">
      <dgm:prSet/>
      <dgm:spPr/>
      <dgm:t>
        <a:bodyPr/>
        <a:lstStyle/>
        <a:p>
          <a:pPr>
            <a:lnSpc>
              <a:spcPct val="150000"/>
            </a:lnSpc>
          </a:pPr>
          <a:endParaRPr lang="en-US"/>
        </a:p>
      </dgm:t>
    </dgm:pt>
    <dgm:pt modelId="{666DD575-3D61-4607-BA32-93520958B3DC}" type="sibTrans" cxnId="{24887229-17D2-4C62-A063-9A8BBA119ED2}">
      <dgm:prSet/>
      <dgm:spPr/>
      <dgm:t>
        <a:bodyPr/>
        <a:lstStyle/>
        <a:p>
          <a:pPr>
            <a:lnSpc>
              <a:spcPct val="150000"/>
            </a:lnSpc>
          </a:pPr>
          <a:endParaRPr lang="en-US"/>
        </a:p>
      </dgm:t>
    </dgm:pt>
    <dgm:pt modelId="{EB8C35C1-BFCD-F94F-9326-D46B09103FDE}" type="pres">
      <dgm:prSet presAssocID="{5CA4A64C-FBD7-4E88-9164-5AB5CD4E90AC}" presName="vert0" presStyleCnt="0">
        <dgm:presLayoutVars>
          <dgm:dir/>
          <dgm:animOne val="branch"/>
          <dgm:animLvl val="lvl"/>
        </dgm:presLayoutVars>
      </dgm:prSet>
      <dgm:spPr/>
    </dgm:pt>
    <dgm:pt modelId="{15F28F03-1409-6846-A12F-8DAC6E6B8010}" type="pres">
      <dgm:prSet presAssocID="{1F1B7AB1-FAF8-479D-B899-E27D3AA2A0F3}" presName="thickLine" presStyleLbl="alignNode1" presStyleIdx="0" presStyleCnt="4"/>
      <dgm:spPr/>
    </dgm:pt>
    <dgm:pt modelId="{A65429AA-B24F-ED4E-8B7D-D90E590BB431}" type="pres">
      <dgm:prSet presAssocID="{1F1B7AB1-FAF8-479D-B899-E27D3AA2A0F3}" presName="horz1" presStyleCnt="0"/>
      <dgm:spPr/>
    </dgm:pt>
    <dgm:pt modelId="{27CCEAA7-3210-E34E-97DA-F5FB588A7FF3}" type="pres">
      <dgm:prSet presAssocID="{1F1B7AB1-FAF8-479D-B899-E27D3AA2A0F3}" presName="tx1" presStyleLbl="revTx" presStyleIdx="0" presStyleCnt="4"/>
      <dgm:spPr/>
    </dgm:pt>
    <dgm:pt modelId="{04F3DC9B-4933-BC4B-A06C-991283BAA054}" type="pres">
      <dgm:prSet presAssocID="{1F1B7AB1-FAF8-479D-B899-E27D3AA2A0F3}" presName="vert1" presStyleCnt="0"/>
      <dgm:spPr/>
    </dgm:pt>
    <dgm:pt modelId="{5CA478D1-4C99-404A-9DAE-53F88BC0EF4E}" type="pres">
      <dgm:prSet presAssocID="{B1D4692F-B128-4C01-A3DB-4C570C388D1E}" presName="thickLine" presStyleLbl="alignNode1" presStyleIdx="1" presStyleCnt="4"/>
      <dgm:spPr/>
    </dgm:pt>
    <dgm:pt modelId="{162FE940-1E78-C346-8DC5-9DE4C1375DE8}" type="pres">
      <dgm:prSet presAssocID="{B1D4692F-B128-4C01-A3DB-4C570C388D1E}" presName="horz1" presStyleCnt="0"/>
      <dgm:spPr/>
    </dgm:pt>
    <dgm:pt modelId="{610B6532-E900-8849-AB24-98678C569477}" type="pres">
      <dgm:prSet presAssocID="{B1D4692F-B128-4C01-A3DB-4C570C388D1E}" presName="tx1" presStyleLbl="revTx" presStyleIdx="1" presStyleCnt="4"/>
      <dgm:spPr/>
    </dgm:pt>
    <dgm:pt modelId="{9435B414-7B03-4D4A-BCB5-0F56EBA94F0C}" type="pres">
      <dgm:prSet presAssocID="{B1D4692F-B128-4C01-A3DB-4C570C388D1E}" presName="vert1" presStyleCnt="0"/>
      <dgm:spPr/>
    </dgm:pt>
    <dgm:pt modelId="{8981B873-94A0-6148-A1EF-126F5F1B03E9}" type="pres">
      <dgm:prSet presAssocID="{5C8827AC-EE4A-4E8D-855A-474FB5F558B0}" presName="thickLine" presStyleLbl="alignNode1" presStyleIdx="2" presStyleCnt="4"/>
      <dgm:spPr/>
    </dgm:pt>
    <dgm:pt modelId="{7BCD6EEE-51BE-3F42-9E57-88EE98F28517}" type="pres">
      <dgm:prSet presAssocID="{5C8827AC-EE4A-4E8D-855A-474FB5F558B0}" presName="horz1" presStyleCnt="0"/>
      <dgm:spPr/>
    </dgm:pt>
    <dgm:pt modelId="{DCD1FCC8-45BB-F644-8A40-871ECC3DF38B}" type="pres">
      <dgm:prSet presAssocID="{5C8827AC-EE4A-4E8D-855A-474FB5F558B0}" presName="tx1" presStyleLbl="revTx" presStyleIdx="2" presStyleCnt="4"/>
      <dgm:spPr/>
    </dgm:pt>
    <dgm:pt modelId="{483B85D2-0CF4-C141-BA44-AA5CFA7A7CF1}" type="pres">
      <dgm:prSet presAssocID="{5C8827AC-EE4A-4E8D-855A-474FB5F558B0}" presName="vert1" presStyleCnt="0"/>
      <dgm:spPr/>
    </dgm:pt>
    <dgm:pt modelId="{511D3B21-4E9D-044C-919B-034F326E4ACC}" type="pres">
      <dgm:prSet presAssocID="{5CE1B15C-2B40-4F97-B7A5-49ECBEB71A01}" presName="thickLine" presStyleLbl="alignNode1" presStyleIdx="3" presStyleCnt="4"/>
      <dgm:spPr/>
    </dgm:pt>
    <dgm:pt modelId="{95A167BB-3326-1A43-A1DB-9570935BFDB3}" type="pres">
      <dgm:prSet presAssocID="{5CE1B15C-2B40-4F97-B7A5-49ECBEB71A01}" presName="horz1" presStyleCnt="0"/>
      <dgm:spPr/>
    </dgm:pt>
    <dgm:pt modelId="{0ADAAC49-2377-AD47-810A-D813B19D16B9}" type="pres">
      <dgm:prSet presAssocID="{5CE1B15C-2B40-4F97-B7A5-49ECBEB71A01}" presName="tx1" presStyleLbl="revTx" presStyleIdx="3" presStyleCnt="4"/>
      <dgm:spPr/>
    </dgm:pt>
    <dgm:pt modelId="{D0D56221-FDBF-B849-A72E-54E27A45C9F0}" type="pres">
      <dgm:prSet presAssocID="{5CE1B15C-2B40-4F97-B7A5-49ECBEB71A01}" presName="vert1" presStyleCnt="0"/>
      <dgm:spPr/>
    </dgm:pt>
  </dgm:ptLst>
  <dgm:cxnLst>
    <dgm:cxn modelId="{C2A0E70D-9733-D440-A51D-064FB2F3BE5A}" type="presOf" srcId="{5CA4A64C-FBD7-4E88-9164-5AB5CD4E90AC}" destId="{EB8C35C1-BFCD-F94F-9326-D46B09103FDE}" srcOrd="0" destOrd="0" presId="urn:microsoft.com/office/officeart/2008/layout/LinedList"/>
    <dgm:cxn modelId="{B9DD5A21-3A5C-4648-AFE1-370614E1CF6F}" srcId="{5CA4A64C-FBD7-4E88-9164-5AB5CD4E90AC}" destId="{5C8827AC-EE4A-4E8D-855A-474FB5F558B0}" srcOrd="2" destOrd="0" parTransId="{401FF31B-6063-4352-A886-D212B3CFD8A1}" sibTransId="{3BA9689E-A993-424F-A81A-E23E80B1FD4B}"/>
    <dgm:cxn modelId="{24887229-17D2-4C62-A063-9A8BBA119ED2}" srcId="{5CA4A64C-FBD7-4E88-9164-5AB5CD4E90AC}" destId="{5CE1B15C-2B40-4F97-B7A5-49ECBEB71A01}" srcOrd="3" destOrd="0" parTransId="{CC3204AF-B654-45CB-8F76-7979891D0B3E}" sibTransId="{666DD575-3D61-4607-BA32-93520958B3DC}"/>
    <dgm:cxn modelId="{B035AA42-002D-40A8-A30D-A9BAE18C0A12}" srcId="{5CA4A64C-FBD7-4E88-9164-5AB5CD4E90AC}" destId="{1F1B7AB1-FAF8-479D-B899-E27D3AA2A0F3}" srcOrd="0" destOrd="0" parTransId="{AF042533-3749-4778-A18E-D732DFE9C66D}" sibTransId="{214DD976-5AE2-471B-ABC8-69CAC16D335F}"/>
    <dgm:cxn modelId="{3E402A92-F54A-FA44-A156-BF6025152736}" type="presOf" srcId="{5C8827AC-EE4A-4E8D-855A-474FB5F558B0}" destId="{DCD1FCC8-45BB-F644-8A40-871ECC3DF38B}" srcOrd="0" destOrd="0" presId="urn:microsoft.com/office/officeart/2008/layout/LinedList"/>
    <dgm:cxn modelId="{456DC2BC-A28D-8444-80FE-70DC892B4CB8}" type="presOf" srcId="{B1D4692F-B128-4C01-A3DB-4C570C388D1E}" destId="{610B6532-E900-8849-AB24-98678C569477}" srcOrd="0" destOrd="0" presId="urn:microsoft.com/office/officeart/2008/layout/LinedList"/>
    <dgm:cxn modelId="{EF2172CC-77BD-4848-AB36-466EC5BAFB66}" type="presOf" srcId="{5CE1B15C-2B40-4F97-B7A5-49ECBEB71A01}" destId="{0ADAAC49-2377-AD47-810A-D813B19D16B9}" srcOrd="0" destOrd="0" presId="urn:microsoft.com/office/officeart/2008/layout/LinedList"/>
    <dgm:cxn modelId="{34C33BD5-36A0-EC4C-BAA7-1879E6701030}" type="presOf" srcId="{1F1B7AB1-FAF8-479D-B899-E27D3AA2A0F3}" destId="{27CCEAA7-3210-E34E-97DA-F5FB588A7FF3}" srcOrd="0" destOrd="0" presId="urn:microsoft.com/office/officeart/2008/layout/LinedList"/>
    <dgm:cxn modelId="{251D87E7-3B20-406A-856D-5F76814ADACC}" srcId="{5CA4A64C-FBD7-4E88-9164-5AB5CD4E90AC}" destId="{B1D4692F-B128-4C01-A3DB-4C570C388D1E}" srcOrd="1" destOrd="0" parTransId="{5A82ED38-4482-43B1-839B-F1812A0930DB}" sibTransId="{898FFD7E-33A5-4253-84A5-6A2B13F4E362}"/>
    <dgm:cxn modelId="{833A4A58-C00A-CB49-9531-EB3D9137E73D}" type="presParOf" srcId="{EB8C35C1-BFCD-F94F-9326-D46B09103FDE}" destId="{15F28F03-1409-6846-A12F-8DAC6E6B8010}" srcOrd="0" destOrd="0" presId="urn:microsoft.com/office/officeart/2008/layout/LinedList"/>
    <dgm:cxn modelId="{7BF58AB2-4163-1F41-8E9E-FD4D766788CF}" type="presParOf" srcId="{EB8C35C1-BFCD-F94F-9326-D46B09103FDE}" destId="{A65429AA-B24F-ED4E-8B7D-D90E590BB431}" srcOrd="1" destOrd="0" presId="urn:microsoft.com/office/officeart/2008/layout/LinedList"/>
    <dgm:cxn modelId="{A7B36AF2-A29B-6244-A5EA-05E022317F86}" type="presParOf" srcId="{A65429AA-B24F-ED4E-8B7D-D90E590BB431}" destId="{27CCEAA7-3210-E34E-97DA-F5FB588A7FF3}" srcOrd="0" destOrd="0" presId="urn:microsoft.com/office/officeart/2008/layout/LinedList"/>
    <dgm:cxn modelId="{EA0CAA3F-C679-504B-8785-A6CE29A0B657}" type="presParOf" srcId="{A65429AA-B24F-ED4E-8B7D-D90E590BB431}" destId="{04F3DC9B-4933-BC4B-A06C-991283BAA054}" srcOrd="1" destOrd="0" presId="urn:microsoft.com/office/officeart/2008/layout/LinedList"/>
    <dgm:cxn modelId="{4C11BE0B-9667-9544-9431-05A43FA9B6D3}" type="presParOf" srcId="{EB8C35C1-BFCD-F94F-9326-D46B09103FDE}" destId="{5CA478D1-4C99-404A-9DAE-53F88BC0EF4E}" srcOrd="2" destOrd="0" presId="urn:microsoft.com/office/officeart/2008/layout/LinedList"/>
    <dgm:cxn modelId="{38DD6CB8-A979-F240-AACE-2689FA7C4D76}" type="presParOf" srcId="{EB8C35C1-BFCD-F94F-9326-D46B09103FDE}" destId="{162FE940-1E78-C346-8DC5-9DE4C1375DE8}" srcOrd="3" destOrd="0" presId="urn:microsoft.com/office/officeart/2008/layout/LinedList"/>
    <dgm:cxn modelId="{68D4494C-D0E0-F446-BCD5-7FB53CA0B4A3}" type="presParOf" srcId="{162FE940-1E78-C346-8DC5-9DE4C1375DE8}" destId="{610B6532-E900-8849-AB24-98678C569477}" srcOrd="0" destOrd="0" presId="urn:microsoft.com/office/officeart/2008/layout/LinedList"/>
    <dgm:cxn modelId="{F5632054-1B78-7940-8DED-99C382BD61CE}" type="presParOf" srcId="{162FE940-1E78-C346-8DC5-9DE4C1375DE8}" destId="{9435B414-7B03-4D4A-BCB5-0F56EBA94F0C}" srcOrd="1" destOrd="0" presId="urn:microsoft.com/office/officeart/2008/layout/LinedList"/>
    <dgm:cxn modelId="{52A4F342-94D1-234C-8349-5E54DDF80B95}" type="presParOf" srcId="{EB8C35C1-BFCD-F94F-9326-D46B09103FDE}" destId="{8981B873-94A0-6148-A1EF-126F5F1B03E9}" srcOrd="4" destOrd="0" presId="urn:microsoft.com/office/officeart/2008/layout/LinedList"/>
    <dgm:cxn modelId="{E1EACD63-31E6-C24A-9561-571FA71EEE4D}" type="presParOf" srcId="{EB8C35C1-BFCD-F94F-9326-D46B09103FDE}" destId="{7BCD6EEE-51BE-3F42-9E57-88EE98F28517}" srcOrd="5" destOrd="0" presId="urn:microsoft.com/office/officeart/2008/layout/LinedList"/>
    <dgm:cxn modelId="{5BA4E8A0-E4F1-7F44-AF18-4AA097E4D546}" type="presParOf" srcId="{7BCD6EEE-51BE-3F42-9E57-88EE98F28517}" destId="{DCD1FCC8-45BB-F644-8A40-871ECC3DF38B}" srcOrd="0" destOrd="0" presId="urn:microsoft.com/office/officeart/2008/layout/LinedList"/>
    <dgm:cxn modelId="{5AE237DB-7226-8348-97BF-FAD30C545B74}" type="presParOf" srcId="{7BCD6EEE-51BE-3F42-9E57-88EE98F28517}" destId="{483B85D2-0CF4-C141-BA44-AA5CFA7A7CF1}" srcOrd="1" destOrd="0" presId="urn:microsoft.com/office/officeart/2008/layout/LinedList"/>
    <dgm:cxn modelId="{0A51618A-1E32-6B40-AE64-E2E15AECC93E}" type="presParOf" srcId="{EB8C35C1-BFCD-F94F-9326-D46B09103FDE}" destId="{511D3B21-4E9D-044C-919B-034F326E4ACC}" srcOrd="6" destOrd="0" presId="urn:microsoft.com/office/officeart/2008/layout/LinedList"/>
    <dgm:cxn modelId="{66FFFB05-C2CB-7D4A-AAF7-515BC7FC9AD2}" type="presParOf" srcId="{EB8C35C1-BFCD-F94F-9326-D46B09103FDE}" destId="{95A167BB-3326-1A43-A1DB-9570935BFDB3}" srcOrd="7" destOrd="0" presId="urn:microsoft.com/office/officeart/2008/layout/LinedList"/>
    <dgm:cxn modelId="{E799A902-03F6-6947-BBFA-3EDFC2B4DD21}" type="presParOf" srcId="{95A167BB-3326-1A43-A1DB-9570935BFDB3}" destId="{0ADAAC49-2377-AD47-810A-D813B19D16B9}" srcOrd="0" destOrd="0" presId="urn:microsoft.com/office/officeart/2008/layout/LinedList"/>
    <dgm:cxn modelId="{9DF3E88E-FCDC-E045-804F-06720CD88EC1}" type="presParOf" srcId="{95A167BB-3326-1A43-A1DB-9570935BFDB3}" destId="{D0D56221-FDBF-B849-A72E-54E27A45C9F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C82CBE-8D31-482C-853A-CDE310A221B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FCB4F6F-535E-464E-8A0D-DFE0418CB08C}">
      <dgm:prSet/>
      <dgm:spPr/>
      <dgm:t>
        <a:bodyPr/>
        <a:lstStyle/>
        <a:p>
          <a:pPr>
            <a:lnSpc>
              <a:spcPct val="150000"/>
            </a:lnSpc>
          </a:pPr>
          <a:r>
            <a:rPr lang="en-GB" u="sng"/>
            <a:t>The epidemiology of major depression in South Africa: Results from the South African Stress and Health study (Tomlinson et al., 2009)</a:t>
          </a:r>
          <a:endParaRPr lang="en-US"/>
        </a:p>
      </dgm:t>
    </dgm:pt>
    <dgm:pt modelId="{4C0A8529-DEBA-46DB-BF12-0970CDB485E4}" type="parTrans" cxnId="{ED6C5606-E90D-4622-BD4E-38058D612BEE}">
      <dgm:prSet/>
      <dgm:spPr/>
      <dgm:t>
        <a:bodyPr/>
        <a:lstStyle/>
        <a:p>
          <a:pPr>
            <a:lnSpc>
              <a:spcPct val="150000"/>
            </a:lnSpc>
          </a:pPr>
          <a:endParaRPr lang="en-US"/>
        </a:p>
      </dgm:t>
    </dgm:pt>
    <dgm:pt modelId="{AB002472-206D-44C9-93B9-8AE62BCB0630}" type="sibTrans" cxnId="{ED6C5606-E90D-4622-BD4E-38058D612BEE}">
      <dgm:prSet/>
      <dgm:spPr/>
      <dgm:t>
        <a:bodyPr/>
        <a:lstStyle/>
        <a:p>
          <a:pPr>
            <a:lnSpc>
              <a:spcPct val="150000"/>
            </a:lnSpc>
          </a:pPr>
          <a:endParaRPr lang="en-US"/>
        </a:p>
      </dgm:t>
    </dgm:pt>
    <dgm:pt modelId="{C33129CF-1F7A-48F1-B9A9-041FE45CAF3A}">
      <dgm:prSet/>
      <dgm:spPr/>
      <dgm:t>
        <a:bodyPr/>
        <a:lstStyle/>
        <a:p>
          <a:pPr>
            <a:lnSpc>
              <a:spcPct val="150000"/>
            </a:lnSpc>
          </a:pPr>
          <a:r>
            <a:rPr lang="en-GB"/>
            <a:t>Lifetime prevalence = 9.7%; 12-month prevalence = 4.9% </a:t>
          </a:r>
          <a:endParaRPr lang="en-US"/>
        </a:p>
      </dgm:t>
    </dgm:pt>
    <dgm:pt modelId="{A48BA506-953E-4550-8682-B138D94928BA}" type="parTrans" cxnId="{4AE3F459-269B-43AB-936D-C7DD8A8FB390}">
      <dgm:prSet/>
      <dgm:spPr/>
      <dgm:t>
        <a:bodyPr/>
        <a:lstStyle/>
        <a:p>
          <a:pPr>
            <a:lnSpc>
              <a:spcPct val="150000"/>
            </a:lnSpc>
          </a:pPr>
          <a:endParaRPr lang="en-US"/>
        </a:p>
      </dgm:t>
    </dgm:pt>
    <dgm:pt modelId="{323D74CA-E8EA-4E3C-AF4E-1D50FDBC8F03}" type="sibTrans" cxnId="{4AE3F459-269B-43AB-936D-C7DD8A8FB390}">
      <dgm:prSet/>
      <dgm:spPr/>
      <dgm:t>
        <a:bodyPr/>
        <a:lstStyle/>
        <a:p>
          <a:pPr>
            <a:lnSpc>
              <a:spcPct val="150000"/>
            </a:lnSpc>
          </a:pPr>
          <a:endParaRPr lang="en-US"/>
        </a:p>
      </dgm:t>
    </dgm:pt>
    <dgm:pt modelId="{CABB65EC-45F6-489D-8277-940549F701CD}">
      <dgm:prSet/>
      <dgm:spPr/>
      <dgm:t>
        <a:bodyPr/>
        <a:lstStyle/>
        <a:p>
          <a:pPr>
            <a:lnSpc>
              <a:spcPct val="150000"/>
            </a:lnSpc>
          </a:pPr>
          <a:r>
            <a:rPr lang="en-GB" dirty="0"/>
            <a:t>Lifetime prevalence: 1.75 times higher in females than in males </a:t>
          </a:r>
          <a:endParaRPr lang="en-US" dirty="0"/>
        </a:p>
      </dgm:t>
    </dgm:pt>
    <dgm:pt modelId="{AEF7B3FC-7236-4DED-891A-C1260754CFBF}" type="parTrans" cxnId="{C919A33D-A53F-43FD-B331-24EE1F3A7814}">
      <dgm:prSet/>
      <dgm:spPr/>
      <dgm:t>
        <a:bodyPr/>
        <a:lstStyle/>
        <a:p>
          <a:pPr>
            <a:lnSpc>
              <a:spcPct val="150000"/>
            </a:lnSpc>
          </a:pPr>
          <a:endParaRPr lang="en-US"/>
        </a:p>
      </dgm:t>
    </dgm:pt>
    <dgm:pt modelId="{CE6B12E7-FC7E-42A8-831C-5360FE2B356E}" type="sibTrans" cxnId="{C919A33D-A53F-43FD-B331-24EE1F3A7814}">
      <dgm:prSet/>
      <dgm:spPr/>
      <dgm:t>
        <a:bodyPr/>
        <a:lstStyle/>
        <a:p>
          <a:pPr>
            <a:lnSpc>
              <a:spcPct val="150000"/>
            </a:lnSpc>
          </a:pPr>
          <a:endParaRPr lang="en-US"/>
        </a:p>
      </dgm:t>
    </dgm:pt>
    <dgm:pt modelId="{476BD04F-F3EC-4B9D-8CDC-A2544A58C918}">
      <dgm:prSet/>
      <dgm:spPr/>
      <dgm:t>
        <a:bodyPr/>
        <a:lstStyle/>
        <a:p>
          <a:pPr>
            <a:lnSpc>
              <a:spcPct val="150000"/>
            </a:lnSpc>
          </a:pPr>
          <a:r>
            <a:rPr lang="en-GB" dirty="0"/>
            <a:t>12-month prevalence: 2.17 times higher in females than in males</a:t>
          </a:r>
          <a:endParaRPr lang="en-US" dirty="0"/>
        </a:p>
      </dgm:t>
    </dgm:pt>
    <dgm:pt modelId="{C16742F0-0AF2-4CE7-894F-93C8867A3CB6}" type="parTrans" cxnId="{2C74494A-5673-4669-8B91-76B32442E3B7}">
      <dgm:prSet/>
      <dgm:spPr/>
      <dgm:t>
        <a:bodyPr/>
        <a:lstStyle/>
        <a:p>
          <a:pPr>
            <a:lnSpc>
              <a:spcPct val="150000"/>
            </a:lnSpc>
          </a:pPr>
          <a:endParaRPr lang="en-US"/>
        </a:p>
      </dgm:t>
    </dgm:pt>
    <dgm:pt modelId="{AB83DEE2-4C97-481A-8519-EE8879277126}" type="sibTrans" cxnId="{2C74494A-5673-4669-8B91-76B32442E3B7}">
      <dgm:prSet/>
      <dgm:spPr/>
      <dgm:t>
        <a:bodyPr/>
        <a:lstStyle/>
        <a:p>
          <a:pPr>
            <a:lnSpc>
              <a:spcPct val="150000"/>
            </a:lnSpc>
          </a:pPr>
          <a:endParaRPr lang="en-US"/>
        </a:p>
      </dgm:t>
    </dgm:pt>
    <dgm:pt modelId="{6132FDA0-E52C-436B-AEDE-A54F1FFCBFD6}">
      <dgm:prSet/>
      <dgm:spPr/>
      <dgm:t>
        <a:bodyPr/>
        <a:lstStyle/>
        <a:p>
          <a:pPr>
            <a:lnSpc>
              <a:spcPct val="150000"/>
            </a:lnSpc>
          </a:pPr>
          <a:r>
            <a:rPr lang="en-GB"/>
            <a:t>Over 90% of the respondents with major depression reported global role impairment</a:t>
          </a:r>
          <a:endParaRPr lang="en-US"/>
        </a:p>
      </dgm:t>
    </dgm:pt>
    <dgm:pt modelId="{456E975B-057F-4EF5-87EB-8F54821206CE}" type="parTrans" cxnId="{DED7103B-41D1-43F5-9D20-C5C6666F6FD9}">
      <dgm:prSet/>
      <dgm:spPr/>
      <dgm:t>
        <a:bodyPr/>
        <a:lstStyle/>
        <a:p>
          <a:pPr>
            <a:lnSpc>
              <a:spcPct val="150000"/>
            </a:lnSpc>
          </a:pPr>
          <a:endParaRPr lang="en-US"/>
        </a:p>
      </dgm:t>
    </dgm:pt>
    <dgm:pt modelId="{4176DCB5-C274-42CE-B06D-799F9F4C137A}" type="sibTrans" cxnId="{DED7103B-41D1-43F5-9D20-C5C6666F6FD9}">
      <dgm:prSet/>
      <dgm:spPr/>
      <dgm:t>
        <a:bodyPr/>
        <a:lstStyle/>
        <a:p>
          <a:pPr>
            <a:lnSpc>
              <a:spcPct val="150000"/>
            </a:lnSpc>
          </a:pPr>
          <a:endParaRPr lang="en-US"/>
        </a:p>
      </dgm:t>
    </dgm:pt>
    <dgm:pt modelId="{0430D36A-2C52-EC4C-BC07-E8E01682CE77}" type="pres">
      <dgm:prSet presAssocID="{31C82CBE-8D31-482C-853A-CDE310A221B2}" presName="cycle" presStyleCnt="0">
        <dgm:presLayoutVars>
          <dgm:dir/>
          <dgm:resizeHandles val="exact"/>
        </dgm:presLayoutVars>
      </dgm:prSet>
      <dgm:spPr/>
    </dgm:pt>
    <dgm:pt modelId="{DA6C7911-280E-D748-BC24-04D94448E385}" type="pres">
      <dgm:prSet presAssocID="{5FCB4F6F-535E-464E-8A0D-DFE0418CB08C}" presName="node" presStyleLbl="revTx" presStyleIdx="0" presStyleCnt="1" custScaleX="163057">
        <dgm:presLayoutVars>
          <dgm:bulletEnabled val="1"/>
        </dgm:presLayoutVars>
      </dgm:prSet>
      <dgm:spPr/>
    </dgm:pt>
  </dgm:ptLst>
  <dgm:cxnLst>
    <dgm:cxn modelId="{ED6C5606-E90D-4622-BD4E-38058D612BEE}" srcId="{31C82CBE-8D31-482C-853A-CDE310A221B2}" destId="{5FCB4F6F-535E-464E-8A0D-DFE0418CB08C}" srcOrd="0" destOrd="0" parTransId="{4C0A8529-DEBA-46DB-BF12-0970CDB485E4}" sibTransId="{AB002472-206D-44C9-93B9-8AE62BCB0630}"/>
    <dgm:cxn modelId="{55791623-AF87-BE48-8EE6-00381368CFAA}" type="presOf" srcId="{476BD04F-F3EC-4B9D-8CDC-A2544A58C918}" destId="{DA6C7911-280E-D748-BC24-04D94448E385}" srcOrd="0" destOrd="3" presId="urn:microsoft.com/office/officeart/2005/8/layout/cycle1"/>
    <dgm:cxn modelId="{330A6034-4824-1B42-BF48-42A00C3ED3F0}" type="presOf" srcId="{CABB65EC-45F6-489D-8277-940549F701CD}" destId="{DA6C7911-280E-D748-BC24-04D94448E385}" srcOrd="0" destOrd="2" presId="urn:microsoft.com/office/officeart/2005/8/layout/cycle1"/>
    <dgm:cxn modelId="{DED7103B-41D1-43F5-9D20-C5C6666F6FD9}" srcId="{5FCB4F6F-535E-464E-8A0D-DFE0418CB08C}" destId="{6132FDA0-E52C-436B-AEDE-A54F1FFCBFD6}" srcOrd="3" destOrd="0" parTransId="{456E975B-057F-4EF5-87EB-8F54821206CE}" sibTransId="{4176DCB5-C274-42CE-B06D-799F9F4C137A}"/>
    <dgm:cxn modelId="{C919A33D-A53F-43FD-B331-24EE1F3A7814}" srcId="{5FCB4F6F-535E-464E-8A0D-DFE0418CB08C}" destId="{CABB65EC-45F6-489D-8277-940549F701CD}" srcOrd="1" destOrd="0" parTransId="{AEF7B3FC-7236-4DED-891A-C1260754CFBF}" sibTransId="{CE6B12E7-FC7E-42A8-831C-5360FE2B356E}"/>
    <dgm:cxn modelId="{2C74494A-5673-4669-8B91-76B32442E3B7}" srcId="{5FCB4F6F-535E-464E-8A0D-DFE0418CB08C}" destId="{476BD04F-F3EC-4B9D-8CDC-A2544A58C918}" srcOrd="2" destOrd="0" parTransId="{C16742F0-0AF2-4CE7-894F-93C8867A3CB6}" sibTransId="{AB83DEE2-4C97-481A-8519-EE8879277126}"/>
    <dgm:cxn modelId="{4AE3F459-269B-43AB-936D-C7DD8A8FB390}" srcId="{5FCB4F6F-535E-464E-8A0D-DFE0418CB08C}" destId="{C33129CF-1F7A-48F1-B9A9-041FE45CAF3A}" srcOrd="0" destOrd="0" parTransId="{A48BA506-953E-4550-8682-B138D94928BA}" sibTransId="{323D74CA-E8EA-4E3C-AF4E-1D50FDBC8F03}"/>
    <dgm:cxn modelId="{AA09A38B-2AEC-7A47-8BCA-F7E3F2F0604F}" type="presOf" srcId="{6132FDA0-E52C-436B-AEDE-A54F1FFCBFD6}" destId="{DA6C7911-280E-D748-BC24-04D94448E385}" srcOrd="0" destOrd="4" presId="urn:microsoft.com/office/officeart/2005/8/layout/cycle1"/>
    <dgm:cxn modelId="{E120129A-31EC-1741-B551-89CF38C63F0C}" type="presOf" srcId="{31C82CBE-8D31-482C-853A-CDE310A221B2}" destId="{0430D36A-2C52-EC4C-BC07-E8E01682CE77}" srcOrd="0" destOrd="0" presId="urn:microsoft.com/office/officeart/2005/8/layout/cycle1"/>
    <dgm:cxn modelId="{FFB06D9B-888D-FA4C-A2BE-9B1A8B08D804}" type="presOf" srcId="{C33129CF-1F7A-48F1-B9A9-041FE45CAF3A}" destId="{DA6C7911-280E-D748-BC24-04D94448E385}" srcOrd="0" destOrd="1" presId="urn:microsoft.com/office/officeart/2005/8/layout/cycle1"/>
    <dgm:cxn modelId="{E90B97FE-9D31-0640-9CDE-F75FBDB2F824}" type="presOf" srcId="{5FCB4F6F-535E-464E-8A0D-DFE0418CB08C}" destId="{DA6C7911-280E-D748-BC24-04D94448E385}" srcOrd="0" destOrd="0" presId="urn:microsoft.com/office/officeart/2005/8/layout/cycle1"/>
    <dgm:cxn modelId="{0020EE9F-57A0-F544-A6B7-269E74F247E4}" type="presParOf" srcId="{0430D36A-2C52-EC4C-BC07-E8E01682CE77}" destId="{DA6C7911-280E-D748-BC24-04D94448E385}" srcOrd="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7C8BA-F7A2-3249-8388-A767803807C7}">
      <dsp:nvSpPr>
        <dsp:cNvPr id="0" name=""/>
        <dsp:cNvSpPr/>
      </dsp:nvSpPr>
      <dsp:spPr>
        <a:xfrm>
          <a:off x="0" y="200358"/>
          <a:ext cx="9145016" cy="10822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50000"/>
            </a:lnSpc>
            <a:spcBef>
              <a:spcPct val="0"/>
            </a:spcBef>
            <a:spcAft>
              <a:spcPct val="35000"/>
            </a:spcAft>
            <a:buNone/>
          </a:pPr>
          <a:r>
            <a:rPr lang="en-ZA" sz="3700" b="1" kern="1200"/>
            <a:t>Lecture 1</a:t>
          </a:r>
          <a:endParaRPr lang="en-US" sz="3700" kern="1200"/>
        </a:p>
      </dsp:txBody>
      <dsp:txXfrm>
        <a:off x="52831" y="253189"/>
        <a:ext cx="9039354" cy="976588"/>
      </dsp:txXfrm>
    </dsp:sp>
    <dsp:sp modelId="{BB790D91-ABE1-684B-8FFC-67AC531A396F}">
      <dsp:nvSpPr>
        <dsp:cNvPr id="0" name=""/>
        <dsp:cNvSpPr/>
      </dsp:nvSpPr>
      <dsp:spPr>
        <a:xfrm>
          <a:off x="0" y="1282608"/>
          <a:ext cx="9145016" cy="459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54" tIns="46990" rIns="263144" bIns="46990" numCol="1" spcCol="1270" anchor="t" anchorCtr="0">
          <a:noAutofit/>
        </a:bodyPr>
        <a:lstStyle/>
        <a:p>
          <a:pPr marL="285750" lvl="1" indent="-285750" algn="l" defTabSz="1289050">
            <a:lnSpc>
              <a:spcPct val="150000"/>
            </a:lnSpc>
            <a:spcBef>
              <a:spcPct val="0"/>
            </a:spcBef>
            <a:spcAft>
              <a:spcPct val="20000"/>
            </a:spcAft>
            <a:buChar char="•"/>
          </a:pPr>
          <a:r>
            <a:rPr lang="en-GB" sz="2900" kern="1200"/>
            <a:t>A brief history of depression </a:t>
          </a:r>
          <a:endParaRPr lang="en-US" sz="2900" kern="1200"/>
        </a:p>
        <a:p>
          <a:pPr marL="285750" lvl="1" indent="-285750" algn="l" defTabSz="1289050">
            <a:lnSpc>
              <a:spcPct val="150000"/>
            </a:lnSpc>
            <a:spcBef>
              <a:spcPct val="0"/>
            </a:spcBef>
            <a:spcAft>
              <a:spcPct val="20000"/>
            </a:spcAft>
            <a:buChar char="•"/>
          </a:pPr>
          <a:r>
            <a:rPr lang="en-GB" sz="2900" kern="1200"/>
            <a:t>A look at the increasing prevalence rates of depression</a:t>
          </a:r>
          <a:endParaRPr lang="en-US" sz="2900" kern="1200"/>
        </a:p>
        <a:p>
          <a:pPr marL="285750" lvl="1" indent="-285750" algn="l" defTabSz="1289050">
            <a:lnSpc>
              <a:spcPct val="150000"/>
            </a:lnSpc>
            <a:spcBef>
              <a:spcPct val="0"/>
            </a:spcBef>
            <a:spcAft>
              <a:spcPct val="20000"/>
            </a:spcAft>
            <a:buChar char="•"/>
          </a:pPr>
          <a:r>
            <a:rPr lang="en-GB" sz="2900" kern="1200"/>
            <a:t>A critique of the DSM 5’s diagnostic criteria for major depressive disorder</a:t>
          </a:r>
          <a:endParaRPr lang="en-US" sz="2900" kern="1200"/>
        </a:p>
        <a:p>
          <a:pPr marL="285750" lvl="1" indent="-285750" algn="l" defTabSz="1289050">
            <a:lnSpc>
              <a:spcPct val="150000"/>
            </a:lnSpc>
            <a:spcBef>
              <a:spcPct val="0"/>
            </a:spcBef>
            <a:spcAft>
              <a:spcPct val="20000"/>
            </a:spcAft>
            <a:buChar char="•"/>
          </a:pPr>
          <a:r>
            <a:rPr lang="en-GB" sz="2900" kern="1200" dirty="0"/>
            <a:t>The </a:t>
          </a:r>
          <a:r>
            <a:rPr lang="en-GB" sz="2900" kern="1200" dirty="0" err="1"/>
            <a:t>pathologisation</a:t>
          </a:r>
          <a:r>
            <a:rPr lang="en-GB" sz="2900" kern="1200" dirty="0"/>
            <a:t> of normal sadness  </a:t>
          </a:r>
          <a:endParaRPr lang="en-US" sz="2900" kern="1200" dirty="0"/>
        </a:p>
        <a:p>
          <a:pPr marL="285750" lvl="1" indent="-285750" algn="l" defTabSz="1289050">
            <a:lnSpc>
              <a:spcPct val="150000"/>
            </a:lnSpc>
            <a:spcBef>
              <a:spcPct val="0"/>
            </a:spcBef>
            <a:spcAft>
              <a:spcPct val="20000"/>
            </a:spcAft>
            <a:buChar char="•"/>
          </a:pPr>
          <a:r>
            <a:rPr lang="en-GB" sz="2900" kern="1200"/>
            <a:t>The debate surrounding the DSM 5’s elimination of the bereavement exclusion </a:t>
          </a:r>
          <a:endParaRPr lang="en-US" sz="2900" kern="1200"/>
        </a:p>
      </dsp:txBody>
      <dsp:txXfrm>
        <a:off x="0" y="1282608"/>
        <a:ext cx="9145016" cy="459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6D963-6769-7A46-82BE-C17A1248F1C2}">
      <dsp:nvSpPr>
        <dsp:cNvPr id="0" name=""/>
        <dsp:cNvSpPr/>
      </dsp:nvSpPr>
      <dsp:spPr>
        <a:xfrm>
          <a:off x="0" y="3182941"/>
          <a:ext cx="7704856" cy="2088354"/>
        </a:xfrm>
        <a:prstGeom prst="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150000"/>
            </a:lnSpc>
            <a:spcBef>
              <a:spcPct val="0"/>
            </a:spcBef>
            <a:spcAft>
              <a:spcPct val="35000"/>
            </a:spcAft>
            <a:buNone/>
          </a:pPr>
          <a:r>
            <a:rPr lang="en-ZA" sz="3400" b="1" u="sng" kern="1200"/>
            <a:t>DSM-II (1968)</a:t>
          </a:r>
          <a:endParaRPr lang="en-US" sz="3400" kern="1200"/>
        </a:p>
      </dsp:txBody>
      <dsp:txXfrm>
        <a:off x="0" y="3182941"/>
        <a:ext cx="7704856" cy="1127711"/>
      </dsp:txXfrm>
    </dsp:sp>
    <dsp:sp modelId="{783F824F-76A1-D143-ADD9-5EFC7241C733}">
      <dsp:nvSpPr>
        <dsp:cNvPr id="0" name=""/>
        <dsp:cNvSpPr/>
      </dsp:nvSpPr>
      <dsp:spPr>
        <a:xfrm>
          <a:off x="0" y="4268885"/>
          <a:ext cx="7704856" cy="96064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50000"/>
            </a:lnSpc>
            <a:spcBef>
              <a:spcPct val="0"/>
            </a:spcBef>
            <a:spcAft>
              <a:spcPct val="35000"/>
            </a:spcAft>
            <a:buNone/>
          </a:pPr>
          <a:r>
            <a:rPr lang="en-ZA" sz="1500" b="1" kern="1200"/>
            <a:t>Depressive neurosis </a:t>
          </a:r>
          <a:r>
            <a:rPr lang="en-ZA" sz="1500" kern="1200"/>
            <a:t>– </a:t>
          </a:r>
          <a:r>
            <a:rPr lang="en-GB" sz="1500" kern="1200"/>
            <a:t>This disorder is manifested by an excessive reaction of depression due to an internal conflict or to an identifiable event such as the loss of a love object or cherished possession</a:t>
          </a:r>
          <a:endParaRPr lang="en-US" sz="1500" kern="1200"/>
        </a:p>
      </dsp:txBody>
      <dsp:txXfrm>
        <a:off x="0" y="4268885"/>
        <a:ext cx="7704856" cy="960642"/>
      </dsp:txXfrm>
    </dsp:sp>
    <dsp:sp modelId="{C4B82191-4A5F-2E4B-BE7F-E7D28D39F100}">
      <dsp:nvSpPr>
        <dsp:cNvPr id="0" name=""/>
        <dsp:cNvSpPr/>
      </dsp:nvSpPr>
      <dsp:spPr>
        <a:xfrm rot="10800000">
          <a:off x="0" y="2378"/>
          <a:ext cx="7704856" cy="3211888"/>
        </a:xfrm>
        <a:prstGeom prst="upArrowCallou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150000"/>
            </a:lnSpc>
            <a:spcBef>
              <a:spcPct val="0"/>
            </a:spcBef>
            <a:spcAft>
              <a:spcPct val="35000"/>
            </a:spcAft>
            <a:buNone/>
          </a:pPr>
          <a:r>
            <a:rPr lang="en-ZA" sz="3400" b="1" u="sng" kern="1200"/>
            <a:t>DSM I (1952)</a:t>
          </a:r>
          <a:endParaRPr lang="en-US" sz="3400" kern="1200"/>
        </a:p>
      </dsp:txBody>
      <dsp:txXfrm rot="-10800000">
        <a:off x="0" y="2378"/>
        <a:ext cx="7704856" cy="1127373"/>
      </dsp:txXfrm>
    </dsp:sp>
    <dsp:sp modelId="{5DA945D7-C401-C642-9A0E-05F76A1D1F3C}">
      <dsp:nvSpPr>
        <dsp:cNvPr id="0" name=""/>
        <dsp:cNvSpPr/>
      </dsp:nvSpPr>
      <dsp:spPr>
        <a:xfrm>
          <a:off x="0" y="1129751"/>
          <a:ext cx="7704856" cy="960354"/>
        </a:xfrm>
        <a:prstGeom prst="rect">
          <a:avLst/>
        </a:prstGeom>
        <a:solidFill>
          <a:schemeClr val="accent2">
            <a:tint val="40000"/>
            <a:alpha val="90000"/>
            <a:hueOff val="-3073021"/>
            <a:satOff val="-20232"/>
            <a:lumOff val="-1646"/>
            <a:alphaOff val="0"/>
          </a:schemeClr>
        </a:solidFill>
        <a:ln w="9525" cap="flat" cmpd="sng" algn="ctr">
          <a:solidFill>
            <a:schemeClr val="accent2">
              <a:tint val="40000"/>
              <a:alpha val="90000"/>
              <a:hueOff val="-3073021"/>
              <a:satOff val="-20232"/>
              <a:lumOff val="-1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50000"/>
            </a:lnSpc>
            <a:spcBef>
              <a:spcPct val="0"/>
            </a:spcBef>
            <a:spcAft>
              <a:spcPct val="35000"/>
            </a:spcAft>
            <a:buNone/>
          </a:pPr>
          <a:r>
            <a:rPr lang="en-ZA" sz="1500" b="1" kern="1200" dirty="0"/>
            <a:t>Depressive reaction </a:t>
          </a:r>
          <a:r>
            <a:rPr lang="en-ZA" sz="1500" kern="1200" dirty="0"/>
            <a:t>– reaction precipitated by a current situation, associated with feelings of guilt. The degree of reaction depends upon the intensity of the patient’s feeling towards the loss and the realistic circumstances of the loss</a:t>
          </a:r>
          <a:endParaRPr lang="en-US" sz="1500" kern="1200" dirty="0"/>
        </a:p>
      </dsp:txBody>
      <dsp:txXfrm>
        <a:off x="0" y="1129751"/>
        <a:ext cx="7704856" cy="96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EAA43-86F8-8E48-BDAE-3EE342ECC625}">
      <dsp:nvSpPr>
        <dsp:cNvPr id="0" name=""/>
        <dsp:cNvSpPr/>
      </dsp:nvSpPr>
      <dsp:spPr>
        <a:xfrm>
          <a:off x="0" y="24856"/>
          <a:ext cx="7255126" cy="81900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50000"/>
            </a:lnSpc>
            <a:spcBef>
              <a:spcPct val="0"/>
            </a:spcBef>
            <a:spcAft>
              <a:spcPct val="35000"/>
            </a:spcAft>
            <a:buNone/>
          </a:pPr>
          <a:r>
            <a:rPr lang="en-ZA" sz="2800" b="1" u="sng" kern="1200"/>
            <a:t>DSM-III (1987) and DSM-IV (1994) </a:t>
          </a:r>
          <a:endParaRPr lang="en-US" sz="2800" kern="1200"/>
        </a:p>
      </dsp:txBody>
      <dsp:txXfrm>
        <a:off x="39980" y="64836"/>
        <a:ext cx="7175166" cy="739040"/>
      </dsp:txXfrm>
    </dsp:sp>
    <dsp:sp modelId="{43BFE4F1-EC9C-7E4C-BD90-FB9ED3CED574}">
      <dsp:nvSpPr>
        <dsp:cNvPr id="0" name=""/>
        <dsp:cNvSpPr/>
      </dsp:nvSpPr>
      <dsp:spPr>
        <a:xfrm>
          <a:off x="0" y="843856"/>
          <a:ext cx="7255126" cy="440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50" tIns="35560" rIns="199136" bIns="35560" numCol="1" spcCol="1270" anchor="t" anchorCtr="0">
          <a:noAutofit/>
        </a:bodyPr>
        <a:lstStyle/>
        <a:p>
          <a:pPr marL="228600" lvl="1" indent="-228600" algn="l" defTabSz="977900">
            <a:lnSpc>
              <a:spcPct val="150000"/>
            </a:lnSpc>
            <a:spcBef>
              <a:spcPct val="0"/>
            </a:spcBef>
            <a:spcAft>
              <a:spcPct val="20000"/>
            </a:spcAft>
            <a:buChar char="•"/>
          </a:pPr>
          <a:r>
            <a:rPr lang="en-GB" sz="2200" kern="1200"/>
            <a:t>Major Depressive Disorder </a:t>
          </a:r>
          <a:endParaRPr lang="en-US" sz="2200" kern="1200"/>
        </a:p>
        <a:p>
          <a:pPr marL="228600" lvl="1" indent="-228600" algn="l" defTabSz="977900">
            <a:lnSpc>
              <a:spcPct val="150000"/>
            </a:lnSpc>
            <a:spcBef>
              <a:spcPct val="0"/>
            </a:spcBef>
            <a:spcAft>
              <a:spcPct val="20000"/>
            </a:spcAft>
            <a:buChar char="•"/>
          </a:pPr>
          <a:r>
            <a:rPr lang="en-GB" sz="2200" kern="1200"/>
            <a:t>Diagnostic criteria based on patterns of symptoms</a:t>
          </a:r>
          <a:endParaRPr lang="en-US" sz="2200" kern="1200"/>
        </a:p>
        <a:p>
          <a:pPr marL="228600" lvl="1" indent="-228600" algn="l" defTabSz="977900">
            <a:lnSpc>
              <a:spcPct val="150000"/>
            </a:lnSpc>
            <a:spcBef>
              <a:spcPct val="0"/>
            </a:spcBef>
            <a:spcAft>
              <a:spcPct val="20000"/>
            </a:spcAft>
            <a:buChar char="•"/>
          </a:pPr>
          <a:r>
            <a:rPr lang="en-GB" sz="2200" kern="1200"/>
            <a:t>No aetiology included</a:t>
          </a:r>
          <a:endParaRPr lang="en-US" sz="2200" kern="1200"/>
        </a:p>
        <a:p>
          <a:pPr marL="228600" lvl="1" indent="-228600" algn="l" defTabSz="977900">
            <a:lnSpc>
              <a:spcPct val="150000"/>
            </a:lnSpc>
            <a:spcBef>
              <a:spcPct val="0"/>
            </a:spcBef>
            <a:spcAft>
              <a:spcPct val="20000"/>
            </a:spcAft>
            <a:buChar char="•"/>
          </a:pPr>
          <a:r>
            <a:rPr lang="en-ZA" sz="2200" b="1" kern="1200" dirty="0"/>
            <a:t>Bereavement exclusion: </a:t>
          </a:r>
          <a:r>
            <a:rPr lang="en-GB" sz="2200" kern="1200" dirty="0"/>
            <a:t>The symptoms are not better accounted for by bereavement, i.e., after the loss of a loved one, the symptoms persist for longer than </a:t>
          </a:r>
          <a:r>
            <a:rPr lang="en-GB" sz="2200" b="1" kern="1200" dirty="0"/>
            <a:t>2 months </a:t>
          </a:r>
          <a:r>
            <a:rPr lang="en-GB" sz="2200" kern="1200" dirty="0"/>
            <a:t>or are characterised by marked functional impairment, morbid preoccupation with worthlessness, suicidal ideation, psychotic symptoms, or psychomotor retardation</a:t>
          </a:r>
          <a:r>
            <a:rPr lang="en-GB" sz="2200" b="1" kern="1200" dirty="0"/>
            <a:t> </a:t>
          </a:r>
          <a:endParaRPr lang="en-US" sz="2200" kern="1200" dirty="0"/>
        </a:p>
      </dsp:txBody>
      <dsp:txXfrm>
        <a:off x="0" y="843856"/>
        <a:ext cx="7255126" cy="440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28F03-1409-6846-A12F-8DAC6E6B8010}">
      <dsp:nvSpPr>
        <dsp:cNvPr id="0" name=""/>
        <dsp:cNvSpPr/>
      </dsp:nvSpPr>
      <dsp:spPr>
        <a:xfrm>
          <a:off x="0" y="0"/>
          <a:ext cx="92170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CEAA7-3210-E34E-97DA-F5FB588A7FF3}">
      <dsp:nvSpPr>
        <dsp:cNvPr id="0" name=""/>
        <dsp:cNvSpPr/>
      </dsp:nvSpPr>
      <dsp:spPr>
        <a:xfrm>
          <a:off x="0" y="0"/>
          <a:ext cx="9217024" cy="128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50000"/>
            </a:lnSpc>
            <a:spcBef>
              <a:spcPct val="0"/>
            </a:spcBef>
            <a:spcAft>
              <a:spcPct val="35000"/>
            </a:spcAft>
            <a:buNone/>
          </a:pPr>
          <a:r>
            <a:rPr lang="en-GB" sz="2700" kern="1200"/>
            <a:t>MDD has the highest lifetime prevalence of any psychiatric disorder</a:t>
          </a:r>
          <a:endParaRPr lang="en-US" sz="2700" kern="1200"/>
        </a:p>
      </dsp:txBody>
      <dsp:txXfrm>
        <a:off x="0" y="0"/>
        <a:ext cx="9217024" cy="1282915"/>
      </dsp:txXfrm>
    </dsp:sp>
    <dsp:sp modelId="{5CA478D1-4C99-404A-9DAE-53F88BC0EF4E}">
      <dsp:nvSpPr>
        <dsp:cNvPr id="0" name=""/>
        <dsp:cNvSpPr/>
      </dsp:nvSpPr>
      <dsp:spPr>
        <a:xfrm>
          <a:off x="0" y="1282915"/>
          <a:ext cx="92170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B6532-E900-8849-AB24-98678C569477}">
      <dsp:nvSpPr>
        <dsp:cNvPr id="0" name=""/>
        <dsp:cNvSpPr/>
      </dsp:nvSpPr>
      <dsp:spPr>
        <a:xfrm>
          <a:off x="0" y="1282915"/>
          <a:ext cx="9217024" cy="128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50000"/>
            </a:lnSpc>
            <a:spcBef>
              <a:spcPct val="0"/>
            </a:spcBef>
            <a:spcAft>
              <a:spcPct val="35000"/>
            </a:spcAft>
            <a:buNone/>
          </a:pPr>
          <a:r>
            <a:rPr lang="en-GB" sz="2700" kern="1200" dirty="0"/>
            <a:t>Lifetime prevalence varies widely, from 3% in Japan to 17% in the US </a:t>
          </a:r>
          <a:endParaRPr lang="en-US" sz="2700" kern="1200" dirty="0"/>
        </a:p>
      </dsp:txBody>
      <dsp:txXfrm>
        <a:off x="0" y="1282915"/>
        <a:ext cx="9217024" cy="1282915"/>
      </dsp:txXfrm>
    </dsp:sp>
    <dsp:sp modelId="{8981B873-94A0-6148-A1EF-126F5F1B03E9}">
      <dsp:nvSpPr>
        <dsp:cNvPr id="0" name=""/>
        <dsp:cNvSpPr/>
      </dsp:nvSpPr>
      <dsp:spPr>
        <a:xfrm>
          <a:off x="0" y="2565830"/>
          <a:ext cx="92170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1FCC8-45BB-F644-8A40-871ECC3DF38B}">
      <dsp:nvSpPr>
        <dsp:cNvPr id="0" name=""/>
        <dsp:cNvSpPr/>
      </dsp:nvSpPr>
      <dsp:spPr>
        <a:xfrm>
          <a:off x="0" y="2565830"/>
          <a:ext cx="9217024" cy="128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50000"/>
            </a:lnSpc>
            <a:spcBef>
              <a:spcPct val="0"/>
            </a:spcBef>
            <a:spcAft>
              <a:spcPct val="35000"/>
            </a:spcAft>
            <a:buNone/>
          </a:pPr>
          <a:r>
            <a:rPr lang="en-GB" sz="2700" kern="1200"/>
            <a:t>Prevalence rates of up to 50% in some groups </a:t>
          </a:r>
          <a:endParaRPr lang="en-US" sz="2700" kern="1200"/>
        </a:p>
      </dsp:txBody>
      <dsp:txXfrm>
        <a:off x="0" y="2565830"/>
        <a:ext cx="9217024" cy="1282915"/>
      </dsp:txXfrm>
    </dsp:sp>
    <dsp:sp modelId="{511D3B21-4E9D-044C-919B-034F326E4ACC}">
      <dsp:nvSpPr>
        <dsp:cNvPr id="0" name=""/>
        <dsp:cNvSpPr/>
      </dsp:nvSpPr>
      <dsp:spPr>
        <a:xfrm>
          <a:off x="0" y="3848745"/>
          <a:ext cx="92170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DAAC49-2377-AD47-810A-D813B19D16B9}">
      <dsp:nvSpPr>
        <dsp:cNvPr id="0" name=""/>
        <dsp:cNvSpPr/>
      </dsp:nvSpPr>
      <dsp:spPr>
        <a:xfrm>
          <a:off x="0" y="3848745"/>
          <a:ext cx="9217024" cy="128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50000"/>
            </a:lnSpc>
            <a:spcBef>
              <a:spcPct val="0"/>
            </a:spcBef>
            <a:spcAft>
              <a:spcPct val="35000"/>
            </a:spcAft>
            <a:buNone/>
          </a:pPr>
          <a:r>
            <a:rPr lang="en-GB" sz="2700" kern="1200"/>
            <a:t>Twice as many women affected as men</a:t>
          </a:r>
          <a:endParaRPr lang="en-US" sz="2700" kern="1200"/>
        </a:p>
      </dsp:txBody>
      <dsp:txXfrm>
        <a:off x="0" y="3848745"/>
        <a:ext cx="9217024" cy="1282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7911-280E-D748-BC24-04D94448E385}">
      <dsp:nvSpPr>
        <dsp:cNvPr id="0" name=""/>
        <dsp:cNvSpPr/>
      </dsp:nvSpPr>
      <dsp:spPr>
        <a:xfrm>
          <a:off x="795192" y="210"/>
          <a:ext cx="8922782" cy="5472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1466850">
            <a:lnSpc>
              <a:spcPct val="150000"/>
            </a:lnSpc>
            <a:spcBef>
              <a:spcPct val="0"/>
            </a:spcBef>
            <a:spcAft>
              <a:spcPct val="35000"/>
            </a:spcAft>
            <a:buNone/>
          </a:pPr>
          <a:r>
            <a:rPr lang="en-GB" sz="3300" u="sng" kern="1200"/>
            <a:t>The epidemiology of major depression in South Africa: Results from the South African Stress and Health study (Tomlinson et al., 2009)</a:t>
          </a:r>
          <a:endParaRPr lang="en-US" sz="3300" kern="1200"/>
        </a:p>
        <a:p>
          <a:pPr marL="228600" lvl="1" indent="-228600" algn="l" defTabSz="1155700">
            <a:lnSpc>
              <a:spcPct val="150000"/>
            </a:lnSpc>
            <a:spcBef>
              <a:spcPct val="0"/>
            </a:spcBef>
            <a:spcAft>
              <a:spcPct val="15000"/>
            </a:spcAft>
            <a:buChar char="•"/>
          </a:pPr>
          <a:r>
            <a:rPr lang="en-GB" sz="2600" kern="1200"/>
            <a:t>Lifetime prevalence = 9.7%; 12-month prevalence = 4.9% </a:t>
          </a:r>
          <a:endParaRPr lang="en-US" sz="2600" kern="1200"/>
        </a:p>
        <a:p>
          <a:pPr marL="228600" lvl="1" indent="-228600" algn="l" defTabSz="1155700">
            <a:lnSpc>
              <a:spcPct val="150000"/>
            </a:lnSpc>
            <a:spcBef>
              <a:spcPct val="0"/>
            </a:spcBef>
            <a:spcAft>
              <a:spcPct val="15000"/>
            </a:spcAft>
            <a:buChar char="•"/>
          </a:pPr>
          <a:r>
            <a:rPr lang="en-GB" sz="2600" kern="1200" dirty="0"/>
            <a:t>Lifetime prevalence: 1.75 times higher in females than in males </a:t>
          </a:r>
          <a:endParaRPr lang="en-US" sz="2600" kern="1200" dirty="0"/>
        </a:p>
        <a:p>
          <a:pPr marL="228600" lvl="1" indent="-228600" algn="l" defTabSz="1155700">
            <a:lnSpc>
              <a:spcPct val="150000"/>
            </a:lnSpc>
            <a:spcBef>
              <a:spcPct val="0"/>
            </a:spcBef>
            <a:spcAft>
              <a:spcPct val="15000"/>
            </a:spcAft>
            <a:buChar char="•"/>
          </a:pPr>
          <a:r>
            <a:rPr lang="en-GB" sz="2600" kern="1200" dirty="0"/>
            <a:t>12-month prevalence: 2.17 times higher in females than in males</a:t>
          </a:r>
          <a:endParaRPr lang="en-US" sz="2600" kern="1200" dirty="0"/>
        </a:p>
        <a:p>
          <a:pPr marL="228600" lvl="1" indent="-228600" algn="l" defTabSz="1155700">
            <a:lnSpc>
              <a:spcPct val="150000"/>
            </a:lnSpc>
            <a:spcBef>
              <a:spcPct val="0"/>
            </a:spcBef>
            <a:spcAft>
              <a:spcPct val="15000"/>
            </a:spcAft>
            <a:buChar char="•"/>
          </a:pPr>
          <a:r>
            <a:rPr lang="en-GB" sz="2600" kern="1200"/>
            <a:t>Over 90% of the respondents with major depression reported global role impairment</a:t>
          </a:r>
          <a:endParaRPr lang="en-US" sz="2600" kern="1200"/>
        </a:p>
      </dsp:txBody>
      <dsp:txXfrm>
        <a:off x="795192" y="210"/>
        <a:ext cx="8922782" cy="54721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32424-8F7A-B746-8760-2C96DEAE21A4}"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78477-BCF3-F449-AE8F-513DAADBFD4E}" type="slidenum">
              <a:rPr lang="en-US" smtClean="0"/>
              <a:t>‹#›</a:t>
            </a:fld>
            <a:endParaRPr lang="en-US"/>
          </a:p>
        </p:txBody>
      </p:sp>
    </p:spTree>
    <p:extLst>
      <p:ext uri="{BB962C8B-B14F-4D97-AF65-F5344CB8AC3E}">
        <p14:creationId xmlns:p14="http://schemas.microsoft.com/office/powerpoint/2010/main" val="40105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025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413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833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147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0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147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817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9470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08045A-D205-4B68-8012-79C91F32705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8919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E5FE05-05FA-47B1-A578-BB3ECBAA0FB9}" type="datetime1">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88659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4386723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72157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36634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4021748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0E4F2B8-13DD-48F6-A1BD-80F6F482EE35}" type="datetime1">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4820193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0E4F2B8-13DD-48F6-A1BD-80F6F482EE35}" type="datetime1">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47847021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4F2B8-13DD-48F6-A1BD-80F6F482EE35}" type="datetime1">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676687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4F2B8-13DD-48F6-A1BD-80F6F482EE35}" type="datetime1">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5727031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4F2B8-13DD-48F6-A1BD-80F6F482EE35}" type="datetime1">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7043843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9683A51-B425-4202-8F2C-02E711732080}" type="datetime1">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15627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989378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E4F2B8-13DD-48F6-A1BD-80F6F482EE35}" type="datetime1">
              <a:rPr lang="en-GB" smtClean="0"/>
              <a:t>26/09/2022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6776054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760F233-6A3B-426B-8F1E-98626BEB15AF}" type="datetime1">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5422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2EEE71-1AE4-4FDC-887C-730B795A1E1B}" type="datetime1">
              <a:rPr lang="en-GB" smtClean="0"/>
              <a:t>26/09/2022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89792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4F2B8-13DD-48F6-A1BD-80F6F482EE35}"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8341547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82C0B87-68B5-4CA9-8073-245B2D72A3F4}" type="datetime1">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77668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0E4F2B8-13DD-48F6-A1BD-80F6F482EE35}" type="datetime1">
              <a:rPr lang="en-GB" smtClean="0"/>
              <a:t>26/09/2022</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77F5238-7DAD-4D2D-88D9-5A75ECE2BD5F}" type="slidenum">
              <a:rPr lang="en-GB" smtClean="0"/>
              <a:t>‹#›</a:t>
            </a:fld>
            <a:endParaRPr lang="en-GB"/>
          </a:p>
        </p:txBody>
      </p:sp>
    </p:spTree>
    <p:extLst>
      <p:ext uri="{BB962C8B-B14F-4D97-AF65-F5344CB8AC3E}">
        <p14:creationId xmlns:p14="http://schemas.microsoft.com/office/powerpoint/2010/main" val="195545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s.mkabile@uct.ac.za"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06518DF-D87E-4763-952A-03D62CF4FA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EB2F4292-B8D4-4F61-B4DC-2A41712E6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descr="Complex maths formulae on a blackboard">
            <a:extLst>
              <a:ext uri="{FF2B5EF4-FFF2-40B4-BE49-F238E27FC236}">
                <a16:creationId xmlns:a16="http://schemas.microsoft.com/office/drawing/2014/main" id="{8E8C0689-4021-8C47-73ED-0867682E5BED}"/>
              </a:ext>
            </a:extLst>
          </p:cNvPr>
          <p:cNvPicPr>
            <a:picLocks noChangeAspect="1"/>
          </p:cNvPicPr>
          <p:nvPr/>
        </p:nvPicPr>
        <p:blipFill rotWithShape="1">
          <a:blip r:embed="rId4">
            <a:alphaModFix/>
          </a:blip>
          <a:srcRect l="35354" r="21430" b="-1"/>
          <a:stretch/>
        </p:blipFill>
        <p:spPr>
          <a:xfrm>
            <a:off x="20" y="10"/>
            <a:ext cx="4059916" cy="6857990"/>
          </a:xfrm>
          <a:prstGeom prst="rect">
            <a:avLst/>
          </a:prstGeom>
        </p:spPr>
      </p:pic>
      <p:sp>
        <p:nvSpPr>
          <p:cNvPr id="18" name="Rectangle 17">
            <a:extLst>
              <a:ext uri="{FF2B5EF4-FFF2-40B4-BE49-F238E27FC236}">
                <a16:creationId xmlns:a16="http://schemas.microsoft.com/office/drawing/2014/main" id="{39708499-C1E2-42A3-AD07-F2D487A34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gradFill>
            <a:gsLst>
              <a:gs pos="10000">
                <a:schemeClr val="bg1">
                  <a:alpha val="72000"/>
                </a:schemeClr>
              </a:gs>
              <a:gs pos="85000">
                <a:schemeClr val="bg1">
                  <a:lumMod val="95000"/>
                  <a:alpha val="9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Title 1"/>
          <p:cNvSpPr txBox="1">
            <a:spLocks/>
          </p:cNvSpPr>
          <p:nvPr/>
        </p:nvSpPr>
        <p:spPr>
          <a:xfrm>
            <a:off x="913774" y="2367092"/>
            <a:ext cx="10363826" cy="3424107"/>
          </a:xfrm>
          <a:prstGeom prst="rect">
            <a:avLst/>
          </a:prstGeom>
        </p:spPr>
        <p:txBody>
          <a:bodyPr vert="horz" lIns="91440" tIns="45720" rIns="91440" bIns="45720" rtlCol="0">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228600" algn="l" defTabSz="914400" rtl="0" eaLnBrk="1" fontAlgn="auto" latinLnBrk="0" hangingPunct="1">
              <a:lnSpc>
                <a:spcPct val="120000"/>
              </a:lnSpc>
              <a:spcBef>
                <a:spcPct val="0"/>
              </a:spcBef>
              <a:spcAft>
                <a:spcPts val="600"/>
              </a:spcAft>
              <a:buClr>
                <a:prstClr val="black"/>
              </a:buClr>
              <a:buSzTx/>
              <a:buFont typeface="Arial" panose="020B0604020202020204" pitchFamily="34" charset="0"/>
              <a:buChar char="•"/>
              <a:tabLst/>
              <a:defRPr/>
            </a:pPr>
            <a:r>
              <a:rPr kumimoji="0" lang="en-US" sz="4300" b="1" i="0" u="none" strike="noStrike" kern="1200" cap="all" spc="0" normalizeH="0" baseline="0" noProof="0">
                <a:ln>
                  <a:noFill/>
                </a:ln>
                <a:solidFill>
                  <a:prstClr val="black"/>
                </a:solidFill>
                <a:effectLst/>
                <a:uLnTx/>
                <a:uFillTx/>
                <a:latin typeface="Tw Cen MT" panose="020B0602020104020603"/>
                <a:ea typeface="+mj-ea"/>
                <a:cs typeface="+mj-cs"/>
              </a:rPr>
              <a:t>PSY3011S</a:t>
            </a:r>
          </a:p>
        </p:txBody>
      </p:sp>
      <p:pic>
        <p:nvPicPr>
          <p:cNvPr id="20" name="Picture 19">
            <a:extLst>
              <a:ext uri="{FF2B5EF4-FFF2-40B4-BE49-F238E27FC236}">
                <a16:creationId xmlns:a16="http://schemas.microsoft.com/office/drawing/2014/main" id="{7E158970-4457-49A4-88B8-6A29B89BE8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2" name="Title 1"/>
          <p:cNvSpPr>
            <a:spLocks noGrp="1"/>
          </p:cNvSpPr>
          <p:nvPr>
            <p:ph type="ctrTitle"/>
          </p:nvPr>
        </p:nvSpPr>
        <p:spPr>
          <a:xfrm>
            <a:off x="913775" y="618517"/>
            <a:ext cx="10364451" cy="1596177"/>
          </a:xfrm>
        </p:spPr>
        <p:txBody>
          <a:bodyPr vert="horz" lIns="91440" tIns="45720" rIns="91440" bIns="45720" rtlCol="0" anchor="ctr">
            <a:normAutofit/>
          </a:bodyPr>
          <a:lstStyle/>
          <a:p>
            <a:r>
              <a:rPr lang="en-US" sz="2500" b="1"/>
              <a:t>Critical Perspectives on Depressive Disorders</a:t>
            </a:r>
            <a:br>
              <a:rPr lang="en-US" sz="2500" b="1"/>
            </a:br>
            <a:br>
              <a:rPr lang="en-US" sz="2500" b="1"/>
            </a:br>
            <a:r>
              <a:rPr lang="en-US" sz="2500" b="1"/>
              <a:t>Lecture 1</a:t>
            </a:r>
            <a:br>
              <a:rPr lang="en-US" sz="2500" b="1"/>
            </a:br>
            <a:endParaRPr lang="en-US" sz="2500" b="1"/>
          </a:p>
        </p:txBody>
      </p:sp>
      <p:sp>
        <p:nvSpPr>
          <p:cNvPr id="8" name="Title 1"/>
          <p:cNvSpPr txBox="1">
            <a:spLocks/>
          </p:cNvSpPr>
          <p:nvPr/>
        </p:nvSpPr>
        <p:spPr>
          <a:xfrm>
            <a:off x="2639616" y="5373216"/>
            <a:ext cx="8028384" cy="1256160"/>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GB" sz="36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rPr>
              <a:t>Siyabulela Mkabile</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GB" sz="36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hlinkClick r:id="rId5"/>
              </a:rPr>
              <a:t>s.mkabile@uct.ac.za</a:t>
            </a:r>
            <a:r>
              <a:rPr kumimoji="0" lang="en-GB" sz="36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rPr>
              <a:t> </a:t>
            </a:r>
          </a:p>
        </p:txBody>
      </p:sp>
    </p:spTree>
    <p:extLst>
      <p:ext uri="{BB962C8B-B14F-4D97-AF65-F5344CB8AC3E}">
        <p14:creationId xmlns:p14="http://schemas.microsoft.com/office/powerpoint/2010/main" val="46354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513" y="0"/>
            <a:ext cx="8950577" cy="692696"/>
          </a:xfrm>
        </p:spPr>
        <p:txBody>
          <a:bodyPr>
            <a:normAutofit/>
          </a:bodyPr>
          <a:lstStyle/>
          <a:p>
            <a:pPr algn="ctr"/>
            <a:r>
              <a:rPr lang="en-GB" sz="4000" b="1" dirty="0"/>
              <a:t>Epidemiology (South Africa)</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aphicFrame>
        <p:nvGraphicFramePr>
          <p:cNvPr id="7" name="TextBox 4">
            <a:extLst>
              <a:ext uri="{FF2B5EF4-FFF2-40B4-BE49-F238E27FC236}">
                <a16:creationId xmlns:a16="http://schemas.microsoft.com/office/drawing/2014/main" id="{CC014A07-B9F5-BE0A-1CE7-32AC8275D00B}"/>
              </a:ext>
            </a:extLst>
          </p:cNvPr>
          <p:cNvGraphicFramePr/>
          <p:nvPr/>
        </p:nvGraphicFramePr>
        <p:xfrm>
          <a:off x="695400" y="692696"/>
          <a:ext cx="10513168"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0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641074" y="1588878"/>
            <a:ext cx="2844002" cy="3680244"/>
          </a:xfrm>
        </p:spPr>
        <p:txBody>
          <a:bodyPr vert="horz" lIns="91440" tIns="45720" rIns="91440" bIns="45720" rtlCol="0" anchor="ctr">
            <a:normAutofit/>
          </a:bodyPr>
          <a:lstStyle/>
          <a:p>
            <a:pPr algn="l"/>
            <a:r>
              <a:rPr lang="en-US" sz="3400" b="1">
                <a:solidFill>
                  <a:srgbClr val="FFFFFF"/>
                </a:solidFill>
              </a:rPr>
              <a:t>Is There an Epidemic of Depression? </a:t>
            </a: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5" name="TextBox 4"/>
          <p:cNvSpPr txBox="1"/>
          <p:nvPr/>
        </p:nvSpPr>
        <p:spPr>
          <a:xfrm>
            <a:off x="4152011" y="332657"/>
            <a:ext cx="7125589" cy="5475650"/>
          </a:xfrm>
          <a:prstGeom prst="rect">
            <a:avLst/>
          </a:prstGeom>
        </p:spPr>
        <p:txBody>
          <a:bodyPr vert="horz" lIns="91440" tIns="45720" rIns="91440" bIns="45720" rtlCol="0" anchor="ctr">
            <a:normAutofit/>
          </a:bodyPr>
          <a:lstStyle/>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Subsequent to the publication of the DSM-III in 1987, the prevalence of MDD grew exponentially.</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sng" strike="noStrike" kern="1200" cap="all" spc="0" normalizeH="0" baseline="0" noProof="0" dirty="0">
                <a:ln>
                  <a:noFill/>
                </a:ln>
                <a:solidFill>
                  <a:prstClr val="black"/>
                </a:solidFill>
                <a:effectLst/>
                <a:uLnTx/>
                <a:uFillTx/>
                <a:latin typeface="Tw Cen MT" panose="020B0602020104020603"/>
                <a:ea typeface="+mn-ea"/>
                <a:cs typeface="+mn-cs"/>
              </a:rPr>
              <a:t>From 1987 to 1997 in the US:</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Outpatient treatment increased by 300%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Percentage of patients in outpatient treatment diagnosed with depression increased from 20% to 39%</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In 2002 there were 51.7 million outpatient visits for mental health care: depression accounted for 21 million of these visits</a:t>
            </a: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2445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119336" y="1588878"/>
            <a:ext cx="3776742" cy="3680244"/>
          </a:xfrm>
        </p:spPr>
        <p:txBody>
          <a:bodyPr vert="horz" lIns="91440" tIns="45720" rIns="91440" bIns="45720" rtlCol="0" anchor="ctr">
            <a:normAutofit/>
          </a:bodyPr>
          <a:lstStyle/>
          <a:p>
            <a:pPr algn="l">
              <a:lnSpc>
                <a:spcPct val="150000"/>
              </a:lnSpc>
            </a:pPr>
            <a:r>
              <a:rPr lang="en-US" sz="3700" b="1" dirty="0">
                <a:solidFill>
                  <a:srgbClr val="FFFFFF"/>
                </a:solidFill>
              </a:rPr>
              <a:t>Critique of the DSM’s diagnostic criteria</a:t>
            </a: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5" name="TextBox 4"/>
          <p:cNvSpPr txBox="1"/>
          <p:nvPr/>
        </p:nvSpPr>
        <p:spPr>
          <a:xfrm>
            <a:off x="4223792" y="609601"/>
            <a:ext cx="7416824" cy="5198706"/>
          </a:xfrm>
          <a:prstGeom prst="rect">
            <a:avLst/>
          </a:prstGeom>
        </p:spPr>
        <p:txBody>
          <a:bodyPr vert="horz" lIns="91440" tIns="45720" rIns="91440" bIns="45720" rtlCol="0" anchor="ctr">
            <a:normAutofit/>
          </a:bodyPr>
          <a:lstStyle/>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Why five symptoms?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Why two weeks?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Why a 2-month cut-off for ‘normal bereavement’ (DSM-IV)</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1" i="0" u="none" strike="noStrike" kern="1200" cap="all" spc="0" normalizeH="0" baseline="0" noProof="0" dirty="0">
                <a:ln>
                  <a:noFill/>
                </a:ln>
                <a:solidFill>
                  <a:prstClr val="black"/>
                </a:solidFill>
                <a:effectLst/>
                <a:uLnTx/>
                <a:uFillTx/>
                <a:latin typeface="Tw Cen MT" panose="020B0602020104020603"/>
                <a:ea typeface="+mn-ea"/>
                <a:cs typeface="+mn-cs"/>
              </a:rPr>
              <a:t>“markedly” </a:t>
            </a: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diminished interest or pleasure in activities</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1" i="0" u="none" strike="noStrike" kern="1200" cap="all" spc="0" normalizeH="0" baseline="0" noProof="0" dirty="0">
                <a:ln>
                  <a:noFill/>
                </a:ln>
                <a:solidFill>
                  <a:prstClr val="black"/>
                </a:solidFill>
                <a:effectLst/>
                <a:uLnTx/>
                <a:uFillTx/>
                <a:latin typeface="Tw Cen MT" panose="020B0602020104020603"/>
                <a:ea typeface="+mn-ea"/>
                <a:cs typeface="+mn-cs"/>
              </a:rPr>
              <a:t>“excessive or inappropriate” </a:t>
            </a: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guilt</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endParaRP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endParaRP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4610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641074" y="1588878"/>
            <a:ext cx="2844002" cy="3680244"/>
          </a:xfrm>
        </p:spPr>
        <p:txBody>
          <a:bodyPr vert="horz" lIns="91440" tIns="45720" rIns="91440" bIns="45720" rtlCol="0" anchor="ctr">
            <a:normAutofit/>
          </a:bodyPr>
          <a:lstStyle/>
          <a:p>
            <a:pPr algn="l"/>
            <a:r>
              <a:rPr lang="en-US" sz="3700" b="1">
                <a:solidFill>
                  <a:srgbClr val="FFFFFF"/>
                </a:solidFill>
              </a:rPr>
              <a:t>Critique of the DSM’s diagnostic criteria</a:t>
            </a: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5" name="TextBox 4"/>
          <p:cNvSpPr txBox="1"/>
          <p:nvPr/>
        </p:nvSpPr>
        <p:spPr>
          <a:xfrm>
            <a:off x="4059932" y="1049695"/>
            <a:ext cx="7652692" cy="4833580"/>
          </a:xfrm>
          <a:prstGeom prst="rect">
            <a:avLst/>
          </a:prstGeom>
        </p:spPr>
        <p:txBody>
          <a:bodyPr vert="horz" lIns="91440" tIns="45720" rIns="91440" bIns="45720" rtlCol="0" anchor="ctr">
            <a:normAutofit/>
          </a:bodyPr>
          <a:lstStyle/>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Is the DSM’s definition of major depressive disorder too broad?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Should the bereavement exclusion have been expanded or eliminated?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Is normal sadness being </a:t>
            </a:r>
            <a:r>
              <a:rPr kumimoji="0" lang="en-US" sz="2000" b="0" i="0" u="none" strike="noStrike" kern="1200" cap="all" spc="0" normalizeH="0" baseline="0" noProof="0" dirty="0" err="1">
                <a:ln>
                  <a:noFill/>
                </a:ln>
                <a:solidFill>
                  <a:prstClr val="black"/>
                </a:solidFill>
                <a:effectLst/>
                <a:uLnTx/>
                <a:uFillTx/>
                <a:latin typeface="Tw Cen MT" panose="020B0602020104020603"/>
                <a:ea typeface="+mn-ea"/>
                <a:cs typeface="+mn-cs"/>
              </a:rPr>
              <a:t>pathologised</a:t>
            </a: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Do the symptoms of Major Depression really distinguish ‘ill’ people from the rest of the population? </a:t>
            </a:r>
          </a:p>
          <a:p>
            <a:pPr marL="51435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2000" b="0" i="0" u="none" strike="noStrike" kern="1200" cap="all" spc="0" normalizeH="0" baseline="0" noProof="0" dirty="0">
                <a:ln>
                  <a:noFill/>
                </a:ln>
                <a:solidFill>
                  <a:prstClr val="black"/>
                </a:solidFill>
                <a:effectLst/>
                <a:uLnTx/>
                <a:uFillTx/>
                <a:latin typeface="Tw Cen MT" panose="020B0602020104020603"/>
                <a:ea typeface="+mn-ea"/>
                <a:cs typeface="+mn-cs"/>
              </a:rPr>
              <a:t>Alternative definitions? </a:t>
            </a: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3707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514" y="154392"/>
            <a:ext cx="8964487" cy="792088"/>
          </a:xfrm>
        </p:spPr>
        <p:txBody>
          <a:bodyPr>
            <a:normAutofit/>
          </a:bodyPr>
          <a:lstStyle/>
          <a:p>
            <a:pPr algn="ctr"/>
            <a:r>
              <a:rPr lang="en-GB" sz="4000" b="1" dirty="0"/>
              <a:t>Normal Sadness vs. Depression</a:t>
            </a: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a:ln>
                  <a:noFill/>
                </a:ln>
                <a:solidFill>
                  <a:srgbClr val="E7DEC9">
                    <a:shade val="50000"/>
                    <a:satMod val="200000"/>
                  </a:srgbClr>
                </a:solidFill>
                <a:effectLst/>
                <a:uLnTx/>
                <a:uFillTx/>
                <a:latin typeface="Times New Roman"/>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dirty="0">
              <a:ln>
                <a:noFill/>
              </a:ln>
              <a:solidFill>
                <a:srgbClr val="E7DEC9">
                  <a:shade val="50000"/>
                  <a:satMod val="200000"/>
                </a:srgbClr>
              </a:solidFill>
              <a:effectLst/>
              <a:uLnTx/>
              <a:uFillTx/>
              <a:latin typeface="Times New Roman"/>
              <a:ea typeface="+mn-ea"/>
              <a:cs typeface="+mn-cs"/>
            </a:endParaRPr>
          </a:p>
        </p:txBody>
      </p:sp>
      <p:sp>
        <p:nvSpPr>
          <p:cNvPr id="5" name="TextBox 4"/>
          <p:cNvSpPr txBox="1"/>
          <p:nvPr/>
        </p:nvSpPr>
        <p:spPr>
          <a:xfrm>
            <a:off x="1549524" y="1047552"/>
            <a:ext cx="8964487" cy="3408112"/>
          </a:xfrm>
          <a:prstGeom prst="rect">
            <a:avLst/>
          </a:prstGeom>
          <a:noFill/>
        </p:spPr>
        <p:txBody>
          <a:bodyPr wrap="square" rtlCol="0">
            <a:spAutoFit/>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002060"/>
                </a:solidFill>
                <a:effectLst/>
                <a:uLnTx/>
                <a:uFillTx/>
                <a:latin typeface="Tw Cen MT" panose="020B0602020104020603"/>
                <a:ea typeface="+mn-ea"/>
                <a:cs typeface="+mn-cs"/>
              </a:rPr>
              <a:t>Is it the loss of sadness? </a:t>
            </a:r>
            <a:r>
              <a:rPr kumimoji="0" lang="en-GB" sz="2800" b="1" i="0" u="none" strike="noStrike" kern="1200" cap="none" spc="0" normalizeH="0" baseline="0" noProof="0" dirty="0">
                <a:ln>
                  <a:noFill/>
                </a:ln>
                <a:solidFill>
                  <a:srgbClr val="002060"/>
                </a:solidFill>
                <a:effectLst/>
                <a:uLnTx/>
                <a:uFillTx/>
                <a:latin typeface="Times New Roman"/>
                <a:ea typeface="+mn-ea"/>
                <a:cs typeface="+mn-cs"/>
              </a:rPr>
              <a:t>(Horwitz &amp; Wakefield, 2007)</a:t>
            </a:r>
            <a:endParaRPr kumimoji="0" lang="en-GB" sz="2800" b="0" i="0" u="none" strike="noStrike" kern="1200" cap="none" spc="0" normalizeH="0" baseline="0" noProof="0" dirty="0">
              <a:ln>
                <a:noFill/>
              </a:ln>
              <a:solidFill>
                <a:srgbClr val="002060"/>
              </a:solidFill>
              <a:effectLst/>
              <a:uLnTx/>
              <a:uFillTx/>
              <a:latin typeface="Times New Roman"/>
              <a:ea typeface="+mn-ea"/>
              <a:cs typeface="+mn-cs"/>
            </a:endParaRPr>
          </a:p>
          <a:p>
            <a:pPr marL="457200" marR="0" lvl="0" indent="-457200" algn="l" defTabSz="457200" rtl="0" eaLnBrk="1" fontAlgn="auto" latinLnBrk="0" hangingPunct="1">
              <a:lnSpc>
                <a:spcPct val="200000"/>
              </a:lnSpc>
              <a:spcBef>
                <a:spcPts val="0"/>
              </a:spcBef>
              <a:spcAft>
                <a:spcPts val="0"/>
              </a:spcAft>
              <a:buClrTx/>
              <a:buSzTx/>
              <a:buFont typeface="Wingdings" pitchFamily="2" charset="2"/>
              <a:buChar char="Ø"/>
              <a:tabLst/>
              <a:defRPr/>
            </a:pPr>
            <a:r>
              <a:rPr kumimoji="0" lang="en-GB" sz="2800" b="0" i="0" u="none" strike="noStrike" kern="1200" cap="none" spc="0" normalizeH="0" baseline="0" noProof="0" dirty="0">
                <a:ln>
                  <a:noFill/>
                </a:ln>
                <a:solidFill>
                  <a:srgbClr val="002060"/>
                </a:solidFill>
                <a:effectLst/>
                <a:uLnTx/>
                <a:uFillTx/>
                <a:latin typeface="Times New Roman"/>
                <a:ea typeface="+mn-ea"/>
                <a:cs typeface="+mn-cs"/>
              </a:rPr>
              <a:t>Context-specific response</a:t>
            </a:r>
          </a:p>
          <a:p>
            <a:pPr marL="457200" marR="0" lvl="0" indent="-457200" algn="l" defTabSz="457200" rtl="0" eaLnBrk="1" fontAlgn="auto" latinLnBrk="0" hangingPunct="1">
              <a:lnSpc>
                <a:spcPct val="200000"/>
              </a:lnSpc>
              <a:spcBef>
                <a:spcPts val="0"/>
              </a:spcBef>
              <a:spcAft>
                <a:spcPts val="0"/>
              </a:spcAft>
              <a:buClrTx/>
              <a:buSzTx/>
              <a:buFont typeface="Wingdings" pitchFamily="2" charset="2"/>
              <a:buChar char="Ø"/>
              <a:tabLst/>
              <a:defRPr/>
            </a:pPr>
            <a:r>
              <a:rPr kumimoji="0" lang="en-GB" sz="2800" b="0" i="0" u="none" strike="noStrike" kern="1200" cap="none" spc="0" normalizeH="0" baseline="0" noProof="0" dirty="0">
                <a:ln>
                  <a:noFill/>
                </a:ln>
                <a:solidFill>
                  <a:srgbClr val="002060"/>
                </a:solidFill>
                <a:effectLst/>
                <a:uLnTx/>
                <a:uFillTx/>
                <a:latin typeface="Times New Roman"/>
                <a:ea typeface="+mn-ea"/>
                <a:cs typeface="+mn-cs"/>
              </a:rPr>
              <a:t>Proportionate response</a:t>
            </a:r>
          </a:p>
          <a:p>
            <a:pPr marL="457200" marR="0" lvl="0" indent="-457200" algn="l" defTabSz="457200" rtl="0" eaLnBrk="1" fontAlgn="auto" latinLnBrk="0" hangingPunct="1">
              <a:lnSpc>
                <a:spcPct val="200000"/>
              </a:lnSpc>
              <a:spcBef>
                <a:spcPts val="0"/>
              </a:spcBef>
              <a:spcAft>
                <a:spcPts val="0"/>
              </a:spcAft>
              <a:buClrTx/>
              <a:buSzTx/>
              <a:buFont typeface="Wingdings" pitchFamily="2" charset="2"/>
              <a:buChar char="Ø"/>
              <a:tabLst/>
              <a:defRPr/>
            </a:pPr>
            <a:r>
              <a:rPr kumimoji="0" lang="en-GB" sz="2800" b="0" i="0" u="none" strike="noStrike" kern="1200" cap="none" spc="0" normalizeH="0" baseline="0" noProof="0" dirty="0">
                <a:ln>
                  <a:noFill/>
                </a:ln>
                <a:solidFill>
                  <a:srgbClr val="002060"/>
                </a:solidFill>
                <a:effectLst/>
                <a:uLnTx/>
                <a:uFillTx/>
                <a:latin typeface="Times New Roman"/>
                <a:ea typeface="+mn-ea"/>
                <a:cs typeface="+mn-cs"/>
              </a:rPr>
              <a:t>Recedes once the situation changes</a:t>
            </a:r>
          </a:p>
        </p:txBody>
      </p:sp>
      <p:grpSp>
        <p:nvGrpSpPr>
          <p:cNvPr id="9" name="Group 8"/>
          <p:cNvGrpSpPr/>
          <p:nvPr/>
        </p:nvGrpSpPr>
        <p:grpSpPr>
          <a:xfrm>
            <a:off x="1862485" y="5122062"/>
            <a:ext cx="8440885" cy="792981"/>
            <a:chOff x="212398" y="5997455"/>
            <a:chExt cx="8440885" cy="792981"/>
          </a:xfrm>
        </p:grpSpPr>
        <p:sp>
          <p:nvSpPr>
            <p:cNvPr id="3" name="Left-Right Arrow 2"/>
            <p:cNvSpPr/>
            <p:nvPr/>
          </p:nvSpPr>
          <p:spPr>
            <a:xfrm rot="10800000">
              <a:off x="611560" y="6502403"/>
              <a:ext cx="7780760" cy="288033"/>
            </a:xfrm>
            <a:prstGeom prst="leftRightArrow">
              <a:avLst/>
            </a:prstGeom>
            <a:gradFill flip="none" rotWithShape="1">
              <a:gsLst>
                <a:gs pos="0">
                  <a:schemeClr val="tx2"/>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Times New Roman"/>
                <a:ea typeface="+mn-ea"/>
                <a:cs typeface="+mn-cs"/>
              </a:endParaRPr>
            </a:p>
          </p:txBody>
        </p:sp>
        <p:sp>
          <p:nvSpPr>
            <p:cNvPr id="4" name="TextBox 3"/>
            <p:cNvSpPr txBox="1"/>
            <p:nvPr/>
          </p:nvSpPr>
          <p:spPr>
            <a:xfrm>
              <a:off x="7020272" y="5997455"/>
              <a:ext cx="163301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Times New Roman"/>
                  <a:ea typeface="+mn-ea"/>
                  <a:cs typeface="+mn-cs"/>
                </a:rPr>
                <a:t>Depression</a:t>
              </a:r>
            </a:p>
          </p:txBody>
        </p:sp>
        <p:sp>
          <p:nvSpPr>
            <p:cNvPr id="6" name="TextBox 5"/>
            <p:cNvSpPr txBox="1"/>
            <p:nvPr/>
          </p:nvSpPr>
          <p:spPr>
            <a:xfrm>
              <a:off x="212398" y="6040737"/>
              <a:ext cx="231505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Times New Roman"/>
                  <a:ea typeface="+mn-ea"/>
                  <a:cs typeface="+mn-cs"/>
                </a:rPr>
                <a:t>Normal Sadness</a:t>
              </a:r>
            </a:p>
          </p:txBody>
        </p:sp>
        <p:sp>
          <p:nvSpPr>
            <p:cNvPr id="7" name="TextBox 6"/>
            <p:cNvSpPr txBox="1"/>
            <p:nvPr/>
          </p:nvSpPr>
          <p:spPr>
            <a:xfrm>
              <a:off x="4178774" y="5997455"/>
              <a:ext cx="64633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FF0000"/>
                  </a:solidFill>
                  <a:effectLst/>
                  <a:uLnTx/>
                  <a:uFillTx/>
                  <a:latin typeface="Times New Roman"/>
                  <a:ea typeface="+mn-ea"/>
                  <a:cs typeface="+mn-cs"/>
                </a:rPr>
                <a:t>??</a:t>
              </a:r>
            </a:p>
          </p:txBody>
        </p:sp>
      </p:grpSp>
    </p:spTree>
    <p:extLst>
      <p:ext uri="{BB962C8B-B14F-4D97-AF65-F5344CB8AC3E}">
        <p14:creationId xmlns:p14="http://schemas.microsoft.com/office/powerpoint/2010/main" val="35751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24"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25"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p:cNvSpPr>
            <a:spLocks noGrp="1"/>
          </p:cNvSpPr>
          <p:nvPr>
            <p:ph type="ctrTitle"/>
          </p:nvPr>
        </p:nvSpPr>
        <p:spPr>
          <a:xfrm>
            <a:off x="0" y="1419900"/>
            <a:ext cx="3485076" cy="4018201"/>
          </a:xfrm>
        </p:spPr>
        <p:txBody>
          <a:bodyPr vert="horz" lIns="91440" tIns="45720" rIns="91440" bIns="45720" rtlCol="0" anchor="ctr">
            <a:normAutofit/>
          </a:bodyPr>
          <a:lstStyle/>
          <a:p>
            <a:pPr algn="l">
              <a:lnSpc>
                <a:spcPct val="150000"/>
              </a:lnSpc>
            </a:pPr>
            <a:r>
              <a:rPr lang="en-US" sz="4100" b="1" dirty="0"/>
              <a:t>Major Depressive Disorder – DSM-5 (2013)</a:t>
            </a:r>
          </a:p>
        </p:txBody>
      </p:sp>
      <p:sp>
        <p:nvSpPr>
          <p:cNvPr id="5" name="TextBox 4"/>
          <p:cNvSpPr txBox="1"/>
          <p:nvPr/>
        </p:nvSpPr>
        <p:spPr>
          <a:xfrm>
            <a:off x="4152012" y="692696"/>
            <a:ext cx="7398914" cy="5555704"/>
          </a:xfrm>
          <a:prstGeom prst="rect">
            <a:avLst/>
          </a:prstGeom>
        </p:spPr>
        <p:txBody>
          <a:bodyPr vert="horz" lIns="91440" tIns="45720" rIns="91440" bIns="45720" rtlCol="0" anchor="ctr">
            <a:normAutofit lnSpcReduction="10000"/>
          </a:bodyPr>
          <a:lstStyle/>
          <a:p>
            <a:pPr marL="457200" marR="0" lvl="1"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700" b="0" i="0" u="sng" strike="noStrike" kern="1200" cap="all" spc="0" normalizeH="0" baseline="0" noProof="0" dirty="0">
                <a:ln>
                  <a:noFill/>
                </a:ln>
                <a:solidFill>
                  <a:prstClr val="black"/>
                </a:solidFill>
                <a:effectLst/>
                <a:uLnTx/>
                <a:uFillTx/>
                <a:latin typeface="Tw Cen MT" panose="020B0602020104020603"/>
                <a:ea typeface="+mn-ea"/>
                <a:cs typeface="+mn-cs"/>
              </a:rPr>
              <a:t>Bereavement exclusion eliminated</a:t>
            </a:r>
          </a:p>
          <a:p>
            <a:pPr marL="457200" marR="0" lvl="1"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700" b="0" i="1" u="sng" strike="noStrike" kern="1200" cap="all" spc="0" normalizeH="0" baseline="0" noProof="0" dirty="0">
                <a:ln>
                  <a:noFill/>
                </a:ln>
                <a:solidFill>
                  <a:prstClr val="black"/>
                </a:solidFill>
                <a:effectLst/>
                <a:uLnTx/>
                <a:uFillTx/>
                <a:latin typeface="Tw Cen MT" panose="020B0602020104020603"/>
                <a:ea typeface="+mn-ea"/>
                <a:cs typeface="+mn-cs"/>
              </a:rPr>
              <a:t>Responses to a significant loss </a:t>
            </a:r>
            <a:r>
              <a:rPr kumimoji="0" lang="en-US" sz="1700" b="0" i="1" u="none" strike="noStrike" kern="1200" cap="all" spc="0" normalizeH="0" baseline="0" noProof="0" dirty="0">
                <a:ln>
                  <a:noFill/>
                </a:ln>
                <a:solidFill>
                  <a:prstClr val="black"/>
                </a:solidFill>
                <a:effectLst/>
                <a:uLnTx/>
                <a:uFillTx/>
                <a:latin typeface="Tw Cen MT" panose="020B0602020104020603"/>
                <a:ea typeface="+mn-ea"/>
                <a:cs typeface="+mn-cs"/>
              </a:rPr>
              <a:t>(e.g., bereavement, financial ruin, losses from a natural disaster, a serious medical illness or disability) may include the feelings of intense sadness, rumination about the loss, insomnia, poor appetite, and weight loss noted in [the symptom criteria], which </a:t>
            </a:r>
            <a:r>
              <a:rPr kumimoji="0" lang="en-US" sz="1700" b="0" i="1" u="sng" strike="noStrike" kern="1200" cap="all" spc="0" normalizeH="0" baseline="0" noProof="0" dirty="0">
                <a:ln>
                  <a:noFill/>
                </a:ln>
                <a:solidFill>
                  <a:prstClr val="black"/>
                </a:solidFill>
                <a:effectLst/>
                <a:uLnTx/>
                <a:uFillTx/>
                <a:latin typeface="Tw Cen MT" panose="020B0602020104020603"/>
                <a:ea typeface="+mn-ea"/>
                <a:cs typeface="+mn-cs"/>
              </a:rPr>
              <a:t>may resemble a depressive episode</a:t>
            </a:r>
            <a:r>
              <a:rPr kumimoji="0" lang="en-US" sz="1700" b="0" i="1" u="none" strike="noStrike" kern="1200" cap="all" spc="0" normalizeH="0" baseline="0" noProof="0" dirty="0">
                <a:ln>
                  <a:noFill/>
                </a:ln>
                <a:solidFill>
                  <a:prstClr val="black"/>
                </a:solidFill>
                <a:effectLst/>
                <a:uLnTx/>
                <a:uFillTx/>
                <a:latin typeface="Tw Cen MT" panose="020B0602020104020603"/>
                <a:ea typeface="+mn-ea"/>
                <a:cs typeface="+mn-cs"/>
              </a:rPr>
              <a:t>. Although such symptoms </a:t>
            </a:r>
            <a:r>
              <a:rPr kumimoji="0" lang="en-US" sz="1700" b="0" i="1" u="sng" strike="noStrike" kern="1200" cap="all" spc="0" normalizeH="0" baseline="0" noProof="0" dirty="0">
                <a:ln>
                  <a:noFill/>
                </a:ln>
                <a:solidFill>
                  <a:prstClr val="black"/>
                </a:solidFill>
                <a:effectLst/>
                <a:uLnTx/>
                <a:uFillTx/>
                <a:latin typeface="Tw Cen MT" panose="020B0602020104020603"/>
                <a:ea typeface="+mn-ea"/>
                <a:cs typeface="+mn-cs"/>
              </a:rPr>
              <a:t>may be understandable </a:t>
            </a:r>
            <a:r>
              <a:rPr kumimoji="0" lang="en-US" sz="1700" b="0" i="1" u="none" strike="noStrike" kern="1200" cap="all" spc="0" normalizeH="0" baseline="0" noProof="0" dirty="0">
                <a:ln>
                  <a:noFill/>
                </a:ln>
                <a:solidFill>
                  <a:prstClr val="black"/>
                </a:solidFill>
                <a:effectLst/>
                <a:uLnTx/>
                <a:uFillTx/>
                <a:latin typeface="Tw Cen MT" panose="020B0602020104020603"/>
                <a:ea typeface="+mn-ea"/>
                <a:cs typeface="+mn-cs"/>
              </a:rPr>
              <a:t>or considered </a:t>
            </a:r>
            <a:r>
              <a:rPr kumimoji="0" lang="en-US" sz="1700" b="0" i="1" u="sng" strike="noStrike" kern="1200" cap="all" spc="0" normalizeH="0" baseline="0" noProof="0" dirty="0">
                <a:ln>
                  <a:noFill/>
                </a:ln>
                <a:solidFill>
                  <a:prstClr val="black"/>
                </a:solidFill>
                <a:effectLst/>
                <a:uLnTx/>
                <a:uFillTx/>
                <a:latin typeface="Tw Cen MT" panose="020B0602020104020603"/>
                <a:ea typeface="+mn-ea"/>
                <a:cs typeface="+mn-cs"/>
              </a:rPr>
              <a:t>appropriate to the loss</a:t>
            </a:r>
            <a:r>
              <a:rPr kumimoji="0" lang="en-US" sz="1700" b="0" i="1" u="none" strike="noStrike" kern="1200" cap="all" spc="0" normalizeH="0" baseline="0" noProof="0" dirty="0">
                <a:ln>
                  <a:noFill/>
                </a:ln>
                <a:solidFill>
                  <a:prstClr val="black"/>
                </a:solidFill>
                <a:effectLst/>
                <a:uLnTx/>
                <a:uFillTx/>
                <a:latin typeface="Tw Cen MT" panose="020B0602020104020603"/>
                <a:ea typeface="+mn-ea"/>
                <a:cs typeface="+mn-cs"/>
              </a:rPr>
              <a:t>, the presence of a major depressive episode in addition to the normal response to a significant loss should also be carefully considered. This decision inevitably requires the </a:t>
            </a:r>
            <a:r>
              <a:rPr kumimoji="0" lang="en-US" sz="1700" b="0" i="1" u="sng" strike="noStrike" kern="1200" cap="all" spc="0" normalizeH="0" baseline="0" noProof="0" dirty="0">
                <a:ln>
                  <a:noFill/>
                </a:ln>
                <a:solidFill>
                  <a:prstClr val="black"/>
                </a:solidFill>
                <a:effectLst/>
                <a:uLnTx/>
                <a:uFillTx/>
                <a:latin typeface="Tw Cen MT" panose="020B0602020104020603"/>
                <a:ea typeface="+mn-ea"/>
                <a:cs typeface="+mn-cs"/>
              </a:rPr>
              <a:t>exercise of clinical judgment</a:t>
            </a:r>
            <a:r>
              <a:rPr kumimoji="0" lang="en-US" sz="1700" b="0" i="1" u="none" strike="noStrike" kern="1200" cap="all" spc="0" normalizeH="0" baseline="0" noProof="0" dirty="0">
                <a:ln>
                  <a:noFill/>
                </a:ln>
                <a:solidFill>
                  <a:prstClr val="black"/>
                </a:solidFill>
                <a:effectLst/>
                <a:uLnTx/>
                <a:uFillTx/>
                <a:latin typeface="Tw Cen MT" panose="020B0602020104020603"/>
                <a:ea typeface="+mn-ea"/>
                <a:cs typeface="+mn-cs"/>
              </a:rPr>
              <a:t> based on the individual’s history and the cultural norms for the expression of distress in the context of loss. (APA, 2013, p. 161)</a:t>
            </a:r>
            <a:endParaRPr kumimoji="0" lang="en-US" sz="1700" b="0"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42087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p:cNvSpPr>
            <a:spLocks noGrp="1"/>
          </p:cNvSpPr>
          <p:nvPr>
            <p:ph type="ctrTitle"/>
          </p:nvPr>
        </p:nvSpPr>
        <p:spPr>
          <a:xfrm>
            <a:off x="47328" y="1419900"/>
            <a:ext cx="3437748" cy="4018201"/>
          </a:xfrm>
        </p:spPr>
        <p:txBody>
          <a:bodyPr vert="horz" lIns="91440" tIns="45720" rIns="91440" bIns="45720" rtlCol="0" anchor="ctr">
            <a:normAutofit/>
          </a:bodyPr>
          <a:lstStyle/>
          <a:p>
            <a:pPr algn="l">
              <a:lnSpc>
                <a:spcPct val="150000"/>
              </a:lnSpc>
            </a:pPr>
            <a:r>
              <a:rPr lang="en-US" sz="4100" b="1" dirty="0"/>
              <a:t>Major Depressive Disorder – DSM-5 (2013)</a:t>
            </a:r>
          </a:p>
        </p:txBody>
      </p:sp>
      <p:sp>
        <p:nvSpPr>
          <p:cNvPr id="5" name="TextBox 4"/>
          <p:cNvSpPr txBox="1"/>
          <p:nvPr/>
        </p:nvSpPr>
        <p:spPr>
          <a:xfrm>
            <a:off x="4126150" y="548680"/>
            <a:ext cx="7658482" cy="5334594"/>
          </a:xfrm>
          <a:prstGeom prst="rect">
            <a:avLst/>
          </a:prstGeom>
        </p:spPr>
        <p:txBody>
          <a:bodyPr vert="horz" lIns="91440" tIns="45720" rIns="91440" bIns="45720" rtlCol="0" anchor="ctr">
            <a:normAutofit/>
          </a:bodyPr>
          <a:lstStyle/>
          <a:p>
            <a:pPr marL="457200" marR="0" lvl="1"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1" u="none" strike="noStrike" kern="1200" cap="all" spc="0" normalizeH="0" baseline="0" noProof="0" dirty="0">
                <a:ln>
                  <a:noFill/>
                </a:ln>
                <a:solidFill>
                  <a:prstClr val="black"/>
                </a:solidFill>
                <a:effectLst/>
                <a:uLnTx/>
                <a:uFillTx/>
                <a:latin typeface="Tw Cen MT" panose="020B0602020104020603"/>
                <a:ea typeface="+mn-ea"/>
                <a:cs typeface="+mn-cs"/>
              </a:rPr>
              <a:t>“The BE threatened the rationale behind not just the MDD diagnosis but the DSM’s entire symptom-based edifice. It recognized that one common loss was not pathological but extending this logic would have also excluded many others from diagnosis and treatment. Expanding the BE could have led to a major decline in the number of people who meet MDD diagnostic criteria. The evidence forced the committee to accept that bereavement was equivalent to other losses but they seemed to have no choice but to abandon the exclusion in order to preserve psychiatry’s range of authority” (Horwitz, 2015, p.214)</a:t>
            </a: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16</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1303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804" y="18690"/>
            <a:ext cx="8964487" cy="792088"/>
          </a:xfrm>
        </p:spPr>
        <p:txBody>
          <a:bodyPr>
            <a:normAutofit/>
          </a:bodyPr>
          <a:lstStyle/>
          <a:p>
            <a:pPr algn="ctr"/>
            <a:r>
              <a:rPr lang="en-GB" sz="4000" b="1" dirty="0"/>
              <a:t>Normal Sadness vs. Depression</a:t>
            </a: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TextBox 4"/>
          <p:cNvSpPr txBox="1"/>
          <p:nvPr/>
        </p:nvSpPr>
        <p:spPr>
          <a:xfrm>
            <a:off x="1754634" y="764705"/>
            <a:ext cx="8758828" cy="4821769"/>
          </a:xfrm>
          <a:prstGeom prst="rect">
            <a:avLst/>
          </a:prstGeom>
          <a:noFill/>
        </p:spPr>
        <p:txBody>
          <a:bodyPr wrap="square" rtlCol="0">
            <a:spAutoFit/>
          </a:bodyPr>
          <a:lstStyle/>
          <a:p>
            <a:pPr marL="0" marR="0" lvl="1" indent="0" algn="ctr" defTabSz="457200" rtl="0" eaLnBrk="1" fontAlgn="auto" latinLnBrk="0" hangingPunct="1">
              <a:lnSpc>
                <a:spcPct val="150000"/>
              </a:lnSpc>
              <a:spcBef>
                <a:spcPts val="0"/>
              </a:spcBef>
              <a:spcAft>
                <a:spcPts val="0"/>
              </a:spcAft>
              <a:buClrTx/>
              <a:buSzTx/>
              <a:buFontTx/>
              <a:buNone/>
              <a:tabLst/>
              <a:defRPr/>
            </a:pPr>
            <a:r>
              <a:rPr kumimoji="0" lang="en-GB" sz="2600" b="0" i="1" u="none" strike="noStrike" kern="1200" cap="none" spc="0" normalizeH="0" baseline="0" noProof="0" dirty="0">
                <a:ln>
                  <a:noFill/>
                </a:ln>
                <a:solidFill>
                  <a:srgbClr val="002060"/>
                </a:solidFill>
                <a:effectLst/>
                <a:uLnTx/>
                <a:uFillTx/>
                <a:latin typeface="Tw Cen MT" panose="020B0602020104020603"/>
                <a:ea typeface="+mn-ea"/>
                <a:cs typeface="+mn-cs"/>
              </a:rPr>
              <a:t>“Because of the symptom-based nature of the criteria, any sadness response involving enough of the specified symptoms for at least 2 weeks will be misclassified as a disorder, along with genuine psychiatric disturbances. In attempting to characterize the kinds of symptoms suffered in depressive disorders without reference to the context in which the symptoms occur, contemporary psychiatry has also inadvertently characterized intense normal suffering as disease” (Horwitz, 2007, p.10)</a:t>
            </a:r>
          </a:p>
        </p:txBody>
      </p:sp>
      <p:sp>
        <p:nvSpPr>
          <p:cNvPr id="3" name="Left-Right Arrow 2"/>
          <p:cNvSpPr/>
          <p:nvPr/>
        </p:nvSpPr>
        <p:spPr>
          <a:xfrm rot="10800000">
            <a:off x="2135560" y="6502404"/>
            <a:ext cx="7780760" cy="288033"/>
          </a:xfrm>
          <a:prstGeom prst="leftRightArrow">
            <a:avLst/>
          </a:prstGeom>
          <a:gradFill flip="none" rotWithShape="1">
            <a:gsLst>
              <a:gs pos="0">
                <a:schemeClr val="tx2"/>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4" name="TextBox 3"/>
          <p:cNvSpPr txBox="1"/>
          <p:nvPr/>
        </p:nvSpPr>
        <p:spPr>
          <a:xfrm>
            <a:off x="8544273" y="5997456"/>
            <a:ext cx="163301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Tw Cen MT" panose="020B0602020104020603"/>
                <a:ea typeface="+mn-ea"/>
                <a:cs typeface="+mn-cs"/>
              </a:rPr>
              <a:t>Depression</a:t>
            </a:r>
          </a:p>
        </p:txBody>
      </p:sp>
      <p:sp>
        <p:nvSpPr>
          <p:cNvPr id="6" name="TextBox 5"/>
          <p:cNvSpPr txBox="1"/>
          <p:nvPr/>
        </p:nvSpPr>
        <p:spPr>
          <a:xfrm>
            <a:off x="1736399" y="6040738"/>
            <a:ext cx="231505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Tw Cen MT" panose="020B0602020104020603"/>
                <a:ea typeface="+mn-ea"/>
                <a:cs typeface="+mn-cs"/>
              </a:rPr>
              <a:t>Normal Sadness</a:t>
            </a:r>
          </a:p>
        </p:txBody>
      </p:sp>
      <p:sp>
        <p:nvSpPr>
          <p:cNvPr id="7" name="TextBox 6"/>
          <p:cNvSpPr txBox="1"/>
          <p:nvPr/>
        </p:nvSpPr>
        <p:spPr>
          <a:xfrm>
            <a:off x="5810883" y="5952789"/>
            <a:ext cx="64633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FF0000"/>
                </a:solidFill>
                <a:effectLst/>
                <a:uLnTx/>
                <a:uFillTx/>
                <a:latin typeface="Tw Cen MT" panose="020B0602020104020603"/>
                <a:ea typeface="+mn-ea"/>
                <a:cs typeface="+mn-cs"/>
              </a:rPr>
              <a:t>??</a:t>
            </a:r>
          </a:p>
        </p:txBody>
      </p:sp>
    </p:spTree>
    <p:extLst>
      <p:ext uri="{BB962C8B-B14F-4D97-AF65-F5344CB8AC3E}">
        <p14:creationId xmlns:p14="http://schemas.microsoft.com/office/powerpoint/2010/main" val="4949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922081EA-7107-46FA-A893-B15086A74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9" name="Picture 18">
            <a:extLst>
              <a:ext uri="{FF2B5EF4-FFF2-40B4-BE49-F238E27FC236}">
                <a16:creationId xmlns:a16="http://schemas.microsoft.com/office/drawing/2014/main" id="{DD8889DF-D030-4BCD-9797-4BBD1986C2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7857411" y="643468"/>
            <a:ext cx="4215253" cy="5130046"/>
          </a:xfrm>
        </p:spPr>
        <p:txBody>
          <a:bodyPr vert="horz" lIns="91440" tIns="45720" rIns="91440" bIns="45720" rtlCol="0" anchor="b">
            <a:normAutofit/>
          </a:bodyPr>
          <a:lstStyle/>
          <a:p>
            <a:pPr algn="l">
              <a:lnSpc>
                <a:spcPct val="150000"/>
              </a:lnSpc>
            </a:pPr>
            <a:r>
              <a:rPr lang="en-US" sz="4400" b="1" dirty="0">
                <a:solidFill>
                  <a:schemeClr val="tx1">
                    <a:lumMod val="75000"/>
                    <a:lumOff val="25000"/>
                  </a:schemeClr>
                </a:solidFill>
              </a:rPr>
              <a:t>Normal Sadness vs. Depression</a:t>
            </a:r>
          </a:p>
        </p:txBody>
      </p:sp>
      <p:sp>
        <p:nvSpPr>
          <p:cNvPr id="5" name="TextBox 4"/>
          <p:cNvSpPr txBox="1"/>
          <p:nvPr/>
        </p:nvSpPr>
        <p:spPr>
          <a:xfrm>
            <a:off x="623392" y="643467"/>
            <a:ext cx="6911265" cy="5130046"/>
          </a:xfrm>
          <a:prstGeom prst="rect">
            <a:avLst/>
          </a:prstGeom>
        </p:spPr>
        <p:txBody>
          <a:bodyPr vert="horz" lIns="91440" tIns="45720" rIns="91440" bIns="45720" rtlCol="0" anchor="ctr">
            <a:normAutofit/>
          </a:bodyPr>
          <a:lstStyle/>
          <a:p>
            <a:pPr marL="0" marR="0" lvl="1" indent="0" algn="l" defTabSz="457200" rtl="0" eaLnBrk="1" fontAlgn="auto" latinLnBrk="0" hangingPunct="1">
              <a:lnSpc>
                <a:spcPct val="15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2060"/>
                </a:solidFill>
                <a:effectLst/>
                <a:uLnTx/>
                <a:uFillTx/>
                <a:latin typeface="Tw Cen MT" panose="020B0602020104020603"/>
                <a:ea typeface="+mn-ea"/>
                <a:cs typeface="+mn-cs"/>
              </a:rPr>
              <a:t>“Because of the symptom-based nature of the criteria, any sadness response involving enough of the specified symptoms for at least 2 weeks will be misclassified as a disorder, along with genuine psychiatric disturbances. In attempting to characterize the kinds of symptoms suffered in depressive disorders without reference to the context in which the symptoms occur, contemporary psychiatry has also inadvertently characterized intense normal suffering as disease” (Horwitz, 2007, p.10)</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endParaRPr kumimoji="0" lang="en-US" sz="2400" b="0"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sp>
        <p:nvSpPr>
          <p:cNvPr id="8" name="Slide Number Placeholder 7"/>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18</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39881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922081EA-7107-46FA-A893-B15086A74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9" name="Picture 18">
            <a:extLst>
              <a:ext uri="{FF2B5EF4-FFF2-40B4-BE49-F238E27FC236}">
                <a16:creationId xmlns:a16="http://schemas.microsoft.com/office/drawing/2014/main" id="{DD8889DF-D030-4BCD-9797-4BBD1986C2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7857411" y="643468"/>
            <a:ext cx="3999229" cy="5130046"/>
          </a:xfrm>
        </p:spPr>
        <p:txBody>
          <a:bodyPr vert="horz" lIns="91440" tIns="45720" rIns="91440" bIns="45720" rtlCol="0" anchor="b">
            <a:normAutofit/>
          </a:bodyPr>
          <a:lstStyle/>
          <a:p>
            <a:pPr algn="l">
              <a:lnSpc>
                <a:spcPct val="150000"/>
              </a:lnSpc>
            </a:pPr>
            <a:r>
              <a:rPr lang="en-US" sz="4400" b="1" dirty="0">
                <a:solidFill>
                  <a:schemeClr val="tx1">
                    <a:lumMod val="75000"/>
                    <a:lumOff val="25000"/>
                  </a:schemeClr>
                </a:solidFill>
              </a:rPr>
              <a:t>Normal Sadness vs. Depression</a:t>
            </a:r>
          </a:p>
        </p:txBody>
      </p:sp>
      <p:sp>
        <p:nvSpPr>
          <p:cNvPr id="5" name="TextBox 4"/>
          <p:cNvSpPr txBox="1"/>
          <p:nvPr/>
        </p:nvSpPr>
        <p:spPr>
          <a:xfrm>
            <a:off x="119336" y="643467"/>
            <a:ext cx="7488832" cy="51300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50000"/>
              </a:lnSpc>
              <a:spcBef>
                <a:spcPts val="0"/>
              </a:spcBef>
              <a:spcAft>
                <a:spcPts val="600"/>
              </a:spcAft>
              <a:buClr>
                <a:prstClr val="black"/>
              </a:buClr>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a:ea typeface="+mn-ea"/>
                <a:cs typeface="+mn-cs"/>
              </a:rPr>
              <a:t>Rethinking Depression (</a:t>
            </a:r>
            <a:r>
              <a:rPr kumimoji="0" lang="en-US" sz="1800" b="1" i="0" u="none" strike="noStrike" kern="1200" cap="all" spc="0" normalizeH="0" baseline="0" noProof="0" dirty="0" err="1">
                <a:ln>
                  <a:noFill/>
                </a:ln>
                <a:solidFill>
                  <a:prstClr val="black"/>
                </a:solidFill>
                <a:effectLst/>
                <a:uLnTx/>
                <a:uFillTx/>
                <a:latin typeface="Tw Cen MT" panose="020B0602020104020603"/>
                <a:ea typeface="+mn-ea"/>
                <a:cs typeface="+mn-cs"/>
              </a:rPr>
              <a:t>Holtzheimer</a:t>
            </a:r>
            <a:r>
              <a:rPr kumimoji="0" lang="en-US" sz="1800" b="1" i="0" u="none" strike="noStrike" kern="1200" cap="all" spc="0" normalizeH="0" baseline="0" noProof="0" dirty="0">
                <a:ln>
                  <a:noFill/>
                </a:ln>
                <a:solidFill>
                  <a:prstClr val="black"/>
                </a:solidFill>
                <a:effectLst/>
                <a:uLnTx/>
                <a:uFillTx/>
                <a:latin typeface="Tw Cen MT" panose="020B0602020104020603"/>
                <a:ea typeface="+mn-ea"/>
                <a:cs typeface="+mn-cs"/>
              </a:rPr>
              <a:t> &amp; </a:t>
            </a:r>
            <a:r>
              <a:rPr kumimoji="0" lang="en-US" sz="1800" b="1" i="0" u="none" strike="noStrike" kern="1200" cap="all" spc="0" normalizeH="0" baseline="0" noProof="0" dirty="0" err="1">
                <a:ln>
                  <a:noFill/>
                </a:ln>
                <a:solidFill>
                  <a:prstClr val="black"/>
                </a:solidFill>
                <a:effectLst/>
                <a:uLnTx/>
                <a:uFillTx/>
                <a:latin typeface="Tw Cen MT" panose="020B0602020104020603"/>
                <a:ea typeface="+mn-ea"/>
                <a:cs typeface="+mn-cs"/>
              </a:rPr>
              <a:t>Mayberg</a:t>
            </a:r>
            <a:r>
              <a:rPr kumimoji="0" lang="en-US" sz="1800" b="1" i="0" u="none" strike="noStrike" kern="1200" cap="all" spc="0" normalizeH="0" baseline="0" noProof="0" dirty="0">
                <a:ln>
                  <a:noFill/>
                </a:ln>
                <a:solidFill>
                  <a:prstClr val="black"/>
                </a:solidFill>
                <a:effectLst/>
                <a:uLnTx/>
                <a:uFillTx/>
                <a:latin typeface="Tw Cen MT" panose="020B0602020104020603"/>
                <a:ea typeface="+mn-ea"/>
                <a:cs typeface="+mn-cs"/>
              </a:rPr>
              <a:t>, 2010) </a:t>
            </a:r>
          </a:p>
          <a:p>
            <a:pPr marL="45720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The current construction of depression is too broad</a:t>
            </a:r>
          </a:p>
          <a:p>
            <a:pPr marL="45720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Depression is better defined as </a:t>
            </a:r>
            <a:r>
              <a:rPr kumimoji="0" lang="en-US" sz="1800" b="0" i="1" u="none" strike="noStrike" kern="1200" cap="all" spc="0" normalizeH="0" baseline="0" noProof="0" dirty="0">
                <a:ln>
                  <a:noFill/>
                </a:ln>
                <a:solidFill>
                  <a:prstClr val="black"/>
                </a:solidFill>
                <a:effectLst/>
                <a:uLnTx/>
                <a:uFillTx/>
                <a:latin typeface="Tw Cen MT" panose="020B0602020104020603"/>
                <a:ea typeface="+mn-ea"/>
                <a:cs typeface="+mn-cs"/>
              </a:rPr>
              <a:t>“the inability to disengage from a negative mood state and the tendency to re-enter this state inappropriately” (p.1)</a:t>
            </a:r>
          </a:p>
          <a:p>
            <a:pPr marL="45720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rPr>
              <a:t>In people with MDD, the pressure to enter the down state is relatively high (even in the absence of a stressor) and, as the down state becomes more established, the person may experience greater difficulty returning to the normal state without external intervention</a:t>
            </a:r>
          </a:p>
          <a:p>
            <a:pPr marL="45720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sp>
        <p:nvSpPr>
          <p:cNvPr id="8" name="Slide Number Placeholder 7"/>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063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6" name="TextBox 5">
            <a:extLst>
              <a:ext uri="{FF2B5EF4-FFF2-40B4-BE49-F238E27FC236}">
                <a16:creationId xmlns:a16="http://schemas.microsoft.com/office/drawing/2014/main" id="{A73888C8-CAB5-4947-9270-C505F00219C9}"/>
              </a:ext>
            </a:extLst>
          </p:cNvPr>
          <p:cNvSpPr txBox="1"/>
          <p:nvPr/>
        </p:nvSpPr>
        <p:spPr>
          <a:xfrm>
            <a:off x="1703512" y="980728"/>
            <a:ext cx="8784976" cy="4405245"/>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ZA" altLang="en-US" sz="4800" b="1" i="0" u="none" strike="noStrike" kern="1200" cap="none" spc="0" normalizeH="0" baseline="0" noProof="0" dirty="0">
                <a:ln>
                  <a:noFill/>
                </a:ln>
                <a:solidFill>
                  <a:srgbClr val="002060"/>
                </a:solidFill>
                <a:effectLst/>
                <a:uLnTx/>
                <a:uFillTx/>
                <a:latin typeface="Tw Cen MT" panose="020B0602020104020603"/>
                <a:ea typeface="+mn-ea"/>
                <a:cs typeface="+mn-cs"/>
              </a:rPr>
              <a:t>Welcome to the lecture series on Critical Perspectives on Depressive disorders </a:t>
            </a:r>
          </a:p>
          <a:p>
            <a:pPr marL="457200" marR="0" lvl="0" indent="-457200" algn="l" defTabSz="457200" rtl="0" eaLnBrk="1" fontAlgn="auto" latinLnBrk="0" hangingPunct="1">
              <a:lnSpc>
                <a:spcPct val="150000"/>
              </a:lnSpc>
              <a:spcBef>
                <a:spcPts val="0"/>
              </a:spcBef>
              <a:spcAft>
                <a:spcPts val="0"/>
              </a:spcAft>
              <a:buClrTx/>
              <a:buSzTx/>
              <a:buFont typeface="Wingdings" pitchFamily="2" charset="2"/>
              <a:buChar char="Ø"/>
              <a:tabLst/>
              <a:defRPr/>
            </a:pPr>
            <a:endParaRPr kumimoji="0" lang="en-GB" sz="48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7857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aphicFrame>
        <p:nvGraphicFramePr>
          <p:cNvPr id="8" name="TextBox 5">
            <a:extLst>
              <a:ext uri="{FF2B5EF4-FFF2-40B4-BE49-F238E27FC236}">
                <a16:creationId xmlns:a16="http://schemas.microsoft.com/office/drawing/2014/main" id="{7C1B15FE-2D84-E72F-6DEB-88B448917025}"/>
              </a:ext>
            </a:extLst>
          </p:cNvPr>
          <p:cNvGraphicFramePr/>
          <p:nvPr/>
        </p:nvGraphicFramePr>
        <p:xfrm>
          <a:off x="1343472" y="170032"/>
          <a:ext cx="9145016" cy="6078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6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6" name="Picture 15">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p:cNvSpPr>
            <a:spLocks noGrp="1"/>
          </p:cNvSpPr>
          <p:nvPr>
            <p:ph type="ctrTitle"/>
          </p:nvPr>
        </p:nvSpPr>
        <p:spPr>
          <a:xfrm>
            <a:off x="913775" y="618517"/>
            <a:ext cx="7859564" cy="1596177"/>
          </a:xfrm>
        </p:spPr>
        <p:txBody>
          <a:bodyPr vert="horz" lIns="91440" tIns="45720" rIns="91440" bIns="45720" rtlCol="0" anchor="ctr">
            <a:normAutofit/>
          </a:bodyPr>
          <a:lstStyle/>
          <a:p>
            <a:r>
              <a:rPr lang="en-US" sz="4000" b="1"/>
              <a:t>Depressive Disorders</a:t>
            </a:r>
          </a:p>
        </p:txBody>
      </p:sp>
      <p:pic>
        <p:nvPicPr>
          <p:cNvPr id="18" name="Picture 17">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0" name="Picture 19">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5" name="TextBox 4"/>
          <p:cNvSpPr txBox="1"/>
          <p:nvPr/>
        </p:nvSpPr>
        <p:spPr>
          <a:xfrm>
            <a:off x="913773" y="2367092"/>
            <a:ext cx="7859565" cy="3424107"/>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50000"/>
              </a:lnSpc>
              <a:spcBef>
                <a:spcPts val="0"/>
              </a:spcBef>
              <a:spcAft>
                <a:spcPts val="600"/>
              </a:spcAft>
              <a:buClr>
                <a:prstClr val="black"/>
              </a:buClr>
              <a:buSzTx/>
              <a:buFontTx/>
              <a:buNone/>
              <a:tabLst/>
              <a:defRPr/>
            </a:pPr>
            <a:r>
              <a:rPr kumimoji="0" lang="en-US" sz="1800" b="1" i="1" u="none" strike="noStrike" kern="1200" cap="all" spc="0" normalizeH="0" baseline="0" noProof="0" dirty="0">
                <a:ln>
                  <a:noFill/>
                </a:ln>
                <a:solidFill>
                  <a:prstClr val="black"/>
                </a:solidFill>
                <a:effectLst/>
                <a:uLnTx/>
                <a:uFillTx/>
                <a:latin typeface="Tw Cen MT" panose="020B0602020104020603"/>
                <a:ea typeface="+mn-ea"/>
                <a:cs typeface="+mn-cs"/>
              </a:rPr>
              <a:t>“Presence of sad, empty, or irritable mood, accompanied by somatic and cognitive changes that significantly affect the individual’s capacity to function” (APA, 2013, p.155)</a:t>
            </a:r>
          </a:p>
          <a:p>
            <a:pPr marL="0" marR="0" lvl="0" indent="-228600" algn="ctr"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sz="1800" b="1"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pic>
        <p:nvPicPr>
          <p:cNvPr id="22" name="Picture 21">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4" name="Picture 23">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4</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062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31" name="Rectangle 3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33" name="Picture 3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p:cNvSpPr>
            <a:spLocks noGrp="1"/>
          </p:cNvSpPr>
          <p:nvPr>
            <p:ph type="ctrTitle"/>
          </p:nvPr>
        </p:nvSpPr>
        <p:spPr>
          <a:xfrm>
            <a:off x="641074" y="1419900"/>
            <a:ext cx="2844002" cy="4018201"/>
          </a:xfrm>
        </p:spPr>
        <p:txBody>
          <a:bodyPr vert="horz" lIns="91440" tIns="45720" rIns="91440" bIns="45720" rtlCol="0" anchor="ctr">
            <a:normAutofit/>
          </a:bodyPr>
          <a:lstStyle/>
          <a:p>
            <a:pPr algn="l"/>
            <a:r>
              <a:rPr lang="en-US" sz="3700" b="1"/>
              <a:t>A Brief History of Depression</a:t>
            </a:r>
          </a:p>
        </p:txBody>
      </p:sp>
      <p:sp>
        <p:nvSpPr>
          <p:cNvPr id="5" name="TextBox 4"/>
          <p:cNvSpPr txBox="1"/>
          <p:nvPr/>
        </p:nvSpPr>
        <p:spPr>
          <a:xfrm>
            <a:off x="4059932" y="609600"/>
            <a:ext cx="8084740" cy="5638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50000"/>
              </a:lnSpc>
              <a:spcBef>
                <a:spcPts val="0"/>
              </a:spcBef>
              <a:spcAft>
                <a:spcPts val="600"/>
              </a:spcAft>
              <a:buClr>
                <a:prstClr val="black"/>
              </a:buClr>
              <a:buSzTx/>
              <a:buFontTx/>
              <a:buNone/>
              <a:tabLst/>
              <a:defRPr/>
            </a:pPr>
            <a:r>
              <a:rPr kumimoji="0" lang="en-US" sz="1500" b="1" i="0" u="sng" strike="noStrike" kern="1200" cap="all" spc="0" normalizeH="0" baseline="0" noProof="0" dirty="0">
                <a:ln>
                  <a:noFill/>
                </a:ln>
                <a:solidFill>
                  <a:prstClr val="black"/>
                </a:solidFill>
                <a:effectLst/>
                <a:uLnTx/>
                <a:uFillTx/>
                <a:latin typeface="Tw Cen MT" panose="020B0602020104020603"/>
                <a:ea typeface="+mn-ea"/>
                <a:cs typeface="+mn-cs"/>
              </a:rPr>
              <a:t>Hippocrates (5th Century BC)</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“aversion to food, despondency, sleeplessness, irritability, restlessness”</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“If fear or sadness last for a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long time </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it is melancholia”</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50000"/>
              </a:lnSpc>
              <a:spcBef>
                <a:spcPts val="0"/>
              </a:spcBef>
              <a:spcAft>
                <a:spcPts val="600"/>
              </a:spcAft>
              <a:buClr>
                <a:prstClr val="black"/>
              </a:buClr>
              <a:buSzTx/>
              <a:buFontTx/>
              <a:buNone/>
              <a:tabLst/>
              <a:defRPr/>
            </a:pPr>
            <a:r>
              <a:rPr kumimoji="0" lang="en-US" sz="1500" b="1" i="0" u="sng" strike="noStrike" kern="1200" cap="all" spc="0" normalizeH="0" baseline="0" noProof="0" dirty="0" err="1">
                <a:ln>
                  <a:noFill/>
                </a:ln>
                <a:solidFill>
                  <a:prstClr val="black"/>
                </a:solidFill>
                <a:effectLst/>
                <a:uLnTx/>
                <a:uFillTx/>
                <a:latin typeface="Tw Cen MT" panose="020B0602020104020603"/>
                <a:ea typeface="+mn-ea"/>
                <a:cs typeface="+mn-cs"/>
              </a:rPr>
              <a:t>Aretaeus</a:t>
            </a:r>
            <a:r>
              <a:rPr kumimoji="0" lang="en-US" sz="1500" b="1" i="0" u="sng" strike="noStrike" kern="1200" cap="all" spc="0" normalizeH="0" baseline="0" noProof="0" dirty="0">
                <a:ln>
                  <a:noFill/>
                </a:ln>
                <a:solidFill>
                  <a:prstClr val="black"/>
                </a:solidFill>
                <a:effectLst/>
                <a:uLnTx/>
                <a:uFillTx/>
                <a:latin typeface="Tw Cen MT" panose="020B0602020104020603"/>
                <a:ea typeface="+mn-ea"/>
                <a:cs typeface="+mn-cs"/>
              </a:rPr>
              <a:t> of Cappadocia (c.150–200 AD)</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“[Melancholic] patients are … dejected or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unreasonably</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 torpid,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without any manifest cause</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 such is the commencement of melancholy”. </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50000"/>
              </a:lnSpc>
              <a:spcBef>
                <a:spcPts val="0"/>
              </a:spcBef>
              <a:spcAft>
                <a:spcPts val="600"/>
              </a:spcAft>
              <a:buClr>
                <a:prstClr val="black"/>
              </a:buClr>
              <a:buSzTx/>
              <a:buFontTx/>
              <a:buNone/>
              <a:tabLst/>
              <a:defRPr/>
            </a:pPr>
            <a:r>
              <a:rPr kumimoji="0" lang="en-US" sz="1500" b="1" i="0" u="sng" strike="noStrike" kern="1200" cap="all" spc="0" normalizeH="0" baseline="0" noProof="0" dirty="0">
                <a:ln>
                  <a:noFill/>
                </a:ln>
                <a:solidFill>
                  <a:prstClr val="black"/>
                </a:solidFill>
                <a:effectLst/>
                <a:uLnTx/>
                <a:uFillTx/>
                <a:latin typeface="Tw Cen MT" panose="020B0602020104020603"/>
                <a:ea typeface="+mn-ea"/>
                <a:cs typeface="+mn-cs"/>
              </a:rPr>
              <a:t>Robert Burton’s Anatomy of Melancholy (1621/2001)</a:t>
            </a: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“The melancholic are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without any evident cause</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 grieving still, but they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cannot tell why</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…Sorrow sticks to them </a:t>
            </a:r>
            <a:r>
              <a:rPr kumimoji="0" lang="en-US" altLang="en-US" sz="1500" b="1" i="1" u="sng" strike="noStrike" kern="1200" cap="all" spc="0" normalizeH="0" baseline="0" noProof="0" dirty="0">
                <a:ln>
                  <a:noFill/>
                </a:ln>
                <a:solidFill>
                  <a:prstClr val="black"/>
                </a:solidFill>
                <a:effectLst/>
                <a:uLnTx/>
                <a:uFillTx/>
                <a:latin typeface="Tw Cen MT" panose="020B0602020104020603"/>
                <a:ea typeface="+mn-ea"/>
                <a:cs typeface="+mn-cs"/>
              </a:rPr>
              <a:t>continually</a:t>
            </a:r>
            <a:r>
              <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rPr>
              <a:t>…”</a:t>
            </a:r>
            <a:endParaRPr kumimoji="0" lang="en-US" sz="1500" b="0" i="0" u="sng" strike="noStrike" kern="1200" cap="all" spc="0" normalizeH="0" baseline="0" noProof="0" dirty="0">
              <a:ln>
                <a:noFill/>
              </a:ln>
              <a:solidFill>
                <a:prstClr val="black"/>
              </a:solidFill>
              <a:effectLst/>
              <a:uLnTx/>
              <a:uFillTx/>
              <a:latin typeface="Tw Cen MT" panose="020B0602020104020603"/>
              <a:ea typeface="+mn-ea"/>
              <a:cs typeface="+mn-cs"/>
            </a:endParaRP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endParaRPr>
          </a:p>
          <a:p>
            <a:pPr marL="0" marR="0" lvl="0" indent="-228600" algn="l" defTabSz="914400" rtl="0" eaLnBrk="1" fontAlgn="auto" latinLnBrk="0" hangingPunct="1">
              <a:lnSpc>
                <a:spcPct val="150000"/>
              </a:lnSpc>
              <a:spcBef>
                <a:spcPts val="0"/>
              </a:spcBef>
              <a:spcAft>
                <a:spcPts val="600"/>
              </a:spcAft>
              <a:buClr>
                <a:prstClr val="black"/>
              </a:buClr>
              <a:buSzTx/>
              <a:buFont typeface="Arial" panose="020B0604020202020204" pitchFamily="34" charset="0"/>
              <a:buChar char="•"/>
              <a:tabLst/>
              <a:defRPr/>
            </a:pPr>
            <a:endParaRPr kumimoji="0" lang="en-US" altLang="en-US" sz="1500" b="1" i="1" u="none" strike="noStrike" kern="1200" cap="all" spc="0" normalizeH="0" baseline="0" noProof="0" dirty="0">
              <a:ln>
                <a:noFill/>
              </a:ln>
              <a:solidFill>
                <a:prstClr val="black"/>
              </a:solidFill>
              <a:effectLst/>
              <a:uLnTx/>
              <a:uFillTx/>
              <a:latin typeface="Tw Cen MT" panose="020B0602020104020603"/>
              <a:ea typeface="+mn-ea"/>
              <a:cs typeface="+mn-cs"/>
            </a:endParaRPr>
          </a:p>
        </p:txBody>
      </p:sp>
      <p:pic>
        <p:nvPicPr>
          <p:cNvPr id="35" name="Picture 3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5</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83411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p:cNvSpPr>
            <a:spLocks noGrp="1"/>
          </p:cNvSpPr>
          <p:nvPr>
            <p:ph type="ctrTitle"/>
          </p:nvPr>
        </p:nvSpPr>
        <p:spPr>
          <a:xfrm>
            <a:off x="641074" y="1419900"/>
            <a:ext cx="2844002" cy="4018201"/>
          </a:xfrm>
        </p:spPr>
        <p:txBody>
          <a:bodyPr vert="horz" lIns="91440" tIns="45720" rIns="91440" bIns="45720" rtlCol="0" anchor="ctr">
            <a:normAutofit/>
          </a:bodyPr>
          <a:lstStyle/>
          <a:p>
            <a:pPr algn="l"/>
            <a:r>
              <a:rPr lang="en-US" sz="3700" b="1"/>
              <a:t>A Brief History of Depression</a:t>
            </a:r>
          </a:p>
        </p:txBody>
      </p:sp>
      <p:sp>
        <p:nvSpPr>
          <p:cNvPr id="5" name="TextBox 4"/>
          <p:cNvSpPr txBox="1"/>
          <p:nvPr/>
        </p:nvSpPr>
        <p:spPr>
          <a:xfrm>
            <a:off x="4152012" y="609600"/>
            <a:ext cx="7125588" cy="5273674"/>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sng" strike="noStrike" kern="1200" cap="all" spc="0" normalizeH="0" baseline="0" noProof="0" dirty="0">
                <a:ln>
                  <a:noFill/>
                </a:ln>
                <a:solidFill>
                  <a:prstClr val="black"/>
                </a:solidFill>
                <a:effectLst/>
                <a:uLnTx/>
                <a:uFillTx/>
                <a:latin typeface="Tw Cen MT" panose="020B0602020104020603"/>
                <a:ea typeface="+mn-ea"/>
                <a:cs typeface="+mn-cs"/>
              </a:rPr>
              <a:t>Late 1800’s, Emil Kraepelin (German psychiatrist)</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none" strike="noStrike" kern="1200" cap="all" spc="0" normalizeH="0" baseline="0" noProof="0" dirty="0">
                <a:ln>
                  <a:noFill/>
                </a:ln>
                <a:solidFill>
                  <a:prstClr val="black"/>
                </a:solidFill>
                <a:effectLst/>
                <a:uLnTx/>
                <a:uFillTx/>
                <a:latin typeface="Tw Cen MT" panose="020B0602020104020603"/>
                <a:ea typeface="+mn-ea"/>
                <a:cs typeface="+mn-cs"/>
              </a:rPr>
              <a:t>The classification of disorders </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none" strike="noStrike" kern="1200" cap="all" spc="0" normalizeH="0" baseline="0" noProof="0" dirty="0">
                <a:ln>
                  <a:noFill/>
                </a:ln>
                <a:solidFill>
                  <a:prstClr val="black"/>
                </a:solidFill>
                <a:effectLst/>
                <a:uLnTx/>
                <a:uFillTx/>
                <a:latin typeface="Tw Cen MT" panose="020B0602020104020603"/>
                <a:ea typeface="+mn-ea"/>
                <a:cs typeface="+mn-cs"/>
              </a:rPr>
              <a:t>Differentiated between ‘dementia praecox’ (schizophrenia) and ‘manic depression’</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none" strike="noStrike" kern="1200" cap="all" spc="0" normalizeH="0" baseline="0" noProof="0" dirty="0">
                <a:ln>
                  <a:noFill/>
                </a:ln>
                <a:solidFill>
                  <a:prstClr val="black"/>
                </a:solidFill>
                <a:effectLst/>
                <a:uLnTx/>
                <a:uFillTx/>
                <a:latin typeface="Tw Cen MT" panose="020B0602020104020603"/>
                <a:ea typeface="+mn-ea"/>
                <a:cs typeface="+mn-cs"/>
              </a:rPr>
              <a:t>Talked about “depressive states” </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none" strike="noStrike" kern="1200" cap="all" spc="0" normalizeH="0" baseline="0" noProof="0" dirty="0">
                <a:ln>
                  <a:noFill/>
                </a:ln>
                <a:solidFill>
                  <a:prstClr val="black"/>
                </a:solidFill>
                <a:effectLst/>
                <a:uLnTx/>
                <a:uFillTx/>
                <a:latin typeface="Tw Cen MT" panose="020B0602020104020603"/>
                <a:ea typeface="+mn-ea"/>
                <a:cs typeface="+mn-cs"/>
              </a:rPr>
              <a:t>Identified a class of disorder called “manic-depressive insanity”</a:t>
            </a:r>
          </a:p>
          <a:p>
            <a:pPr marL="4572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en-US" sz="1800" b="0" i="0" u="sng" strike="noStrike" kern="1200" cap="all" spc="0" normalizeH="0" baseline="0" noProof="0" dirty="0" err="1">
                <a:ln>
                  <a:noFill/>
                </a:ln>
                <a:solidFill>
                  <a:prstClr val="black"/>
                </a:solidFill>
                <a:effectLst/>
                <a:uLnTx/>
                <a:uFillTx/>
                <a:latin typeface="Tw Cen MT" panose="020B0602020104020603"/>
                <a:ea typeface="+mn-ea"/>
                <a:cs typeface="+mn-cs"/>
              </a:rPr>
              <a:t>Recognised</a:t>
            </a:r>
            <a:r>
              <a:rPr kumimoji="0" lang="en-US" altLang="en-US" sz="1800" b="0" i="0" u="sng" strike="noStrike" kern="1200" cap="all" spc="0" normalizeH="0" baseline="0" noProof="0" dirty="0">
                <a:ln>
                  <a:noFill/>
                </a:ln>
                <a:solidFill>
                  <a:prstClr val="black"/>
                </a:solidFill>
                <a:effectLst/>
                <a:uLnTx/>
                <a:uFillTx/>
                <a:latin typeface="Tw Cen MT" panose="020B0602020104020603"/>
                <a:ea typeface="+mn-ea"/>
                <a:cs typeface="+mn-cs"/>
              </a:rPr>
              <a:t> the difference </a:t>
            </a:r>
            <a:r>
              <a:rPr kumimoji="0" lang="en-US" altLang="en-US" sz="1800" b="0" i="0" u="none" strike="noStrike" kern="1200" cap="all" spc="0" normalizeH="0" baseline="0" noProof="0" dirty="0">
                <a:ln>
                  <a:noFill/>
                </a:ln>
                <a:solidFill>
                  <a:prstClr val="black"/>
                </a:solidFill>
                <a:effectLst/>
                <a:uLnTx/>
                <a:uFillTx/>
                <a:latin typeface="Tw Cen MT" panose="020B0602020104020603"/>
                <a:ea typeface="+mn-ea"/>
                <a:cs typeface="+mn-cs"/>
              </a:rPr>
              <a:t>between endogenous (internally caused) and exogenous (externally caused) depression</a:t>
            </a:r>
            <a:r>
              <a:rPr kumimoji="0" lang="en-US" altLang="en-US" sz="1800" b="1" i="1" u="none" strike="noStrike" kern="1200" cap="all" spc="0" normalizeH="0" baseline="0" noProof="0" dirty="0">
                <a:ln>
                  <a:noFill/>
                </a:ln>
                <a:solidFill>
                  <a:prstClr val="black"/>
                </a:solidFill>
                <a:effectLst/>
                <a:uLnTx/>
                <a:uFillTx/>
                <a:latin typeface="Tw Cen MT" panose="020B0602020104020603"/>
                <a:ea typeface="+mn-ea"/>
                <a:cs typeface="+mn-cs"/>
              </a:rPr>
              <a:t>	</a:t>
            </a:r>
            <a:endParaRPr kumimoji="0" lang="en-US" sz="1800" b="0" i="0" u="none" strike="noStrike" kern="1200" cap="all" spc="0" normalizeH="0" baseline="0" noProof="0" dirty="0">
              <a:ln>
                <a:noFill/>
              </a:ln>
              <a:solidFill>
                <a:prstClr val="black"/>
              </a:solidFill>
              <a:effectLst/>
              <a:uLnTx/>
              <a:uFillTx/>
              <a:latin typeface="Tw Cen MT" panose="020B0602020104020603"/>
              <a:ea typeface="+mn-ea"/>
              <a:cs typeface="+mn-cs"/>
            </a:endParaRPr>
          </a:p>
        </p:txBody>
      </p:sp>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6</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7608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7" name="Rectangle 16">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641074" y="1314450"/>
            <a:ext cx="2844002" cy="3680244"/>
          </a:xfrm>
        </p:spPr>
        <p:txBody>
          <a:bodyPr vert="horz" lIns="91440" tIns="45720" rIns="91440" bIns="45720" rtlCol="0" anchor="ctr">
            <a:normAutofit/>
          </a:bodyPr>
          <a:lstStyle/>
          <a:p>
            <a:pPr algn="l"/>
            <a:r>
              <a:rPr lang="en-US" sz="3700" b="1"/>
              <a:t>A Brief History of Depression</a:t>
            </a:r>
          </a:p>
        </p:txBody>
      </p:sp>
      <p:pic>
        <p:nvPicPr>
          <p:cNvPr id="19" name="Picture 18">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1" name="Picture 20">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7</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graphicFrame>
        <p:nvGraphicFramePr>
          <p:cNvPr id="7" name="TextBox 4">
            <a:extLst>
              <a:ext uri="{FF2B5EF4-FFF2-40B4-BE49-F238E27FC236}">
                <a16:creationId xmlns:a16="http://schemas.microsoft.com/office/drawing/2014/main" id="{080569A8-7EA5-E9B0-EAE1-E1F7480C8C88}"/>
              </a:ext>
            </a:extLst>
          </p:cNvPr>
          <p:cNvGraphicFramePr/>
          <p:nvPr/>
        </p:nvGraphicFramePr>
        <p:xfrm>
          <a:off x="4223793" y="609600"/>
          <a:ext cx="7704856" cy="52736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638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7" name="Rectangle 16">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1" y="1314450"/>
            <a:ext cx="3967859" cy="3680244"/>
          </a:xfrm>
        </p:spPr>
        <p:txBody>
          <a:bodyPr vert="horz" lIns="91440" tIns="45720" rIns="91440" bIns="45720" rtlCol="0" anchor="ctr">
            <a:normAutofit/>
          </a:bodyPr>
          <a:lstStyle/>
          <a:p>
            <a:pPr algn="l">
              <a:lnSpc>
                <a:spcPct val="150000"/>
              </a:lnSpc>
            </a:pPr>
            <a:r>
              <a:rPr lang="en-US" sz="3700" b="1" dirty="0"/>
              <a:t>A Brief History of Depression</a:t>
            </a:r>
          </a:p>
        </p:txBody>
      </p:sp>
      <p:pic>
        <p:nvPicPr>
          <p:cNvPr id="19" name="Picture 18">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1" name="Picture 20">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3" name="Slide Number Placeholder 2"/>
          <p:cNvSpPr>
            <a:spLocks noGrp="1"/>
          </p:cNvSpPr>
          <p:nvPr>
            <p:ph type="sldNum" sz="quarter" idx="12"/>
          </p:nvPr>
        </p:nvSpPr>
        <p:spPr>
          <a:xfrm>
            <a:off x="10514011" y="5883275"/>
            <a:ext cx="764215"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577F5238-7DAD-4D2D-88D9-5A75ECE2BD5F}"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graphicFrame>
        <p:nvGraphicFramePr>
          <p:cNvPr id="7" name="TextBox 4">
            <a:extLst>
              <a:ext uri="{FF2B5EF4-FFF2-40B4-BE49-F238E27FC236}">
                <a16:creationId xmlns:a16="http://schemas.microsoft.com/office/drawing/2014/main" id="{4CCFFBBE-B5BA-F358-8E7C-9E6B5B581668}"/>
              </a:ext>
            </a:extLst>
          </p:cNvPr>
          <p:cNvGraphicFramePr/>
          <p:nvPr/>
        </p:nvGraphicFramePr>
        <p:xfrm>
          <a:off x="4295801" y="609600"/>
          <a:ext cx="7255126" cy="52736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9072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513" y="0"/>
            <a:ext cx="8950577" cy="692696"/>
          </a:xfrm>
        </p:spPr>
        <p:txBody>
          <a:bodyPr>
            <a:normAutofit/>
          </a:bodyPr>
          <a:lstStyle/>
          <a:p>
            <a:pPr algn="ctr"/>
            <a:r>
              <a:rPr lang="en-GB" sz="4000" b="1" dirty="0"/>
              <a:t>Epidemiology</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aphicFrame>
        <p:nvGraphicFramePr>
          <p:cNvPr id="7" name="TextBox 4">
            <a:extLst>
              <a:ext uri="{FF2B5EF4-FFF2-40B4-BE49-F238E27FC236}">
                <a16:creationId xmlns:a16="http://schemas.microsoft.com/office/drawing/2014/main" id="{156D7801-DDCF-3128-E45E-9BEE42C32C9D}"/>
              </a:ext>
            </a:extLst>
          </p:cNvPr>
          <p:cNvGraphicFramePr/>
          <p:nvPr/>
        </p:nvGraphicFramePr>
        <p:xfrm>
          <a:off x="1343472" y="980729"/>
          <a:ext cx="9217024" cy="5131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31225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{5A0EB9FD-673D-D344-9DE4-33F3962A9361}tf10001119_mac</Template>
  <TotalTime>13</TotalTime>
  <Words>1338</Words>
  <Application>Microsoft Macintosh PowerPoint</Application>
  <PresentationFormat>Widescreen</PresentationFormat>
  <Paragraphs>124</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Tw Cen MT</vt:lpstr>
      <vt:lpstr>Wingdings</vt:lpstr>
      <vt:lpstr>Droplet</vt:lpstr>
      <vt:lpstr>Critical Perspectives on Depressive Disorders  Lecture 1 </vt:lpstr>
      <vt:lpstr>PowerPoint Presentation</vt:lpstr>
      <vt:lpstr>PowerPoint Presentation</vt:lpstr>
      <vt:lpstr>Depressive Disorders</vt:lpstr>
      <vt:lpstr>A Brief History of Depression</vt:lpstr>
      <vt:lpstr>A Brief History of Depression</vt:lpstr>
      <vt:lpstr>A Brief History of Depression</vt:lpstr>
      <vt:lpstr>A Brief History of Depression</vt:lpstr>
      <vt:lpstr>Epidemiology</vt:lpstr>
      <vt:lpstr>Epidemiology (South Africa)</vt:lpstr>
      <vt:lpstr>Is There an Epidemic of Depression? </vt:lpstr>
      <vt:lpstr>Critique of the DSM’s diagnostic criteria</vt:lpstr>
      <vt:lpstr>Critique of the DSM’s diagnostic criteria</vt:lpstr>
      <vt:lpstr>Normal Sadness vs. Depression</vt:lpstr>
      <vt:lpstr>Major Depressive Disorder – DSM-5 (2013)</vt:lpstr>
      <vt:lpstr>Major Depressive Disorder – DSM-5 (2013)</vt:lpstr>
      <vt:lpstr>Normal Sadness vs. Depression</vt:lpstr>
      <vt:lpstr>Normal Sadness vs. Depression</vt:lpstr>
      <vt:lpstr>Normal Sadness vs. Depression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Perspectives on Depressive Disorders  Lecture 1 </dc:title>
  <dc:creator>Siyabulela Mkabile</dc:creator>
  <cp:lastModifiedBy>Siyabulela Mkabile</cp:lastModifiedBy>
  <cp:revision>1</cp:revision>
  <dcterms:created xsi:type="dcterms:W3CDTF">2022-09-26T16:01:56Z</dcterms:created>
  <dcterms:modified xsi:type="dcterms:W3CDTF">2022-09-26T16:15:28Z</dcterms:modified>
</cp:coreProperties>
</file>