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5" r:id="rId2"/>
    <p:sldId id="306" r:id="rId3"/>
    <p:sldId id="307" r:id="rId4"/>
    <p:sldId id="308" r:id="rId5"/>
    <p:sldId id="293" r:id="rId6"/>
    <p:sldId id="294" r:id="rId7"/>
    <p:sldId id="309" r:id="rId8"/>
    <p:sldId id="310" r:id="rId9"/>
    <p:sldId id="295" r:id="rId10"/>
    <p:sldId id="296" r:id="rId11"/>
    <p:sldId id="299" r:id="rId12"/>
    <p:sldId id="311" r:id="rId13"/>
    <p:sldId id="287" r:id="rId14"/>
    <p:sldId id="298" r:id="rId15"/>
    <p:sldId id="297" r:id="rId16"/>
    <p:sldId id="312" r:id="rId17"/>
    <p:sldId id="286" r:id="rId18"/>
    <p:sldId id="288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4"/>
    <p:restoredTop sz="96327"/>
  </p:normalViewPr>
  <p:slideViewPr>
    <p:cSldViewPr snapToGrid="0">
      <p:cViewPr varScale="1">
        <p:scale>
          <a:sx n="148" d="100"/>
          <a:sy n="148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A5340-C58E-478C-8F3C-71F081186B5F}" type="doc">
      <dgm:prSet loTypeId="urn:microsoft.com/office/officeart/2005/8/layout/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7996F20-54F5-4AE7-9907-D243740F0188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b="0" i="0" u="sng"/>
            <a:t>Psychodynamic theories </a:t>
          </a:r>
          <a:endParaRPr lang="en-US"/>
        </a:p>
      </dgm:t>
    </dgm:pt>
    <dgm:pt modelId="{01B46E85-2872-4539-8D20-E03DF2A3DEC5}" type="parTrans" cxnId="{6F25721C-BCF7-475E-A74F-0F42676D510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0C101DE-12E2-4295-ABB8-71F7BAEEC438}" type="sibTrans" cxnId="{6F25721C-BCF7-475E-A74F-0F42676D510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16C1213-ED87-4F32-ADE5-FCA31EE693E9}">
      <dgm:prSet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2400" b="0" i="0" dirty="0"/>
            <a:t>Between the 1940s and mid-1960s, psychiatric theory was dominated by psychoanalysis</a:t>
          </a:r>
          <a:endParaRPr lang="en-US" sz="2400" dirty="0"/>
        </a:p>
      </dgm:t>
    </dgm:pt>
    <dgm:pt modelId="{8409E4ED-C59F-4451-B317-323F9F836683}" type="parTrans" cxnId="{E8905B98-5CF5-4C9A-9BC7-910C367B0A3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E26C4EB-D82F-45FF-A7C7-21E0A4E844F0}" type="sibTrans" cxnId="{E8905B98-5CF5-4C9A-9BC7-910C367B0A3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CE614D7-7AAD-4750-B907-CB6597FC3A1C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en-US" sz="2400" b="0" i="0" dirty="0"/>
            <a:t>Hysteria, and ‘neurotic disorders’ were diagnoses applied to women experiencing symptoms of distress </a:t>
          </a:r>
          <a:endParaRPr lang="en-US" sz="2400" dirty="0"/>
        </a:p>
      </dgm:t>
    </dgm:pt>
    <dgm:pt modelId="{2EE96821-BDAC-4D5D-9C1B-53AC303F0AFC}" type="parTrans" cxnId="{1EE67B9B-249F-4B66-ADBD-B725C09B3FA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390BE88-D389-4BCB-8557-D989A1368C41}" type="sibTrans" cxnId="{1EE67B9B-249F-4B66-ADBD-B725C09B3FA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003A043-AD33-42CC-837C-9DEA671B0B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DSM-I: ‘mental disorders’ are considered to result from early experiences with parents that become </a:t>
          </a:r>
          <a:r>
            <a:rPr lang="en-US" sz="2000" b="0" i="0" dirty="0" err="1"/>
            <a:t>internalised</a:t>
          </a:r>
          <a:r>
            <a:rPr lang="en-US" sz="2000" b="0" i="0" dirty="0"/>
            <a:t> as adults through unconscious processes</a:t>
          </a:r>
          <a:endParaRPr lang="en-US" sz="2000" dirty="0"/>
        </a:p>
      </dgm:t>
    </dgm:pt>
    <dgm:pt modelId="{21C97834-874D-4F29-8250-3DDEE22027C9}" type="parTrans" cxnId="{AFEFD591-1DEF-42F2-ABB4-F86A420FC8B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536878F-F444-4DE0-AB5F-9AC874DF5F14}" type="sibTrans" cxnId="{AFEFD591-1DEF-42F2-ABB4-F86A420FC8B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A97BB7C-350E-5F40-8124-A66E4B08D8C6}" type="pres">
      <dgm:prSet presAssocID="{4E4A5340-C58E-478C-8F3C-71F081186B5F}" presName="Name0" presStyleCnt="0">
        <dgm:presLayoutVars>
          <dgm:dir/>
          <dgm:animLvl val="lvl"/>
          <dgm:resizeHandles val="exact"/>
        </dgm:presLayoutVars>
      </dgm:prSet>
      <dgm:spPr/>
    </dgm:pt>
    <dgm:pt modelId="{0F6C928C-E15F-E143-8081-664904516670}" type="pres">
      <dgm:prSet presAssocID="{B7996F20-54F5-4AE7-9907-D243740F0188}" presName="boxAndChildren" presStyleCnt="0"/>
      <dgm:spPr/>
    </dgm:pt>
    <dgm:pt modelId="{34B95669-1A0B-9843-BC8F-3F4371954D0D}" type="pres">
      <dgm:prSet presAssocID="{B7996F20-54F5-4AE7-9907-D243740F0188}" presName="parentTextBox" presStyleLbl="node1" presStyleIdx="0" presStyleCnt="1"/>
      <dgm:spPr/>
    </dgm:pt>
    <dgm:pt modelId="{C09692E0-45DE-8648-9AEC-AC36D1E523D7}" type="pres">
      <dgm:prSet presAssocID="{B7996F20-54F5-4AE7-9907-D243740F0188}" presName="entireBox" presStyleLbl="node1" presStyleIdx="0" presStyleCnt="1"/>
      <dgm:spPr/>
    </dgm:pt>
    <dgm:pt modelId="{CF91ED5D-790A-1D40-825B-BA50736B7622}" type="pres">
      <dgm:prSet presAssocID="{B7996F20-54F5-4AE7-9907-D243740F0188}" presName="descendantBox" presStyleCnt="0"/>
      <dgm:spPr/>
    </dgm:pt>
    <dgm:pt modelId="{FE70D0F8-5932-BF46-BF11-03ED9CE574F4}" type="pres">
      <dgm:prSet presAssocID="{216C1213-ED87-4F32-ADE5-FCA31EE693E9}" presName="childTextBox" presStyleLbl="fgAccFollowNode1" presStyleIdx="0" presStyleCnt="3" custScaleY="126229">
        <dgm:presLayoutVars>
          <dgm:bulletEnabled val="1"/>
        </dgm:presLayoutVars>
      </dgm:prSet>
      <dgm:spPr/>
    </dgm:pt>
    <dgm:pt modelId="{F6385A43-9681-CA43-AD73-E181976120A2}" type="pres">
      <dgm:prSet presAssocID="{FCE614D7-7AAD-4750-B907-CB6597FC3A1C}" presName="childTextBox" presStyleLbl="fgAccFollowNode1" presStyleIdx="1" presStyleCnt="3" custScaleX="112458" custScaleY="126638">
        <dgm:presLayoutVars>
          <dgm:bulletEnabled val="1"/>
        </dgm:presLayoutVars>
      </dgm:prSet>
      <dgm:spPr/>
    </dgm:pt>
    <dgm:pt modelId="{6A82456E-9B13-8943-8975-2CAC5B8867D7}" type="pres">
      <dgm:prSet presAssocID="{7003A043-AD33-42CC-837C-9DEA671B0BBE}" presName="childTextBox" presStyleLbl="fgAccFollowNode1" presStyleIdx="2" presStyleCnt="3" custScaleY="126164">
        <dgm:presLayoutVars>
          <dgm:bulletEnabled val="1"/>
        </dgm:presLayoutVars>
      </dgm:prSet>
      <dgm:spPr/>
    </dgm:pt>
  </dgm:ptLst>
  <dgm:cxnLst>
    <dgm:cxn modelId="{E1C59504-7DF9-5E42-B13E-57BAC2E73CEA}" type="presOf" srcId="{B7996F20-54F5-4AE7-9907-D243740F0188}" destId="{C09692E0-45DE-8648-9AEC-AC36D1E523D7}" srcOrd="1" destOrd="0" presId="urn:microsoft.com/office/officeart/2005/8/layout/process4"/>
    <dgm:cxn modelId="{6F25721C-BCF7-475E-A74F-0F42676D510D}" srcId="{4E4A5340-C58E-478C-8F3C-71F081186B5F}" destId="{B7996F20-54F5-4AE7-9907-D243740F0188}" srcOrd="0" destOrd="0" parTransId="{01B46E85-2872-4539-8D20-E03DF2A3DEC5}" sibTransId="{50C101DE-12E2-4295-ABB8-71F7BAEEC438}"/>
    <dgm:cxn modelId="{E94DC425-6501-AC49-BB39-CF5A4DA9EB69}" type="presOf" srcId="{216C1213-ED87-4F32-ADE5-FCA31EE693E9}" destId="{FE70D0F8-5932-BF46-BF11-03ED9CE574F4}" srcOrd="0" destOrd="0" presId="urn:microsoft.com/office/officeart/2005/8/layout/process4"/>
    <dgm:cxn modelId="{DBF9002C-C0FE-1748-BD2B-FEB0F0F0D893}" type="presOf" srcId="{4E4A5340-C58E-478C-8F3C-71F081186B5F}" destId="{1A97BB7C-350E-5F40-8124-A66E4B08D8C6}" srcOrd="0" destOrd="0" presId="urn:microsoft.com/office/officeart/2005/8/layout/process4"/>
    <dgm:cxn modelId="{A5551A65-F37C-5F42-B83B-3A58B9F26B1F}" type="presOf" srcId="{FCE614D7-7AAD-4750-B907-CB6597FC3A1C}" destId="{F6385A43-9681-CA43-AD73-E181976120A2}" srcOrd="0" destOrd="0" presId="urn:microsoft.com/office/officeart/2005/8/layout/process4"/>
    <dgm:cxn modelId="{C6B2997A-08AF-CC44-A908-FB34733D4C18}" type="presOf" srcId="{B7996F20-54F5-4AE7-9907-D243740F0188}" destId="{34B95669-1A0B-9843-BC8F-3F4371954D0D}" srcOrd="0" destOrd="0" presId="urn:microsoft.com/office/officeart/2005/8/layout/process4"/>
    <dgm:cxn modelId="{AFEFD591-1DEF-42F2-ABB4-F86A420FC8B3}" srcId="{B7996F20-54F5-4AE7-9907-D243740F0188}" destId="{7003A043-AD33-42CC-837C-9DEA671B0BBE}" srcOrd="2" destOrd="0" parTransId="{21C97834-874D-4F29-8250-3DDEE22027C9}" sibTransId="{E536878F-F444-4DE0-AB5F-9AC874DF5F14}"/>
    <dgm:cxn modelId="{E8905B98-5CF5-4C9A-9BC7-910C367B0A38}" srcId="{B7996F20-54F5-4AE7-9907-D243740F0188}" destId="{216C1213-ED87-4F32-ADE5-FCA31EE693E9}" srcOrd="0" destOrd="0" parTransId="{8409E4ED-C59F-4451-B317-323F9F836683}" sibTransId="{EE26C4EB-D82F-45FF-A7C7-21E0A4E844F0}"/>
    <dgm:cxn modelId="{1EE67B9B-249F-4B66-ADBD-B725C09B3FAB}" srcId="{B7996F20-54F5-4AE7-9907-D243740F0188}" destId="{FCE614D7-7AAD-4750-B907-CB6597FC3A1C}" srcOrd="1" destOrd="0" parTransId="{2EE96821-BDAC-4D5D-9C1B-53AC303F0AFC}" sibTransId="{A390BE88-D389-4BCB-8557-D989A1368C41}"/>
    <dgm:cxn modelId="{23EEDAA0-02E1-6948-92F7-53A7B8B40A2B}" type="presOf" srcId="{7003A043-AD33-42CC-837C-9DEA671B0BBE}" destId="{6A82456E-9B13-8943-8975-2CAC5B8867D7}" srcOrd="0" destOrd="0" presId="urn:microsoft.com/office/officeart/2005/8/layout/process4"/>
    <dgm:cxn modelId="{172AADE2-9B62-6D4C-B0DE-8803634B38B0}" type="presParOf" srcId="{1A97BB7C-350E-5F40-8124-A66E4B08D8C6}" destId="{0F6C928C-E15F-E143-8081-664904516670}" srcOrd="0" destOrd="0" presId="urn:microsoft.com/office/officeart/2005/8/layout/process4"/>
    <dgm:cxn modelId="{24D4ADC4-D7A9-A145-A2FC-766AD8570E09}" type="presParOf" srcId="{0F6C928C-E15F-E143-8081-664904516670}" destId="{34B95669-1A0B-9843-BC8F-3F4371954D0D}" srcOrd="0" destOrd="0" presId="urn:microsoft.com/office/officeart/2005/8/layout/process4"/>
    <dgm:cxn modelId="{D871D65B-0E1B-594D-9CFF-F83B4F61AFBE}" type="presParOf" srcId="{0F6C928C-E15F-E143-8081-664904516670}" destId="{C09692E0-45DE-8648-9AEC-AC36D1E523D7}" srcOrd="1" destOrd="0" presId="urn:microsoft.com/office/officeart/2005/8/layout/process4"/>
    <dgm:cxn modelId="{3FB9E8A9-A074-4F48-8CEA-1C8F4CC0F2A2}" type="presParOf" srcId="{0F6C928C-E15F-E143-8081-664904516670}" destId="{CF91ED5D-790A-1D40-825B-BA50736B7622}" srcOrd="2" destOrd="0" presId="urn:microsoft.com/office/officeart/2005/8/layout/process4"/>
    <dgm:cxn modelId="{23A06858-512C-704B-ADB9-2DC5A4B56DC8}" type="presParOf" srcId="{CF91ED5D-790A-1D40-825B-BA50736B7622}" destId="{FE70D0F8-5932-BF46-BF11-03ED9CE574F4}" srcOrd="0" destOrd="0" presId="urn:microsoft.com/office/officeart/2005/8/layout/process4"/>
    <dgm:cxn modelId="{2B8F1477-A26A-EB4A-931C-B61D8A9F5B2C}" type="presParOf" srcId="{CF91ED5D-790A-1D40-825B-BA50736B7622}" destId="{F6385A43-9681-CA43-AD73-E181976120A2}" srcOrd="1" destOrd="0" presId="urn:microsoft.com/office/officeart/2005/8/layout/process4"/>
    <dgm:cxn modelId="{FDF49BEB-9CC3-E04F-A496-A8A2CEBFD5EF}" type="presParOf" srcId="{CF91ED5D-790A-1D40-825B-BA50736B7622}" destId="{6A82456E-9B13-8943-8975-2CAC5B8867D7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8CD5DD-9267-4E76-A141-17255C124E0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B5E3E6-CDF3-4A14-936A-458159507159}">
      <dgm:prSet custT="1"/>
      <dgm:spPr/>
      <dgm:t>
        <a:bodyPr/>
        <a:lstStyle/>
        <a:p>
          <a:r>
            <a:rPr lang="en-US" sz="2400" b="0" i="0" u="sng" dirty="0"/>
            <a:t>Biomedical model </a:t>
          </a:r>
          <a:endParaRPr lang="en-US" sz="2400" dirty="0"/>
        </a:p>
      </dgm:t>
    </dgm:pt>
    <dgm:pt modelId="{E5E403C9-48C8-4CB7-A847-DBF807EAB7E4}" type="parTrans" cxnId="{0B311FE9-79A7-4610-8F51-6CFAB4A44558}">
      <dgm:prSet/>
      <dgm:spPr/>
      <dgm:t>
        <a:bodyPr/>
        <a:lstStyle/>
        <a:p>
          <a:endParaRPr lang="en-US" sz="2000"/>
        </a:p>
      </dgm:t>
    </dgm:pt>
    <dgm:pt modelId="{20DAF8B6-FDDE-448C-A644-C1F37DCD41A0}" type="sibTrans" cxnId="{0B311FE9-79A7-4610-8F51-6CFAB4A44558}">
      <dgm:prSet/>
      <dgm:spPr/>
      <dgm:t>
        <a:bodyPr/>
        <a:lstStyle/>
        <a:p>
          <a:endParaRPr lang="en-US" sz="2000"/>
        </a:p>
      </dgm:t>
    </dgm:pt>
    <dgm:pt modelId="{49378AEB-F022-42E3-84DB-C4BBD02BC207}">
      <dgm:prSet custT="1"/>
      <dgm:spPr/>
      <dgm:t>
        <a:bodyPr/>
        <a:lstStyle/>
        <a:p>
          <a:r>
            <a:rPr lang="en-US" sz="2000" b="0" i="0" dirty="0"/>
            <a:t>Early 1970s, a backlash against psychoanalytic thinking occurred in psychiatry, with proponents of evidenced-based treatments and a biological model of madness taking control of the discipline</a:t>
          </a:r>
          <a:endParaRPr lang="en-US" sz="2000" dirty="0"/>
        </a:p>
      </dgm:t>
    </dgm:pt>
    <dgm:pt modelId="{916E547A-B7F5-4EAE-A2E3-7AE68A97C67A}" type="parTrans" cxnId="{3D6A6D7B-F54D-4E2D-A7C4-FCB0633A8FD7}">
      <dgm:prSet/>
      <dgm:spPr/>
      <dgm:t>
        <a:bodyPr/>
        <a:lstStyle/>
        <a:p>
          <a:endParaRPr lang="en-US" sz="2000"/>
        </a:p>
      </dgm:t>
    </dgm:pt>
    <dgm:pt modelId="{EE1C3218-0EE5-4A07-A17E-D19446D30056}" type="sibTrans" cxnId="{3D6A6D7B-F54D-4E2D-A7C4-FCB0633A8FD7}">
      <dgm:prSet/>
      <dgm:spPr/>
      <dgm:t>
        <a:bodyPr/>
        <a:lstStyle/>
        <a:p>
          <a:endParaRPr lang="en-US" sz="2000"/>
        </a:p>
      </dgm:t>
    </dgm:pt>
    <dgm:pt modelId="{B80743C7-92C1-42E0-901A-B96DFD8CFEF2}">
      <dgm:prSet custT="1"/>
      <dgm:spPr/>
      <dgm:t>
        <a:bodyPr/>
        <a:lstStyle/>
        <a:p>
          <a:r>
            <a:rPr lang="en-US" sz="2000" b="0" i="0" dirty="0"/>
            <a:t>Resulted in depression being firmly positioned as an illness within the brain, to be primarily managed by psychotropic medication</a:t>
          </a:r>
          <a:endParaRPr lang="en-US" sz="2000" dirty="0"/>
        </a:p>
      </dgm:t>
    </dgm:pt>
    <dgm:pt modelId="{CF104AEE-BFF5-437F-8910-D9D6A43796B5}" type="parTrans" cxnId="{668A78BE-6FF9-4E69-9DE4-3589DA085D17}">
      <dgm:prSet/>
      <dgm:spPr/>
      <dgm:t>
        <a:bodyPr/>
        <a:lstStyle/>
        <a:p>
          <a:endParaRPr lang="en-US" sz="2000"/>
        </a:p>
      </dgm:t>
    </dgm:pt>
    <dgm:pt modelId="{8F1F0E6E-47DD-4222-B1C5-44B7FC187A4C}" type="sibTrans" cxnId="{668A78BE-6FF9-4E69-9DE4-3589DA085D17}">
      <dgm:prSet/>
      <dgm:spPr/>
      <dgm:t>
        <a:bodyPr/>
        <a:lstStyle/>
        <a:p>
          <a:endParaRPr lang="en-US" sz="2000"/>
        </a:p>
      </dgm:t>
    </dgm:pt>
    <dgm:pt modelId="{4AC38132-7A53-454A-BF77-693B8A77E9B1}">
      <dgm:prSet custT="1"/>
      <dgm:spPr/>
      <dgm:t>
        <a:bodyPr/>
        <a:lstStyle/>
        <a:p>
          <a:r>
            <a:rPr lang="en-US" sz="2000" b="0" i="0"/>
            <a:t>Pharmaceutical industry accused of actively encouraging the medicalisation of ‘common personal and social problems’</a:t>
          </a:r>
          <a:endParaRPr lang="en-US" sz="2000"/>
        </a:p>
      </dgm:t>
    </dgm:pt>
    <dgm:pt modelId="{CF069041-7104-4355-B628-1EE48526D922}" type="parTrans" cxnId="{F4977217-A778-47F9-8928-7D62E1CFBAF0}">
      <dgm:prSet/>
      <dgm:spPr/>
      <dgm:t>
        <a:bodyPr/>
        <a:lstStyle/>
        <a:p>
          <a:endParaRPr lang="en-US" sz="2000"/>
        </a:p>
      </dgm:t>
    </dgm:pt>
    <dgm:pt modelId="{C934931B-037F-461A-B5EB-1C7ED46A81B2}" type="sibTrans" cxnId="{F4977217-A778-47F9-8928-7D62E1CFBAF0}">
      <dgm:prSet/>
      <dgm:spPr/>
      <dgm:t>
        <a:bodyPr/>
        <a:lstStyle/>
        <a:p>
          <a:endParaRPr lang="en-US" sz="2000"/>
        </a:p>
      </dgm:t>
    </dgm:pt>
    <dgm:pt modelId="{1C930C60-9806-C04C-8608-010752AE3635}" type="pres">
      <dgm:prSet presAssocID="{828CD5DD-9267-4E76-A141-17255C124E0A}" presName="Name0" presStyleCnt="0">
        <dgm:presLayoutVars>
          <dgm:dir/>
          <dgm:animLvl val="lvl"/>
          <dgm:resizeHandles val="exact"/>
        </dgm:presLayoutVars>
      </dgm:prSet>
      <dgm:spPr/>
    </dgm:pt>
    <dgm:pt modelId="{52770808-AF63-9B48-BD3E-1D9DB2FDCC65}" type="pres">
      <dgm:prSet presAssocID="{15B5E3E6-CDF3-4A14-936A-458159507159}" presName="boxAndChildren" presStyleCnt="0"/>
      <dgm:spPr/>
    </dgm:pt>
    <dgm:pt modelId="{C38A82E0-6975-9F4D-B2D3-58A269A817F6}" type="pres">
      <dgm:prSet presAssocID="{15B5E3E6-CDF3-4A14-936A-458159507159}" presName="parentTextBox" presStyleLbl="node1" presStyleIdx="0" presStyleCnt="1"/>
      <dgm:spPr/>
    </dgm:pt>
    <dgm:pt modelId="{55615450-7659-744E-8449-C4987ED1C8F6}" type="pres">
      <dgm:prSet presAssocID="{15B5E3E6-CDF3-4A14-936A-458159507159}" presName="entireBox" presStyleLbl="node1" presStyleIdx="0" presStyleCnt="1" custLinFactNeighborX="783" custLinFactNeighborY="49"/>
      <dgm:spPr/>
    </dgm:pt>
    <dgm:pt modelId="{40C46D5E-3536-5646-ADCB-D19FEE3DF020}" type="pres">
      <dgm:prSet presAssocID="{15B5E3E6-CDF3-4A14-936A-458159507159}" presName="descendantBox" presStyleCnt="0"/>
      <dgm:spPr/>
    </dgm:pt>
    <dgm:pt modelId="{3EDE520B-EF3C-8B42-8487-CA3B1421AA6F}" type="pres">
      <dgm:prSet presAssocID="{49378AEB-F022-42E3-84DB-C4BBD02BC207}" presName="childTextBox" presStyleLbl="fgAccFollowNode1" presStyleIdx="0" presStyleCnt="3">
        <dgm:presLayoutVars>
          <dgm:bulletEnabled val="1"/>
        </dgm:presLayoutVars>
      </dgm:prSet>
      <dgm:spPr/>
    </dgm:pt>
    <dgm:pt modelId="{2326FDA6-8BEF-3F4F-998C-1614DC0CF9BC}" type="pres">
      <dgm:prSet presAssocID="{B80743C7-92C1-42E0-901A-B96DFD8CFEF2}" presName="childTextBox" presStyleLbl="fgAccFollowNode1" presStyleIdx="1" presStyleCnt="3">
        <dgm:presLayoutVars>
          <dgm:bulletEnabled val="1"/>
        </dgm:presLayoutVars>
      </dgm:prSet>
      <dgm:spPr/>
    </dgm:pt>
    <dgm:pt modelId="{F169574B-48C6-F042-86EE-729A45907108}" type="pres">
      <dgm:prSet presAssocID="{4AC38132-7A53-454A-BF77-693B8A77E9B1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F4977217-A778-47F9-8928-7D62E1CFBAF0}" srcId="{15B5E3E6-CDF3-4A14-936A-458159507159}" destId="{4AC38132-7A53-454A-BF77-693B8A77E9B1}" srcOrd="2" destOrd="0" parTransId="{CF069041-7104-4355-B628-1EE48526D922}" sibTransId="{C934931B-037F-461A-B5EB-1C7ED46A81B2}"/>
    <dgm:cxn modelId="{A2B13C49-5D33-8D46-BA3C-01ECA53E1B7F}" type="presOf" srcId="{828CD5DD-9267-4E76-A141-17255C124E0A}" destId="{1C930C60-9806-C04C-8608-010752AE3635}" srcOrd="0" destOrd="0" presId="urn:microsoft.com/office/officeart/2005/8/layout/process4"/>
    <dgm:cxn modelId="{B4CAA252-379B-1347-B625-030230057373}" type="presOf" srcId="{15B5E3E6-CDF3-4A14-936A-458159507159}" destId="{C38A82E0-6975-9F4D-B2D3-58A269A817F6}" srcOrd="0" destOrd="0" presId="urn:microsoft.com/office/officeart/2005/8/layout/process4"/>
    <dgm:cxn modelId="{3D6A6D7B-F54D-4E2D-A7C4-FCB0633A8FD7}" srcId="{15B5E3E6-CDF3-4A14-936A-458159507159}" destId="{49378AEB-F022-42E3-84DB-C4BBD02BC207}" srcOrd="0" destOrd="0" parTransId="{916E547A-B7F5-4EAE-A2E3-7AE68A97C67A}" sibTransId="{EE1C3218-0EE5-4A07-A17E-D19446D30056}"/>
    <dgm:cxn modelId="{F0AA2281-DF5F-DE42-B417-E9E871855DCB}" type="presOf" srcId="{4AC38132-7A53-454A-BF77-693B8A77E9B1}" destId="{F169574B-48C6-F042-86EE-729A45907108}" srcOrd="0" destOrd="0" presId="urn:microsoft.com/office/officeart/2005/8/layout/process4"/>
    <dgm:cxn modelId="{85672B93-2E69-D543-8BB6-C2F624627A94}" type="presOf" srcId="{B80743C7-92C1-42E0-901A-B96DFD8CFEF2}" destId="{2326FDA6-8BEF-3F4F-998C-1614DC0CF9BC}" srcOrd="0" destOrd="0" presId="urn:microsoft.com/office/officeart/2005/8/layout/process4"/>
    <dgm:cxn modelId="{668A78BE-6FF9-4E69-9DE4-3589DA085D17}" srcId="{15B5E3E6-CDF3-4A14-936A-458159507159}" destId="{B80743C7-92C1-42E0-901A-B96DFD8CFEF2}" srcOrd="1" destOrd="0" parTransId="{CF104AEE-BFF5-437F-8910-D9D6A43796B5}" sibTransId="{8F1F0E6E-47DD-4222-B1C5-44B7FC187A4C}"/>
    <dgm:cxn modelId="{E29605D6-ADF2-C841-922E-B218C238E273}" type="presOf" srcId="{49378AEB-F022-42E3-84DB-C4BBD02BC207}" destId="{3EDE520B-EF3C-8B42-8487-CA3B1421AA6F}" srcOrd="0" destOrd="0" presId="urn:microsoft.com/office/officeart/2005/8/layout/process4"/>
    <dgm:cxn modelId="{0B311FE9-79A7-4610-8F51-6CFAB4A44558}" srcId="{828CD5DD-9267-4E76-A141-17255C124E0A}" destId="{15B5E3E6-CDF3-4A14-936A-458159507159}" srcOrd="0" destOrd="0" parTransId="{E5E403C9-48C8-4CB7-A847-DBF807EAB7E4}" sibTransId="{20DAF8B6-FDDE-448C-A644-C1F37DCD41A0}"/>
    <dgm:cxn modelId="{1E7FEDFE-6168-B747-A5F4-38041116FCC0}" type="presOf" srcId="{15B5E3E6-CDF3-4A14-936A-458159507159}" destId="{55615450-7659-744E-8449-C4987ED1C8F6}" srcOrd="1" destOrd="0" presId="urn:microsoft.com/office/officeart/2005/8/layout/process4"/>
    <dgm:cxn modelId="{D71708D0-791C-1043-A2D3-6DB93C8F6639}" type="presParOf" srcId="{1C930C60-9806-C04C-8608-010752AE3635}" destId="{52770808-AF63-9B48-BD3E-1D9DB2FDCC65}" srcOrd="0" destOrd="0" presId="urn:microsoft.com/office/officeart/2005/8/layout/process4"/>
    <dgm:cxn modelId="{1594680D-55C9-9E4C-AFC5-8E47ED407E61}" type="presParOf" srcId="{52770808-AF63-9B48-BD3E-1D9DB2FDCC65}" destId="{C38A82E0-6975-9F4D-B2D3-58A269A817F6}" srcOrd="0" destOrd="0" presId="urn:microsoft.com/office/officeart/2005/8/layout/process4"/>
    <dgm:cxn modelId="{3B908490-1807-F041-A283-A95088C4A9CB}" type="presParOf" srcId="{52770808-AF63-9B48-BD3E-1D9DB2FDCC65}" destId="{55615450-7659-744E-8449-C4987ED1C8F6}" srcOrd="1" destOrd="0" presId="urn:microsoft.com/office/officeart/2005/8/layout/process4"/>
    <dgm:cxn modelId="{547D30CA-68A3-5844-80E0-6D4BAA3D564F}" type="presParOf" srcId="{52770808-AF63-9B48-BD3E-1D9DB2FDCC65}" destId="{40C46D5E-3536-5646-ADCB-D19FEE3DF020}" srcOrd="2" destOrd="0" presId="urn:microsoft.com/office/officeart/2005/8/layout/process4"/>
    <dgm:cxn modelId="{EFF8FA3F-8D45-FA46-BAE2-82F12A66A684}" type="presParOf" srcId="{40C46D5E-3536-5646-ADCB-D19FEE3DF020}" destId="{3EDE520B-EF3C-8B42-8487-CA3B1421AA6F}" srcOrd="0" destOrd="0" presId="urn:microsoft.com/office/officeart/2005/8/layout/process4"/>
    <dgm:cxn modelId="{804C731E-7DA9-8D4A-8D41-DA953E708393}" type="presParOf" srcId="{40C46D5E-3536-5646-ADCB-D19FEE3DF020}" destId="{2326FDA6-8BEF-3F4F-998C-1614DC0CF9BC}" srcOrd="1" destOrd="0" presId="urn:microsoft.com/office/officeart/2005/8/layout/process4"/>
    <dgm:cxn modelId="{BCE848CF-81A7-414D-9BEC-FB1930B0F1A7}" type="presParOf" srcId="{40C46D5E-3536-5646-ADCB-D19FEE3DF020}" destId="{F169574B-48C6-F042-86EE-729A4590710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62D84-E085-4494-A7F3-C87875F86D1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1E7E1A-9094-4E91-A17B-2D28581FCD8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Gendered Discourses</a:t>
          </a:r>
          <a:endParaRPr lang="en-US"/>
        </a:p>
      </dgm:t>
    </dgm:pt>
    <dgm:pt modelId="{7D2D8C84-A2F0-45A7-A072-BF0DB33175BC}" type="parTrans" cxnId="{9ED0D719-A1C3-426E-9751-72D30511764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FE15FE9E-882B-4A12-AD22-34A970D90698}" type="sibTrans" cxnId="{9ED0D719-A1C3-426E-9751-72D30511764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B290B00-53E8-4278-BB05-DBEE7974D244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1" i="0" baseline="0"/>
            <a:t>Gendered discourses </a:t>
          </a:r>
          <a:r>
            <a:rPr lang="en-GB" b="0" i="0" baseline="0"/>
            <a:t>– widely shared, often implicit, set of beliefs about the nature of ‘femininity’ and ‘masculinity’</a:t>
          </a:r>
          <a:endParaRPr lang="en-US"/>
        </a:p>
      </dgm:t>
    </dgm:pt>
    <dgm:pt modelId="{763AC082-2DDA-4CE6-BF3F-B59456EE5D4A}" type="parTrans" cxnId="{5EF65F4E-4544-456E-B824-B6E126B71A3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D5945E5-F086-41E0-AFBC-8A684780E096}" type="sibTrans" cxnId="{5EF65F4E-4544-456E-B824-B6E126B71A3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9732E0A-70DE-4FAB-98B7-4B927A9C614A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Emotion vs. Reason; Passivity vs. Assertiveness</a:t>
          </a:r>
          <a:endParaRPr lang="en-US"/>
        </a:p>
      </dgm:t>
    </dgm:pt>
    <dgm:pt modelId="{06931D4E-0934-4C44-8292-BBA8CBB77F76}" type="parTrans" cxnId="{A1B9AD17-2BE8-4A8F-A7CB-F31813F6088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31681CC-2A75-4C1C-8919-9DBA056DF23B}" type="sibTrans" cxnId="{A1B9AD17-2BE8-4A8F-A7CB-F31813F6088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F9FEBD9-3613-4BE9-9B27-EB1AB4620D6C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The poles of each dualism associated with femininity are devalued in comparison to the poles associated with men</a:t>
          </a:r>
          <a:endParaRPr lang="en-US" dirty="0"/>
        </a:p>
      </dgm:t>
    </dgm:pt>
    <dgm:pt modelId="{E376E89B-2BDC-47E5-BEB2-AFF553DD53F1}" type="parTrans" cxnId="{C97FC656-CB27-4DB3-9E6B-BF0400531F3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8E0C0D5-3C4F-4659-BCC9-6F9E3999912E}" type="sibTrans" cxnId="{C97FC656-CB27-4DB3-9E6B-BF0400531F3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D5EB715-DE81-4D21-89BE-C84821F09607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Discourses of femininity portray the ‘good woman’ as someone whose activities are oriented around relationships and caring for others</a:t>
          </a:r>
          <a:endParaRPr lang="en-US"/>
        </a:p>
      </dgm:t>
    </dgm:pt>
    <dgm:pt modelId="{79D88762-2D1D-4C27-9247-0938FD756DB5}" type="parTrans" cxnId="{ADF4D3A9-3A05-4A7A-9396-318597B7F5C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48E503D-1CC6-4393-9760-B1845B2A17DF}" type="sibTrans" cxnId="{ADF4D3A9-3A05-4A7A-9396-318597B7F5C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B2D19B5-C70E-45EF-95CD-29E55B3BB2D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This discourse supports societal arrangements where women perform most of the work of caring and placing the needs of others ahead of their own</a:t>
          </a:r>
          <a:endParaRPr lang="en-US"/>
        </a:p>
      </dgm:t>
    </dgm:pt>
    <dgm:pt modelId="{1E219B25-3119-4501-B64D-00A72F26C3BF}" type="parTrans" cxnId="{34C97F91-DBEC-4063-961E-C738234DFA3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75B7A87-12F0-42A1-AF33-2A8E34BB8B02}" type="sibTrans" cxnId="{34C97F91-DBEC-4063-961E-C738234DFA3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FBD4AF5-2CA4-0B40-9A42-D60A1DFE9A82}" type="pres">
      <dgm:prSet presAssocID="{53862D84-E085-4494-A7F3-C87875F86D1F}" presName="linear" presStyleCnt="0">
        <dgm:presLayoutVars>
          <dgm:animLvl val="lvl"/>
          <dgm:resizeHandles val="exact"/>
        </dgm:presLayoutVars>
      </dgm:prSet>
      <dgm:spPr/>
    </dgm:pt>
    <dgm:pt modelId="{C6A4C7D2-BD73-A640-AEAA-B796FD626DBA}" type="pres">
      <dgm:prSet presAssocID="{E81E7E1A-9094-4E91-A17B-2D28581FCD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6660899-42BF-F64F-8B6F-A56A912AF670}" type="pres">
      <dgm:prSet presAssocID="{E81E7E1A-9094-4E91-A17B-2D28581FCD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B9AD17-2BE8-4A8F-A7CB-F31813F6088D}" srcId="{E81E7E1A-9094-4E91-A17B-2D28581FCD89}" destId="{99732E0A-70DE-4FAB-98B7-4B927A9C614A}" srcOrd="1" destOrd="0" parTransId="{06931D4E-0934-4C44-8292-BBA8CBB77F76}" sibTransId="{B31681CC-2A75-4C1C-8919-9DBA056DF23B}"/>
    <dgm:cxn modelId="{9ED0D719-A1C3-426E-9751-72D305117644}" srcId="{53862D84-E085-4494-A7F3-C87875F86D1F}" destId="{E81E7E1A-9094-4E91-A17B-2D28581FCD89}" srcOrd="0" destOrd="0" parTransId="{7D2D8C84-A2F0-45A7-A072-BF0DB33175BC}" sibTransId="{FE15FE9E-882B-4A12-AD22-34A970D90698}"/>
    <dgm:cxn modelId="{5E120025-90C5-634E-95B9-C54D6BA74668}" type="presOf" srcId="{BD5EB715-DE81-4D21-89BE-C84821F09607}" destId="{F6660899-42BF-F64F-8B6F-A56A912AF670}" srcOrd="0" destOrd="3" presId="urn:microsoft.com/office/officeart/2005/8/layout/vList2"/>
    <dgm:cxn modelId="{3C2FCB26-3D18-3B41-B82B-E30637ECE554}" type="presOf" srcId="{99732E0A-70DE-4FAB-98B7-4B927A9C614A}" destId="{F6660899-42BF-F64F-8B6F-A56A912AF670}" srcOrd="0" destOrd="1" presId="urn:microsoft.com/office/officeart/2005/8/layout/vList2"/>
    <dgm:cxn modelId="{3A473E43-2B99-D143-AC99-10B9A1657165}" type="presOf" srcId="{EF9FEBD9-3613-4BE9-9B27-EB1AB4620D6C}" destId="{F6660899-42BF-F64F-8B6F-A56A912AF670}" srcOrd="0" destOrd="2" presId="urn:microsoft.com/office/officeart/2005/8/layout/vList2"/>
    <dgm:cxn modelId="{5EF65F4E-4544-456E-B824-B6E126B71A39}" srcId="{E81E7E1A-9094-4E91-A17B-2D28581FCD89}" destId="{9B290B00-53E8-4278-BB05-DBEE7974D244}" srcOrd="0" destOrd="0" parTransId="{763AC082-2DDA-4CE6-BF3F-B59456EE5D4A}" sibTransId="{DD5945E5-F086-41E0-AFBC-8A684780E096}"/>
    <dgm:cxn modelId="{C97FC656-CB27-4DB3-9E6B-BF0400531F3E}" srcId="{E81E7E1A-9094-4E91-A17B-2D28581FCD89}" destId="{EF9FEBD9-3613-4BE9-9B27-EB1AB4620D6C}" srcOrd="2" destOrd="0" parTransId="{E376E89B-2BDC-47E5-BEB2-AFF553DD53F1}" sibTransId="{18E0C0D5-3C4F-4659-BCC9-6F9E3999912E}"/>
    <dgm:cxn modelId="{B8DD6665-EA7E-7D49-ADF7-3824591367D1}" type="presOf" srcId="{BB2D19B5-C70E-45EF-95CD-29E55B3BB2DF}" destId="{F6660899-42BF-F64F-8B6F-A56A912AF670}" srcOrd="0" destOrd="4" presId="urn:microsoft.com/office/officeart/2005/8/layout/vList2"/>
    <dgm:cxn modelId="{34C97F91-DBEC-4063-961E-C738234DFA3B}" srcId="{E81E7E1A-9094-4E91-A17B-2D28581FCD89}" destId="{BB2D19B5-C70E-45EF-95CD-29E55B3BB2DF}" srcOrd="4" destOrd="0" parTransId="{1E219B25-3119-4501-B64D-00A72F26C3BF}" sibTransId="{375B7A87-12F0-42A1-AF33-2A8E34BB8B02}"/>
    <dgm:cxn modelId="{A38401A0-1ED8-EE41-84FE-2030EDC87C3C}" type="presOf" srcId="{9B290B00-53E8-4278-BB05-DBEE7974D244}" destId="{F6660899-42BF-F64F-8B6F-A56A912AF670}" srcOrd="0" destOrd="0" presId="urn:microsoft.com/office/officeart/2005/8/layout/vList2"/>
    <dgm:cxn modelId="{ADF4D3A9-3A05-4A7A-9396-318597B7F5C7}" srcId="{E81E7E1A-9094-4E91-A17B-2D28581FCD89}" destId="{BD5EB715-DE81-4D21-89BE-C84821F09607}" srcOrd="3" destOrd="0" parTransId="{79D88762-2D1D-4C27-9247-0938FD756DB5}" sibTransId="{548E503D-1CC6-4393-9760-B1845B2A17DF}"/>
    <dgm:cxn modelId="{10186CAA-62F4-DE41-9DE1-83D4487F48B8}" type="presOf" srcId="{E81E7E1A-9094-4E91-A17B-2D28581FCD89}" destId="{C6A4C7D2-BD73-A640-AEAA-B796FD626DBA}" srcOrd="0" destOrd="0" presId="urn:microsoft.com/office/officeart/2005/8/layout/vList2"/>
    <dgm:cxn modelId="{2C09A2BD-48CF-A94D-832D-F4040153870B}" type="presOf" srcId="{53862D84-E085-4494-A7F3-C87875F86D1F}" destId="{7FBD4AF5-2CA4-0B40-9A42-D60A1DFE9A82}" srcOrd="0" destOrd="0" presId="urn:microsoft.com/office/officeart/2005/8/layout/vList2"/>
    <dgm:cxn modelId="{37D812BC-3ABB-5A49-A40E-B4DC2108B8AA}" type="presParOf" srcId="{7FBD4AF5-2CA4-0B40-9A42-D60A1DFE9A82}" destId="{C6A4C7D2-BD73-A640-AEAA-B796FD626DBA}" srcOrd="0" destOrd="0" presId="urn:microsoft.com/office/officeart/2005/8/layout/vList2"/>
    <dgm:cxn modelId="{88627F24-FF12-B449-88D9-985A441132D5}" type="presParOf" srcId="{7FBD4AF5-2CA4-0B40-9A42-D60A1DFE9A82}" destId="{F6660899-42BF-F64F-8B6F-A56A912AF6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5EED18-AB6B-406C-845C-795F7DE91F2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D5F997-1128-472E-8DDB-718ABC797AE8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Gender Roles and Life Events </a:t>
          </a:r>
          <a:endParaRPr lang="en-US"/>
        </a:p>
      </dgm:t>
    </dgm:pt>
    <dgm:pt modelId="{E7A6BFD0-D1C4-4BC7-9A8D-5BB1D9FD3F04}" type="parTrans" cxnId="{031D65D9-96FA-4326-8CC8-13B5270CEC7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49D82EB-18CA-499A-9867-5EA28A2EC64B}" type="sibTrans" cxnId="{031D65D9-96FA-4326-8CC8-13B5270CEC7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14C9563-EF7C-4524-918D-D1D5C7B6CF5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The construction and experience of gendered roles is a significant factor in the development of depression</a:t>
          </a:r>
          <a:endParaRPr lang="en-US"/>
        </a:p>
      </dgm:t>
    </dgm:pt>
    <dgm:pt modelId="{F2A05C30-E135-44E3-9F84-5DAEC72AE7D0}" type="parTrans" cxnId="{FF5D9ECC-8F8E-475B-8F93-7DC7ADC8594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E4FBE45-5060-4164-8001-A32C10EA7E13}" type="sibTrans" cxnId="{FF5D9ECC-8F8E-475B-8F93-7DC7ADC8594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E08853E-4182-40AE-B6F0-D17CADB47A2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Girls and women expected by their peers and parents to conform to restrictive social roles </a:t>
          </a:r>
          <a:endParaRPr lang="en-US"/>
        </a:p>
      </dgm:t>
    </dgm:pt>
    <dgm:pt modelId="{065D715D-1AE2-4C01-903D-B2754EC08F63}" type="parTrans" cxnId="{098C37B1-AD48-46C2-9609-B07C8943197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759B1FD-FE6C-4555-9B35-B4BE0A098019}" type="sibTrans" cxnId="{098C37B1-AD48-46C2-9609-B07C8943197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2CFA245-3292-4989-8BDA-7335A50A53EC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Adolescent body dissatisfaction, resulting from the objectification of women’s bodies in western culture may account for some of the variance in the prevalence rates of depression </a:t>
          </a:r>
          <a:endParaRPr lang="en-US" dirty="0"/>
        </a:p>
      </dgm:t>
    </dgm:pt>
    <dgm:pt modelId="{B250332A-1789-4368-835C-0066816906FE}" type="parTrans" cxnId="{1D98A7B7-3680-4C52-AF67-2EA8D2E57E3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2E816FE-2FAC-4C52-8328-49653056743E}" type="sibTrans" cxnId="{1D98A7B7-3680-4C52-AF67-2EA8D2E57E3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60A959D-FB79-417A-A9A7-3A6321B87B2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Certain groups of women (caring for young children, experiencing poverty, abusive relationships, sex workers) report greater susceptibility to life events that increase risk for depression </a:t>
          </a:r>
          <a:endParaRPr lang="en-US" dirty="0"/>
        </a:p>
      </dgm:t>
    </dgm:pt>
    <dgm:pt modelId="{7E54831D-D002-4F2A-9535-A0F38EE6878C}" type="parTrans" cxnId="{4ACE1B9E-2779-4627-8976-CF637B38816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2FC6AD2-E3FE-4DC0-9706-8791D94308E5}" type="sibTrans" cxnId="{4ACE1B9E-2779-4627-8976-CF637B388162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82AF6A8-8B4F-6A4E-A13B-2E9914C3C86D}" type="pres">
      <dgm:prSet presAssocID="{E95EED18-AB6B-406C-845C-795F7DE91F22}" presName="linear" presStyleCnt="0">
        <dgm:presLayoutVars>
          <dgm:animLvl val="lvl"/>
          <dgm:resizeHandles val="exact"/>
        </dgm:presLayoutVars>
      </dgm:prSet>
      <dgm:spPr/>
    </dgm:pt>
    <dgm:pt modelId="{F876C1CA-5B6C-9341-90BB-67A601C18394}" type="pres">
      <dgm:prSet presAssocID="{70D5F997-1128-472E-8DDB-718ABC797AE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2A873A-D1B2-9344-8716-A74E9E2867CF}" type="pres">
      <dgm:prSet presAssocID="{70D5F997-1128-472E-8DDB-718ABC797AE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563D45-9EA4-A442-BDFA-06862AC6B70B}" type="presOf" srcId="{E95EED18-AB6B-406C-845C-795F7DE91F22}" destId="{D82AF6A8-8B4F-6A4E-A13B-2E9914C3C86D}" srcOrd="0" destOrd="0" presId="urn:microsoft.com/office/officeart/2005/8/layout/vList2"/>
    <dgm:cxn modelId="{E352B571-DCDE-224C-A70B-AE5FBA88F7C1}" type="presOf" srcId="{70D5F997-1128-472E-8DDB-718ABC797AE8}" destId="{F876C1CA-5B6C-9341-90BB-67A601C18394}" srcOrd="0" destOrd="0" presId="urn:microsoft.com/office/officeart/2005/8/layout/vList2"/>
    <dgm:cxn modelId="{4ACE1B9E-2779-4627-8976-CF637B388162}" srcId="{70D5F997-1128-472E-8DDB-718ABC797AE8}" destId="{460A959D-FB79-417A-A9A7-3A6321B87B29}" srcOrd="3" destOrd="0" parTransId="{7E54831D-D002-4F2A-9535-A0F38EE6878C}" sibTransId="{12FC6AD2-E3FE-4DC0-9706-8791D94308E5}"/>
    <dgm:cxn modelId="{AB64A0A3-C0FF-0E4E-8E3C-9B1BF399C875}" type="presOf" srcId="{D2CFA245-3292-4989-8BDA-7335A50A53EC}" destId="{382A873A-D1B2-9344-8716-A74E9E2867CF}" srcOrd="0" destOrd="2" presId="urn:microsoft.com/office/officeart/2005/8/layout/vList2"/>
    <dgm:cxn modelId="{E44722AB-D69C-4245-818A-45E270CFF85E}" type="presOf" srcId="{460A959D-FB79-417A-A9A7-3A6321B87B29}" destId="{382A873A-D1B2-9344-8716-A74E9E2867CF}" srcOrd="0" destOrd="3" presId="urn:microsoft.com/office/officeart/2005/8/layout/vList2"/>
    <dgm:cxn modelId="{098C37B1-AD48-46C2-9609-B07C89431979}" srcId="{70D5F997-1128-472E-8DDB-718ABC797AE8}" destId="{2E08853E-4182-40AE-B6F0-D17CADB47A22}" srcOrd="1" destOrd="0" parTransId="{065D715D-1AE2-4C01-903D-B2754EC08F63}" sibTransId="{1759B1FD-FE6C-4555-9B35-B4BE0A098019}"/>
    <dgm:cxn modelId="{1D98A7B7-3680-4C52-AF67-2EA8D2E57E36}" srcId="{70D5F997-1128-472E-8DDB-718ABC797AE8}" destId="{D2CFA245-3292-4989-8BDA-7335A50A53EC}" srcOrd="2" destOrd="0" parTransId="{B250332A-1789-4368-835C-0066816906FE}" sibTransId="{62E816FE-2FAC-4C52-8328-49653056743E}"/>
    <dgm:cxn modelId="{FF5D9ECC-8F8E-475B-8F93-7DC7ADC85948}" srcId="{70D5F997-1128-472E-8DDB-718ABC797AE8}" destId="{B14C9563-EF7C-4524-918D-D1D5C7B6CF56}" srcOrd="0" destOrd="0" parTransId="{F2A05C30-E135-44E3-9F84-5DAEC72AE7D0}" sibTransId="{9E4FBE45-5060-4164-8001-A32C10EA7E13}"/>
    <dgm:cxn modelId="{803C5ACF-9067-ED47-B9A6-AD14B8618625}" type="presOf" srcId="{2E08853E-4182-40AE-B6F0-D17CADB47A22}" destId="{382A873A-D1B2-9344-8716-A74E9E2867CF}" srcOrd="0" destOrd="1" presId="urn:microsoft.com/office/officeart/2005/8/layout/vList2"/>
    <dgm:cxn modelId="{59D4C9D0-66D6-2741-BA65-382FBE2C7D22}" type="presOf" srcId="{B14C9563-EF7C-4524-918D-D1D5C7B6CF56}" destId="{382A873A-D1B2-9344-8716-A74E9E2867CF}" srcOrd="0" destOrd="0" presId="urn:microsoft.com/office/officeart/2005/8/layout/vList2"/>
    <dgm:cxn modelId="{031D65D9-96FA-4326-8CC8-13B5270CEC7B}" srcId="{E95EED18-AB6B-406C-845C-795F7DE91F22}" destId="{70D5F997-1128-472E-8DDB-718ABC797AE8}" srcOrd="0" destOrd="0" parTransId="{E7A6BFD0-D1C4-4BC7-9A8D-5BB1D9FD3F04}" sibTransId="{049D82EB-18CA-499A-9867-5EA28A2EC64B}"/>
    <dgm:cxn modelId="{AB423A91-EDE2-5547-A664-CC67427D7E2A}" type="presParOf" srcId="{D82AF6A8-8B4F-6A4E-A13B-2E9914C3C86D}" destId="{F876C1CA-5B6C-9341-90BB-67A601C18394}" srcOrd="0" destOrd="0" presId="urn:microsoft.com/office/officeart/2005/8/layout/vList2"/>
    <dgm:cxn modelId="{B1CEFFA2-B565-9148-AA51-2A8D9BDB87AB}" type="presParOf" srcId="{D82AF6A8-8B4F-6A4E-A13B-2E9914C3C86D}" destId="{382A873A-D1B2-9344-8716-A74E9E2867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78FE10-DA59-4C46-98A7-3A9CFD7B5A6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3BEB9F-5355-4A3F-A5A4-61F4077C153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Gender Inequality, Discrimination and Violence </a:t>
          </a:r>
          <a:endParaRPr lang="en-US"/>
        </a:p>
      </dgm:t>
    </dgm:pt>
    <dgm:pt modelId="{9D66402D-CF05-4389-BDF7-A6CD3E4CF821}" type="parTrans" cxnId="{5CA76B22-DDE3-465F-893C-9A1C6666AB1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DA0BADC-324C-44D1-99BB-3446C930B46C}" type="sibTrans" cxnId="{5CA76B22-DDE3-465F-893C-9A1C6666AB1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6AA0349-23C4-4C1C-B905-A51BDE4A0BE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Gender inequality leads to discrimination </a:t>
          </a:r>
          <a:endParaRPr lang="en-US"/>
        </a:p>
      </dgm:t>
    </dgm:pt>
    <dgm:pt modelId="{DD2DDB04-D2EF-41DD-97BB-EBC19FB7B24F}" type="parTrans" cxnId="{0C10C263-92E3-400A-BF5A-6C69252FB57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6283715-76B9-4C44-8512-B6226B5CA6C9}" type="sibTrans" cxnId="{0C10C263-92E3-400A-BF5A-6C69252FB57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5E3937C-8BCC-42BA-905E-2F298BC8FD2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The social roots of women’s mental health problems in low-income countries have been identified as under-nourishment, low-paid work and domestic violence</a:t>
          </a:r>
          <a:endParaRPr lang="en-US" dirty="0"/>
        </a:p>
      </dgm:t>
    </dgm:pt>
    <dgm:pt modelId="{A4D31A92-119E-4D58-8BAB-9FA4BBD6169B}" type="parTrans" cxnId="{59534677-6109-4744-9353-54C49950E3D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F6B8114-E292-487A-BFC2-CBBEA0A70707}" type="sibTrans" cxnId="{59534677-6109-4744-9353-54C49950E3D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3518CEB-2B75-42B2-8E9E-ED20201A8FEB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The experience of physical and sexual violence is linked to mental health problems including depression, anxiety, substance abuse, PTSD and physical health problems </a:t>
          </a:r>
          <a:endParaRPr lang="en-US"/>
        </a:p>
      </dgm:t>
    </dgm:pt>
    <dgm:pt modelId="{7A45E28F-C7C1-4F93-8B79-CCB9EE81DA05}" type="parTrans" cxnId="{DA2AC3D6-B639-44E9-B067-8C681D47A16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41C8185-9D67-4866-A349-766ECCDF72CF}" type="sibTrans" cxnId="{DA2AC3D6-B639-44E9-B067-8C681D47A16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5B309E3-0561-BE4C-B946-412508D80EC6}" type="pres">
      <dgm:prSet presAssocID="{5478FE10-DA59-4C46-98A7-3A9CFD7B5A67}" presName="linear" presStyleCnt="0">
        <dgm:presLayoutVars>
          <dgm:animLvl val="lvl"/>
          <dgm:resizeHandles val="exact"/>
        </dgm:presLayoutVars>
      </dgm:prSet>
      <dgm:spPr/>
    </dgm:pt>
    <dgm:pt modelId="{BD4E4B83-F6EB-A448-B28B-56A1F9B913F1}" type="pres">
      <dgm:prSet presAssocID="{F63BEB9F-5355-4A3F-A5A4-61F4077C15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6C0AC5B-8739-9F45-B775-301CB9D2C9C3}" type="pres">
      <dgm:prSet presAssocID="{F63BEB9F-5355-4A3F-A5A4-61F4077C15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8491F16-6748-8947-9DBF-11936041E924}" type="presOf" srcId="{5478FE10-DA59-4C46-98A7-3A9CFD7B5A67}" destId="{85B309E3-0561-BE4C-B946-412508D80EC6}" srcOrd="0" destOrd="0" presId="urn:microsoft.com/office/officeart/2005/8/layout/vList2"/>
    <dgm:cxn modelId="{5CA76B22-DDE3-465F-893C-9A1C6666AB11}" srcId="{5478FE10-DA59-4C46-98A7-3A9CFD7B5A67}" destId="{F63BEB9F-5355-4A3F-A5A4-61F4077C1530}" srcOrd="0" destOrd="0" parTransId="{9D66402D-CF05-4389-BDF7-A6CD3E4CF821}" sibTransId="{7DA0BADC-324C-44D1-99BB-3446C930B46C}"/>
    <dgm:cxn modelId="{0C10C263-92E3-400A-BF5A-6C69252FB57A}" srcId="{F63BEB9F-5355-4A3F-A5A4-61F4077C1530}" destId="{86AA0349-23C4-4C1C-B905-A51BDE4A0BE0}" srcOrd="0" destOrd="0" parTransId="{DD2DDB04-D2EF-41DD-97BB-EBC19FB7B24F}" sibTransId="{36283715-76B9-4C44-8512-B6226B5CA6C9}"/>
    <dgm:cxn modelId="{CB23EE68-A85F-6B47-84C2-62BE52507D3F}" type="presOf" srcId="{F63BEB9F-5355-4A3F-A5A4-61F4077C1530}" destId="{BD4E4B83-F6EB-A448-B28B-56A1F9B913F1}" srcOrd="0" destOrd="0" presId="urn:microsoft.com/office/officeart/2005/8/layout/vList2"/>
    <dgm:cxn modelId="{59534677-6109-4744-9353-54C49950E3D4}" srcId="{F63BEB9F-5355-4A3F-A5A4-61F4077C1530}" destId="{25E3937C-8BCC-42BA-905E-2F298BC8FD2F}" srcOrd="1" destOrd="0" parTransId="{A4D31A92-119E-4D58-8BAB-9FA4BBD6169B}" sibTransId="{AF6B8114-E292-487A-BFC2-CBBEA0A70707}"/>
    <dgm:cxn modelId="{E1FBDA90-14D8-B04D-9DDC-2D644AE66EEF}" type="presOf" srcId="{C3518CEB-2B75-42B2-8E9E-ED20201A8FEB}" destId="{06C0AC5B-8739-9F45-B775-301CB9D2C9C3}" srcOrd="0" destOrd="2" presId="urn:microsoft.com/office/officeart/2005/8/layout/vList2"/>
    <dgm:cxn modelId="{7F5DC295-31B4-7A48-B95D-AA2BA153D4F2}" type="presOf" srcId="{86AA0349-23C4-4C1C-B905-A51BDE4A0BE0}" destId="{06C0AC5B-8739-9F45-B775-301CB9D2C9C3}" srcOrd="0" destOrd="0" presId="urn:microsoft.com/office/officeart/2005/8/layout/vList2"/>
    <dgm:cxn modelId="{25DA57BF-FA01-684F-B538-41B3268FCDC3}" type="presOf" srcId="{25E3937C-8BCC-42BA-905E-2F298BC8FD2F}" destId="{06C0AC5B-8739-9F45-B775-301CB9D2C9C3}" srcOrd="0" destOrd="1" presId="urn:microsoft.com/office/officeart/2005/8/layout/vList2"/>
    <dgm:cxn modelId="{DA2AC3D6-B639-44E9-B067-8C681D47A165}" srcId="{F63BEB9F-5355-4A3F-A5A4-61F4077C1530}" destId="{C3518CEB-2B75-42B2-8E9E-ED20201A8FEB}" srcOrd="2" destOrd="0" parTransId="{7A45E28F-C7C1-4F93-8B79-CCB9EE81DA05}" sibTransId="{B41C8185-9D67-4866-A349-766ECCDF72CF}"/>
    <dgm:cxn modelId="{8CB6AAF7-1285-7345-AF59-07D579300C16}" type="presParOf" srcId="{85B309E3-0561-BE4C-B946-412508D80EC6}" destId="{BD4E4B83-F6EB-A448-B28B-56A1F9B913F1}" srcOrd="0" destOrd="0" presId="urn:microsoft.com/office/officeart/2005/8/layout/vList2"/>
    <dgm:cxn modelId="{D78F4956-0518-B840-B2B4-C4905F44B999}" type="presParOf" srcId="{85B309E3-0561-BE4C-B946-412508D80EC6}" destId="{06C0AC5B-8739-9F45-B775-301CB9D2C9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FC9978-3057-43F3-B6F3-C3303C0E165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5F81AF-4DEF-45BF-AA50-71BB805C8C2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Gender Inequality: Discrimination </a:t>
          </a:r>
          <a:endParaRPr lang="en-US"/>
        </a:p>
      </dgm:t>
    </dgm:pt>
    <dgm:pt modelId="{7DBE89FA-2896-4549-A200-07D51B56E84C}" type="parTrans" cxnId="{1C60F0AE-A39C-4CEA-9280-17D94D222E8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1603973-A67F-4413-A855-273C236DB80C}" type="sibTrans" cxnId="{1C60F0AE-A39C-4CEA-9280-17D94D222E8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31571C2-7246-4E3D-AE3A-974EAB3ED803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Racial discrimination is a significant cause of stress, associated with low self-esteem, depression, anxiety and somatic symptoms – but not gender-specific</a:t>
          </a:r>
          <a:endParaRPr lang="en-US" dirty="0"/>
        </a:p>
      </dgm:t>
    </dgm:pt>
    <dgm:pt modelId="{3F611AD0-978C-47A8-879A-32BCFE3DCBB1}" type="parTrans" cxnId="{FB01A40E-9E80-4F4A-9E5A-DD2B5414156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8F39F4A-8AE7-40F0-9B51-0A062D1E19DB}" type="sibTrans" cxnId="{FB01A40E-9E80-4F4A-9E5A-DD2B54141564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EAAD671-6F11-4C3E-B4D9-DC270AC7515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Sexist discrimination explains a much greater percentage of depressive symptoms in women than generic (gender-neutral) life stressors </a:t>
          </a:r>
          <a:endParaRPr lang="en-US"/>
        </a:p>
      </dgm:t>
    </dgm:pt>
    <dgm:pt modelId="{4BC8DE7F-4537-43F9-AABB-91414A9A0D11}" type="parTrans" cxnId="{1C8DF2D7-7A0A-40A6-A52D-FEA76FD41BB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AEBC8A5-FFB4-4BF7-86DD-B9DB5CD78383}" type="sibTrans" cxnId="{1C8DF2D7-7A0A-40A6-A52D-FEA76FD41BB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48DB89F-08CC-434D-8D8F-10EC255CF6CD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Black women may experience double-discrimination, compounded further by experiences of poverty, inequality, disability and gender-based violence</a:t>
          </a:r>
          <a:endParaRPr lang="en-US" dirty="0"/>
        </a:p>
      </dgm:t>
    </dgm:pt>
    <dgm:pt modelId="{449EF61B-60C8-4D2C-A28A-0E9153103A7C}" type="parTrans" cxnId="{C19BD665-292B-494D-851B-8E6A165B8AF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9694598-6752-4686-A401-7B7C1EC12A9A}" type="sibTrans" cxnId="{C19BD665-292B-494D-851B-8E6A165B8AF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ABFB7EC-A81A-DB4C-9BC7-4FB91D37AA06}" type="pres">
      <dgm:prSet presAssocID="{82FC9978-3057-43F3-B6F3-C3303C0E165F}" presName="linear" presStyleCnt="0">
        <dgm:presLayoutVars>
          <dgm:animLvl val="lvl"/>
          <dgm:resizeHandles val="exact"/>
        </dgm:presLayoutVars>
      </dgm:prSet>
      <dgm:spPr/>
    </dgm:pt>
    <dgm:pt modelId="{FCF72890-97EE-BD48-B81B-30F8DFD234E1}" type="pres">
      <dgm:prSet presAssocID="{A95F81AF-4DEF-45BF-AA50-71BB805C8C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E352FEE-E1E3-EA44-B2B7-62D9328F761C}" type="pres">
      <dgm:prSet presAssocID="{A95F81AF-4DEF-45BF-AA50-71BB805C8C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B01A40E-9E80-4F4A-9E5A-DD2B54141564}" srcId="{A95F81AF-4DEF-45BF-AA50-71BB805C8C2F}" destId="{731571C2-7246-4E3D-AE3A-974EAB3ED803}" srcOrd="0" destOrd="0" parTransId="{3F611AD0-978C-47A8-879A-32BCFE3DCBB1}" sibTransId="{98F39F4A-8AE7-40F0-9B51-0A062D1E19DB}"/>
    <dgm:cxn modelId="{A0C0051F-81AC-124F-9834-7A604C3B0B37}" type="presOf" srcId="{A95F81AF-4DEF-45BF-AA50-71BB805C8C2F}" destId="{FCF72890-97EE-BD48-B81B-30F8DFD234E1}" srcOrd="0" destOrd="0" presId="urn:microsoft.com/office/officeart/2005/8/layout/vList2"/>
    <dgm:cxn modelId="{69343E23-2EA1-1C44-B5BD-62B8F99D15E7}" type="presOf" srcId="{82FC9978-3057-43F3-B6F3-C3303C0E165F}" destId="{0ABFB7EC-A81A-DB4C-9BC7-4FB91D37AA06}" srcOrd="0" destOrd="0" presId="urn:microsoft.com/office/officeart/2005/8/layout/vList2"/>
    <dgm:cxn modelId="{B2FFC438-F47C-E347-B06B-5C7C31010892}" type="presOf" srcId="{0EAAD671-6F11-4C3E-B4D9-DC270AC75150}" destId="{5E352FEE-E1E3-EA44-B2B7-62D9328F761C}" srcOrd="0" destOrd="1" presId="urn:microsoft.com/office/officeart/2005/8/layout/vList2"/>
    <dgm:cxn modelId="{94A94C42-18FD-9646-87AE-DFD873B0D26A}" type="presOf" srcId="{731571C2-7246-4E3D-AE3A-974EAB3ED803}" destId="{5E352FEE-E1E3-EA44-B2B7-62D9328F761C}" srcOrd="0" destOrd="0" presId="urn:microsoft.com/office/officeart/2005/8/layout/vList2"/>
    <dgm:cxn modelId="{C19BD665-292B-494D-851B-8E6A165B8AFA}" srcId="{A95F81AF-4DEF-45BF-AA50-71BB805C8C2F}" destId="{B48DB89F-08CC-434D-8D8F-10EC255CF6CD}" srcOrd="2" destOrd="0" parTransId="{449EF61B-60C8-4D2C-A28A-0E9153103A7C}" sibTransId="{59694598-6752-4686-A401-7B7C1EC12A9A}"/>
    <dgm:cxn modelId="{E780B292-C6D7-5A48-939D-CE5677EAB9B0}" type="presOf" srcId="{B48DB89F-08CC-434D-8D8F-10EC255CF6CD}" destId="{5E352FEE-E1E3-EA44-B2B7-62D9328F761C}" srcOrd="0" destOrd="2" presId="urn:microsoft.com/office/officeart/2005/8/layout/vList2"/>
    <dgm:cxn modelId="{1C60F0AE-A39C-4CEA-9280-17D94D222E89}" srcId="{82FC9978-3057-43F3-B6F3-C3303C0E165F}" destId="{A95F81AF-4DEF-45BF-AA50-71BB805C8C2F}" srcOrd="0" destOrd="0" parTransId="{7DBE89FA-2896-4549-A200-07D51B56E84C}" sibTransId="{61603973-A67F-4413-A855-273C236DB80C}"/>
    <dgm:cxn modelId="{1C8DF2D7-7A0A-40A6-A52D-FEA76FD41BB7}" srcId="{A95F81AF-4DEF-45BF-AA50-71BB805C8C2F}" destId="{0EAAD671-6F11-4C3E-B4D9-DC270AC75150}" srcOrd="1" destOrd="0" parTransId="{4BC8DE7F-4537-43F9-AABB-91414A9A0D11}" sibTransId="{9AEBC8A5-FFB4-4BF7-86DD-B9DB5CD78383}"/>
    <dgm:cxn modelId="{EF82E767-ADCB-964B-BD2F-D7EFEA041427}" type="presParOf" srcId="{0ABFB7EC-A81A-DB4C-9BC7-4FB91D37AA06}" destId="{FCF72890-97EE-BD48-B81B-30F8DFD234E1}" srcOrd="0" destOrd="0" presId="urn:microsoft.com/office/officeart/2005/8/layout/vList2"/>
    <dgm:cxn modelId="{70EDDDDB-055D-0A43-BC10-A87ECA9B11B8}" type="presParOf" srcId="{0ABFB7EC-A81A-DB4C-9BC7-4FB91D37AA06}" destId="{5E352FEE-E1E3-EA44-B2B7-62D9328F76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18A612-2063-4DCC-8C0E-F13DF513A81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65BC88-5894-4498-B06E-1D35281DEE99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Gender Inequalities – Division of Labour </a:t>
          </a:r>
          <a:endParaRPr lang="en-US"/>
        </a:p>
      </dgm:t>
    </dgm:pt>
    <dgm:pt modelId="{00621E80-FA13-419A-86F5-07949EB11076}" type="parTrans" cxnId="{0505EA3B-5811-45FE-884B-FA34AC331ED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1596823-5706-4B1C-B916-CD3DBC29C68A}" type="sibTrans" cxnId="{0505EA3B-5811-45FE-884B-FA34AC331EDB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149A892-4F0B-495C-B558-B8233E70E514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Division of labour in society - women do most of the work involved in the home, caring for family members; unpaid ‘reproductive’ labour </a:t>
          </a:r>
          <a:endParaRPr lang="en-US"/>
        </a:p>
      </dgm:t>
    </dgm:pt>
    <dgm:pt modelId="{4251E47D-899E-4542-8CF3-D6034F3ADF94}" type="parTrans" cxnId="{851D8AC5-F080-4E01-8025-9C32318CA61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3FE26A8-5300-40F1-8E7B-0162BC66D5AC}" type="sibTrans" cxnId="{851D8AC5-F080-4E01-8025-9C32318CA61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4CC1907-C44A-4E68-97A9-026135B208A1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Women bear most of the responsibility for childcare</a:t>
          </a:r>
          <a:endParaRPr lang="en-US" dirty="0"/>
        </a:p>
      </dgm:t>
    </dgm:pt>
    <dgm:pt modelId="{5CEE921C-CAF0-4ED0-A7BB-E023A8B81B4B}" type="parTrans" cxnId="{63AF03A8-D767-4717-B678-21BD467B75D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B4347BB-555B-4707-B2FF-1188CA94EA98}" type="sibTrans" cxnId="{63AF03A8-D767-4717-B678-21BD467B75DD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8A637CC-24E2-45AF-980E-7968FA9EBB5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Many women are employed in low-paid, low-prestige occupations</a:t>
          </a:r>
          <a:endParaRPr lang="en-US"/>
        </a:p>
      </dgm:t>
    </dgm:pt>
    <dgm:pt modelId="{D630B690-5834-4F51-9A68-90E1A0C8BD28}" type="parTrans" cxnId="{4AF4FF35-A9A9-4346-B59C-376130A9BCE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2D71A17-A89E-4E82-9A39-7B271C5E77F6}" type="sibTrans" cxnId="{4AF4FF35-A9A9-4346-B59C-376130A9BCEA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967651E-4BDF-4A03-BD5C-F80FB9BD6E4F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The ‘double day’ for women who combine marriage and motherhood with paid work </a:t>
          </a:r>
          <a:endParaRPr lang="en-US"/>
        </a:p>
      </dgm:t>
    </dgm:pt>
    <dgm:pt modelId="{A970DA6A-DDCB-42A0-B619-541C423C753F}" type="parTrans" cxnId="{5806EE1D-3D7F-46CD-B92D-7B766F69FA3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832A0D5-EF4A-4730-9CAB-835CCCC16257}" type="sibTrans" cxnId="{5806EE1D-3D7F-46CD-B92D-7B766F69FA3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57A459B-8F5A-4060-B620-FD4E7B5F6C2A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Many women are only able to work part-time due to childcare responsibilities</a:t>
          </a:r>
          <a:endParaRPr lang="en-US"/>
        </a:p>
      </dgm:t>
    </dgm:pt>
    <dgm:pt modelId="{BDFE3758-F0AD-415E-ACD7-055735E56152}" type="parTrans" cxnId="{6AEC6B24-06E3-439F-8C79-F5A1FD7B6C2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56201E3-0EF4-4FC4-879F-26ECA0894135}" type="sibTrans" cxnId="{6AEC6B24-06E3-439F-8C79-F5A1FD7B6C26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C9EF228-8734-F849-AE19-60E43CDE1FE6}" type="pres">
      <dgm:prSet presAssocID="{EC18A612-2063-4DCC-8C0E-F13DF513A817}" presName="linear" presStyleCnt="0">
        <dgm:presLayoutVars>
          <dgm:animLvl val="lvl"/>
          <dgm:resizeHandles val="exact"/>
        </dgm:presLayoutVars>
      </dgm:prSet>
      <dgm:spPr/>
    </dgm:pt>
    <dgm:pt modelId="{CF72A442-CF97-294B-9268-071DDECDF59F}" type="pres">
      <dgm:prSet presAssocID="{0765BC88-5894-4498-B06E-1D35281DEE9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B6BB96-0925-C142-9211-8C03F34624E0}" type="pres">
      <dgm:prSet presAssocID="{0765BC88-5894-4498-B06E-1D35281DEE9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F7CE1A-29D3-7442-B717-80C9A7A4C4ED}" type="presOf" srcId="{EC18A612-2063-4DCC-8C0E-F13DF513A817}" destId="{7C9EF228-8734-F849-AE19-60E43CDE1FE6}" srcOrd="0" destOrd="0" presId="urn:microsoft.com/office/officeart/2005/8/layout/vList2"/>
    <dgm:cxn modelId="{5806EE1D-3D7F-46CD-B92D-7B766F69FA3F}" srcId="{0765BC88-5894-4498-B06E-1D35281DEE99}" destId="{3967651E-4BDF-4A03-BD5C-F80FB9BD6E4F}" srcOrd="3" destOrd="0" parTransId="{A970DA6A-DDCB-42A0-B619-541C423C753F}" sibTransId="{2832A0D5-EF4A-4730-9CAB-835CCCC16257}"/>
    <dgm:cxn modelId="{B64A2E21-9599-B94D-A2E9-BD73E3EBC662}" type="presOf" srcId="{257A459B-8F5A-4060-B620-FD4E7B5F6C2A}" destId="{12B6BB96-0925-C142-9211-8C03F34624E0}" srcOrd="0" destOrd="4" presId="urn:microsoft.com/office/officeart/2005/8/layout/vList2"/>
    <dgm:cxn modelId="{6AEC6B24-06E3-439F-8C79-F5A1FD7B6C26}" srcId="{0765BC88-5894-4498-B06E-1D35281DEE99}" destId="{257A459B-8F5A-4060-B620-FD4E7B5F6C2A}" srcOrd="4" destOrd="0" parTransId="{BDFE3758-F0AD-415E-ACD7-055735E56152}" sibTransId="{656201E3-0EF4-4FC4-879F-26ECA0894135}"/>
    <dgm:cxn modelId="{861F6B30-0D27-5849-AFFA-3B46A70A0C60}" type="presOf" srcId="{3967651E-4BDF-4A03-BD5C-F80FB9BD6E4F}" destId="{12B6BB96-0925-C142-9211-8C03F34624E0}" srcOrd="0" destOrd="3" presId="urn:microsoft.com/office/officeart/2005/8/layout/vList2"/>
    <dgm:cxn modelId="{4A8F5531-466E-F64B-9E6C-4B061FF98E05}" type="presOf" srcId="{98A637CC-24E2-45AF-980E-7968FA9EBB55}" destId="{12B6BB96-0925-C142-9211-8C03F34624E0}" srcOrd="0" destOrd="2" presId="urn:microsoft.com/office/officeart/2005/8/layout/vList2"/>
    <dgm:cxn modelId="{4AF4FF35-A9A9-4346-B59C-376130A9BCEA}" srcId="{0765BC88-5894-4498-B06E-1D35281DEE99}" destId="{98A637CC-24E2-45AF-980E-7968FA9EBB55}" srcOrd="2" destOrd="0" parTransId="{D630B690-5834-4F51-9A68-90E1A0C8BD28}" sibTransId="{A2D71A17-A89E-4E82-9A39-7B271C5E77F6}"/>
    <dgm:cxn modelId="{0505EA3B-5811-45FE-884B-FA34AC331EDB}" srcId="{EC18A612-2063-4DCC-8C0E-F13DF513A817}" destId="{0765BC88-5894-4498-B06E-1D35281DEE99}" srcOrd="0" destOrd="0" parTransId="{00621E80-FA13-419A-86F5-07949EB11076}" sibTransId="{11596823-5706-4B1C-B916-CD3DBC29C68A}"/>
    <dgm:cxn modelId="{E5AF383E-7B88-CD4F-8B9B-A33907DB828A}" type="presOf" srcId="{0765BC88-5894-4498-B06E-1D35281DEE99}" destId="{CF72A442-CF97-294B-9268-071DDECDF59F}" srcOrd="0" destOrd="0" presId="urn:microsoft.com/office/officeart/2005/8/layout/vList2"/>
    <dgm:cxn modelId="{7B899253-035B-3145-9DB0-C04A3350C5CE}" type="presOf" srcId="{E149A892-4F0B-495C-B558-B8233E70E514}" destId="{12B6BB96-0925-C142-9211-8C03F34624E0}" srcOrd="0" destOrd="0" presId="urn:microsoft.com/office/officeart/2005/8/layout/vList2"/>
    <dgm:cxn modelId="{438A1A67-7352-C64D-BC7A-8EFE200B5F12}" type="presOf" srcId="{44CC1907-C44A-4E68-97A9-026135B208A1}" destId="{12B6BB96-0925-C142-9211-8C03F34624E0}" srcOrd="0" destOrd="1" presId="urn:microsoft.com/office/officeart/2005/8/layout/vList2"/>
    <dgm:cxn modelId="{63AF03A8-D767-4717-B678-21BD467B75DD}" srcId="{0765BC88-5894-4498-B06E-1D35281DEE99}" destId="{44CC1907-C44A-4E68-97A9-026135B208A1}" srcOrd="1" destOrd="0" parTransId="{5CEE921C-CAF0-4ED0-A7BB-E023A8B81B4B}" sibTransId="{BB4347BB-555B-4707-B2FF-1188CA94EA98}"/>
    <dgm:cxn modelId="{851D8AC5-F080-4E01-8025-9C32318CA611}" srcId="{0765BC88-5894-4498-B06E-1D35281DEE99}" destId="{E149A892-4F0B-495C-B558-B8233E70E514}" srcOrd="0" destOrd="0" parTransId="{4251E47D-899E-4542-8CF3-D6034F3ADF94}" sibTransId="{43FE26A8-5300-40F1-8E7B-0162BC66D5AC}"/>
    <dgm:cxn modelId="{AFDC3A63-F814-2947-A871-51D0EB11D9B1}" type="presParOf" srcId="{7C9EF228-8734-F849-AE19-60E43CDE1FE6}" destId="{CF72A442-CF97-294B-9268-071DDECDF59F}" srcOrd="0" destOrd="0" presId="urn:microsoft.com/office/officeart/2005/8/layout/vList2"/>
    <dgm:cxn modelId="{0CEC52B3-B0C6-E549-8459-55178F7792E9}" type="presParOf" srcId="{7C9EF228-8734-F849-AE19-60E43CDE1FE6}" destId="{12B6BB96-0925-C142-9211-8C03F34624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A7A78E-993E-4E88-9A96-5ECE01FE236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6C3046-8993-4948-9735-FE143CA95CF5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u="sng" baseline="0"/>
            <a:t>Gender Inequalities - Poverty</a:t>
          </a:r>
          <a:endParaRPr lang="en-US"/>
        </a:p>
      </dgm:t>
    </dgm:pt>
    <dgm:pt modelId="{1A7032F8-185A-467E-9DCB-C2986139E5AA}" type="parTrans" cxnId="{A0723336-1F80-4ADD-BD2B-5DE9DD520F1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E558592-38ED-4F3B-ACC3-81E71FCB295A}" type="sibTrans" cxnId="{A0723336-1F80-4ADD-BD2B-5DE9DD520F18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6FE90B0-B855-42A0-AB6B-6425F56AE05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Rates of major depression among low-income mothers are twice as high as the general population of women</a:t>
          </a:r>
          <a:endParaRPr lang="en-US" dirty="0"/>
        </a:p>
      </dgm:t>
    </dgm:pt>
    <dgm:pt modelId="{84EBEA37-AD54-4F61-A4D3-5B1DAD2BD14C}" type="parTrans" cxnId="{5B2CA105-E895-4397-A7FB-A77FE80694C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51443253-BB54-408B-8207-815B7BB55A06}" type="sibTrans" cxnId="{5B2CA105-E895-4397-A7FB-A77FE80694C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9BE8E72-23BC-4B1F-823A-8021FBFA4142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/>
            <a:t>Financial hardship almost doubles a women’s risk for the onset of depression </a:t>
          </a:r>
          <a:endParaRPr lang="en-US"/>
        </a:p>
      </dgm:t>
    </dgm:pt>
    <dgm:pt modelId="{61B07A47-3673-4CFC-9F9E-B99213329CCF}" type="parTrans" cxnId="{FD388D28-E75F-4846-820E-FB37DC33CE3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D4FAEF51-5574-473B-9B4F-6F2C2613D8A4}" type="sibTrans" cxnId="{FD388D28-E75F-4846-820E-FB37DC33CE3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30E22558-CE80-4956-BBAD-A66A17DDB930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Many more poor women than poor men in the world</a:t>
          </a:r>
          <a:endParaRPr lang="en-US" dirty="0"/>
        </a:p>
      </dgm:t>
    </dgm:pt>
    <dgm:pt modelId="{9006279D-121D-438A-8645-48721FC71E3C}" type="parTrans" cxnId="{0ECFF50C-3E48-4573-80A4-9335F47439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A2905106-B728-4C18-A375-58500D5B99C1}" type="sibTrans" cxnId="{0ECFF50C-3E48-4573-80A4-9335F47439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2BE52825-3DBB-421C-8872-EE4D833B5E3E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b="0" i="0" baseline="0" dirty="0"/>
            <a:t>Women living in poverty are more likely than other women, and men living in poverty, to have experiences that are linked to a high risk for depression (abuse, unemployment)</a:t>
          </a:r>
          <a:endParaRPr lang="en-US" dirty="0"/>
        </a:p>
      </dgm:t>
    </dgm:pt>
    <dgm:pt modelId="{00DEEB43-F093-4AC5-B053-BB54A3168BFB}" type="parTrans" cxnId="{1A2B6445-033C-48C0-AB7E-ED649D819C3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16ECB88-A005-45CB-8EED-CE2DA698541E}" type="sibTrans" cxnId="{1A2B6445-033C-48C0-AB7E-ED649D819C37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6D0A66B-269C-E248-B3AC-1FC7194BC81B}" type="pres">
      <dgm:prSet presAssocID="{5FA7A78E-993E-4E88-9A96-5ECE01FE236B}" presName="linear" presStyleCnt="0">
        <dgm:presLayoutVars>
          <dgm:animLvl val="lvl"/>
          <dgm:resizeHandles val="exact"/>
        </dgm:presLayoutVars>
      </dgm:prSet>
      <dgm:spPr/>
    </dgm:pt>
    <dgm:pt modelId="{9AF6F8E9-907E-6048-88FD-01E04AE99857}" type="pres">
      <dgm:prSet presAssocID="{146C3046-8993-4948-9735-FE143CA95CF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C9DB6D4-7FB0-054C-874E-176975AD7BDF}" type="pres">
      <dgm:prSet presAssocID="{146C3046-8993-4948-9735-FE143CA95CF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B2CA105-E895-4397-A7FB-A77FE80694C7}" srcId="{146C3046-8993-4948-9735-FE143CA95CF5}" destId="{A6FE90B0-B855-42A0-AB6B-6425F56AE050}" srcOrd="0" destOrd="0" parTransId="{84EBEA37-AD54-4F61-A4D3-5B1DAD2BD14C}" sibTransId="{51443253-BB54-408B-8207-815B7BB55A06}"/>
    <dgm:cxn modelId="{0ECFF50C-3E48-4573-80A4-9335F474390F}" srcId="{146C3046-8993-4948-9735-FE143CA95CF5}" destId="{30E22558-CE80-4956-BBAD-A66A17DDB930}" srcOrd="2" destOrd="0" parTransId="{9006279D-121D-438A-8645-48721FC71E3C}" sibTransId="{A2905106-B728-4C18-A375-58500D5B99C1}"/>
    <dgm:cxn modelId="{FD388D28-E75F-4846-820E-FB37DC33CE37}" srcId="{146C3046-8993-4948-9735-FE143CA95CF5}" destId="{D9BE8E72-23BC-4B1F-823A-8021FBFA4142}" srcOrd="1" destOrd="0" parTransId="{61B07A47-3673-4CFC-9F9E-B99213329CCF}" sibTransId="{D4FAEF51-5574-473B-9B4F-6F2C2613D8A4}"/>
    <dgm:cxn modelId="{B1AA5035-D677-044E-8BF2-166E9ED86D7B}" type="presOf" srcId="{A6FE90B0-B855-42A0-AB6B-6425F56AE050}" destId="{2C9DB6D4-7FB0-054C-874E-176975AD7BDF}" srcOrd="0" destOrd="0" presId="urn:microsoft.com/office/officeart/2005/8/layout/vList2"/>
    <dgm:cxn modelId="{A0723336-1F80-4ADD-BD2B-5DE9DD520F18}" srcId="{5FA7A78E-993E-4E88-9A96-5ECE01FE236B}" destId="{146C3046-8993-4948-9735-FE143CA95CF5}" srcOrd="0" destOrd="0" parTransId="{1A7032F8-185A-467E-9DCB-C2986139E5AA}" sibTransId="{9E558592-38ED-4F3B-ACC3-81E71FCB295A}"/>
    <dgm:cxn modelId="{3321E438-E2C5-6747-83CB-BBD59B430552}" type="presOf" srcId="{2BE52825-3DBB-421C-8872-EE4D833B5E3E}" destId="{2C9DB6D4-7FB0-054C-874E-176975AD7BDF}" srcOrd="0" destOrd="3" presId="urn:microsoft.com/office/officeart/2005/8/layout/vList2"/>
    <dgm:cxn modelId="{1A2B6445-033C-48C0-AB7E-ED649D819C37}" srcId="{146C3046-8993-4948-9735-FE143CA95CF5}" destId="{2BE52825-3DBB-421C-8872-EE4D833B5E3E}" srcOrd="3" destOrd="0" parTransId="{00DEEB43-F093-4AC5-B053-BB54A3168BFB}" sibTransId="{916ECB88-A005-45CB-8EED-CE2DA698541E}"/>
    <dgm:cxn modelId="{50D77D48-E62C-FD4E-93AB-12181BE02450}" type="presOf" srcId="{30E22558-CE80-4956-BBAD-A66A17DDB930}" destId="{2C9DB6D4-7FB0-054C-874E-176975AD7BDF}" srcOrd="0" destOrd="2" presId="urn:microsoft.com/office/officeart/2005/8/layout/vList2"/>
    <dgm:cxn modelId="{CDACBE73-A136-7D46-86A2-4C838DD7CA1D}" type="presOf" srcId="{D9BE8E72-23BC-4B1F-823A-8021FBFA4142}" destId="{2C9DB6D4-7FB0-054C-874E-176975AD7BDF}" srcOrd="0" destOrd="1" presId="urn:microsoft.com/office/officeart/2005/8/layout/vList2"/>
    <dgm:cxn modelId="{D9CF528A-2BBE-654D-B82C-0E8AD3FB5312}" type="presOf" srcId="{5FA7A78E-993E-4E88-9A96-5ECE01FE236B}" destId="{46D0A66B-269C-E248-B3AC-1FC7194BC81B}" srcOrd="0" destOrd="0" presId="urn:microsoft.com/office/officeart/2005/8/layout/vList2"/>
    <dgm:cxn modelId="{0D6767A6-1815-C045-8765-4F98797A4311}" type="presOf" srcId="{146C3046-8993-4948-9735-FE143CA95CF5}" destId="{9AF6F8E9-907E-6048-88FD-01E04AE99857}" srcOrd="0" destOrd="0" presId="urn:microsoft.com/office/officeart/2005/8/layout/vList2"/>
    <dgm:cxn modelId="{73A527F6-B6CD-EA45-A37F-F75509D300BD}" type="presParOf" srcId="{46D0A66B-269C-E248-B3AC-1FC7194BC81B}" destId="{9AF6F8E9-907E-6048-88FD-01E04AE99857}" srcOrd="0" destOrd="0" presId="urn:microsoft.com/office/officeart/2005/8/layout/vList2"/>
    <dgm:cxn modelId="{05FD577B-4C85-0D40-B213-378E03E39737}" type="presParOf" srcId="{46D0A66B-269C-E248-B3AC-1FC7194BC81B}" destId="{2C9DB6D4-7FB0-054C-874E-176975AD7B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692E0-45DE-8648-9AEC-AC36D1E523D7}">
      <dsp:nvSpPr>
        <dsp:cNvPr id="0" name=""/>
        <dsp:cNvSpPr/>
      </dsp:nvSpPr>
      <dsp:spPr>
        <a:xfrm>
          <a:off x="0" y="832"/>
          <a:ext cx="10037606" cy="37709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0944" tIns="440944" rIns="440944" bIns="440944" numCol="1" spcCol="1270" anchor="ctr" anchorCtr="0">
          <a:noAutofit/>
        </a:bodyPr>
        <a:lstStyle/>
        <a:p>
          <a:pPr marL="0" lvl="0" indent="0" algn="ctr" defTabSz="27559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0" i="0" u="sng" kern="1200"/>
            <a:t>Psychodynamic theories </a:t>
          </a:r>
          <a:endParaRPr lang="en-US" sz="6200" kern="1200"/>
        </a:p>
      </dsp:txBody>
      <dsp:txXfrm>
        <a:off x="0" y="832"/>
        <a:ext cx="10037606" cy="2036304"/>
      </dsp:txXfrm>
    </dsp:sp>
    <dsp:sp modelId="{FE70D0F8-5932-BF46-BF11-03ED9CE574F4}">
      <dsp:nvSpPr>
        <dsp:cNvPr id="0" name=""/>
        <dsp:cNvSpPr/>
      </dsp:nvSpPr>
      <dsp:spPr>
        <a:xfrm>
          <a:off x="3431" y="1734230"/>
          <a:ext cx="3210269" cy="21896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Between the 1940s and mid-1960s, psychiatric theory was dominated by psychoanalysis</a:t>
          </a:r>
          <a:endParaRPr lang="en-US" sz="2400" kern="1200" dirty="0"/>
        </a:p>
      </dsp:txBody>
      <dsp:txXfrm>
        <a:off x="3431" y="1734230"/>
        <a:ext cx="3210269" cy="2189605"/>
      </dsp:txXfrm>
    </dsp:sp>
    <dsp:sp modelId="{F6385A43-9681-CA43-AD73-E181976120A2}">
      <dsp:nvSpPr>
        <dsp:cNvPr id="0" name=""/>
        <dsp:cNvSpPr/>
      </dsp:nvSpPr>
      <dsp:spPr>
        <a:xfrm>
          <a:off x="3213700" y="1730683"/>
          <a:ext cx="3610205" cy="21967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Hysteria, and ‘neurotic disorders’ were diagnoses applied to women experiencing symptoms of distress </a:t>
          </a:r>
          <a:endParaRPr lang="en-US" sz="2400" kern="1200" dirty="0"/>
        </a:p>
      </dsp:txBody>
      <dsp:txXfrm>
        <a:off x="3213700" y="1730683"/>
        <a:ext cx="3610205" cy="2196700"/>
      </dsp:txXfrm>
    </dsp:sp>
    <dsp:sp modelId="{6A82456E-9B13-8943-8975-2CAC5B8867D7}">
      <dsp:nvSpPr>
        <dsp:cNvPr id="0" name=""/>
        <dsp:cNvSpPr/>
      </dsp:nvSpPr>
      <dsp:spPr>
        <a:xfrm>
          <a:off x="6823906" y="1734794"/>
          <a:ext cx="3210269" cy="218847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DSM-I: ‘mental disorders’ are considered to result from early experiences with parents that become </a:t>
          </a:r>
          <a:r>
            <a:rPr lang="en-US" sz="2000" b="0" i="0" kern="1200" dirty="0" err="1"/>
            <a:t>internalised</a:t>
          </a:r>
          <a:r>
            <a:rPr lang="en-US" sz="2000" b="0" i="0" kern="1200" dirty="0"/>
            <a:t> as adults through unconscious processes</a:t>
          </a:r>
          <a:endParaRPr lang="en-US" sz="2000" kern="1200" dirty="0"/>
        </a:p>
      </dsp:txBody>
      <dsp:txXfrm>
        <a:off x="6823906" y="1734794"/>
        <a:ext cx="3210269" cy="2188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15450-7659-744E-8449-C4987ED1C8F6}">
      <dsp:nvSpPr>
        <dsp:cNvPr id="0" name=""/>
        <dsp:cNvSpPr/>
      </dsp:nvSpPr>
      <dsp:spPr>
        <a:xfrm>
          <a:off x="0" y="3852"/>
          <a:ext cx="9959662" cy="3941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sng" kern="1200" dirty="0"/>
            <a:t>Biomedical model </a:t>
          </a:r>
          <a:endParaRPr lang="en-US" sz="2400" kern="1200" dirty="0"/>
        </a:p>
      </dsp:txBody>
      <dsp:txXfrm>
        <a:off x="0" y="3852"/>
        <a:ext cx="9959662" cy="2128385"/>
      </dsp:txXfrm>
    </dsp:sp>
    <dsp:sp modelId="{3EDE520B-EF3C-8B42-8487-CA3B1421AA6F}">
      <dsp:nvSpPr>
        <dsp:cNvPr id="0" name=""/>
        <dsp:cNvSpPr/>
      </dsp:nvSpPr>
      <dsp:spPr>
        <a:xfrm>
          <a:off x="4863" y="2051482"/>
          <a:ext cx="3316645" cy="1813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Early 1970s, a backlash against psychoanalytic thinking occurred in psychiatry, with proponents of evidenced-based treatments and a biological model of madness taking control of the discipline</a:t>
          </a:r>
          <a:endParaRPr lang="en-US" sz="2000" kern="1200" dirty="0"/>
        </a:p>
      </dsp:txBody>
      <dsp:txXfrm>
        <a:off x="4863" y="2051482"/>
        <a:ext cx="3316645" cy="1813068"/>
      </dsp:txXfrm>
    </dsp:sp>
    <dsp:sp modelId="{2326FDA6-8BEF-3F4F-998C-1614DC0CF9BC}">
      <dsp:nvSpPr>
        <dsp:cNvPr id="0" name=""/>
        <dsp:cNvSpPr/>
      </dsp:nvSpPr>
      <dsp:spPr>
        <a:xfrm>
          <a:off x="3321508" y="2051482"/>
          <a:ext cx="3316645" cy="1813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Resulted in depression being firmly positioned as an illness within the brain, to be primarily managed by psychotropic medication</a:t>
          </a:r>
          <a:endParaRPr lang="en-US" sz="2000" kern="1200" dirty="0"/>
        </a:p>
      </dsp:txBody>
      <dsp:txXfrm>
        <a:off x="3321508" y="2051482"/>
        <a:ext cx="3316645" cy="1813068"/>
      </dsp:txXfrm>
    </dsp:sp>
    <dsp:sp modelId="{F169574B-48C6-F042-86EE-729A45907108}">
      <dsp:nvSpPr>
        <dsp:cNvPr id="0" name=""/>
        <dsp:cNvSpPr/>
      </dsp:nvSpPr>
      <dsp:spPr>
        <a:xfrm>
          <a:off x="6638153" y="2051482"/>
          <a:ext cx="3316645" cy="1813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Pharmaceutical industry accused of actively encouraging the medicalisation of ‘common personal and social problems’</a:t>
          </a:r>
          <a:endParaRPr lang="en-US" sz="2000" kern="1200"/>
        </a:p>
      </dsp:txBody>
      <dsp:txXfrm>
        <a:off x="6638153" y="2051482"/>
        <a:ext cx="3316645" cy="1813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4C7D2-BD73-A640-AEAA-B796FD626DBA}">
      <dsp:nvSpPr>
        <dsp:cNvPr id="0" name=""/>
        <dsp:cNvSpPr/>
      </dsp:nvSpPr>
      <dsp:spPr>
        <a:xfrm>
          <a:off x="0" y="4370"/>
          <a:ext cx="6833787" cy="702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u="sng" kern="1200" baseline="0"/>
            <a:t>Gendered Discourses</a:t>
          </a:r>
          <a:endParaRPr lang="en-US" sz="2400" kern="1200"/>
        </a:p>
      </dsp:txBody>
      <dsp:txXfrm>
        <a:off x="34269" y="38639"/>
        <a:ext cx="6765249" cy="633462"/>
      </dsp:txXfrm>
    </dsp:sp>
    <dsp:sp modelId="{F6660899-42BF-F64F-8B6F-A56A912AF670}">
      <dsp:nvSpPr>
        <dsp:cNvPr id="0" name=""/>
        <dsp:cNvSpPr/>
      </dsp:nvSpPr>
      <dsp:spPr>
        <a:xfrm>
          <a:off x="0" y="706370"/>
          <a:ext cx="6833787" cy="45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7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1" i="0" kern="1200" baseline="0"/>
            <a:t>Gendered discourses </a:t>
          </a:r>
          <a:r>
            <a:rPr lang="en-GB" sz="1900" b="0" i="0" kern="1200" baseline="0"/>
            <a:t>– widely shared, often implicit, set of beliefs about the nature of ‘femininity’ and ‘masculinity’</a:t>
          </a:r>
          <a:endParaRPr lang="en-US" sz="1900" kern="1200"/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/>
            <a:t>Emotion vs. Reason; Passivity vs. Assertiveness</a:t>
          </a:r>
          <a:endParaRPr lang="en-US" sz="1900" kern="1200"/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 dirty="0"/>
            <a:t>The poles of each dualism associated with femininity are devalued in comparison to the poles associated with men</a:t>
          </a:r>
          <a:endParaRPr lang="en-US" sz="1900" kern="1200" dirty="0"/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/>
            <a:t>Discourses of femininity portray the ‘good woman’ as someone whose activities are oriented around relationships and caring for others</a:t>
          </a:r>
          <a:endParaRPr lang="en-US" sz="1900" kern="1200"/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/>
            <a:t>This discourse supports societal arrangements where women perform most of the work of caring and placing the needs of others ahead of their own</a:t>
          </a:r>
          <a:endParaRPr lang="en-US" sz="1900" kern="1200"/>
        </a:p>
      </dsp:txBody>
      <dsp:txXfrm>
        <a:off x="0" y="706370"/>
        <a:ext cx="6833787" cy="4570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6C1CA-5B6C-9341-90BB-67A601C18394}">
      <dsp:nvSpPr>
        <dsp:cNvPr id="0" name=""/>
        <dsp:cNvSpPr/>
      </dsp:nvSpPr>
      <dsp:spPr>
        <a:xfrm>
          <a:off x="0" y="199276"/>
          <a:ext cx="7050280" cy="702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u="sng" kern="1200" baseline="0"/>
            <a:t>Gender Roles and Life Events </a:t>
          </a:r>
          <a:endParaRPr lang="en-US" sz="2400" kern="1200"/>
        </a:p>
      </dsp:txBody>
      <dsp:txXfrm>
        <a:off x="34269" y="233545"/>
        <a:ext cx="6981742" cy="633462"/>
      </dsp:txXfrm>
    </dsp:sp>
    <dsp:sp modelId="{382A873A-D1B2-9344-8716-A74E9E2867CF}">
      <dsp:nvSpPr>
        <dsp:cNvPr id="0" name=""/>
        <dsp:cNvSpPr/>
      </dsp:nvSpPr>
      <dsp:spPr>
        <a:xfrm>
          <a:off x="0" y="901276"/>
          <a:ext cx="7050280" cy="417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84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/>
            <a:t>The construction and experience of gendered roles is a significant factor in the development of depression</a:t>
          </a:r>
          <a:endParaRPr lang="en-US" sz="1900" kern="1200"/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/>
            <a:t>Girls and women expected by their peers and parents to conform to restrictive social roles </a:t>
          </a:r>
          <a:endParaRPr lang="en-US" sz="1900" kern="1200"/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 dirty="0"/>
            <a:t>Adolescent body dissatisfaction, resulting from the objectification of women’s bodies in western culture may account for some of the variance in the prevalence rates of depression </a:t>
          </a:r>
          <a:endParaRPr lang="en-US" sz="1900" kern="1200" dirty="0"/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b="0" i="0" kern="1200" baseline="0" dirty="0"/>
            <a:t>Certain groups of women (caring for young children, experiencing poverty, abusive relationships, sex workers) report greater susceptibility to life events that increase risk for depression </a:t>
          </a:r>
          <a:endParaRPr lang="en-US" sz="1900" kern="1200" dirty="0"/>
        </a:p>
      </dsp:txBody>
      <dsp:txXfrm>
        <a:off x="0" y="901276"/>
        <a:ext cx="7050280" cy="4173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E4B83-F6EB-A448-B28B-56A1F9B913F1}">
      <dsp:nvSpPr>
        <dsp:cNvPr id="0" name=""/>
        <dsp:cNvSpPr/>
      </dsp:nvSpPr>
      <dsp:spPr>
        <a:xfrm>
          <a:off x="0" y="533175"/>
          <a:ext cx="7423322" cy="877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i="0" u="sng" kern="1200" baseline="0"/>
            <a:t>Gender Inequality, Discrimination and Violence </a:t>
          </a:r>
          <a:endParaRPr lang="en-US" sz="3000" kern="1200"/>
        </a:p>
      </dsp:txBody>
      <dsp:txXfrm>
        <a:off x="42836" y="576011"/>
        <a:ext cx="7337650" cy="791828"/>
      </dsp:txXfrm>
    </dsp:sp>
    <dsp:sp modelId="{06C0AC5B-8739-9F45-B775-301CB9D2C9C3}">
      <dsp:nvSpPr>
        <dsp:cNvPr id="0" name=""/>
        <dsp:cNvSpPr/>
      </dsp:nvSpPr>
      <dsp:spPr>
        <a:xfrm>
          <a:off x="0" y="1410675"/>
          <a:ext cx="7423322" cy="353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69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b="0" i="0" kern="1200" baseline="0"/>
            <a:t>Gender inequality leads to discrimination </a:t>
          </a:r>
          <a:endParaRPr lang="en-US" sz="2300" kern="120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b="0" i="0" kern="1200" baseline="0" dirty="0"/>
            <a:t>The social roots of women’s mental health problems in low-income countries have been identified as under-nourishment, low-paid work and domestic violence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b="0" i="0" kern="1200" baseline="0"/>
            <a:t>The experience of physical and sexual violence is linked to mental health problems including depression, anxiety, substance abuse, PTSD and physical health problems </a:t>
          </a:r>
          <a:endParaRPr lang="en-US" sz="2300" kern="1200"/>
        </a:p>
      </dsp:txBody>
      <dsp:txXfrm>
        <a:off x="0" y="1410675"/>
        <a:ext cx="7423322" cy="3539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72890-97EE-BD48-B81B-30F8DFD234E1}">
      <dsp:nvSpPr>
        <dsp:cNvPr id="0" name=""/>
        <dsp:cNvSpPr/>
      </dsp:nvSpPr>
      <dsp:spPr>
        <a:xfrm>
          <a:off x="0" y="244750"/>
          <a:ext cx="6885062" cy="877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i="0" u="sng" kern="1200" baseline="0"/>
            <a:t>Gender Inequality: Discrimination </a:t>
          </a:r>
          <a:endParaRPr lang="en-US" sz="3000" kern="1200"/>
        </a:p>
      </dsp:txBody>
      <dsp:txXfrm>
        <a:off x="42836" y="287586"/>
        <a:ext cx="6799390" cy="791828"/>
      </dsp:txXfrm>
    </dsp:sp>
    <dsp:sp modelId="{5E352FEE-E1E3-EA44-B2B7-62D9328F761C}">
      <dsp:nvSpPr>
        <dsp:cNvPr id="0" name=""/>
        <dsp:cNvSpPr/>
      </dsp:nvSpPr>
      <dsp:spPr>
        <a:xfrm>
          <a:off x="0" y="1122250"/>
          <a:ext cx="6885062" cy="44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b="0" i="0" kern="1200" baseline="0" dirty="0"/>
            <a:t>Racial discrimination is a significant cause of stress, associated with low self-esteem, depression, anxiety and somatic symptoms – but not gender-specific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b="0" i="0" kern="1200" baseline="0"/>
            <a:t>Sexist discrimination explains a much greater percentage of depressive symptoms in women than generic (gender-neutral) life stressors </a:t>
          </a:r>
          <a:endParaRPr lang="en-US" sz="2300" kern="120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b="0" i="0" kern="1200" baseline="0" dirty="0"/>
            <a:t>Black women may experience double-discrimination, compounded further by experiences of poverty, inequality, disability and gender-based violence</a:t>
          </a:r>
          <a:endParaRPr lang="en-US" sz="2300" kern="1200" dirty="0"/>
        </a:p>
      </dsp:txBody>
      <dsp:txXfrm>
        <a:off x="0" y="1122250"/>
        <a:ext cx="6885062" cy="4471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2A442-CF97-294B-9268-071DDECDF59F}">
      <dsp:nvSpPr>
        <dsp:cNvPr id="0" name=""/>
        <dsp:cNvSpPr/>
      </dsp:nvSpPr>
      <dsp:spPr>
        <a:xfrm>
          <a:off x="0" y="31143"/>
          <a:ext cx="6956701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u="sng" kern="1200" baseline="0"/>
            <a:t>Gender Inequalities – Division of Labour </a:t>
          </a:r>
          <a:endParaRPr lang="en-US" sz="2600" kern="1200"/>
        </a:p>
      </dsp:txBody>
      <dsp:txXfrm>
        <a:off x="37125" y="68268"/>
        <a:ext cx="6882451" cy="686250"/>
      </dsp:txXfrm>
    </dsp:sp>
    <dsp:sp modelId="{12B6BB96-0925-C142-9211-8C03F34624E0}">
      <dsp:nvSpPr>
        <dsp:cNvPr id="0" name=""/>
        <dsp:cNvSpPr/>
      </dsp:nvSpPr>
      <dsp:spPr>
        <a:xfrm>
          <a:off x="0" y="791643"/>
          <a:ext cx="6956701" cy="4413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87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Division of labour in society - women do most of the work involved in the home, caring for family members; unpaid ‘reproductive’ labour 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 dirty="0"/>
            <a:t>Women bear most of the responsibility for childcare</a:t>
          </a:r>
          <a:endParaRPr lang="en-US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Many women are employed in low-paid, low-prestige occupations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The ‘double day’ for women who combine marriage and motherhood with paid work 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i="0" kern="1200" baseline="0"/>
            <a:t>Many women are only able to work part-time due to childcare responsibilities</a:t>
          </a:r>
          <a:endParaRPr lang="en-US" sz="2000" kern="1200"/>
        </a:p>
      </dsp:txBody>
      <dsp:txXfrm>
        <a:off x="0" y="791643"/>
        <a:ext cx="6956701" cy="4413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6F8E9-907E-6048-88FD-01E04AE99857}">
      <dsp:nvSpPr>
        <dsp:cNvPr id="0" name=""/>
        <dsp:cNvSpPr/>
      </dsp:nvSpPr>
      <dsp:spPr>
        <a:xfrm>
          <a:off x="0" y="24856"/>
          <a:ext cx="7053693" cy="819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u="sng" kern="1200" baseline="0"/>
            <a:t>Gender Inequalities - Poverty</a:t>
          </a:r>
          <a:endParaRPr lang="en-US" sz="2800" kern="1200"/>
        </a:p>
      </dsp:txBody>
      <dsp:txXfrm>
        <a:off x="39980" y="64836"/>
        <a:ext cx="6973733" cy="739040"/>
      </dsp:txXfrm>
    </dsp:sp>
    <dsp:sp modelId="{2C9DB6D4-7FB0-054C-874E-176975AD7BDF}">
      <dsp:nvSpPr>
        <dsp:cNvPr id="0" name=""/>
        <dsp:cNvSpPr/>
      </dsp:nvSpPr>
      <dsp:spPr>
        <a:xfrm>
          <a:off x="0" y="843856"/>
          <a:ext cx="7053693" cy="44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95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 dirty="0"/>
            <a:t>Rates of major depression among low-income mothers are twice as high as the general population of women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/>
            <a:t>Financial hardship almost doubles a women’s risk for the onset of depression </a:t>
          </a:r>
          <a:endParaRPr lang="en-US" sz="2200" kern="120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 dirty="0"/>
            <a:t>Many more poor women than poor men in the world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b="0" i="0" kern="1200" baseline="0" dirty="0"/>
            <a:t>Women living in poverty are more likely than other women, and men living in poverty, to have experiences that are linked to a high risk for depression (abuse, unemployment)</a:t>
          </a:r>
          <a:endParaRPr lang="en-US" sz="2200" kern="1200" dirty="0"/>
        </a:p>
      </dsp:txBody>
      <dsp:txXfrm>
        <a:off x="0" y="843856"/>
        <a:ext cx="7053693" cy="440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FE05-05FA-47B1-A578-BB3ECBAA0FB9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1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51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7882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0057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123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002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60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9769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710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064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3A51-B425-4202-8F2C-02E711732080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307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0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F233-6A3B-426B-8F1E-98626BEB15AF}" type="datetime1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2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EE71-1AE4-4FDC-887C-730B795A1E1B}" type="datetime1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398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0B87-68B5-4CA9-8073-245B2D72A3F4}" type="datetime1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2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E4F2B8-13DD-48F6-A1BD-80F6F482EE35}" type="datetime1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7F5238-7DAD-4D2D-88D9-5A75ECE2B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4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mkabile@uct.ac.za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6518DF-D87E-4763-952A-03D62CF4F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2F4292-B8D4-4F61-B4DC-2A41712E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Old computer monitors">
            <a:extLst>
              <a:ext uri="{FF2B5EF4-FFF2-40B4-BE49-F238E27FC236}">
                <a16:creationId xmlns:a16="http://schemas.microsoft.com/office/drawing/2014/main" id="{331D94FE-A588-5077-5C6A-04D22F53FE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7112" r="33816" b="-1"/>
          <a:stretch/>
        </p:blipFill>
        <p:spPr>
          <a:xfrm>
            <a:off x="20" y="10"/>
            <a:ext cx="405991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9708499-C1E2-42A3-AD07-F2D487A34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gradFill>
            <a:gsLst>
              <a:gs pos="10000">
                <a:schemeClr val="bg1">
                  <a:alpha val="72000"/>
                </a:schemeClr>
              </a:gs>
              <a:gs pos="85000">
                <a:schemeClr val="bg1">
                  <a:lumMod val="95000"/>
                  <a:alpha val="9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3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PSY3011S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158970-4457-49A4-88B8-6A29B89BE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/>
              <a:t>Critical Perspectives on Depressive Disorders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Lecture 2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39616" y="5373216"/>
            <a:ext cx="8028384" cy="1256160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Siyabulela Mkabile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  <a:hlinkClick r:id="rId5"/>
              </a:rPr>
              <a:t>s.mkabile@uct.ac.za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61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96" y="960814"/>
            <a:ext cx="2732249" cy="4912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>
                <a:solidFill>
                  <a:schemeClr val="bg1"/>
                </a:solidFill>
              </a:rPr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9078" y="960814"/>
            <a:ext cx="6247722" cy="483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Feminist Critiques of Biomedical and Psychological Theories 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Positions women’s distress as symptoms of an underlying disorder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Decontextualises</a:t>
            </a: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 what is often a social problem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Negates the political, economic and discursive aspects of women’s experience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Psychological treatments position the solution within the individual while ignoring the social context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Maintains the status quo and ensures that social and political inequalities that lead to distress remain unchallenged.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85779" y="5883275"/>
            <a:ext cx="8410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7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51" y="643466"/>
            <a:ext cx="4335611" cy="4308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400" b="1" dirty="0"/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337" y="146649"/>
            <a:ext cx="8410754" cy="5127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Rejecting </a:t>
            </a:r>
            <a:r>
              <a:rPr kumimoji="0" lang="en-US" b="1" i="0" u="sng" strike="noStrike" cap="all" spc="0" normalizeH="0" noProof="0" dirty="0" err="1">
                <a:ln>
                  <a:noFill/>
                </a:ln>
                <a:uLnTx/>
                <a:uFillTx/>
              </a:rPr>
              <a:t>pathologisation</a:t>
            </a: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 whilst acknowledging women’s distress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Feminist theories, particularly social constructionism, has been </a:t>
            </a:r>
            <a:r>
              <a:rPr kumimoji="0" lang="en-US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criticised</a:t>
            </a: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 for negating the ‘real’ in its denial of realism, leading to an ‘abyss of relativism . . . in a world where ‘truth’ is all but abandoned’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Over the last 35 years, women’s levels of subjective well-being have fallen, We need to understand why even if we are critical of the diagnostic category ‘depression’.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A critical-realist analysis allows us to acknowledge the ‘real’ of women’s psychological and somatic distress, yet to </a:t>
            </a:r>
            <a:r>
              <a:rPr kumimoji="0" lang="en-US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conceptualise</a:t>
            </a: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 it as a complex phenomenon that is only discursively constructed as ‘depression’ within a specific historical and cultural context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53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7" y="0"/>
            <a:ext cx="3418784" cy="4308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9691" y="0"/>
            <a:ext cx="7979262" cy="5284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1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400" b="1" i="0" u="sng" strike="noStrike" cap="all" spc="0" normalizeH="0" noProof="0" dirty="0">
                <a:ln>
                  <a:noFill/>
                </a:ln>
                <a:uLnTx/>
                <a:uFillTx/>
              </a:rPr>
              <a:t>Social Models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cap="all" spc="0" normalizeH="0" noProof="0" dirty="0">
                <a:ln>
                  <a:noFill/>
                </a:ln>
                <a:uLnTx/>
                <a:uFillTx/>
              </a:rPr>
              <a:t>The social context of women’s lives has been put forward by many as the primary reason for women’s higher rates of reported depression</a:t>
            </a:r>
          </a:p>
          <a:p>
            <a:pPr marL="1371600" marR="0" lvl="2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cap="all" spc="0" normalizeH="0" noProof="0" dirty="0">
                <a:ln>
                  <a:noFill/>
                </a:ln>
                <a:uLnTx/>
                <a:uFillTx/>
              </a:rPr>
              <a:t>Gendered Discourses </a:t>
            </a:r>
          </a:p>
          <a:p>
            <a:pPr marL="1371600" marR="0" lvl="2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cap="all" spc="0" normalizeH="0" noProof="0" dirty="0">
                <a:ln>
                  <a:noFill/>
                </a:ln>
                <a:uLnTx/>
                <a:uFillTx/>
              </a:rPr>
              <a:t>Gender roles and life events </a:t>
            </a:r>
          </a:p>
          <a:p>
            <a:pPr marL="1371600" marR="0" lvl="2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cap="all" spc="0" normalizeH="0" noProof="0" dirty="0">
                <a:ln>
                  <a:noFill/>
                </a:ln>
                <a:uLnTx/>
                <a:uFillTx/>
              </a:rPr>
              <a:t>Gender inequalities (discrimination, violence, division of </a:t>
            </a:r>
            <a:r>
              <a:rPr kumimoji="0" lang="en-US" sz="2400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labour</a:t>
            </a:r>
            <a:r>
              <a:rPr kumimoji="0" lang="en-US" sz="2400" b="0" i="0" u="none" strike="noStrike" cap="all" spc="0" normalizeH="0" noProof="0" dirty="0">
                <a:ln>
                  <a:noFill/>
                </a:ln>
                <a:uLnTx/>
                <a:uFillTx/>
              </a:rPr>
              <a:t>, poverty)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Women and Depression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8282DA9-B83E-CA32-E32D-E6298F122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433608"/>
              </p:ext>
            </p:extLst>
          </p:nvPr>
        </p:nvGraphicFramePr>
        <p:xfrm>
          <a:off x="4443813" y="512748"/>
          <a:ext cx="6833787" cy="5281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412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95" y="1905712"/>
            <a:ext cx="3373981" cy="3088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700" b="1" dirty="0"/>
              <a:t>Women and Depression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A19FAC2-A2D1-867C-F2F9-8EE33A09F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415194"/>
              </p:ext>
            </p:extLst>
          </p:nvPr>
        </p:nvGraphicFramePr>
        <p:xfrm>
          <a:off x="4563455" y="609600"/>
          <a:ext cx="7050280" cy="527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0113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Women and Depression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3728ED3-1F6E-063A-C752-18C951976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032128"/>
              </p:ext>
            </p:extLst>
          </p:nvPr>
        </p:nvGraphicFramePr>
        <p:xfrm>
          <a:off x="4634794" y="609599"/>
          <a:ext cx="7423322" cy="5483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9616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Women and Depression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76B1202-62E3-7C70-4076-F0CED640D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119680"/>
              </p:ext>
            </p:extLst>
          </p:nvPr>
        </p:nvGraphicFramePr>
        <p:xfrm>
          <a:off x="4392539" y="410198"/>
          <a:ext cx="6885062" cy="5838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9335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Women and Depression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FB6224C-4741-458C-E46F-E0B66F5CE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090440"/>
              </p:ext>
            </p:extLst>
          </p:nvPr>
        </p:nvGraphicFramePr>
        <p:xfrm>
          <a:off x="4594225" y="424543"/>
          <a:ext cx="6956701" cy="523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756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C1D0BB8-9BD1-42C5-91EA-27669094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1E0EC-A983-4DF0-AF6B-CFFEA0192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Women and Depression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84A0A5E-5AE8-2654-2913-0E654A915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945222"/>
              </p:ext>
            </p:extLst>
          </p:nvPr>
        </p:nvGraphicFramePr>
        <p:xfrm>
          <a:off x="4594225" y="609600"/>
          <a:ext cx="7053693" cy="527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4691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217" y="238354"/>
            <a:ext cx="8950577" cy="692696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Women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418" y="2761381"/>
            <a:ext cx="8922096" cy="136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Criticisms of social models?</a:t>
            </a:r>
          </a:p>
          <a:p>
            <a:pPr marL="0" marR="0" lvl="0" indent="0" algn="ctr" defTabSz="457200" rtl="0" eaLnBrk="1" fontAlgn="auto" latinLnBrk="0" hangingPunct="1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02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6" y="643466"/>
            <a:ext cx="3418784" cy="4308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/>
              <a:t>The Gender Gap in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5417" y="252387"/>
            <a:ext cx="8121154" cy="495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Epidemiological research consistently reports that women experience higher rates of depression than men (two to three times more common)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Depression is the most common diagnosis among women who are </a:t>
            </a:r>
            <a:r>
              <a:rPr kumimoji="0" lang="en-US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hospitalised</a:t>
            </a: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 for a mental illness but suicide rates are higher in men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The gender gap in depression is apparent across all ethnic and socioeconomic groups and across cultures, and increases with age throughout adulthood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A multifactorial approach is needed to understand the gender gap in depression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43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6" y="643466"/>
            <a:ext cx="3418784" cy="4308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/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5736" y="1"/>
            <a:ext cx="7703216" cy="527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000" b="1" i="0" u="sng" strike="noStrike" cap="all" spc="0" normalizeH="0" noProof="0" dirty="0">
                <a:ln>
                  <a:noFill/>
                </a:ln>
                <a:uLnTx/>
                <a:uFillTx/>
              </a:rPr>
              <a:t>Re-visiting the gender gap in depression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all" spc="0" normalizeH="0" noProof="0" dirty="0">
                <a:ln>
                  <a:noFill/>
                </a:ln>
                <a:uLnTx/>
                <a:uFillTx/>
              </a:rPr>
              <a:t>Multiple levels of disempowerment may explain the higher prevalence rates of depression in women that in men 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all" spc="0" normalizeH="0" noProof="0" dirty="0">
                <a:ln>
                  <a:noFill/>
                </a:ln>
                <a:uLnTx/>
                <a:uFillTx/>
              </a:rPr>
              <a:t>Should responses to disempowerment / oppression be </a:t>
            </a:r>
            <a:r>
              <a:rPr kumimoji="0" lang="en-US" sz="2000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categorised</a:t>
            </a:r>
            <a:r>
              <a:rPr kumimoji="0" lang="en-US" sz="2000" b="0" i="0" u="none" strike="noStrike" cap="all" spc="0" normalizeH="0" noProof="0" dirty="0">
                <a:ln>
                  <a:noFill/>
                </a:ln>
                <a:uLnTx/>
                <a:uFillTx/>
              </a:rPr>
              <a:t> as mental illness?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all" spc="0" normalizeH="0" noProof="0" dirty="0">
                <a:ln>
                  <a:noFill/>
                </a:ln>
                <a:uLnTx/>
                <a:uFillTx/>
              </a:rPr>
              <a:t>Is Major Depression the best way to </a:t>
            </a:r>
            <a:r>
              <a:rPr kumimoji="0" lang="en-US" sz="2000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conceptualise</a:t>
            </a:r>
            <a:r>
              <a:rPr kumimoji="0" lang="en-US" sz="2000" b="0" i="0" u="none" strike="noStrike" cap="all" spc="0" normalizeH="0" noProof="0" dirty="0">
                <a:ln>
                  <a:noFill/>
                </a:ln>
                <a:uLnTx/>
                <a:uFillTx/>
              </a:rPr>
              <a:t> women’s responses to multiple experiences of disempowerment?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all" spc="0" normalizeH="0" noProof="0" dirty="0">
                <a:ln>
                  <a:noFill/>
                </a:ln>
                <a:uLnTx/>
                <a:uFillTx/>
              </a:rPr>
              <a:t>What implications do social theories have for ‘treatment’ or intervention options?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7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96" y="960814"/>
            <a:ext cx="2732249" cy="4912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>
                <a:solidFill>
                  <a:schemeClr val="bg1"/>
                </a:solidFill>
              </a:rPr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3993" y="384562"/>
            <a:ext cx="6842807" cy="540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Discourse of medical naturalism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Statistics imply that depression is a naturally occurring pathology existing within the sufferer, which can be objectively defined and measured 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Standardised</a:t>
            </a: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 diagnostic criteria e.g. the DSM are used to ensure uniformity across research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‘major depressive disorder’ is positioned as scientific truth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Establishes depression as a real entity that exists independent of perception, language, culture and social context </a:t>
            </a:r>
          </a:p>
          <a:p>
            <a:pPr marL="45720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cap="all" spc="0" normalizeH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85779" y="5883275"/>
            <a:ext cx="8410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6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96" y="960814"/>
            <a:ext cx="2732249" cy="4912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>
                <a:solidFill>
                  <a:schemeClr val="bg1"/>
                </a:solidFill>
              </a:rPr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9078" y="960814"/>
            <a:ext cx="6247722" cy="483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Theories about the gender gap</a:t>
            </a:r>
          </a:p>
          <a:p>
            <a:pPr marL="971550" marR="0" lvl="1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Psychodynamic theories </a:t>
            </a:r>
          </a:p>
          <a:p>
            <a:pPr marL="971550" marR="0" lvl="1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Biomedical model </a:t>
            </a:r>
          </a:p>
          <a:p>
            <a:pPr marL="971550" marR="0" lvl="1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Psychological theories</a:t>
            </a:r>
          </a:p>
          <a:p>
            <a:pPr marL="971550" marR="0" lvl="1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Social models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85779" y="5883275"/>
            <a:ext cx="8410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9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482" y="950976"/>
            <a:ext cx="9499092" cy="1263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Women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628B236B-23FC-83E3-0DAB-A5E8D8533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873146"/>
              </p:ext>
            </p:extLst>
          </p:nvPr>
        </p:nvGraphicFramePr>
        <p:xfrm>
          <a:off x="1038223" y="1862983"/>
          <a:ext cx="10037607" cy="39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356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482" y="950976"/>
            <a:ext cx="9499092" cy="1263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Women and Depression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1873A8FC-B076-09E1-69C0-B1A195CD1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584141"/>
              </p:ext>
            </p:extLst>
          </p:nvPr>
        </p:nvGraphicFramePr>
        <p:xfrm>
          <a:off x="1116169" y="1845892"/>
          <a:ext cx="9959662" cy="3945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510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96" y="960814"/>
            <a:ext cx="2732249" cy="4912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>
                <a:solidFill>
                  <a:schemeClr val="bg1"/>
                </a:solidFill>
              </a:rPr>
              <a:t>Women and Depression </a:t>
            </a:r>
          </a:p>
        </p:txBody>
      </p:sp>
      <p:sp>
        <p:nvSpPr>
          <p:cNvPr id="28" name="TextBox 4"/>
          <p:cNvSpPr txBox="1"/>
          <p:nvPr/>
        </p:nvSpPr>
        <p:spPr>
          <a:xfrm>
            <a:off x="4195985" y="290558"/>
            <a:ext cx="7571574" cy="5708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Biomedical Model </a:t>
            </a:r>
          </a:p>
          <a:p>
            <a:pPr marL="514350" marR="0" lvl="0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Hormonal changes associated with: </a:t>
            </a:r>
          </a:p>
          <a:p>
            <a:pPr marL="13716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The menstrual cycle (DSM-5’s Premenstrual Dysphoric Disorder)</a:t>
            </a:r>
          </a:p>
          <a:p>
            <a:pPr marL="13716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Pregnancy and childbirth</a:t>
            </a:r>
          </a:p>
          <a:p>
            <a:pPr marL="13716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Menopause</a:t>
            </a:r>
          </a:p>
          <a:p>
            <a:pPr marL="457200" marR="0" lvl="0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Hormonal factors might only play a causal role in conjunction with other risk factors e.g. body dissatisfaction, history of sexual abuse, lack of social support, strains of motherhood</a:t>
            </a:r>
          </a:p>
          <a:p>
            <a:pPr marL="457200" marR="0" lvl="0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Only explains a small percentage of the variation in prevalence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85779" y="5883275"/>
            <a:ext cx="8410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80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96" y="960814"/>
            <a:ext cx="2732249" cy="4912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>
                <a:solidFill>
                  <a:schemeClr val="bg1"/>
                </a:solidFill>
              </a:rPr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9073" y="960814"/>
            <a:ext cx="7107727" cy="492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1700" b="1" i="0" u="sng" strike="noStrike" cap="all" spc="0" normalizeH="0" noProof="0" dirty="0">
                <a:ln>
                  <a:noFill/>
                </a:ln>
                <a:uLnTx/>
                <a:uFillTx/>
              </a:rPr>
              <a:t>Psychological Theories – The Diathesis-Stress Model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all" spc="0" normalizeH="0" noProof="0" dirty="0">
                <a:ln>
                  <a:noFill/>
                </a:ln>
                <a:uLnTx/>
                <a:uFillTx/>
              </a:rPr>
              <a:t>Individuals with certain personality characteristics (diathesis) are vulnerable to becoming depressed if they experience stressful life events 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all" spc="0" normalizeH="0" noProof="0" dirty="0">
                <a:ln>
                  <a:noFill/>
                </a:ln>
                <a:uLnTx/>
                <a:uFillTx/>
              </a:rPr>
              <a:t>Women are more likely to experience stressful life events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all" spc="0" normalizeH="0" noProof="0" dirty="0">
                <a:ln>
                  <a:noFill/>
                </a:ln>
                <a:uLnTx/>
                <a:uFillTx/>
              </a:rPr>
              <a:t>Personality characteristics that are associated with traditional notions of “femininity” may increase vulnerability to depression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all" spc="0" normalizeH="0" noProof="0" dirty="0" err="1">
                <a:ln>
                  <a:noFill/>
                </a:ln>
                <a:uLnTx/>
                <a:uFillTx/>
              </a:rPr>
              <a:t>Sociotropic</a:t>
            </a:r>
            <a:r>
              <a:rPr kumimoji="0" lang="en-US" sz="1700" b="0" i="0" u="none" strike="noStrike" cap="all" spc="0" normalizeH="0" noProof="0" dirty="0">
                <a:ln>
                  <a:noFill/>
                </a:ln>
                <a:uLnTx/>
                <a:uFillTx/>
              </a:rPr>
              <a:t> personality – valuing close relationships; a need to be loved and accepted by others; relationship losses are perceived as personal abandonment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all" spc="0" normalizeH="0" noProof="0" dirty="0">
                <a:ln>
                  <a:noFill/>
                </a:ln>
                <a:uLnTx/>
                <a:uFillTx/>
              </a:rPr>
              <a:t>Limited support for this theory, neglects issues of gender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85779" y="5883275"/>
            <a:ext cx="8410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57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896" y="960814"/>
            <a:ext cx="2732249" cy="4912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>
                <a:solidFill>
                  <a:schemeClr val="bg1"/>
                </a:solidFill>
              </a:rPr>
              <a:t>Women and Depression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1084" y="609600"/>
            <a:ext cx="6825716" cy="5181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Psychological Theories –  Cognitive-</a:t>
            </a:r>
            <a:r>
              <a:rPr kumimoji="0" lang="en-US" b="1" i="0" u="sng" strike="noStrike" cap="all" spc="0" normalizeH="0" noProof="0" dirty="0" err="1">
                <a:ln>
                  <a:noFill/>
                </a:ln>
                <a:uLnTx/>
                <a:uFillTx/>
              </a:rPr>
              <a:t>Behavioural</a:t>
            </a:r>
            <a:r>
              <a:rPr kumimoji="0" lang="en-US" b="1" i="0" u="sng" strike="noStrike" cap="all" spc="0" normalizeH="0" noProof="0" dirty="0">
                <a:ln>
                  <a:noFill/>
                </a:ln>
                <a:uLnTx/>
                <a:uFillTx/>
              </a:rPr>
              <a:t> approaches 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Maladaptive or irrational thought processes are viewed as the cause of the symptoms of depression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CBT viewed as a first-line treatment by many governments 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Locates the pathology within the individual </a:t>
            </a:r>
          </a:p>
          <a:p>
            <a:pPr marL="514350" marR="0" lvl="0" indent="-2286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all" spc="0" normalizeH="0" noProof="0" dirty="0">
                <a:ln>
                  <a:noFill/>
                </a:ln>
                <a:uLnTx/>
                <a:uFillTx/>
              </a:rPr>
              <a:t>Cannot explain the gender gap as there is little evidence of gender differences in the majority of cognitive ‘deficits’ deemed to underlie depression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85779" y="5883275"/>
            <a:ext cx="8410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6163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1361</Words>
  <Application>Microsoft Macintosh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Tw Cen MT</vt:lpstr>
      <vt:lpstr>Droplet</vt:lpstr>
      <vt:lpstr>Critical Perspectives on Depressive Disorders  Lecture 2 </vt:lpstr>
      <vt:lpstr>The Gender Gap in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  <vt:lpstr>Women and Depression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Perspectives on Depressive Disorders  Lecture 2 </dc:title>
  <dc:creator>Siyabulela Mkabile</dc:creator>
  <cp:lastModifiedBy>Siyabulela Mkabile</cp:lastModifiedBy>
  <cp:revision>7</cp:revision>
  <dcterms:created xsi:type="dcterms:W3CDTF">2022-09-26T16:12:09Z</dcterms:created>
  <dcterms:modified xsi:type="dcterms:W3CDTF">2022-09-27T21:11:51Z</dcterms:modified>
</cp:coreProperties>
</file>