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300" r:id="rId3"/>
    <p:sldId id="323" r:id="rId4"/>
    <p:sldId id="340" r:id="rId5"/>
    <p:sldId id="309" r:id="rId6"/>
    <p:sldId id="326" r:id="rId7"/>
    <p:sldId id="327" r:id="rId8"/>
    <p:sldId id="331" r:id="rId9"/>
    <p:sldId id="332" r:id="rId10"/>
    <p:sldId id="333" r:id="rId11"/>
    <p:sldId id="334" r:id="rId12"/>
    <p:sldId id="335" r:id="rId13"/>
    <p:sldId id="336" r:id="rId14"/>
    <p:sldId id="337" r:id="rId15"/>
    <p:sldId id="33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51" autoAdjust="0"/>
    <p:restoredTop sz="98757" autoAdjust="0"/>
  </p:normalViewPr>
  <p:slideViewPr>
    <p:cSldViewPr>
      <p:cViewPr varScale="1">
        <p:scale>
          <a:sx n="82" d="100"/>
          <a:sy n="82" d="100"/>
        </p:scale>
        <p:origin x="1301"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4FBFE5-FA43-48C6-8F22-5C0A84311949}" type="datetimeFigureOut">
              <a:rPr lang="en-GB" smtClean="0"/>
              <a:t>03/10/2022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809A3E-741E-4D91-8E32-DD99163D5E8A}" type="slidenum">
              <a:rPr lang="en-GB" smtClean="0"/>
              <a:t>‹#›</a:t>
            </a:fld>
            <a:endParaRPr lang="en-GB"/>
          </a:p>
        </p:txBody>
      </p:sp>
    </p:spTree>
    <p:extLst>
      <p:ext uri="{BB962C8B-B14F-4D97-AF65-F5344CB8AC3E}">
        <p14:creationId xmlns:p14="http://schemas.microsoft.com/office/powerpoint/2010/main" val="1783439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EAFB3D1-B960-416F-BEF8-38034FE4523A}" type="datetime1">
              <a:rPr lang="en-GB" smtClean="0"/>
              <a:t>03/10/2022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9C17DF-88D9-433D-9889-B08126AA6E4D}" type="slidenum">
              <a:rPr lang="en-GB" smtClean="0"/>
              <a:t>‹#›</a:t>
            </a:fld>
            <a:endParaRPr lang="en-GB" dirty="0"/>
          </a:p>
        </p:txBody>
      </p:sp>
    </p:spTree>
    <p:extLst>
      <p:ext uri="{BB962C8B-B14F-4D97-AF65-F5344CB8AC3E}">
        <p14:creationId xmlns:p14="http://schemas.microsoft.com/office/powerpoint/2010/main" val="454833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3555E13-5156-4284-8E96-9C59C1B1B3BD}" type="datetime1">
              <a:rPr lang="en-GB" smtClean="0"/>
              <a:t>03/10/2022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9C17DF-88D9-433D-9889-B08126AA6E4D}" type="slidenum">
              <a:rPr lang="en-GB" smtClean="0"/>
              <a:t>‹#›</a:t>
            </a:fld>
            <a:endParaRPr lang="en-GB" dirty="0"/>
          </a:p>
        </p:txBody>
      </p:sp>
    </p:spTree>
    <p:extLst>
      <p:ext uri="{BB962C8B-B14F-4D97-AF65-F5344CB8AC3E}">
        <p14:creationId xmlns:p14="http://schemas.microsoft.com/office/powerpoint/2010/main" val="304063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A84507E-84AB-4CF3-BCE3-2E071255E8D2}" type="datetime1">
              <a:rPr lang="en-GB" smtClean="0"/>
              <a:t>03/10/2022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9C17DF-88D9-433D-9889-B08126AA6E4D}" type="slidenum">
              <a:rPr lang="en-GB" smtClean="0"/>
              <a:t>‹#›</a:t>
            </a:fld>
            <a:endParaRPr lang="en-GB" dirty="0"/>
          </a:p>
        </p:txBody>
      </p:sp>
    </p:spTree>
    <p:extLst>
      <p:ext uri="{BB962C8B-B14F-4D97-AF65-F5344CB8AC3E}">
        <p14:creationId xmlns:p14="http://schemas.microsoft.com/office/powerpoint/2010/main" val="2888886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dirty="0"/>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dirty="0"/>
              <a:t>Click to edit Master subtitle style</a:t>
            </a:r>
          </a:p>
        </p:txBody>
      </p:sp>
      <p:sp>
        <p:nvSpPr>
          <p:cNvPr id="7" name="Date Placeholder 6"/>
          <p:cNvSpPr>
            <a:spLocks noGrp="1"/>
          </p:cNvSpPr>
          <p:nvPr>
            <p:ph type="dt" sz="half" idx="10"/>
          </p:nvPr>
        </p:nvSpPr>
        <p:spPr/>
        <p:txBody>
          <a:bodyPr/>
          <a:lstStyle/>
          <a:p>
            <a:fld id="{54E5FE05-05FA-47B1-A578-BB3ECBAA0FB9}" type="datetime1">
              <a:rPr lang="en-GB" smtClean="0">
                <a:solidFill>
                  <a:srgbClr val="E7DEC9">
                    <a:shade val="50000"/>
                    <a:satMod val="200000"/>
                  </a:srgbClr>
                </a:solidFill>
              </a:rPr>
              <a:pPr/>
              <a:t>03/10/2022</a:t>
            </a:fld>
            <a:endParaRPr lang="en-GB">
              <a:solidFill>
                <a:srgbClr val="E7DEC9">
                  <a:shade val="50000"/>
                  <a:satMod val="200000"/>
                </a:srgbClr>
              </a:solidFill>
            </a:endParaRPr>
          </a:p>
        </p:txBody>
      </p:sp>
      <p:sp>
        <p:nvSpPr>
          <p:cNvPr id="20" name="Footer Placeholder 19"/>
          <p:cNvSpPr>
            <a:spLocks noGrp="1"/>
          </p:cNvSpPr>
          <p:nvPr>
            <p:ph type="ftr" sz="quarter" idx="11"/>
          </p:nvPr>
        </p:nvSpPr>
        <p:spPr/>
        <p:txBody>
          <a:bodyPr/>
          <a:lstStyle/>
          <a:p>
            <a:endParaRPr lang="en-GB">
              <a:solidFill>
                <a:srgbClr val="E7DEC9">
                  <a:shade val="50000"/>
                  <a:satMod val="200000"/>
                </a:srgbClr>
              </a:solidFill>
            </a:endParaRPr>
          </a:p>
        </p:txBody>
      </p:sp>
      <p:sp>
        <p:nvSpPr>
          <p:cNvPr id="10" name="Slide Number Placeholder 9"/>
          <p:cNvSpPr>
            <a:spLocks noGrp="1"/>
          </p:cNvSpPr>
          <p:nvPr>
            <p:ph type="sldNum" sz="quarter" idx="12"/>
          </p:nvPr>
        </p:nvSpPr>
        <p:spPr/>
        <p:txBody>
          <a:bodyPr/>
          <a:lstStyle/>
          <a:p>
            <a:fld id="{577F5238-7DAD-4D2D-88D9-5A75ECE2BD5F}" type="slidenum">
              <a:rPr lang="en-GB" smtClean="0">
                <a:solidFill>
                  <a:srgbClr val="E7DEC9">
                    <a:shade val="50000"/>
                    <a:satMod val="200000"/>
                  </a:srgbClr>
                </a:solidFill>
              </a:rPr>
              <a:pPr/>
              <a:t>‹#›</a:t>
            </a:fld>
            <a:endParaRPr lang="en-GB">
              <a:solidFill>
                <a:srgbClr val="E7DEC9">
                  <a:shade val="50000"/>
                  <a:satMod val="200000"/>
                </a:srgbClr>
              </a:solidFill>
            </a:endParaRPr>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srgbClr val="A9D6E2"/>
              </a:solidFill>
            </a:endParaRPr>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srgbClr val="A9D6E2"/>
              </a:solidFill>
            </a:endParaRPr>
          </a:p>
        </p:txBody>
      </p:sp>
    </p:spTree>
    <p:extLst>
      <p:ext uri="{BB962C8B-B14F-4D97-AF65-F5344CB8AC3E}">
        <p14:creationId xmlns:p14="http://schemas.microsoft.com/office/powerpoint/2010/main" val="136527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F4746EC-94E8-43F7-B981-C54A4D51BE91}" type="datetime1">
              <a:rPr lang="en-GB" smtClean="0">
                <a:solidFill>
                  <a:srgbClr val="E7DEC9">
                    <a:shade val="50000"/>
                    <a:satMod val="200000"/>
                  </a:srgbClr>
                </a:solidFill>
              </a:rPr>
              <a:pPr/>
              <a:t>03/10/2022</a:t>
            </a:fld>
            <a:endParaRPr lang="en-GB">
              <a:solidFill>
                <a:srgbClr val="E7DEC9">
                  <a:shade val="50000"/>
                  <a:satMod val="200000"/>
                </a:srgbClr>
              </a:solidFill>
            </a:endParaRPr>
          </a:p>
        </p:txBody>
      </p:sp>
      <p:sp>
        <p:nvSpPr>
          <p:cNvPr id="5" name="Footer Placeholder 4"/>
          <p:cNvSpPr>
            <a:spLocks noGrp="1"/>
          </p:cNvSpPr>
          <p:nvPr>
            <p:ph type="ftr" sz="quarter" idx="11"/>
          </p:nvPr>
        </p:nvSpPr>
        <p:spPr/>
        <p:txBody>
          <a:bodyPr/>
          <a:lstStyle/>
          <a:p>
            <a:endParaRPr lang="en-GB">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577F5238-7DAD-4D2D-88D9-5A75ECE2BD5F}" type="slidenum">
              <a:rPr lang="en-GB" smtClean="0">
                <a:solidFill>
                  <a:srgbClr val="E7DEC9">
                    <a:shade val="50000"/>
                    <a:satMod val="200000"/>
                  </a:srgbClr>
                </a:solidFill>
              </a:rPr>
              <a:pPr/>
              <a:t>‹#›</a:t>
            </a:fld>
            <a:endParaRPr lang="en-GB">
              <a:solidFill>
                <a:srgbClr val="E7DEC9">
                  <a:shade val="50000"/>
                  <a:satMod val="200000"/>
                </a:srgbClr>
              </a:solidFill>
            </a:endParaRPr>
          </a:p>
        </p:txBody>
      </p:sp>
    </p:spTree>
    <p:extLst>
      <p:ext uri="{BB962C8B-B14F-4D97-AF65-F5344CB8AC3E}">
        <p14:creationId xmlns:p14="http://schemas.microsoft.com/office/powerpoint/2010/main" val="4133259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9683A51-B425-4202-8F2C-02E711732080}" type="datetime1">
              <a:rPr lang="en-GB" smtClean="0">
                <a:solidFill>
                  <a:srgbClr val="E7DEC9">
                    <a:shade val="50000"/>
                    <a:satMod val="200000"/>
                  </a:srgbClr>
                </a:solidFill>
              </a:rPr>
              <a:pPr/>
              <a:t>03/10/2022</a:t>
            </a:fld>
            <a:endParaRPr lang="en-GB">
              <a:solidFill>
                <a:srgbClr val="E7DEC9">
                  <a:shade val="50000"/>
                  <a:satMod val="200000"/>
                </a:srgbClr>
              </a:solidFill>
            </a:endParaRPr>
          </a:p>
        </p:txBody>
      </p:sp>
      <p:sp>
        <p:nvSpPr>
          <p:cNvPr id="5" name="Footer Placeholder 4"/>
          <p:cNvSpPr>
            <a:spLocks noGrp="1"/>
          </p:cNvSpPr>
          <p:nvPr>
            <p:ph type="ftr" sz="quarter" idx="11"/>
          </p:nvPr>
        </p:nvSpPr>
        <p:spPr/>
        <p:txBody>
          <a:bodyPr/>
          <a:lstStyle/>
          <a:p>
            <a:endParaRPr lang="en-GB">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577F5238-7DAD-4D2D-88D9-5A75ECE2BD5F}" type="slidenum">
              <a:rPr lang="en-GB" smtClean="0">
                <a:solidFill>
                  <a:srgbClr val="E7DEC9">
                    <a:shade val="50000"/>
                    <a:satMod val="200000"/>
                  </a:srgbClr>
                </a:solidFill>
              </a:rPr>
              <a:pPr/>
              <a:t>‹#›</a:t>
            </a:fld>
            <a:endParaRPr lang="en-GB">
              <a:solidFill>
                <a:srgbClr val="E7DEC9">
                  <a:shade val="50000"/>
                  <a:satMod val="200000"/>
                </a:srgbClr>
              </a:solidFill>
            </a:endParaRPr>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srgbClr val="A9D6E2"/>
              </a:solidFill>
            </a:endParaRPr>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srgbClr val="A9D6E2"/>
              </a:solidFill>
            </a:endParaRPr>
          </a:p>
        </p:txBody>
      </p:sp>
    </p:spTree>
    <p:extLst>
      <p:ext uri="{BB962C8B-B14F-4D97-AF65-F5344CB8AC3E}">
        <p14:creationId xmlns:p14="http://schemas.microsoft.com/office/powerpoint/2010/main" val="14462819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C5C4D00-4B23-4DE2-9451-D7F8866867C4}" type="datetime1">
              <a:rPr lang="en-GB" smtClean="0">
                <a:solidFill>
                  <a:srgbClr val="E7DEC9">
                    <a:shade val="50000"/>
                    <a:satMod val="200000"/>
                  </a:srgbClr>
                </a:solidFill>
              </a:rPr>
              <a:pPr/>
              <a:t>03/10/2022</a:t>
            </a:fld>
            <a:endParaRPr lang="en-GB">
              <a:solidFill>
                <a:srgbClr val="E7DEC9">
                  <a:shade val="50000"/>
                  <a:satMod val="200000"/>
                </a:srgbClr>
              </a:solidFill>
            </a:endParaRPr>
          </a:p>
        </p:txBody>
      </p:sp>
      <p:sp>
        <p:nvSpPr>
          <p:cNvPr id="6" name="Footer Placeholder 5"/>
          <p:cNvSpPr>
            <a:spLocks noGrp="1"/>
          </p:cNvSpPr>
          <p:nvPr>
            <p:ph type="ftr" sz="quarter" idx="11"/>
          </p:nvPr>
        </p:nvSpPr>
        <p:spPr/>
        <p:txBody>
          <a:bodyPr/>
          <a:lstStyle/>
          <a:p>
            <a:endParaRPr lang="en-GB">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p>
            <a:fld id="{577F5238-7DAD-4D2D-88D9-5A75ECE2BD5F}" type="slidenum">
              <a:rPr lang="en-GB" smtClean="0">
                <a:solidFill>
                  <a:srgbClr val="E7DEC9">
                    <a:shade val="50000"/>
                    <a:satMod val="200000"/>
                  </a:srgbClr>
                </a:solidFill>
              </a:rPr>
              <a:pPr/>
              <a:t>‹#›</a:t>
            </a:fld>
            <a:endParaRPr lang="en-GB">
              <a:solidFill>
                <a:srgbClr val="E7DEC9">
                  <a:shade val="50000"/>
                  <a:satMod val="200000"/>
                </a:srgbClr>
              </a:solidFill>
            </a:endParaRPr>
          </a:p>
        </p:txBody>
      </p:sp>
    </p:spTree>
    <p:extLst>
      <p:ext uri="{BB962C8B-B14F-4D97-AF65-F5344CB8AC3E}">
        <p14:creationId xmlns:p14="http://schemas.microsoft.com/office/powerpoint/2010/main" val="910025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DE4A351-942B-472D-BEE0-E60ADF05FCE0}" type="datetime1">
              <a:rPr lang="en-GB" smtClean="0">
                <a:solidFill>
                  <a:srgbClr val="E7DEC9">
                    <a:shade val="50000"/>
                    <a:satMod val="200000"/>
                  </a:srgbClr>
                </a:solidFill>
              </a:rPr>
              <a:pPr/>
              <a:t>03/10/2022</a:t>
            </a:fld>
            <a:endParaRPr lang="en-GB">
              <a:solidFill>
                <a:srgbClr val="E7DEC9">
                  <a:shade val="50000"/>
                  <a:satMod val="200000"/>
                </a:srgbClr>
              </a:solidFill>
            </a:endParaRPr>
          </a:p>
        </p:txBody>
      </p:sp>
      <p:sp>
        <p:nvSpPr>
          <p:cNvPr id="8" name="Footer Placeholder 7"/>
          <p:cNvSpPr>
            <a:spLocks noGrp="1"/>
          </p:cNvSpPr>
          <p:nvPr>
            <p:ph type="ftr" sz="quarter" idx="11"/>
          </p:nvPr>
        </p:nvSpPr>
        <p:spPr/>
        <p:txBody>
          <a:bodyPr/>
          <a:lstStyle/>
          <a:p>
            <a:endParaRPr lang="en-GB">
              <a:solidFill>
                <a:srgbClr val="E7DEC9">
                  <a:shade val="50000"/>
                  <a:satMod val="200000"/>
                </a:srgbClr>
              </a:solidFill>
            </a:endParaRPr>
          </a:p>
        </p:txBody>
      </p:sp>
      <p:sp>
        <p:nvSpPr>
          <p:cNvPr id="9" name="Slide Number Placeholder 8"/>
          <p:cNvSpPr>
            <a:spLocks noGrp="1"/>
          </p:cNvSpPr>
          <p:nvPr>
            <p:ph type="sldNum" sz="quarter" idx="12"/>
          </p:nvPr>
        </p:nvSpPr>
        <p:spPr/>
        <p:txBody>
          <a:bodyPr/>
          <a:lstStyle/>
          <a:p>
            <a:fld id="{577F5238-7DAD-4D2D-88D9-5A75ECE2BD5F}" type="slidenum">
              <a:rPr lang="en-GB" smtClean="0">
                <a:solidFill>
                  <a:srgbClr val="E7DEC9">
                    <a:shade val="50000"/>
                    <a:satMod val="200000"/>
                  </a:srgbClr>
                </a:solidFill>
              </a:rPr>
              <a:pPr/>
              <a:t>‹#›</a:t>
            </a:fld>
            <a:endParaRPr lang="en-GB">
              <a:solidFill>
                <a:srgbClr val="E7DEC9">
                  <a:shade val="50000"/>
                  <a:satMod val="200000"/>
                </a:srgbClr>
              </a:solidFill>
            </a:endParaRPr>
          </a:p>
        </p:txBody>
      </p:sp>
    </p:spTree>
    <p:extLst>
      <p:ext uri="{BB962C8B-B14F-4D97-AF65-F5344CB8AC3E}">
        <p14:creationId xmlns:p14="http://schemas.microsoft.com/office/powerpoint/2010/main" val="91224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5760F233-6A3B-426B-8F1E-98626BEB15AF}" type="datetime1">
              <a:rPr lang="en-GB" smtClean="0">
                <a:solidFill>
                  <a:srgbClr val="E7DEC9">
                    <a:shade val="50000"/>
                    <a:satMod val="200000"/>
                  </a:srgbClr>
                </a:solidFill>
              </a:rPr>
              <a:pPr/>
              <a:t>03/10/2022</a:t>
            </a:fld>
            <a:endParaRPr lang="en-GB">
              <a:solidFill>
                <a:srgbClr val="E7DEC9">
                  <a:shade val="50000"/>
                  <a:satMod val="200000"/>
                </a:srgbClr>
              </a:solidFill>
            </a:endParaRPr>
          </a:p>
        </p:txBody>
      </p:sp>
      <p:sp>
        <p:nvSpPr>
          <p:cNvPr id="4" name="Footer Placeholder 3"/>
          <p:cNvSpPr>
            <a:spLocks noGrp="1"/>
          </p:cNvSpPr>
          <p:nvPr>
            <p:ph type="ftr" sz="quarter" idx="11"/>
          </p:nvPr>
        </p:nvSpPr>
        <p:spPr/>
        <p:txBody>
          <a:bodyPr/>
          <a:lstStyle/>
          <a:p>
            <a:endParaRPr lang="en-GB">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p>
            <a:fld id="{577F5238-7DAD-4D2D-88D9-5A75ECE2BD5F}" type="slidenum">
              <a:rPr lang="en-GB" smtClean="0">
                <a:solidFill>
                  <a:srgbClr val="E7DEC9">
                    <a:shade val="50000"/>
                    <a:satMod val="200000"/>
                  </a:srgbClr>
                </a:solidFill>
              </a:rPr>
              <a:pPr/>
              <a:t>‹#›</a:t>
            </a:fld>
            <a:endParaRPr lang="en-GB">
              <a:solidFill>
                <a:srgbClr val="E7DEC9">
                  <a:shade val="50000"/>
                  <a:satMod val="200000"/>
                </a:srgbClr>
              </a:solidFill>
            </a:endParaRPr>
          </a:p>
        </p:txBody>
      </p:sp>
    </p:spTree>
    <p:extLst>
      <p:ext uri="{BB962C8B-B14F-4D97-AF65-F5344CB8AC3E}">
        <p14:creationId xmlns:p14="http://schemas.microsoft.com/office/powerpoint/2010/main" val="30147359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Date Placeholder 1"/>
          <p:cNvSpPr>
            <a:spLocks noGrp="1"/>
          </p:cNvSpPr>
          <p:nvPr>
            <p:ph type="dt" sz="half" idx="10"/>
          </p:nvPr>
        </p:nvSpPr>
        <p:spPr/>
        <p:txBody>
          <a:bodyPr/>
          <a:lstStyle/>
          <a:p>
            <a:fld id="{D22EEE71-1AE4-4FDC-887C-730B795A1E1B}" type="datetime1">
              <a:rPr lang="en-GB" smtClean="0">
                <a:solidFill>
                  <a:srgbClr val="E7DEC9">
                    <a:shade val="50000"/>
                    <a:satMod val="200000"/>
                  </a:srgbClr>
                </a:solidFill>
              </a:rPr>
              <a:pPr/>
              <a:t>03/10/2022</a:t>
            </a:fld>
            <a:endParaRPr lang="en-GB">
              <a:solidFill>
                <a:srgbClr val="E7DEC9">
                  <a:shade val="50000"/>
                  <a:satMod val="200000"/>
                </a:srgbClr>
              </a:solidFill>
            </a:endParaRPr>
          </a:p>
        </p:txBody>
      </p:sp>
      <p:sp>
        <p:nvSpPr>
          <p:cNvPr id="3" name="Footer Placeholder 2"/>
          <p:cNvSpPr>
            <a:spLocks noGrp="1"/>
          </p:cNvSpPr>
          <p:nvPr>
            <p:ph type="ftr" sz="quarter" idx="11"/>
          </p:nvPr>
        </p:nvSpPr>
        <p:spPr/>
        <p:txBody>
          <a:bodyPr/>
          <a:lstStyle/>
          <a:p>
            <a:endParaRPr lang="en-GB">
              <a:solidFill>
                <a:srgbClr val="E7DEC9">
                  <a:shade val="50000"/>
                  <a:satMod val="200000"/>
                </a:srgbClr>
              </a:solidFill>
            </a:endParaRPr>
          </a:p>
        </p:txBody>
      </p:sp>
      <p:sp>
        <p:nvSpPr>
          <p:cNvPr id="4" name="Slide Number Placeholder 3"/>
          <p:cNvSpPr>
            <a:spLocks noGrp="1"/>
          </p:cNvSpPr>
          <p:nvPr>
            <p:ph type="sldNum" sz="quarter" idx="12"/>
          </p:nvPr>
        </p:nvSpPr>
        <p:spPr/>
        <p:txBody>
          <a:bodyPr/>
          <a:lstStyle/>
          <a:p>
            <a:fld id="{577F5238-7DAD-4D2D-88D9-5A75ECE2BD5F}" type="slidenum">
              <a:rPr lang="en-GB" smtClean="0">
                <a:solidFill>
                  <a:srgbClr val="E7DEC9">
                    <a:shade val="50000"/>
                    <a:satMod val="200000"/>
                  </a:srgbClr>
                </a:solidFill>
              </a:rPr>
              <a:pPr/>
              <a:t>‹#›</a:t>
            </a:fld>
            <a:endParaRPr lang="en-GB">
              <a:solidFill>
                <a:srgbClr val="E7DEC9">
                  <a:shade val="50000"/>
                  <a:satMod val="200000"/>
                </a:srgbClr>
              </a:solidFill>
            </a:endParaRPr>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Tree>
    <p:extLst>
      <p:ext uri="{BB962C8B-B14F-4D97-AF65-F5344CB8AC3E}">
        <p14:creationId xmlns:p14="http://schemas.microsoft.com/office/powerpoint/2010/main" val="7020023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E508E31-CB60-40ED-92A1-92169C824ECB}" type="datetime1">
              <a:rPr lang="en-GB" smtClean="0">
                <a:solidFill>
                  <a:srgbClr val="E7DEC9">
                    <a:shade val="50000"/>
                    <a:satMod val="200000"/>
                  </a:srgbClr>
                </a:solidFill>
              </a:rPr>
              <a:pPr/>
              <a:t>03/10/2022</a:t>
            </a:fld>
            <a:endParaRPr lang="en-GB">
              <a:solidFill>
                <a:srgbClr val="E7DEC9">
                  <a:shade val="50000"/>
                  <a:satMod val="200000"/>
                </a:srgbClr>
              </a:solidFill>
            </a:endParaRPr>
          </a:p>
        </p:txBody>
      </p:sp>
      <p:sp>
        <p:nvSpPr>
          <p:cNvPr id="6" name="Footer Placeholder 5"/>
          <p:cNvSpPr>
            <a:spLocks noGrp="1"/>
          </p:cNvSpPr>
          <p:nvPr>
            <p:ph type="ftr" sz="quarter" idx="11"/>
          </p:nvPr>
        </p:nvSpPr>
        <p:spPr/>
        <p:txBody>
          <a:bodyPr/>
          <a:lstStyle/>
          <a:p>
            <a:endParaRPr lang="en-GB">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p>
            <a:fld id="{577F5238-7DAD-4D2D-88D9-5A75ECE2BD5F}" type="slidenum">
              <a:rPr lang="en-GB" smtClean="0">
                <a:solidFill>
                  <a:srgbClr val="E7DEC9">
                    <a:shade val="50000"/>
                    <a:satMod val="200000"/>
                  </a:srgbClr>
                </a:solidFill>
              </a:rPr>
              <a:pPr/>
              <a:t>‹#›</a:t>
            </a:fld>
            <a:endParaRPr lang="en-GB">
              <a:solidFill>
                <a:srgbClr val="E7DEC9">
                  <a:shade val="50000"/>
                  <a:satMod val="200000"/>
                </a:srgbClr>
              </a:solidFill>
            </a:endParaRPr>
          </a:p>
        </p:txBody>
      </p:sp>
    </p:spTree>
    <p:extLst>
      <p:ext uri="{BB962C8B-B14F-4D97-AF65-F5344CB8AC3E}">
        <p14:creationId xmlns:p14="http://schemas.microsoft.com/office/powerpoint/2010/main" val="1636465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CDEB55B-4E8D-41B6-ACF7-CF1588EFD206}" type="datetime1">
              <a:rPr lang="en-GB" smtClean="0"/>
              <a:t>03/10/2022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9C17DF-88D9-433D-9889-B08126AA6E4D}" type="slidenum">
              <a:rPr lang="en-GB" smtClean="0"/>
              <a:t>‹#›</a:t>
            </a:fld>
            <a:endParaRPr lang="en-GB" dirty="0"/>
          </a:p>
        </p:txBody>
      </p:sp>
    </p:spTree>
    <p:extLst>
      <p:ext uri="{BB962C8B-B14F-4D97-AF65-F5344CB8AC3E}">
        <p14:creationId xmlns:p14="http://schemas.microsoft.com/office/powerpoint/2010/main" val="13030309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382C0B87-68B5-4CA9-8073-245B2D72A3F4}" type="datetime1">
              <a:rPr lang="en-GB" smtClean="0">
                <a:solidFill>
                  <a:srgbClr val="E7DEC9">
                    <a:shade val="50000"/>
                    <a:satMod val="200000"/>
                  </a:srgbClr>
                </a:solidFill>
              </a:rPr>
              <a:pPr/>
              <a:t>03/10/2022</a:t>
            </a:fld>
            <a:endParaRPr lang="en-GB">
              <a:solidFill>
                <a:srgbClr val="E7DEC9">
                  <a:shade val="50000"/>
                  <a:satMod val="200000"/>
                </a:srgbClr>
              </a:solidFill>
            </a:endParaRPr>
          </a:p>
        </p:txBody>
      </p:sp>
      <p:sp>
        <p:nvSpPr>
          <p:cNvPr id="6" name="Footer Placeholder 5"/>
          <p:cNvSpPr>
            <a:spLocks noGrp="1"/>
          </p:cNvSpPr>
          <p:nvPr>
            <p:ph type="ftr" sz="quarter" idx="11"/>
          </p:nvPr>
        </p:nvSpPr>
        <p:spPr/>
        <p:txBody>
          <a:bodyPr/>
          <a:lstStyle/>
          <a:p>
            <a:endParaRPr lang="en-GB">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p>
            <a:fld id="{577F5238-7DAD-4D2D-88D9-5A75ECE2BD5F}" type="slidenum">
              <a:rPr lang="en-GB" smtClean="0">
                <a:solidFill>
                  <a:srgbClr val="E7DEC9">
                    <a:shade val="50000"/>
                    <a:satMod val="200000"/>
                  </a:srgbClr>
                </a:solidFill>
              </a:rPr>
              <a:pPr/>
              <a:t>‹#›</a:t>
            </a:fld>
            <a:endParaRPr lang="en-GB">
              <a:solidFill>
                <a:srgbClr val="E7DEC9">
                  <a:shade val="50000"/>
                  <a:satMod val="200000"/>
                </a:srgbClr>
              </a:solidFill>
            </a:endParaRPr>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indent="-283464">
              <a:lnSpc>
                <a:spcPts val="3000"/>
              </a:lnSpc>
              <a:spcBef>
                <a:spcPts val="600"/>
              </a:spcBef>
              <a:buClr>
                <a:srgbClr val="3891A7"/>
              </a:buClr>
              <a:buSzPct val="80000"/>
              <a:buFont typeface="Wingdings 2"/>
              <a:buNone/>
            </a:pPr>
            <a:endParaRPr lang="en-US" sz="3200">
              <a:solidFill>
                <a:srgbClr val="A9D6E2"/>
              </a:solidFill>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extLst>
      <p:ext uri="{BB962C8B-B14F-4D97-AF65-F5344CB8AC3E}">
        <p14:creationId xmlns:p14="http://schemas.microsoft.com/office/powerpoint/2010/main" val="26172092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8DE8AFF-0DDB-46E4-B016-3BEA48A46EED}" type="datetime1">
              <a:rPr lang="en-GB" smtClean="0">
                <a:solidFill>
                  <a:srgbClr val="E7DEC9">
                    <a:shade val="50000"/>
                    <a:satMod val="200000"/>
                  </a:srgbClr>
                </a:solidFill>
              </a:rPr>
              <a:pPr/>
              <a:t>03/10/2022</a:t>
            </a:fld>
            <a:endParaRPr lang="en-GB">
              <a:solidFill>
                <a:srgbClr val="E7DEC9">
                  <a:shade val="50000"/>
                  <a:satMod val="200000"/>
                </a:srgbClr>
              </a:solidFill>
            </a:endParaRPr>
          </a:p>
        </p:txBody>
      </p:sp>
      <p:sp>
        <p:nvSpPr>
          <p:cNvPr id="5" name="Footer Placeholder 4"/>
          <p:cNvSpPr>
            <a:spLocks noGrp="1"/>
          </p:cNvSpPr>
          <p:nvPr>
            <p:ph type="ftr" sz="quarter" idx="11"/>
          </p:nvPr>
        </p:nvSpPr>
        <p:spPr/>
        <p:txBody>
          <a:bodyPr/>
          <a:lstStyle/>
          <a:p>
            <a:endParaRPr lang="en-GB">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577F5238-7DAD-4D2D-88D9-5A75ECE2BD5F}" type="slidenum">
              <a:rPr lang="en-GB" smtClean="0">
                <a:solidFill>
                  <a:srgbClr val="E7DEC9">
                    <a:shade val="50000"/>
                    <a:satMod val="200000"/>
                  </a:srgbClr>
                </a:solidFill>
              </a:rPr>
              <a:pPr/>
              <a:t>‹#›</a:t>
            </a:fld>
            <a:endParaRPr lang="en-GB">
              <a:solidFill>
                <a:srgbClr val="E7DEC9">
                  <a:shade val="50000"/>
                  <a:satMod val="200000"/>
                </a:srgbClr>
              </a:solidFill>
            </a:endParaRPr>
          </a:p>
        </p:txBody>
      </p:sp>
    </p:spTree>
    <p:extLst>
      <p:ext uri="{BB962C8B-B14F-4D97-AF65-F5344CB8AC3E}">
        <p14:creationId xmlns:p14="http://schemas.microsoft.com/office/powerpoint/2010/main" val="4547324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E706944-FBC1-4D27-B2C8-A8567BDDBA2B}" type="datetime1">
              <a:rPr lang="en-GB" smtClean="0">
                <a:solidFill>
                  <a:srgbClr val="E7DEC9">
                    <a:shade val="50000"/>
                    <a:satMod val="200000"/>
                  </a:srgbClr>
                </a:solidFill>
              </a:rPr>
              <a:pPr/>
              <a:t>03/10/2022</a:t>
            </a:fld>
            <a:endParaRPr lang="en-GB">
              <a:solidFill>
                <a:srgbClr val="E7DEC9">
                  <a:shade val="50000"/>
                  <a:satMod val="200000"/>
                </a:srgbClr>
              </a:solidFill>
            </a:endParaRPr>
          </a:p>
        </p:txBody>
      </p:sp>
      <p:sp>
        <p:nvSpPr>
          <p:cNvPr id="5" name="Footer Placeholder 4"/>
          <p:cNvSpPr>
            <a:spLocks noGrp="1"/>
          </p:cNvSpPr>
          <p:nvPr>
            <p:ph type="ftr" sz="quarter" idx="11"/>
          </p:nvPr>
        </p:nvSpPr>
        <p:spPr/>
        <p:txBody>
          <a:bodyPr/>
          <a:lstStyle/>
          <a:p>
            <a:endParaRPr lang="en-GB">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577F5238-7DAD-4D2D-88D9-5A75ECE2BD5F}" type="slidenum">
              <a:rPr lang="en-GB" smtClean="0">
                <a:solidFill>
                  <a:srgbClr val="E7DEC9">
                    <a:shade val="50000"/>
                    <a:satMod val="200000"/>
                  </a:srgbClr>
                </a:solidFill>
              </a:rPr>
              <a:pPr/>
              <a:t>‹#›</a:t>
            </a:fld>
            <a:endParaRPr lang="en-GB">
              <a:solidFill>
                <a:srgbClr val="E7DEC9">
                  <a:shade val="50000"/>
                  <a:satMod val="200000"/>
                </a:srgbClr>
              </a:solidFill>
            </a:endParaRPr>
          </a:p>
        </p:txBody>
      </p:sp>
    </p:spTree>
    <p:extLst>
      <p:ext uri="{BB962C8B-B14F-4D97-AF65-F5344CB8AC3E}">
        <p14:creationId xmlns:p14="http://schemas.microsoft.com/office/powerpoint/2010/main" val="1644579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36CC1F-8BC0-4F89-A3DD-7258A3530A56}" type="datetime1">
              <a:rPr lang="en-GB" smtClean="0"/>
              <a:t>03/10/2022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9C17DF-88D9-433D-9889-B08126AA6E4D}" type="slidenum">
              <a:rPr lang="en-GB" smtClean="0"/>
              <a:t>‹#›</a:t>
            </a:fld>
            <a:endParaRPr lang="en-GB" dirty="0"/>
          </a:p>
        </p:txBody>
      </p:sp>
    </p:spTree>
    <p:extLst>
      <p:ext uri="{BB962C8B-B14F-4D97-AF65-F5344CB8AC3E}">
        <p14:creationId xmlns:p14="http://schemas.microsoft.com/office/powerpoint/2010/main" val="3263862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EAF5ED0-F80F-4468-8670-82413657F868}" type="datetime1">
              <a:rPr lang="en-GB" smtClean="0"/>
              <a:t>03/10/2022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29C17DF-88D9-433D-9889-B08126AA6E4D}" type="slidenum">
              <a:rPr lang="en-GB" smtClean="0"/>
              <a:t>‹#›</a:t>
            </a:fld>
            <a:endParaRPr lang="en-GB" dirty="0"/>
          </a:p>
        </p:txBody>
      </p:sp>
    </p:spTree>
    <p:extLst>
      <p:ext uri="{BB962C8B-B14F-4D97-AF65-F5344CB8AC3E}">
        <p14:creationId xmlns:p14="http://schemas.microsoft.com/office/powerpoint/2010/main" val="2064522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7DE1651-010A-4F85-A621-978A6901DE2B}" type="datetime1">
              <a:rPr lang="en-GB" smtClean="0"/>
              <a:t>03/10/2022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B29C17DF-88D9-433D-9889-B08126AA6E4D}" type="slidenum">
              <a:rPr lang="en-GB" smtClean="0"/>
              <a:t>‹#›</a:t>
            </a:fld>
            <a:endParaRPr lang="en-GB" dirty="0"/>
          </a:p>
        </p:txBody>
      </p:sp>
    </p:spTree>
    <p:extLst>
      <p:ext uri="{BB962C8B-B14F-4D97-AF65-F5344CB8AC3E}">
        <p14:creationId xmlns:p14="http://schemas.microsoft.com/office/powerpoint/2010/main" val="2435468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552CE742-4700-4CE6-BACC-D9DB1464B13E}" type="datetime1">
              <a:rPr lang="en-GB" smtClean="0"/>
              <a:t>03/10/2022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B29C17DF-88D9-433D-9889-B08126AA6E4D}" type="slidenum">
              <a:rPr lang="en-GB" smtClean="0"/>
              <a:t>‹#›</a:t>
            </a:fld>
            <a:endParaRPr lang="en-GB" dirty="0"/>
          </a:p>
        </p:txBody>
      </p:sp>
    </p:spTree>
    <p:extLst>
      <p:ext uri="{BB962C8B-B14F-4D97-AF65-F5344CB8AC3E}">
        <p14:creationId xmlns:p14="http://schemas.microsoft.com/office/powerpoint/2010/main" val="214524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D26689-2338-481F-9B36-96EACF9C5636}" type="datetime1">
              <a:rPr lang="en-GB" smtClean="0"/>
              <a:t>03/10/2022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B29C17DF-88D9-433D-9889-B08126AA6E4D}" type="slidenum">
              <a:rPr lang="en-GB" smtClean="0"/>
              <a:t>‹#›</a:t>
            </a:fld>
            <a:endParaRPr lang="en-GB" dirty="0"/>
          </a:p>
        </p:txBody>
      </p:sp>
    </p:spTree>
    <p:extLst>
      <p:ext uri="{BB962C8B-B14F-4D97-AF65-F5344CB8AC3E}">
        <p14:creationId xmlns:p14="http://schemas.microsoft.com/office/powerpoint/2010/main" val="1713647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F52882-D0F4-4EF9-A16E-CB14F11EC2B6}" type="datetime1">
              <a:rPr lang="en-GB" smtClean="0"/>
              <a:t>03/10/2022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29C17DF-88D9-433D-9889-B08126AA6E4D}" type="slidenum">
              <a:rPr lang="en-GB" smtClean="0"/>
              <a:t>‹#›</a:t>
            </a:fld>
            <a:endParaRPr lang="en-GB" dirty="0"/>
          </a:p>
        </p:txBody>
      </p:sp>
    </p:spTree>
    <p:extLst>
      <p:ext uri="{BB962C8B-B14F-4D97-AF65-F5344CB8AC3E}">
        <p14:creationId xmlns:p14="http://schemas.microsoft.com/office/powerpoint/2010/main" val="1886587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8E3FE0-434F-43AC-84A2-1DB49BB9152C}" type="datetime1">
              <a:rPr lang="en-GB" smtClean="0"/>
              <a:t>03/10/2022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29C17DF-88D9-433D-9889-B08126AA6E4D}" type="slidenum">
              <a:rPr lang="en-GB" smtClean="0"/>
              <a:t>‹#›</a:t>
            </a:fld>
            <a:endParaRPr lang="en-GB" dirty="0"/>
          </a:p>
        </p:txBody>
      </p:sp>
    </p:spTree>
    <p:extLst>
      <p:ext uri="{BB962C8B-B14F-4D97-AF65-F5344CB8AC3E}">
        <p14:creationId xmlns:p14="http://schemas.microsoft.com/office/powerpoint/2010/main" val="2484339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7577A8-2031-4762-ADB4-4DC506552644}" type="datetime1">
              <a:rPr lang="en-GB" smtClean="0"/>
              <a:t>03/10/2022</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9C17DF-88D9-433D-9889-B08126AA6E4D}" type="slidenum">
              <a:rPr lang="en-GB" smtClean="0"/>
              <a:t>‹#›</a:t>
            </a:fld>
            <a:endParaRPr lang="en-GB" dirty="0"/>
          </a:p>
        </p:txBody>
      </p:sp>
    </p:spTree>
    <p:extLst>
      <p:ext uri="{BB962C8B-B14F-4D97-AF65-F5344CB8AC3E}">
        <p14:creationId xmlns:p14="http://schemas.microsoft.com/office/powerpoint/2010/main" val="3055168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6000"/>
            <a:lum/>
          </a:blip>
          <a:srcRect/>
          <a:tile tx="0" ty="0" sx="100000" sy="100000" flip="none" algn="tl"/>
        </a:blipFill>
        <a:effectLst/>
      </p:bgPr>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0E4F2B8-13DD-48F6-A1BD-80F6F482EE35}" type="datetime1">
              <a:rPr lang="en-GB" smtClean="0">
                <a:solidFill>
                  <a:srgbClr val="E7DEC9">
                    <a:shade val="50000"/>
                    <a:satMod val="200000"/>
                  </a:srgbClr>
                </a:solidFill>
              </a:rPr>
              <a:pPr/>
              <a:t>03/10/2022</a:t>
            </a:fld>
            <a:endParaRPr lang="en-GB">
              <a:solidFill>
                <a:srgbClr val="E7DEC9">
                  <a:shade val="50000"/>
                  <a:satMod val="200000"/>
                </a:srgb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GB">
              <a:solidFill>
                <a:srgbClr val="E7DEC9">
                  <a:shade val="50000"/>
                  <a:satMod val="200000"/>
                </a:srgbClr>
              </a:solidFill>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77F5238-7DAD-4D2D-88D9-5A75ECE2BD5F}" type="slidenum">
              <a:rPr lang="en-GB" smtClean="0">
                <a:solidFill>
                  <a:srgbClr val="E7DEC9">
                    <a:shade val="50000"/>
                    <a:satMod val="200000"/>
                  </a:srgbClr>
                </a:solidFill>
              </a:rPr>
              <a:pPr/>
              <a:t>‹#›</a:t>
            </a:fld>
            <a:endParaRPr lang="en-GB">
              <a:solidFill>
                <a:srgbClr val="E7DEC9">
                  <a:shade val="50000"/>
                  <a:satMod val="200000"/>
                </a:srgbClr>
              </a:solidFill>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Tree>
    <p:extLst>
      <p:ext uri="{BB962C8B-B14F-4D97-AF65-F5344CB8AC3E}">
        <p14:creationId xmlns:p14="http://schemas.microsoft.com/office/powerpoint/2010/main" val="40187358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lynn.aupiais@uct.ac.za"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1.xml"/><Relationship Id="rId4" Type="http://schemas.openxmlformats.org/officeDocument/2006/relationships/image" Target="../media/image5.tm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9194" y="1556792"/>
            <a:ext cx="7951792" cy="2736304"/>
          </a:xfrm>
        </p:spPr>
        <p:txBody>
          <a:bodyPr>
            <a:normAutofit fontScale="90000"/>
          </a:bodyPr>
          <a:lstStyle/>
          <a:p>
            <a:pPr algn="ctr"/>
            <a:r>
              <a:rPr lang="en-GB" sz="5800" b="1" dirty="0">
                <a:solidFill>
                  <a:srgbClr val="0070C0"/>
                </a:solidFill>
              </a:rPr>
              <a:t>Critical Perspectives on Childhood Disorders</a:t>
            </a:r>
            <a:br>
              <a:rPr lang="en-GB" sz="5800" b="1" dirty="0">
                <a:solidFill>
                  <a:srgbClr val="0070C0"/>
                </a:solidFill>
              </a:rPr>
            </a:br>
            <a:br>
              <a:rPr lang="en-GB" sz="5800" b="1" dirty="0">
                <a:solidFill>
                  <a:srgbClr val="0070C0"/>
                </a:solidFill>
              </a:rPr>
            </a:br>
            <a:r>
              <a:rPr lang="en-GB" sz="4900" b="1" dirty="0">
                <a:solidFill>
                  <a:srgbClr val="0070C0"/>
                </a:solidFill>
              </a:rPr>
              <a:t>Lecture 1 </a:t>
            </a:r>
            <a:br>
              <a:rPr lang="en-GB" sz="5300" b="1" dirty="0">
                <a:solidFill>
                  <a:srgbClr val="0070C0"/>
                </a:solidFill>
              </a:rPr>
            </a:br>
            <a:endParaRPr lang="en-GB" sz="5300" b="1" dirty="0">
              <a:solidFill>
                <a:srgbClr val="0070C0"/>
              </a:solidFill>
            </a:endParaRPr>
          </a:p>
        </p:txBody>
      </p:sp>
      <p:sp>
        <p:nvSpPr>
          <p:cNvPr id="7" name="Title 1"/>
          <p:cNvSpPr txBox="1">
            <a:spLocks/>
          </p:cNvSpPr>
          <p:nvPr/>
        </p:nvSpPr>
        <p:spPr>
          <a:xfrm>
            <a:off x="1087851" y="4077072"/>
            <a:ext cx="7876635" cy="896120"/>
          </a:xfrm>
          <a:prstGeom prst="rect">
            <a:avLst/>
          </a:prstGeom>
        </p:spPr>
        <p:txBody>
          <a:bodyPr anchor="b">
            <a:normAutofit fontScale="975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800" b="1" i="0" u="none" strike="noStrike" kern="1200" cap="none" spc="0" normalizeH="0" baseline="0" noProof="0" dirty="0">
                <a:ln>
                  <a:noFill/>
                </a:ln>
                <a:solidFill>
                  <a:srgbClr val="0070C0"/>
                </a:solidFill>
                <a:effectLst>
                  <a:outerShdw blurRad="50000" dist="30000" dir="5400000" algn="tl" rotWithShape="0">
                    <a:srgbClr val="000000">
                      <a:alpha val="30000"/>
                    </a:srgbClr>
                  </a:outerShdw>
                </a:effectLst>
                <a:uLnTx/>
                <a:uFillTx/>
                <a:latin typeface="Times New Roman"/>
                <a:ea typeface="+mj-ea"/>
                <a:cs typeface="+mj-cs"/>
              </a:rPr>
              <a:t>PSY3011S</a:t>
            </a:r>
          </a:p>
        </p:txBody>
      </p:sp>
      <p:sp>
        <p:nvSpPr>
          <p:cNvPr id="8" name="Title 1"/>
          <p:cNvSpPr txBox="1">
            <a:spLocks/>
          </p:cNvSpPr>
          <p:nvPr/>
        </p:nvSpPr>
        <p:spPr>
          <a:xfrm>
            <a:off x="1115616" y="5255318"/>
            <a:ext cx="8028384" cy="1256160"/>
          </a:xfrm>
          <a:prstGeom prst="rect">
            <a:avLst/>
          </a:prstGeom>
        </p:spPr>
        <p:txBody>
          <a:bodyPr anchor="b">
            <a:normAutofit fontScale="975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3300" b="1" i="0" u="none" strike="noStrike" kern="1200" cap="none" spc="0" normalizeH="0" baseline="0" noProof="0" dirty="0">
                <a:ln>
                  <a:noFill/>
                </a:ln>
                <a:solidFill>
                  <a:srgbClr val="0070C0"/>
                </a:solidFill>
                <a:effectLst>
                  <a:outerShdw blurRad="50000" dist="30000" dir="5400000" algn="tl" rotWithShape="0">
                    <a:srgbClr val="000000">
                      <a:alpha val="30000"/>
                    </a:srgbClr>
                  </a:outerShdw>
                </a:effectLst>
                <a:uLnTx/>
                <a:uFillTx/>
                <a:latin typeface="Times New Roman"/>
                <a:ea typeface="+mj-ea"/>
                <a:cs typeface="+mj-cs"/>
              </a:rPr>
              <a:t>Lynn Aupiais</a:t>
            </a:r>
          </a:p>
          <a:p>
            <a:pPr lvl="0" algn="ctr">
              <a:defRPr/>
            </a:pPr>
            <a:r>
              <a:rPr lang="en-GB" sz="3100" b="1" dirty="0">
                <a:solidFill>
                  <a:srgbClr val="002060">
                    <a:satMod val="130000"/>
                  </a:srgbClr>
                </a:solidFill>
                <a:hlinkClick r:id="rId2"/>
              </a:rPr>
              <a:t>lynn.aupiais@uct.ac.za</a:t>
            </a:r>
            <a:r>
              <a:rPr lang="en-GB" sz="3100" b="1" dirty="0">
                <a:solidFill>
                  <a:srgbClr val="002060">
                    <a:satMod val="130000"/>
                  </a:srgbClr>
                </a:solidFill>
              </a:rPr>
              <a:t> </a:t>
            </a:r>
          </a:p>
        </p:txBody>
      </p:sp>
      <p:sp>
        <p:nvSpPr>
          <p:cNvPr id="3" name="Slide Number Placeholder 2"/>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77F5238-7DAD-4D2D-88D9-5A75ECE2BD5F}" type="slidenum">
              <a:rPr kumimoji="0" lang="en-GB" sz="1200" b="0" i="0" u="none" strike="noStrike" kern="1200" cap="none" spc="0" normalizeH="0" baseline="0" noProof="0" smtClean="0">
                <a:ln>
                  <a:noFill/>
                </a:ln>
                <a:solidFill>
                  <a:srgbClr val="E7DEC9">
                    <a:shade val="50000"/>
                    <a:satMod val="200000"/>
                  </a:srgbClr>
                </a:solidFill>
                <a:effectLst/>
                <a:uLnTx/>
                <a:uFillTx/>
                <a:latin typeface="Times New Roman"/>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srgbClr val="E7DEC9">
                  <a:shade val="50000"/>
                  <a:satMod val="200000"/>
                </a:srgbClr>
              </a:solidFill>
              <a:effectLst/>
              <a:uLnTx/>
              <a:uFillTx/>
              <a:latin typeface="Times New Roman"/>
              <a:ea typeface="+mn-ea"/>
              <a:cs typeface="+mn-cs"/>
            </a:endParaRPr>
          </a:p>
        </p:txBody>
      </p:sp>
    </p:spTree>
    <p:extLst>
      <p:ext uri="{BB962C8B-B14F-4D97-AF65-F5344CB8AC3E}">
        <p14:creationId xmlns:p14="http://schemas.microsoft.com/office/powerpoint/2010/main" val="339447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2133"/>
            <a:ext cx="9144000" cy="692838"/>
          </a:xfrm>
        </p:spPr>
        <p:txBody>
          <a:bodyPr>
            <a:normAutofit/>
          </a:bodyPr>
          <a:lstStyle/>
          <a:p>
            <a:r>
              <a:rPr lang="en-GB" sz="31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Disruptive, Impulse Control and Conduct Disorders</a:t>
            </a:r>
          </a:p>
        </p:txBody>
      </p:sp>
      <p:sp>
        <p:nvSpPr>
          <p:cNvPr id="4" name="Content Placeholder 2"/>
          <p:cNvSpPr txBox="1">
            <a:spLocks/>
          </p:cNvSpPr>
          <p:nvPr/>
        </p:nvSpPr>
        <p:spPr>
          <a:xfrm>
            <a:off x="-13320" y="634256"/>
            <a:ext cx="9144000" cy="5904656"/>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a:lnSpc>
                <a:spcPts val="3200"/>
              </a:lnSpc>
              <a:buClrTx/>
            </a:pPr>
            <a:r>
              <a:rPr lang="en-GB" sz="2400" b="1" dirty="0">
                <a:solidFill>
                  <a:srgbClr val="0070C0"/>
                </a:solidFill>
                <a:latin typeface="Times New Roman" pitchFamily="18" charset="0"/>
                <a:cs typeface="Times New Roman" pitchFamily="18" charset="0"/>
              </a:rPr>
              <a:t>DSM 5 Diagnostic Criteria – Oppositional Defiant Disorder (ODD)</a:t>
            </a:r>
          </a:p>
          <a:p>
            <a:pPr>
              <a:lnSpc>
                <a:spcPts val="3200"/>
              </a:lnSpc>
              <a:buClrTx/>
            </a:pPr>
            <a:r>
              <a:rPr lang="en-GB" sz="2400" dirty="0">
                <a:solidFill>
                  <a:srgbClr val="0070C0"/>
                </a:solidFill>
                <a:latin typeface="Times New Roman" pitchFamily="18" charset="0"/>
                <a:cs typeface="Times New Roman" pitchFamily="18" charset="0"/>
              </a:rPr>
              <a:t>A. A pattern of </a:t>
            </a:r>
            <a:r>
              <a:rPr lang="en-GB" sz="2400" u="sng" dirty="0">
                <a:solidFill>
                  <a:srgbClr val="0070C0"/>
                </a:solidFill>
                <a:latin typeface="Times New Roman" pitchFamily="18" charset="0"/>
                <a:cs typeface="Times New Roman" pitchFamily="18" charset="0"/>
              </a:rPr>
              <a:t>angry/irritable mood</a:t>
            </a:r>
            <a:r>
              <a:rPr lang="en-GB" sz="2400" dirty="0">
                <a:solidFill>
                  <a:srgbClr val="0070C0"/>
                </a:solidFill>
                <a:latin typeface="Times New Roman" pitchFamily="18" charset="0"/>
                <a:cs typeface="Times New Roman" pitchFamily="18" charset="0"/>
              </a:rPr>
              <a:t>, </a:t>
            </a:r>
            <a:r>
              <a:rPr lang="en-GB" sz="2400" u="sng" dirty="0">
                <a:solidFill>
                  <a:srgbClr val="0070C0"/>
                </a:solidFill>
                <a:latin typeface="Times New Roman" pitchFamily="18" charset="0"/>
                <a:cs typeface="Times New Roman" pitchFamily="18" charset="0"/>
              </a:rPr>
              <a:t>argumentative/defiant behaviour</a:t>
            </a:r>
            <a:r>
              <a:rPr lang="en-GB" sz="2400" dirty="0">
                <a:solidFill>
                  <a:srgbClr val="0070C0"/>
                </a:solidFill>
                <a:latin typeface="Times New Roman" pitchFamily="18" charset="0"/>
                <a:cs typeface="Times New Roman" pitchFamily="18" charset="0"/>
              </a:rPr>
              <a:t>, </a:t>
            </a:r>
            <a:r>
              <a:rPr lang="en-GB" sz="2400" b="1" dirty="0">
                <a:solidFill>
                  <a:srgbClr val="0070C0"/>
                </a:solidFill>
                <a:latin typeface="Times New Roman" pitchFamily="18" charset="0"/>
                <a:cs typeface="Times New Roman" pitchFamily="18" charset="0"/>
              </a:rPr>
              <a:t>or</a:t>
            </a:r>
            <a:r>
              <a:rPr lang="en-GB" sz="2400" dirty="0">
                <a:solidFill>
                  <a:srgbClr val="0070C0"/>
                </a:solidFill>
                <a:latin typeface="Times New Roman" pitchFamily="18" charset="0"/>
                <a:cs typeface="Times New Roman" pitchFamily="18" charset="0"/>
              </a:rPr>
              <a:t> </a:t>
            </a:r>
            <a:r>
              <a:rPr lang="en-GB" sz="2400" u="sng" dirty="0">
                <a:solidFill>
                  <a:srgbClr val="0070C0"/>
                </a:solidFill>
                <a:latin typeface="Times New Roman" pitchFamily="18" charset="0"/>
                <a:cs typeface="Times New Roman" pitchFamily="18" charset="0"/>
              </a:rPr>
              <a:t>vindictiveness</a:t>
            </a:r>
            <a:r>
              <a:rPr lang="en-GB" sz="2400" dirty="0">
                <a:solidFill>
                  <a:srgbClr val="0070C0"/>
                </a:solidFill>
                <a:latin typeface="Times New Roman" pitchFamily="18" charset="0"/>
                <a:cs typeface="Times New Roman" pitchFamily="18" charset="0"/>
              </a:rPr>
              <a:t> lasting at least </a:t>
            </a:r>
            <a:r>
              <a:rPr lang="en-GB" sz="2400" u="sng" dirty="0">
                <a:solidFill>
                  <a:srgbClr val="0070C0"/>
                </a:solidFill>
                <a:latin typeface="Times New Roman" pitchFamily="18" charset="0"/>
                <a:cs typeface="Times New Roman" pitchFamily="18" charset="0"/>
              </a:rPr>
              <a:t>6 months</a:t>
            </a:r>
            <a:r>
              <a:rPr lang="en-GB" sz="2400" dirty="0">
                <a:solidFill>
                  <a:srgbClr val="0070C0"/>
                </a:solidFill>
                <a:latin typeface="Times New Roman" pitchFamily="18" charset="0"/>
                <a:cs typeface="Times New Roman" pitchFamily="18" charset="0"/>
              </a:rPr>
              <a:t>; at least </a:t>
            </a:r>
            <a:r>
              <a:rPr lang="en-GB" sz="2400" u="sng" dirty="0">
                <a:solidFill>
                  <a:srgbClr val="0070C0"/>
                </a:solidFill>
                <a:latin typeface="Times New Roman" pitchFamily="18" charset="0"/>
                <a:cs typeface="Times New Roman" pitchFamily="18" charset="0"/>
              </a:rPr>
              <a:t>4 symptoms</a:t>
            </a:r>
            <a:r>
              <a:rPr lang="en-GB" sz="2400" dirty="0">
                <a:solidFill>
                  <a:srgbClr val="0070C0"/>
                </a:solidFill>
                <a:latin typeface="Times New Roman" pitchFamily="18" charset="0"/>
                <a:cs typeface="Times New Roman" pitchFamily="18" charset="0"/>
              </a:rPr>
              <a:t> from </a:t>
            </a:r>
            <a:r>
              <a:rPr lang="en-GB" sz="2400" u="sng" dirty="0">
                <a:solidFill>
                  <a:srgbClr val="0070C0"/>
                </a:solidFill>
                <a:latin typeface="Times New Roman" pitchFamily="18" charset="0"/>
                <a:cs typeface="Times New Roman" pitchFamily="18" charset="0"/>
              </a:rPr>
              <a:t>any</a:t>
            </a:r>
            <a:r>
              <a:rPr lang="en-GB" sz="2400" dirty="0">
                <a:solidFill>
                  <a:srgbClr val="0070C0"/>
                </a:solidFill>
                <a:latin typeface="Times New Roman" pitchFamily="18" charset="0"/>
                <a:cs typeface="Times New Roman" pitchFamily="18" charset="0"/>
              </a:rPr>
              <a:t> </a:t>
            </a:r>
            <a:r>
              <a:rPr lang="en-GB" sz="2400" u="sng" dirty="0">
                <a:solidFill>
                  <a:srgbClr val="0070C0"/>
                </a:solidFill>
                <a:latin typeface="Times New Roman" pitchFamily="18" charset="0"/>
                <a:cs typeface="Times New Roman" pitchFamily="18" charset="0"/>
              </a:rPr>
              <a:t>category</a:t>
            </a:r>
            <a:r>
              <a:rPr lang="en-GB" sz="2400" dirty="0">
                <a:solidFill>
                  <a:srgbClr val="0070C0"/>
                </a:solidFill>
                <a:latin typeface="Times New Roman" pitchFamily="18" charset="0"/>
                <a:cs typeface="Times New Roman" pitchFamily="18" charset="0"/>
              </a:rPr>
              <a:t>; exhibited with at least </a:t>
            </a:r>
            <a:r>
              <a:rPr lang="en-GB" sz="2400" u="sng" dirty="0">
                <a:solidFill>
                  <a:srgbClr val="0070C0"/>
                </a:solidFill>
                <a:latin typeface="Times New Roman" pitchFamily="18" charset="0"/>
                <a:cs typeface="Times New Roman" pitchFamily="18" charset="0"/>
              </a:rPr>
              <a:t>one non-sibling</a:t>
            </a:r>
          </a:p>
          <a:p>
            <a:pPr marL="484632" indent="-457200">
              <a:lnSpc>
                <a:spcPts val="3200"/>
              </a:lnSpc>
              <a:buClrTx/>
              <a:buFont typeface="+mj-lt"/>
              <a:buAutoNum type="arabicPeriod"/>
            </a:pPr>
            <a:r>
              <a:rPr lang="en-GB" sz="2400" u="sng" dirty="0">
                <a:solidFill>
                  <a:srgbClr val="0070C0"/>
                </a:solidFill>
                <a:latin typeface="Times New Roman" pitchFamily="18" charset="0"/>
                <a:cs typeface="Times New Roman" pitchFamily="18" charset="0"/>
              </a:rPr>
              <a:t>Angry/Irritable mood</a:t>
            </a:r>
            <a:r>
              <a:rPr lang="en-GB" sz="2400" b="1" dirty="0">
                <a:solidFill>
                  <a:srgbClr val="0070C0"/>
                </a:solidFill>
                <a:latin typeface="Times New Roman" pitchFamily="18" charset="0"/>
                <a:cs typeface="Times New Roman" pitchFamily="18" charset="0"/>
              </a:rPr>
              <a:t> </a:t>
            </a:r>
            <a:r>
              <a:rPr lang="en-GB" sz="2400" dirty="0">
                <a:solidFill>
                  <a:srgbClr val="0070C0"/>
                </a:solidFill>
                <a:latin typeface="Times New Roman" pitchFamily="18" charset="0"/>
                <a:cs typeface="Times New Roman" pitchFamily="18" charset="0"/>
              </a:rPr>
              <a:t>e.g. often loses temper, easily annoyed, often angry and resentful </a:t>
            </a:r>
          </a:p>
          <a:p>
            <a:pPr marL="484632" indent="-457200">
              <a:lnSpc>
                <a:spcPts val="3200"/>
              </a:lnSpc>
              <a:buClrTx/>
              <a:buFont typeface="+mj-lt"/>
              <a:buAutoNum type="arabicPeriod"/>
            </a:pPr>
            <a:r>
              <a:rPr lang="en-GB" sz="2400" u="sng" dirty="0">
                <a:solidFill>
                  <a:srgbClr val="0070C0"/>
                </a:solidFill>
                <a:latin typeface="Times New Roman" pitchFamily="18" charset="0"/>
                <a:cs typeface="Times New Roman" pitchFamily="18" charset="0"/>
              </a:rPr>
              <a:t>Argumentative/defiant behaviour</a:t>
            </a:r>
            <a:r>
              <a:rPr lang="en-GB" sz="2400" b="1" dirty="0">
                <a:solidFill>
                  <a:srgbClr val="0070C0"/>
                </a:solidFill>
                <a:latin typeface="Times New Roman" pitchFamily="18" charset="0"/>
                <a:cs typeface="Times New Roman" pitchFamily="18" charset="0"/>
              </a:rPr>
              <a:t> </a:t>
            </a:r>
            <a:r>
              <a:rPr lang="en-GB" sz="2400" dirty="0">
                <a:solidFill>
                  <a:srgbClr val="0070C0"/>
                </a:solidFill>
                <a:latin typeface="Times New Roman" pitchFamily="18" charset="0"/>
                <a:cs typeface="Times New Roman" pitchFamily="18" charset="0"/>
              </a:rPr>
              <a:t>e.g. arguing with authority figures, refusing to comply with requests from authority figures or to follow rules, deliberately annoying others, blaming others for misbehaviour</a:t>
            </a:r>
          </a:p>
          <a:p>
            <a:pPr marL="484632" indent="-457200">
              <a:lnSpc>
                <a:spcPts val="3200"/>
              </a:lnSpc>
              <a:buClrTx/>
              <a:buFont typeface="+mj-lt"/>
              <a:buAutoNum type="arabicPeriod"/>
            </a:pPr>
            <a:r>
              <a:rPr lang="en-GB" sz="2400" b="1" dirty="0">
                <a:solidFill>
                  <a:srgbClr val="0070C0"/>
                </a:solidFill>
                <a:latin typeface="Times New Roman" pitchFamily="18" charset="0"/>
                <a:cs typeface="Times New Roman" pitchFamily="18" charset="0"/>
              </a:rPr>
              <a:t>Vindictiveness</a:t>
            </a:r>
            <a:r>
              <a:rPr lang="en-GB" sz="2400" dirty="0">
                <a:solidFill>
                  <a:srgbClr val="0070C0"/>
                </a:solidFill>
                <a:latin typeface="Times New Roman" pitchFamily="18" charset="0"/>
                <a:cs typeface="Times New Roman" pitchFamily="18" charset="0"/>
              </a:rPr>
              <a:t> e.g. has been spiteful or vindictive 2x in 6 months</a:t>
            </a:r>
          </a:p>
          <a:p>
            <a:pPr>
              <a:lnSpc>
                <a:spcPts val="3200"/>
              </a:lnSpc>
              <a:buClrTx/>
            </a:pPr>
            <a:r>
              <a:rPr lang="en-GB" sz="2400" dirty="0">
                <a:solidFill>
                  <a:srgbClr val="0070C0"/>
                </a:solidFill>
                <a:latin typeface="Times New Roman" pitchFamily="18" charset="0"/>
                <a:cs typeface="Times New Roman" pitchFamily="18" charset="0"/>
              </a:rPr>
              <a:t>B. </a:t>
            </a:r>
            <a:r>
              <a:rPr lang="en-GB" sz="2400" u="sng" dirty="0">
                <a:solidFill>
                  <a:srgbClr val="0070C0"/>
                </a:solidFill>
                <a:latin typeface="Times New Roman" pitchFamily="18" charset="0"/>
                <a:cs typeface="Times New Roman" pitchFamily="18" charset="0"/>
              </a:rPr>
              <a:t>Under 5 years</a:t>
            </a:r>
            <a:r>
              <a:rPr lang="en-GB" sz="2400" dirty="0">
                <a:solidFill>
                  <a:srgbClr val="0070C0"/>
                </a:solidFill>
                <a:latin typeface="Times New Roman" pitchFamily="18" charset="0"/>
                <a:cs typeface="Times New Roman" pitchFamily="18" charset="0"/>
              </a:rPr>
              <a:t> – </a:t>
            </a:r>
            <a:r>
              <a:rPr lang="en-GB" sz="2400" u="sng" dirty="0">
                <a:solidFill>
                  <a:srgbClr val="0070C0"/>
                </a:solidFill>
                <a:latin typeface="Times New Roman" pitchFamily="18" charset="0"/>
                <a:cs typeface="Times New Roman" pitchFamily="18" charset="0"/>
              </a:rPr>
              <a:t>occurs most days</a:t>
            </a:r>
            <a:r>
              <a:rPr lang="en-GB" sz="2400" dirty="0">
                <a:solidFill>
                  <a:srgbClr val="0070C0"/>
                </a:solidFill>
                <a:latin typeface="Times New Roman" pitchFamily="18" charset="0"/>
                <a:cs typeface="Times New Roman" pitchFamily="18" charset="0"/>
              </a:rPr>
              <a:t>; </a:t>
            </a:r>
            <a:r>
              <a:rPr lang="en-GB" sz="2400" u="sng" dirty="0">
                <a:solidFill>
                  <a:srgbClr val="0070C0"/>
                </a:solidFill>
                <a:latin typeface="Times New Roman" pitchFamily="18" charset="0"/>
                <a:cs typeface="Times New Roman" pitchFamily="18" charset="0"/>
              </a:rPr>
              <a:t>over 5 years</a:t>
            </a:r>
            <a:r>
              <a:rPr lang="en-GB" sz="2400" dirty="0">
                <a:solidFill>
                  <a:srgbClr val="0070C0"/>
                </a:solidFill>
                <a:latin typeface="Times New Roman" pitchFamily="18" charset="0"/>
                <a:cs typeface="Times New Roman" pitchFamily="18" charset="0"/>
              </a:rPr>
              <a:t> – </a:t>
            </a:r>
            <a:r>
              <a:rPr lang="en-GB" sz="2400" u="sng" dirty="0">
                <a:solidFill>
                  <a:srgbClr val="0070C0"/>
                </a:solidFill>
                <a:latin typeface="Times New Roman" pitchFamily="18" charset="0"/>
                <a:cs typeface="Times New Roman" pitchFamily="18" charset="0"/>
              </a:rPr>
              <a:t>occurs weekly</a:t>
            </a:r>
          </a:p>
          <a:p>
            <a:pPr>
              <a:lnSpc>
                <a:spcPts val="3200"/>
              </a:lnSpc>
              <a:buClrTx/>
            </a:pPr>
            <a:r>
              <a:rPr lang="en-GB" sz="2400" dirty="0">
                <a:solidFill>
                  <a:srgbClr val="0070C0"/>
                </a:solidFill>
                <a:latin typeface="Times New Roman" pitchFamily="18" charset="0"/>
                <a:cs typeface="Times New Roman" pitchFamily="18" charset="0"/>
              </a:rPr>
              <a:t>C. </a:t>
            </a:r>
            <a:r>
              <a:rPr lang="en-GB" sz="2400" u="sng" dirty="0">
                <a:solidFill>
                  <a:srgbClr val="0070C0"/>
                </a:solidFill>
                <a:latin typeface="Times New Roman" pitchFamily="18" charset="0"/>
                <a:cs typeface="Times New Roman" pitchFamily="18" charset="0"/>
              </a:rPr>
              <a:t>Distress to individual/others</a:t>
            </a:r>
            <a:r>
              <a:rPr lang="en-GB" sz="2400" dirty="0">
                <a:solidFill>
                  <a:srgbClr val="0070C0"/>
                </a:solidFill>
                <a:latin typeface="Times New Roman" pitchFamily="18" charset="0"/>
                <a:cs typeface="Times New Roman" pitchFamily="18" charset="0"/>
              </a:rPr>
              <a:t> </a:t>
            </a:r>
            <a:r>
              <a:rPr lang="en-GB" sz="2400" b="1" dirty="0">
                <a:solidFill>
                  <a:srgbClr val="0070C0"/>
                </a:solidFill>
                <a:latin typeface="Times New Roman" pitchFamily="18" charset="0"/>
                <a:cs typeface="Times New Roman" pitchFamily="18" charset="0"/>
              </a:rPr>
              <a:t>or</a:t>
            </a:r>
            <a:r>
              <a:rPr lang="en-GB" sz="2400" dirty="0">
                <a:solidFill>
                  <a:srgbClr val="0070C0"/>
                </a:solidFill>
                <a:latin typeface="Times New Roman" pitchFamily="18" charset="0"/>
                <a:cs typeface="Times New Roman" pitchFamily="18" charset="0"/>
              </a:rPr>
              <a:t> </a:t>
            </a:r>
            <a:r>
              <a:rPr lang="en-GB" sz="2400" u="sng" dirty="0">
                <a:solidFill>
                  <a:srgbClr val="0070C0"/>
                </a:solidFill>
                <a:latin typeface="Times New Roman" pitchFamily="18" charset="0"/>
                <a:cs typeface="Times New Roman" pitchFamily="18" charset="0"/>
              </a:rPr>
              <a:t>impairs functioning</a:t>
            </a:r>
            <a:r>
              <a:rPr lang="en-GB" sz="2400" dirty="0">
                <a:solidFill>
                  <a:srgbClr val="0070C0"/>
                </a:solidFill>
                <a:latin typeface="Times New Roman" pitchFamily="18" charset="0"/>
                <a:cs typeface="Times New Roman" pitchFamily="18" charset="0"/>
              </a:rPr>
              <a:t> </a:t>
            </a:r>
          </a:p>
          <a:p>
            <a:pPr>
              <a:lnSpc>
                <a:spcPts val="3200"/>
              </a:lnSpc>
              <a:buClrTx/>
            </a:pPr>
            <a:r>
              <a:rPr lang="en-GB" sz="2400" dirty="0">
                <a:solidFill>
                  <a:srgbClr val="0070C0"/>
                </a:solidFill>
                <a:latin typeface="Times New Roman" pitchFamily="18" charset="0"/>
                <a:cs typeface="Times New Roman" pitchFamily="18" charset="0"/>
              </a:rPr>
              <a:t>D. Criteria not met for DMDD</a:t>
            </a:r>
          </a:p>
        </p:txBody>
      </p:sp>
      <p:sp>
        <p:nvSpPr>
          <p:cNvPr id="3" name="Slide Number Placeholder 2"/>
          <p:cNvSpPr>
            <a:spLocks noGrp="1"/>
          </p:cNvSpPr>
          <p:nvPr>
            <p:ph type="sldNum" sz="quarter" idx="12"/>
          </p:nvPr>
        </p:nvSpPr>
        <p:spPr/>
        <p:txBody>
          <a:bodyPr/>
          <a:lstStyle/>
          <a:p>
            <a:fld id="{3BCF3124-E08C-41F1-898B-FADF159277DA}" type="slidenum">
              <a:rPr lang="en-GB" smtClean="0"/>
              <a:t>10</a:t>
            </a:fld>
            <a:endParaRPr lang="en-GB"/>
          </a:p>
        </p:txBody>
      </p:sp>
    </p:spTree>
    <p:extLst>
      <p:ext uri="{BB962C8B-B14F-4D97-AF65-F5344CB8AC3E}">
        <p14:creationId xmlns:p14="http://schemas.microsoft.com/office/powerpoint/2010/main" val="2850423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6632"/>
            <a:ext cx="9144000" cy="692838"/>
          </a:xfrm>
        </p:spPr>
        <p:txBody>
          <a:bodyPr>
            <a:normAutofit/>
          </a:bodyPr>
          <a:lstStyle/>
          <a:p>
            <a:r>
              <a:rPr lang="en-GB" sz="31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Disruptive, Impulse Control and Conduct Disorders</a:t>
            </a:r>
          </a:p>
        </p:txBody>
      </p:sp>
      <p:sp>
        <p:nvSpPr>
          <p:cNvPr id="4" name="Content Placeholder 2"/>
          <p:cNvSpPr txBox="1">
            <a:spLocks/>
          </p:cNvSpPr>
          <p:nvPr/>
        </p:nvSpPr>
        <p:spPr>
          <a:xfrm>
            <a:off x="0" y="802818"/>
            <a:ext cx="9144000" cy="5904656"/>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a:lnSpc>
                <a:spcPts val="4200"/>
              </a:lnSpc>
              <a:buClrTx/>
            </a:pPr>
            <a:r>
              <a:rPr lang="en-GB" sz="2800" b="1" dirty="0">
                <a:solidFill>
                  <a:srgbClr val="0070C0"/>
                </a:solidFill>
                <a:latin typeface="Times New Roman" pitchFamily="18" charset="0"/>
                <a:cs typeface="Times New Roman" pitchFamily="18" charset="0"/>
              </a:rPr>
              <a:t>DSM 5 Controversies – ODD</a:t>
            </a:r>
          </a:p>
          <a:p>
            <a:pPr marL="484632" indent="-457200">
              <a:lnSpc>
                <a:spcPts val="4200"/>
              </a:lnSpc>
              <a:buClrTx/>
              <a:buFont typeface="Wingdings" pitchFamily="2" charset="2"/>
              <a:buChar char="Ø"/>
            </a:pPr>
            <a:r>
              <a:rPr lang="en-GB" sz="2800" dirty="0">
                <a:solidFill>
                  <a:srgbClr val="0070C0"/>
                </a:solidFill>
                <a:latin typeface="Times New Roman" pitchFamily="18" charset="0"/>
                <a:cs typeface="Times New Roman" pitchFamily="18" charset="0"/>
              </a:rPr>
              <a:t>Most DMDD cases satisfy ODD criteria, it has therefore been argued that no new DMDD diagnosis was needed </a:t>
            </a:r>
          </a:p>
          <a:p>
            <a:pPr marL="484632" indent="-457200">
              <a:lnSpc>
                <a:spcPts val="4200"/>
              </a:lnSpc>
              <a:buClrTx/>
              <a:buFont typeface="Wingdings" pitchFamily="2" charset="2"/>
              <a:buChar char="Ø"/>
            </a:pPr>
            <a:r>
              <a:rPr lang="en-GB" sz="2800" dirty="0">
                <a:solidFill>
                  <a:srgbClr val="0070C0"/>
                </a:solidFill>
                <a:latin typeface="Times New Roman" pitchFamily="18" charset="0"/>
                <a:cs typeface="Times New Roman" pitchFamily="18" charset="0"/>
              </a:rPr>
              <a:t>Can be diagnosed even if behaviour only occurs in one setting (but guidelines regarding severity are provided)</a:t>
            </a:r>
          </a:p>
          <a:p>
            <a:pPr marL="484632" indent="-457200">
              <a:lnSpc>
                <a:spcPts val="4200"/>
              </a:lnSpc>
              <a:buClrTx/>
              <a:buFont typeface="Wingdings" pitchFamily="2" charset="2"/>
              <a:buChar char="Ø"/>
            </a:pPr>
            <a:r>
              <a:rPr lang="en-GB" sz="2800" dirty="0">
                <a:solidFill>
                  <a:srgbClr val="0070C0"/>
                </a:solidFill>
                <a:latin typeface="Times New Roman" pitchFamily="18" charset="0"/>
                <a:cs typeface="Times New Roman" pitchFamily="18" charset="0"/>
              </a:rPr>
              <a:t>Decisions increase comorbidity to an unpredictable degree that depends on subtle clinical judgments of causation</a:t>
            </a:r>
          </a:p>
          <a:p>
            <a:pPr marL="484632" indent="-457200">
              <a:lnSpc>
                <a:spcPts val="4200"/>
              </a:lnSpc>
              <a:buClrTx/>
              <a:buFont typeface="Wingdings" pitchFamily="2" charset="2"/>
              <a:buChar char="Ø"/>
            </a:pPr>
            <a:r>
              <a:rPr lang="en-GB" sz="2800" dirty="0">
                <a:solidFill>
                  <a:srgbClr val="0070C0"/>
                </a:solidFill>
                <a:latin typeface="Times New Roman" pitchFamily="18" charset="0"/>
                <a:cs typeface="Times New Roman" pitchFamily="18" charset="0"/>
              </a:rPr>
              <a:t>No tools specifically designed for diagnosing ODD, but multiple questionnaires can aid diagnosis</a:t>
            </a:r>
          </a:p>
          <a:p>
            <a:pPr marL="484632" indent="-457200">
              <a:lnSpc>
                <a:spcPts val="4200"/>
              </a:lnSpc>
              <a:buClrTx/>
              <a:buFont typeface="Wingdings" pitchFamily="2" charset="2"/>
              <a:buChar char="Ø"/>
            </a:pPr>
            <a:r>
              <a:rPr lang="en-GB" sz="2800" dirty="0">
                <a:solidFill>
                  <a:srgbClr val="0070C0"/>
                </a:solidFill>
                <a:latin typeface="Times New Roman" pitchFamily="18" charset="0"/>
                <a:cs typeface="Times New Roman" pitchFamily="18" charset="0"/>
              </a:rPr>
              <a:t>This disorder can be diagnosed in children under 5 </a:t>
            </a:r>
          </a:p>
          <a:p>
            <a:pPr>
              <a:lnSpc>
                <a:spcPts val="4200"/>
              </a:lnSpc>
              <a:buClrTx/>
              <a:buFont typeface="Wingdings" pitchFamily="2" charset="2"/>
              <a:buChar char="Ø"/>
            </a:pPr>
            <a:endParaRPr lang="en-GB" sz="2800" dirty="0">
              <a:solidFill>
                <a:srgbClr val="0070C0"/>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3BCF3124-E08C-41F1-898B-FADF159277DA}" type="slidenum">
              <a:rPr lang="en-GB" smtClean="0"/>
              <a:t>11</a:t>
            </a:fld>
            <a:endParaRPr lang="en-GB"/>
          </a:p>
        </p:txBody>
      </p:sp>
      <p:sp>
        <p:nvSpPr>
          <p:cNvPr id="5" name="TextBox 4">
            <a:extLst>
              <a:ext uri="{FF2B5EF4-FFF2-40B4-BE49-F238E27FC236}">
                <a16:creationId xmlns:a16="http://schemas.microsoft.com/office/drawing/2014/main" id="{DBFE5017-247A-48DC-9FC3-2CF51F29089E}"/>
              </a:ext>
            </a:extLst>
          </p:cNvPr>
          <p:cNvSpPr txBox="1"/>
          <p:nvPr/>
        </p:nvSpPr>
        <p:spPr>
          <a:xfrm>
            <a:off x="4932040" y="6488668"/>
            <a:ext cx="3957558" cy="369332"/>
          </a:xfrm>
          <a:prstGeom prst="rect">
            <a:avLst/>
          </a:prstGeom>
          <a:noFill/>
        </p:spPr>
        <p:txBody>
          <a:bodyPr wrap="none" rtlCol="0">
            <a:spAutoFit/>
          </a:bodyPr>
          <a:lstStyle/>
          <a:p>
            <a:r>
              <a:rPr lang="en-GB" dirty="0">
                <a:solidFill>
                  <a:srgbClr val="0070C0"/>
                </a:solidFill>
              </a:rPr>
              <a:t>(Riley et al., 2016; Wakefield et al. 2016)</a:t>
            </a:r>
          </a:p>
        </p:txBody>
      </p:sp>
    </p:spTree>
    <p:extLst>
      <p:ext uri="{BB962C8B-B14F-4D97-AF65-F5344CB8AC3E}">
        <p14:creationId xmlns:p14="http://schemas.microsoft.com/office/powerpoint/2010/main" val="15722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6632"/>
            <a:ext cx="9144000" cy="692838"/>
          </a:xfrm>
        </p:spPr>
        <p:txBody>
          <a:bodyPr>
            <a:normAutofit/>
          </a:bodyPr>
          <a:lstStyle/>
          <a:p>
            <a:r>
              <a:rPr lang="en-GB" sz="31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Disruptive, Impulse Control and Conduct Disorders</a:t>
            </a:r>
          </a:p>
        </p:txBody>
      </p:sp>
      <p:sp>
        <p:nvSpPr>
          <p:cNvPr id="4" name="Content Placeholder 2"/>
          <p:cNvSpPr txBox="1">
            <a:spLocks/>
          </p:cNvSpPr>
          <p:nvPr/>
        </p:nvSpPr>
        <p:spPr>
          <a:xfrm>
            <a:off x="0" y="809470"/>
            <a:ext cx="9144000" cy="5904656"/>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a:lnSpc>
                <a:spcPts val="4400"/>
              </a:lnSpc>
              <a:buClrTx/>
            </a:pPr>
            <a:r>
              <a:rPr lang="en-GB" sz="2800" b="1" dirty="0">
                <a:solidFill>
                  <a:srgbClr val="0070C0"/>
                </a:solidFill>
                <a:latin typeface="Times New Roman" pitchFamily="18" charset="0"/>
                <a:cs typeface="Times New Roman" pitchFamily="18" charset="0"/>
              </a:rPr>
              <a:t>DSM 5 Controversies – ODD</a:t>
            </a:r>
          </a:p>
          <a:p>
            <a:pPr marL="484632" indent="-457200">
              <a:lnSpc>
                <a:spcPts val="4400"/>
              </a:lnSpc>
              <a:buClrTx/>
              <a:buFont typeface="Wingdings" pitchFamily="2" charset="2"/>
              <a:buChar char="Ø"/>
            </a:pPr>
            <a:r>
              <a:rPr lang="en-GB" sz="2800" dirty="0">
                <a:solidFill>
                  <a:srgbClr val="0070C0"/>
                </a:solidFill>
                <a:latin typeface="Times New Roman" pitchFamily="18" charset="0"/>
                <a:cs typeface="Times New Roman" pitchFamily="18" charset="0"/>
              </a:rPr>
              <a:t>High rates of comorbidity with ADHD, conduct disorder, DMDD, mood disorders and anxiety disorders </a:t>
            </a:r>
          </a:p>
          <a:p>
            <a:pPr marL="484632" indent="-457200">
              <a:lnSpc>
                <a:spcPts val="4400"/>
              </a:lnSpc>
              <a:buClrTx/>
              <a:buFont typeface="Wingdings" pitchFamily="2" charset="2"/>
              <a:buChar char="Ø"/>
            </a:pPr>
            <a:r>
              <a:rPr lang="en-GB" sz="2800" dirty="0">
                <a:solidFill>
                  <a:srgbClr val="0070C0"/>
                </a:solidFill>
                <a:latin typeface="Times New Roman" pitchFamily="18" charset="0"/>
                <a:cs typeface="Times New Roman" pitchFamily="18" charset="0"/>
              </a:rPr>
              <a:t>ADHD is one of the most common comorbid conditions with ODD, occurring in 14% to 40% of children with ODD</a:t>
            </a:r>
          </a:p>
          <a:p>
            <a:pPr marL="484632" indent="-457200">
              <a:lnSpc>
                <a:spcPts val="4400"/>
              </a:lnSpc>
              <a:buClrTx/>
              <a:buFont typeface="Wingdings" pitchFamily="2" charset="2"/>
              <a:buChar char="Ø"/>
            </a:pPr>
            <a:r>
              <a:rPr lang="en-GB" sz="2800" dirty="0">
                <a:solidFill>
                  <a:srgbClr val="0070C0"/>
                </a:solidFill>
                <a:latin typeface="Times New Roman" pitchFamily="18" charset="0"/>
                <a:cs typeface="Times New Roman" pitchFamily="18" charset="0"/>
              </a:rPr>
              <a:t>Retrospective studies estimate that conduct disorder is comorbid in up to 42% of persons with ODD</a:t>
            </a:r>
          </a:p>
          <a:p>
            <a:pPr marL="484632" indent="-457200">
              <a:lnSpc>
                <a:spcPts val="4400"/>
              </a:lnSpc>
              <a:buClrTx/>
              <a:buFont typeface="Wingdings" pitchFamily="2" charset="2"/>
              <a:buChar char="Ø"/>
            </a:pPr>
            <a:r>
              <a:rPr lang="en-GB" sz="2800" dirty="0">
                <a:solidFill>
                  <a:srgbClr val="0070C0"/>
                </a:solidFill>
                <a:latin typeface="Times New Roman" pitchFamily="18" charset="0"/>
                <a:cs typeface="Times New Roman" pitchFamily="18" charset="0"/>
              </a:rPr>
              <a:t>Comorbidity rates of up to14% with anxiety disorders and ODD and 9% with depressive disorders but rates vary across studies </a:t>
            </a:r>
          </a:p>
        </p:txBody>
      </p:sp>
      <p:sp>
        <p:nvSpPr>
          <p:cNvPr id="3" name="Slide Number Placeholder 2"/>
          <p:cNvSpPr>
            <a:spLocks noGrp="1"/>
          </p:cNvSpPr>
          <p:nvPr>
            <p:ph type="sldNum" sz="quarter" idx="12"/>
          </p:nvPr>
        </p:nvSpPr>
        <p:spPr/>
        <p:txBody>
          <a:bodyPr/>
          <a:lstStyle/>
          <a:p>
            <a:fld id="{3BCF3124-E08C-41F1-898B-FADF159277DA}" type="slidenum">
              <a:rPr lang="en-GB" smtClean="0"/>
              <a:t>12</a:t>
            </a:fld>
            <a:endParaRPr lang="en-GB"/>
          </a:p>
        </p:txBody>
      </p:sp>
      <p:sp>
        <p:nvSpPr>
          <p:cNvPr id="5" name="TextBox 4">
            <a:extLst>
              <a:ext uri="{FF2B5EF4-FFF2-40B4-BE49-F238E27FC236}">
                <a16:creationId xmlns:a16="http://schemas.microsoft.com/office/drawing/2014/main" id="{DBFE5017-247A-48DC-9FC3-2CF51F29089E}"/>
              </a:ext>
            </a:extLst>
          </p:cNvPr>
          <p:cNvSpPr txBox="1"/>
          <p:nvPr/>
        </p:nvSpPr>
        <p:spPr>
          <a:xfrm>
            <a:off x="6471516" y="6369921"/>
            <a:ext cx="1934056" cy="369332"/>
          </a:xfrm>
          <a:prstGeom prst="rect">
            <a:avLst/>
          </a:prstGeom>
          <a:noFill/>
        </p:spPr>
        <p:txBody>
          <a:bodyPr wrap="none" rtlCol="0">
            <a:spAutoFit/>
          </a:bodyPr>
          <a:lstStyle/>
          <a:p>
            <a:r>
              <a:rPr lang="en-GB" dirty="0">
                <a:solidFill>
                  <a:srgbClr val="0070C0"/>
                </a:solidFill>
              </a:rPr>
              <a:t>(Riley et al., 2016)</a:t>
            </a:r>
          </a:p>
        </p:txBody>
      </p:sp>
    </p:spTree>
    <p:extLst>
      <p:ext uri="{BB962C8B-B14F-4D97-AF65-F5344CB8AC3E}">
        <p14:creationId xmlns:p14="http://schemas.microsoft.com/office/powerpoint/2010/main" val="1205146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95" y="0"/>
            <a:ext cx="9144000" cy="692838"/>
          </a:xfrm>
        </p:spPr>
        <p:txBody>
          <a:bodyPr>
            <a:normAutofit/>
          </a:bodyPr>
          <a:lstStyle/>
          <a:p>
            <a:r>
              <a:rPr lang="en-GB" sz="31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Psychological Meanings of CD symptoms?</a:t>
            </a:r>
          </a:p>
        </p:txBody>
      </p:sp>
      <p:sp>
        <p:nvSpPr>
          <p:cNvPr id="4" name="Content Placeholder 2"/>
          <p:cNvSpPr txBox="1">
            <a:spLocks/>
          </p:cNvSpPr>
          <p:nvPr/>
        </p:nvSpPr>
        <p:spPr>
          <a:xfrm>
            <a:off x="0" y="620688"/>
            <a:ext cx="9144000" cy="6237312"/>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a:lnSpc>
                <a:spcPts val="3200"/>
              </a:lnSpc>
              <a:buClrTx/>
            </a:pPr>
            <a:r>
              <a:rPr lang="en-GB" b="1" dirty="0">
                <a:solidFill>
                  <a:srgbClr val="0070C0"/>
                </a:solidFill>
                <a:latin typeface="Times New Roman" pitchFamily="18" charset="0"/>
                <a:cs typeface="Times New Roman" pitchFamily="18" charset="0"/>
              </a:rPr>
              <a:t>Ntando, 10 years old </a:t>
            </a:r>
          </a:p>
          <a:p>
            <a:pPr marL="484632" indent="-457200">
              <a:lnSpc>
                <a:spcPts val="3200"/>
              </a:lnSpc>
              <a:buClrTx/>
              <a:buFont typeface="Wingdings" pitchFamily="2" charset="2"/>
              <a:buChar char="Ø"/>
            </a:pPr>
            <a:r>
              <a:rPr lang="en-GB" sz="2400" dirty="0">
                <a:solidFill>
                  <a:srgbClr val="0070C0"/>
                </a:solidFill>
                <a:latin typeface="Times New Roman" pitchFamily="18" charset="0"/>
                <a:cs typeface="Times New Roman" pitchFamily="18" charset="0"/>
              </a:rPr>
              <a:t>Lives with his mother and 4-year-old brother in an informal settlement in Cape Town</a:t>
            </a:r>
          </a:p>
          <a:p>
            <a:pPr marL="484632" indent="-457200">
              <a:lnSpc>
                <a:spcPts val="3200"/>
              </a:lnSpc>
              <a:buClrTx/>
              <a:buFont typeface="Wingdings" pitchFamily="2" charset="2"/>
              <a:buChar char="Ø"/>
            </a:pPr>
            <a:r>
              <a:rPr lang="en-GB" sz="2400" dirty="0">
                <a:solidFill>
                  <a:srgbClr val="0070C0"/>
                </a:solidFill>
                <a:latin typeface="Times New Roman" pitchFamily="18" charset="0"/>
                <a:cs typeface="Times New Roman" pitchFamily="18" charset="0"/>
              </a:rPr>
              <a:t>His father was killed in a car accident two years ago </a:t>
            </a:r>
          </a:p>
          <a:p>
            <a:pPr marL="484632" indent="-457200">
              <a:lnSpc>
                <a:spcPts val="3200"/>
              </a:lnSpc>
              <a:buClrTx/>
              <a:buFont typeface="Wingdings" pitchFamily="2" charset="2"/>
              <a:buChar char="Ø"/>
            </a:pPr>
            <a:r>
              <a:rPr lang="en-GB" sz="2400" dirty="0">
                <a:solidFill>
                  <a:srgbClr val="0070C0"/>
                </a:solidFill>
                <a:latin typeface="Times New Roman" pitchFamily="18" charset="0"/>
                <a:cs typeface="Times New Roman" pitchFamily="18" charset="0"/>
              </a:rPr>
              <a:t>His mother is loving and caring but works very long hours so she doesn’t spend much time with them and he often has to look after his little brother after school and in the evenings </a:t>
            </a:r>
          </a:p>
          <a:p>
            <a:pPr marL="484632" indent="-457200">
              <a:lnSpc>
                <a:spcPts val="3200"/>
              </a:lnSpc>
              <a:buClrTx/>
              <a:buFont typeface="Wingdings" pitchFamily="2" charset="2"/>
              <a:buChar char="Ø"/>
            </a:pPr>
            <a:r>
              <a:rPr lang="en-GB" sz="2400" dirty="0">
                <a:solidFill>
                  <a:srgbClr val="0070C0"/>
                </a:solidFill>
                <a:latin typeface="Times New Roman" pitchFamily="18" charset="0"/>
                <a:cs typeface="Times New Roman" pitchFamily="18" charset="0"/>
              </a:rPr>
              <a:t>He regularly witnesses violence in his community</a:t>
            </a:r>
          </a:p>
          <a:p>
            <a:pPr marL="484632" indent="-457200">
              <a:lnSpc>
                <a:spcPts val="3200"/>
              </a:lnSpc>
              <a:buClrTx/>
              <a:buFont typeface="Wingdings" pitchFamily="2" charset="2"/>
              <a:buChar char="Ø"/>
            </a:pPr>
            <a:r>
              <a:rPr lang="en-GB" sz="2400" dirty="0">
                <a:solidFill>
                  <a:srgbClr val="0070C0"/>
                </a:solidFill>
                <a:latin typeface="Times New Roman" pitchFamily="18" charset="0"/>
                <a:cs typeface="Times New Roman" pitchFamily="18" charset="0"/>
              </a:rPr>
              <a:t>He is bullied at school and receives little support from teachers as the school is under-resourced with no counsellor available </a:t>
            </a:r>
          </a:p>
          <a:p>
            <a:pPr marL="484632" indent="-457200">
              <a:lnSpc>
                <a:spcPts val="3200"/>
              </a:lnSpc>
              <a:buClrTx/>
              <a:buFont typeface="Wingdings" pitchFamily="2" charset="2"/>
              <a:buChar char="Ø"/>
            </a:pPr>
            <a:r>
              <a:rPr lang="en-GB" sz="2400" b="1" dirty="0">
                <a:solidFill>
                  <a:srgbClr val="0070C0"/>
                </a:solidFill>
                <a:latin typeface="Times New Roman" pitchFamily="18" charset="0"/>
                <a:cs typeface="Times New Roman" pitchFamily="18" charset="0"/>
              </a:rPr>
              <a:t>Past year: </a:t>
            </a:r>
            <a:r>
              <a:rPr lang="en-GB" sz="2400" dirty="0">
                <a:solidFill>
                  <a:srgbClr val="0070C0"/>
                </a:solidFill>
                <a:latin typeface="Times New Roman" pitchFamily="18" charset="0"/>
                <a:cs typeface="Times New Roman" pitchFamily="18" charset="0"/>
              </a:rPr>
              <a:t>Verbally aggressive toward his mother and teachers for no apparent reason; often seems irritable and angry, refuses to follow most rules, bunks school, shoplifts occasionally and blames others for his misbehaviour when he gets into trouble</a:t>
            </a:r>
          </a:p>
        </p:txBody>
      </p:sp>
      <p:sp>
        <p:nvSpPr>
          <p:cNvPr id="3" name="Slide Number Placeholder 2"/>
          <p:cNvSpPr>
            <a:spLocks noGrp="1"/>
          </p:cNvSpPr>
          <p:nvPr>
            <p:ph type="sldNum" sz="quarter" idx="12"/>
          </p:nvPr>
        </p:nvSpPr>
        <p:spPr/>
        <p:txBody>
          <a:bodyPr/>
          <a:lstStyle/>
          <a:p>
            <a:fld id="{3BCF3124-E08C-41F1-898B-FADF159277DA}" type="slidenum">
              <a:rPr lang="en-GB" smtClean="0"/>
              <a:t>13</a:t>
            </a:fld>
            <a:endParaRPr lang="en-GB" dirty="0"/>
          </a:p>
        </p:txBody>
      </p:sp>
    </p:spTree>
    <p:extLst>
      <p:ext uri="{BB962C8B-B14F-4D97-AF65-F5344CB8AC3E}">
        <p14:creationId xmlns:p14="http://schemas.microsoft.com/office/powerpoint/2010/main" val="705857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6632"/>
            <a:ext cx="9144000" cy="692838"/>
          </a:xfrm>
        </p:spPr>
        <p:txBody>
          <a:bodyPr>
            <a:normAutofit/>
          </a:bodyPr>
          <a:lstStyle/>
          <a:p>
            <a:r>
              <a:rPr lang="en-GB" sz="31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Disruptive, Impulse Control and Conduct Disorders</a:t>
            </a:r>
          </a:p>
        </p:txBody>
      </p:sp>
      <p:sp>
        <p:nvSpPr>
          <p:cNvPr id="4" name="Content Placeholder 2"/>
          <p:cNvSpPr txBox="1">
            <a:spLocks/>
          </p:cNvSpPr>
          <p:nvPr/>
        </p:nvSpPr>
        <p:spPr>
          <a:xfrm>
            <a:off x="107504" y="826103"/>
            <a:ext cx="9144000" cy="5787882"/>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a:lnSpc>
                <a:spcPts val="4400"/>
              </a:lnSpc>
              <a:buClrTx/>
            </a:pPr>
            <a:r>
              <a:rPr lang="en-GB" sz="2800" b="1" dirty="0">
                <a:solidFill>
                  <a:srgbClr val="0070C0"/>
                </a:solidFill>
                <a:latin typeface="Times New Roman" pitchFamily="18" charset="0"/>
                <a:cs typeface="Times New Roman" pitchFamily="18" charset="0"/>
              </a:rPr>
              <a:t>DSM 5 Controversies</a:t>
            </a:r>
          </a:p>
          <a:p>
            <a:pPr marL="484632" indent="-457200">
              <a:lnSpc>
                <a:spcPts val="4400"/>
              </a:lnSpc>
              <a:buClrTx/>
              <a:buFont typeface="Wingdings" pitchFamily="2" charset="2"/>
              <a:buChar char="Ø"/>
            </a:pPr>
            <a:r>
              <a:rPr lang="en-GB" sz="2800" dirty="0">
                <a:solidFill>
                  <a:srgbClr val="0070C0"/>
                </a:solidFill>
                <a:latin typeface="Times New Roman" pitchFamily="18" charset="0"/>
                <a:cs typeface="Times New Roman" pitchFamily="18" charset="0"/>
              </a:rPr>
              <a:t>Why are the comorbidity rates so high? </a:t>
            </a:r>
          </a:p>
          <a:p>
            <a:pPr marL="484632" indent="-457200">
              <a:lnSpc>
                <a:spcPts val="4200"/>
              </a:lnSpc>
              <a:buClrTx/>
              <a:buFont typeface="Wingdings" pitchFamily="2" charset="2"/>
              <a:buChar char="Ø"/>
            </a:pPr>
            <a:r>
              <a:rPr lang="en-GB" sz="2800" dirty="0">
                <a:solidFill>
                  <a:srgbClr val="0070C0"/>
                </a:solidFill>
                <a:latin typeface="Times New Roman" pitchFamily="18" charset="0"/>
                <a:cs typeface="Times New Roman" pitchFamily="18" charset="0"/>
              </a:rPr>
              <a:t>Do these disorders pathologise normal human responses e.g. losing temper, verbal arguments, breaking objects when angry?</a:t>
            </a:r>
          </a:p>
          <a:p>
            <a:pPr marL="484632" indent="-457200">
              <a:lnSpc>
                <a:spcPts val="4400"/>
              </a:lnSpc>
              <a:buClrTx/>
              <a:buFont typeface="Wingdings" pitchFamily="2" charset="2"/>
              <a:buChar char="Ø"/>
            </a:pPr>
            <a:r>
              <a:rPr lang="en-GB" sz="2800" dirty="0">
                <a:solidFill>
                  <a:srgbClr val="0070C0"/>
                </a:solidFill>
                <a:latin typeface="Times New Roman" pitchFamily="18" charset="0"/>
                <a:cs typeface="Times New Roman" pitchFamily="18" charset="0"/>
              </a:rPr>
              <a:t>Do these disorders pathologise responses to stressful life events, circumstances and environmental conditions? </a:t>
            </a:r>
          </a:p>
          <a:p>
            <a:pPr marL="484632" indent="-457200">
              <a:lnSpc>
                <a:spcPts val="4400"/>
              </a:lnSpc>
              <a:buClrTx/>
              <a:buFont typeface="Wingdings" pitchFamily="2" charset="2"/>
              <a:buChar char="Ø"/>
            </a:pPr>
            <a:r>
              <a:rPr lang="en-GB" sz="2800" dirty="0">
                <a:solidFill>
                  <a:srgbClr val="0070C0"/>
                </a:solidFill>
                <a:latin typeface="Times New Roman" pitchFamily="18" charset="0"/>
                <a:cs typeface="Times New Roman" pitchFamily="18" charset="0"/>
              </a:rPr>
              <a:t>Is the child’s ability to communicate distress taken into account? </a:t>
            </a:r>
          </a:p>
        </p:txBody>
      </p:sp>
      <p:sp>
        <p:nvSpPr>
          <p:cNvPr id="3" name="Slide Number Placeholder 2"/>
          <p:cNvSpPr>
            <a:spLocks noGrp="1"/>
          </p:cNvSpPr>
          <p:nvPr>
            <p:ph type="sldNum" sz="quarter" idx="12"/>
          </p:nvPr>
        </p:nvSpPr>
        <p:spPr/>
        <p:txBody>
          <a:bodyPr/>
          <a:lstStyle/>
          <a:p>
            <a:fld id="{3BCF3124-E08C-41F1-898B-FADF159277DA}" type="slidenum">
              <a:rPr lang="en-GB" smtClean="0"/>
              <a:t>14</a:t>
            </a:fld>
            <a:endParaRPr lang="en-GB"/>
          </a:p>
        </p:txBody>
      </p:sp>
    </p:spTree>
    <p:extLst>
      <p:ext uri="{BB962C8B-B14F-4D97-AF65-F5344CB8AC3E}">
        <p14:creationId xmlns:p14="http://schemas.microsoft.com/office/powerpoint/2010/main" val="2712968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16632"/>
            <a:ext cx="8784976" cy="692838"/>
          </a:xfrm>
        </p:spPr>
        <p:txBody>
          <a:bodyPr>
            <a:normAutofit/>
          </a:bodyPr>
          <a:lstStyle/>
          <a:p>
            <a:pPr algn="ctr"/>
            <a:r>
              <a:rPr lang="en-GB" sz="36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Childhood Disorders</a:t>
            </a:r>
          </a:p>
        </p:txBody>
      </p:sp>
      <p:sp>
        <p:nvSpPr>
          <p:cNvPr id="4" name="Content Placeholder 2"/>
          <p:cNvSpPr txBox="1">
            <a:spLocks/>
          </p:cNvSpPr>
          <p:nvPr/>
        </p:nvSpPr>
        <p:spPr>
          <a:xfrm>
            <a:off x="0" y="720080"/>
            <a:ext cx="8957529" cy="6021288"/>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a:lnSpc>
                <a:spcPct val="300000"/>
              </a:lnSpc>
              <a:buClrTx/>
            </a:pPr>
            <a:r>
              <a:rPr lang="en-GB" dirty="0">
                <a:solidFill>
                  <a:srgbClr val="0070C0"/>
                </a:solidFill>
                <a:latin typeface="Times New Roman" pitchFamily="18" charset="0"/>
                <a:cs typeface="Times New Roman" pitchFamily="18" charset="0"/>
              </a:rPr>
              <a:t>	</a:t>
            </a:r>
            <a:r>
              <a:rPr lang="en-GB" sz="2800" b="1" dirty="0">
                <a:solidFill>
                  <a:srgbClr val="0070C0"/>
                </a:solidFill>
                <a:latin typeface="Times New Roman" pitchFamily="18" charset="0"/>
                <a:cs typeface="Times New Roman" pitchFamily="18" charset="0"/>
              </a:rPr>
              <a:t>Lecture 1:</a:t>
            </a:r>
            <a:r>
              <a:rPr lang="en-GB" sz="2800" dirty="0">
                <a:solidFill>
                  <a:srgbClr val="0070C0"/>
                </a:solidFill>
                <a:latin typeface="Times New Roman" pitchFamily="18" charset="0"/>
                <a:cs typeface="Times New Roman" pitchFamily="18" charset="0"/>
              </a:rPr>
              <a:t> Impulse-control disorders</a:t>
            </a:r>
          </a:p>
          <a:p>
            <a:pPr>
              <a:lnSpc>
                <a:spcPct val="300000"/>
              </a:lnSpc>
              <a:buClrTx/>
            </a:pPr>
            <a:r>
              <a:rPr lang="en-GB" sz="2800" dirty="0">
                <a:solidFill>
                  <a:srgbClr val="0070C0"/>
                </a:solidFill>
                <a:latin typeface="Times New Roman" pitchFamily="18" charset="0"/>
                <a:cs typeface="Times New Roman" pitchFamily="18" charset="0"/>
              </a:rPr>
              <a:t>	</a:t>
            </a:r>
            <a:r>
              <a:rPr lang="en-GB" sz="2800" b="1" dirty="0">
                <a:solidFill>
                  <a:srgbClr val="0070C0"/>
                </a:solidFill>
                <a:latin typeface="Times New Roman" pitchFamily="18" charset="0"/>
                <a:cs typeface="Times New Roman" pitchFamily="18" charset="0"/>
              </a:rPr>
              <a:t>Lecture 2: </a:t>
            </a:r>
            <a:r>
              <a:rPr lang="en-GB" sz="2800" dirty="0">
                <a:solidFill>
                  <a:srgbClr val="0070C0"/>
                </a:solidFill>
                <a:latin typeface="Times New Roman" pitchFamily="18" charset="0"/>
                <a:cs typeface="Times New Roman" pitchFamily="18" charset="0"/>
              </a:rPr>
              <a:t>Attention-Deficit/Hyperactivity disorder</a:t>
            </a:r>
          </a:p>
          <a:p>
            <a:pPr>
              <a:lnSpc>
                <a:spcPct val="300000"/>
              </a:lnSpc>
              <a:buClrTx/>
            </a:pPr>
            <a:r>
              <a:rPr lang="en-GB" sz="2800" dirty="0">
                <a:solidFill>
                  <a:srgbClr val="0070C0"/>
                </a:solidFill>
                <a:latin typeface="Times New Roman" pitchFamily="18" charset="0"/>
                <a:cs typeface="Times New Roman" pitchFamily="18" charset="0"/>
              </a:rPr>
              <a:t>	</a:t>
            </a:r>
            <a:r>
              <a:rPr lang="en-GB" sz="2800" b="1" dirty="0">
                <a:solidFill>
                  <a:srgbClr val="0070C0"/>
                </a:solidFill>
                <a:latin typeface="Times New Roman" pitchFamily="18" charset="0"/>
                <a:cs typeface="Times New Roman" pitchFamily="18" charset="0"/>
              </a:rPr>
              <a:t>Lectures 3 and 4: </a:t>
            </a:r>
            <a:r>
              <a:rPr lang="en-GB" sz="2800" dirty="0">
                <a:solidFill>
                  <a:srgbClr val="0070C0"/>
                </a:solidFill>
                <a:latin typeface="Times New Roman" pitchFamily="18" charset="0"/>
                <a:cs typeface="Times New Roman" pitchFamily="18" charset="0"/>
              </a:rPr>
              <a:t>Autism Spectrum Disorder </a:t>
            </a:r>
          </a:p>
          <a:p>
            <a:pPr marL="484632" indent="-457200">
              <a:lnSpc>
                <a:spcPts val="3400"/>
              </a:lnSpc>
              <a:buClrTx/>
              <a:buFont typeface="Wingdings" pitchFamily="2" charset="2"/>
              <a:buChar char="Ø"/>
            </a:pPr>
            <a:endParaRPr lang="en-GB" sz="2800" dirty="0">
              <a:solidFill>
                <a:srgbClr val="0070C0"/>
              </a:solidFill>
              <a:latin typeface="Times New Roman" pitchFamily="18" charset="0"/>
              <a:cs typeface="Times New Roman" pitchFamily="18" charset="0"/>
            </a:endParaRPr>
          </a:p>
          <a:p>
            <a:pPr marL="484632" indent="-457200">
              <a:lnSpc>
                <a:spcPts val="3400"/>
              </a:lnSpc>
              <a:buClrTx/>
              <a:buFont typeface="Wingdings" pitchFamily="2" charset="2"/>
              <a:buChar char="Ø"/>
            </a:pPr>
            <a:endParaRPr lang="en-GB" dirty="0">
              <a:solidFill>
                <a:srgbClr val="0070C0"/>
              </a:solidFill>
              <a:latin typeface="Times New Roman" pitchFamily="18" charset="0"/>
              <a:cs typeface="Times New Roman" pitchFamily="18" charset="0"/>
            </a:endParaRPr>
          </a:p>
          <a:p>
            <a:pPr marL="484632" indent="-457200">
              <a:lnSpc>
                <a:spcPts val="3400"/>
              </a:lnSpc>
              <a:buClrTx/>
              <a:buFont typeface="Wingdings" pitchFamily="2" charset="2"/>
              <a:buChar char="Ø"/>
            </a:pPr>
            <a:endParaRPr lang="en-GB" dirty="0">
              <a:solidFill>
                <a:srgbClr val="0070C0"/>
              </a:solidFill>
              <a:latin typeface="Times New Roman" pitchFamily="18" charset="0"/>
              <a:cs typeface="Times New Roman" pitchFamily="18" charset="0"/>
            </a:endParaRPr>
          </a:p>
          <a:p>
            <a:pPr>
              <a:lnSpc>
                <a:spcPts val="3400"/>
              </a:lnSpc>
              <a:buClrTx/>
            </a:pPr>
            <a:endParaRPr lang="en-GB" dirty="0">
              <a:solidFill>
                <a:srgbClr val="0070C0"/>
              </a:solidFill>
              <a:latin typeface="Times New Roman" pitchFamily="18" charset="0"/>
              <a:cs typeface="Times New Roman" pitchFamily="18" charset="0"/>
            </a:endParaRPr>
          </a:p>
          <a:p>
            <a:pPr marL="484632" indent="-457200">
              <a:lnSpc>
                <a:spcPts val="3400"/>
              </a:lnSpc>
              <a:buClrTx/>
              <a:buFont typeface="Wingdings" pitchFamily="2" charset="2"/>
              <a:buChar char="Ø"/>
            </a:pPr>
            <a:endParaRPr lang="en-GB" dirty="0">
              <a:solidFill>
                <a:srgbClr val="0070C0"/>
              </a:solidFill>
              <a:latin typeface="Times New Roman" pitchFamily="18" charset="0"/>
              <a:cs typeface="Times New Roman" pitchFamily="18" charset="0"/>
            </a:endParaRPr>
          </a:p>
          <a:p>
            <a:pPr marL="484632" indent="-457200">
              <a:lnSpc>
                <a:spcPts val="3400"/>
              </a:lnSpc>
              <a:buClrTx/>
              <a:buFont typeface="Wingdings" pitchFamily="2" charset="2"/>
              <a:buChar char="Ø"/>
            </a:pPr>
            <a:endParaRPr lang="en-GB" dirty="0">
              <a:solidFill>
                <a:srgbClr val="0070C0"/>
              </a:solidFill>
              <a:latin typeface="Times New Roman" pitchFamily="18" charset="0"/>
              <a:cs typeface="Times New Roman" pitchFamily="18" charset="0"/>
            </a:endParaRPr>
          </a:p>
          <a:p>
            <a:pPr>
              <a:lnSpc>
                <a:spcPts val="3400"/>
              </a:lnSpc>
              <a:buClrTx/>
            </a:pPr>
            <a:endParaRPr lang="en-GB" dirty="0">
              <a:solidFill>
                <a:srgbClr val="0070C0"/>
              </a:solidFill>
              <a:latin typeface="Times New Roman" pitchFamily="18" charset="0"/>
              <a:cs typeface="Times New Roman" pitchFamily="18" charset="0"/>
            </a:endParaRPr>
          </a:p>
          <a:p>
            <a:pPr>
              <a:lnSpc>
                <a:spcPts val="3400"/>
              </a:lnSpc>
              <a:buClrTx/>
            </a:pPr>
            <a:endParaRPr lang="en-GB" dirty="0">
              <a:solidFill>
                <a:srgbClr val="0070C0"/>
              </a:solidFill>
              <a:latin typeface="Times New Roman" pitchFamily="18" charset="0"/>
              <a:cs typeface="Times New Roman" pitchFamily="18" charset="0"/>
            </a:endParaRPr>
          </a:p>
          <a:p>
            <a:pPr>
              <a:lnSpc>
                <a:spcPts val="3400"/>
              </a:lnSpc>
              <a:buClrTx/>
              <a:buFont typeface="Wingdings" pitchFamily="2" charset="2"/>
              <a:buChar char="Ø"/>
            </a:pPr>
            <a:endParaRPr lang="en-GB" dirty="0">
              <a:solidFill>
                <a:srgbClr val="0070C0"/>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3BCF3124-E08C-41F1-898B-FADF159277DA}" type="slidenum">
              <a:rPr lang="en-GB" smtClean="0"/>
              <a:t>2</a:t>
            </a:fld>
            <a:endParaRPr lang="en-GB" dirty="0"/>
          </a:p>
        </p:txBody>
      </p:sp>
    </p:spTree>
    <p:extLst>
      <p:ext uri="{BB962C8B-B14F-4D97-AF65-F5344CB8AC3E}">
        <p14:creationId xmlns:p14="http://schemas.microsoft.com/office/powerpoint/2010/main" val="3247020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16632"/>
            <a:ext cx="8784976" cy="692838"/>
          </a:xfrm>
        </p:spPr>
        <p:txBody>
          <a:bodyPr>
            <a:normAutofit/>
          </a:bodyPr>
          <a:lstStyle/>
          <a:p>
            <a:pPr algn="ctr"/>
            <a:r>
              <a:rPr lang="en-GB" sz="36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Childhood Disorders</a:t>
            </a:r>
          </a:p>
        </p:txBody>
      </p:sp>
      <p:sp>
        <p:nvSpPr>
          <p:cNvPr id="4" name="Content Placeholder 2"/>
          <p:cNvSpPr txBox="1">
            <a:spLocks/>
          </p:cNvSpPr>
          <p:nvPr/>
        </p:nvSpPr>
        <p:spPr>
          <a:xfrm>
            <a:off x="0" y="720080"/>
            <a:ext cx="8957529" cy="6021288"/>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a:lnSpc>
                <a:spcPts val="3400"/>
              </a:lnSpc>
              <a:buClrTx/>
            </a:pPr>
            <a:r>
              <a:rPr lang="en-GB" b="1" u="sng" dirty="0">
                <a:solidFill>
                  <a:srgbClr val="0070C0"/>
                </a:solidFill>
                <a:latin typeface="Times New Roman" pitchFamily="18" charset="0"/>
                <a:cs typeface="Times New Roman" pitchFamily="18" charset="0"/>
              </a:rPr>
              <a:t>DSM’s classification of childhood disorders</a:t>
            </a:r>
          </a:p>
          <a:p>
            <a:pPr marL="484632" indent="-457200">
              <a:lnSpc>
                <a:spcPts val="3400"/>
              </a:lnSpc>
              <a:buClrTx/>
              <a:buFont typeface="Wingdings" pitchFamily="2" charset="2"/>
              <a:buChar char="Ø"/>
            </a:pPr>
            <a:r>
              <a:rPr lang="en-GB" dirty="0">
                <a:solidFill>
                  <a:srgbClr val="0070C0"/>
                </a:solidFill>
                <a:latin typeface="Times New Roman" pitchFamily="18" charset="0"/>
                <a:cs typeface="Times New Roman" pitchFamily="18" charset="0"/>
              </a:rPr>
              <a:t>Classification system is largely categorical</a:t>
            </a:r>
          </a:p>
          <a:p>
            <a:pPr marL="484632" indent="-457200">
              <a:lnSpc>
                <a:spcPts val="3400"/>
              </a:lnSpc>
              <a:buClrTx/>
              <a:buFont typeface="Wingdings" pitchFamily="2" charset="2"/>
              <a:buChar char="Ø"/>
            </a:pPr>
            <a:r>
              <a:rPr lang="en-GB" dirty="0">
                <a:solidFill>
                  <a:srgbClr val="0070C0"/>
                </a:solidFill>
                <a:latin typeface="Times New Roman" pitchFamily="18" charset="0"/>
                <a:cs typeface="Times New Roman" pitchFamily="18" charset="0"/>
              </a:rPr>
              <a:t>Many DSM-IV disorders moved into different sections of the DSM-5 e.g. ADHD and Autism Spectrum Disorder in Neurodevelopmental disorders chapter; Conduct Disorder and Oppositional defiant Disorder, Intermittent Explosive Disorder in Disruptive, Impulse-Control, and Conduct Disorders chapter</a:t>
            </a:r>
          </a:p>
          <a:p>
            <a:pPr marL="484632" indent="-457200">
              <a:lnSpc>
                <a:spcPts val="3400"/>
              </a:lnSpc>
              <a:buClrTx/>
              <a:buFont typeface="Wingdings" pitchFamily="2" charset="2"/>
              <a:buChar char="Ø"/>
            </a:pPr>
            <a:r>
              <a:rPr lang="en-GB" dirty="0">
                <a:solidFill>
                  <a:srgbClr val="0070C0"/>
                </a:solidFill>
                <a:latin typeface="Times New Roman" pitchFamily="18" charset="0"/>
                <a:cs typeface="Times New Roman" pitchFamily="18" charset="0"/>
              </a:rPr>
              <a:t>New disorders added e.g. DMDD, social (pragmatic) communication disorder</a:t>
            </a:r>
          </a:p>
          <a:p>
            <a:pPr marL="484632" indent="-457200">
              <a:lnSpc>
                <a:spcPts val="3400"/>
              </a:lnSpc>
              <a:buClrTx/>
              <a:buFont typeface="Wingdings" pitchFamily="2" charset="2"/>
              <a:buChar char="Ø"/>
            </a:pPr>
            <a:r>
              <a:rPr lang="en-GB" dirty="0">
                <a:solidFill>
                  <a:srgbClr val="0070C0"/>
                </a:solidFill>
                <a:latin typeface="Times New Roman" pitchFamily="18" charset="0"/>
                <a:cs typeface="Times New Roman" pitchFamily="18" charset="0"/>
              </a:rPr>
              <a:t>Changes to diagnostic criteria </a:t>
            </a:r>
          </a:p>
          <a:p>
            <a:pPr marL="484632" indent="-457200">
              <a:lnSpc>
                <a:spcPts val="3400"/>
              </a:lnSpc>
              <a:buClrTx/>
              <a:buFont typeface="Wingdings" pitchFamily="2" charset="2"/>
              <a:buChar char="Ø"/>
            </a:pPr>
            <a:r>
              <a:rPr lang="en-GB" dirty="0">
                <a:solidFill>
                  <a:srgbClr val="0070C0"/>
                </a:solidFill>
                <a:latin typeface="Times New Roman" pitchFamily="18" charset="0"/>
                <a:cs typeface="Times New Roman" pitchFamily="18" charset="0"/>
              </a:rPr>
              <a:t>Autism spectrum disorder: places the DSM-IV’s pervasive developmental disorders into one category</a:t>
            </a:r>
          </a:p>
          <a:p>
            <a:pPr marL="484632" indent="-457200">
              <a:lnSpc>
                <a:spcPts val="3400"/>
              </a:lnSpc>
              <a:buClrTx/>
              <a:buFont typeface="Wingdings" pitchFamily="2" charset="2"/>
              <a:buChar char="Ø"/>
            </a:pPr>
            <a:endParaRPr lang="en-GB" dirty="0">
              <a:solidFill>
                <a:srgbClr val="0070C0"/>
              </a:solidFill>
              <a:latin typeface="Times New Roman" pitchFamily="18" charset="0"/>
              <a:cs typeface="Times New Roman" pitchFamily="18" charset="0"/>
            </a:endParaRPr>
          </a:p>
          <a:p>
            <a:pPr marL="484632" indent="-457200">
              <a:lnSpc>
                <a:spcPts val="3400"/>
              </a:lnSpc>
              <a:buClrTx/>
              <a:buFont typeface="Wingdings" pitchFamily="2" charset="2"/>
              <a:buChar char="Ø"/>
            </a:pPr>
            <a:endParaRPr lang="en-GB" dirty="0">
              <a:solidFill>
                <a:srgbClr val="0070C0"/>
              </a:solidFill>
              <a:latin typeface="Times New Roman" pitchFamily="18" charset="0"/>
              <a:cs typeface="Times New Roman" pitchFamily="18" charset="0"/>
            </a:endParaRPr>
          </a:p>
          <a:p>
            <a:pPr marL="484632" indent="-457200">
              <a:lnSpc>
                <a:spcPts val="3400"/>
              </a:lnSpc>
              <a:buClrTx/>
              <a:buFont typeface="Wingdings" pitchFamily="2" charset="2"/>
              <a:buChar char="Ø"/>
            </a:pPr>
            <a:endParaRPr lang="en-GB" dirty="0">
              <a:solidFill>
                <a:srgbClr val="0070C0"/>
              </a:solidFill>
              <a:latin typeface="Times New Roman" pitchFamily="18" charset="0"/>
              <a:cs typeface="Times New Roman" pitchFamily="18" charset="0"/>
            </a:endParaRPr>
          </a:p>
          <a:p>
            <a:pPr>
              <a:lnSpc>
                <a:spcPts val="3400"/>
              </a:lnSpc>
              <a:buClrTx/>
            </a:pPr>
            <a:endParaRPr lang="en-GB" dirty="0">
              <a:solidFill>
                <a:srgbClr val="0070C0"/>
              </a:solidFill>
              <a:latin typeface="Times New Roman" pitchFamily="18" charset="0"/>
              <a:cs typeface="Times New Roman" pitchFamily="18" charset="0"/>
            </a:endParaRPr>
          </a:p>
          <a:p>
            <a:pPr marL="484632" indent="-457200">
              <a:lnSpc>
                <a:spcPts val="3400"/>
              </a:lnSpc>
              <a:buClrTx/>
              <a:buFont typeface="Wingdings" pitchFamily="2" charset="2"/>
              <a:buChar char="Ø"/>
            </a:pPr>
            <a:endParaRPr lang="en-GB" dirty="0">
              <a:solidFill>
                <a:srgbClr val="0070C0"/>
              </a:solidFill>
              <a:latin typeface="Times New Roman" pitchFamily="18" charset="0"/>
              <a:cs typeface="Times New Roman" pitchFamily="18" charset="0"/>
            </a:endParaRPr>
          </a:p>
          <a:p>
            <a:pPr marL="484632" indent="-457200">
              <a:lnSpc>
                <a:spcPts val="3400"/>
              </a:lnSpc>
              <a:buClrTx/>
              <a:buFont typeface="Wingdings" pitchFamily="2" charset="2"/>
              <a:buChar char="Ø"/>
            </a:pPr>
            <a:endParaRPr lang="en-GB" dirty="0">
              <a:solidFill>
                <a:srgbClr val="0070C0"/>
              </a:solidFill>
              <a:latin typeface="Times New Roman" pitchFamily="18" charset="0"/>
              <a:cs typeface="Times New Roman" pitchFamily="18" charset="0"/>
            </a:endParaRPr>
          </a:p>
          <a:p>
            <a:pPr>
              <a:lnSpc>
                <a:spcPts val="3400"/>
              </a:lnSpc>
              <a:buClrTx/>
            </a:pPr>
            <a:endParaRPr lang="en-GB" dirty="0">
              <a:solidFill>
                <a:srgbClr val="0070C0"/>
              </a:solidFill>
              <a:latin typeface="Times New Roman" pitchFamily="18" charset="0"/>
              <a:cs typeface="Times New Roman" pitchFamily="18" charset="0"/>
            </a:endParaRPr>
          </a:p>
          <a:p>
            <a:pPr>
              <a:lnSpc>
                <a:spcPts val="3400"/>
              </a:lnSpc>
              <a:buClrTx/>
            </a:pPr>
            <a:endParaRPr lang="en-GB" dirty="0">
              <a:solidFill>
                <a:srgbClr val="0070C0"/>
              </a:solidFill>
              <a:latin typeface="Times New Roman" pitchFamily="18" charset="0"/>
              <a:cs typeface="Times New Roman" pitchFamily="18" charset="0"/>
            </a:endParaRPr>
          </a:p>
          <a:p>
            <a:pPr>
              <a:lnSpc>
                <a:spcPts val="3400"/>
              </a:lnSpc>
              <a:buClrTx/>
              <a:buFont typeface="Wingdings" pitchFamily="2" charset="2"/>
              <a:buChar char="Ø"/>
            </a:pPr>
            <a:endParaRPr lang="en-GB" dirty="0">
              <a:solidFill>
                <a:srgbClr val="0070C0"/>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3BCF3124-E08C-41F1-898B-FADF159277DA}" type="slidenum">
              <a:rPr lang="en-GB" smtClean="0"/>
              <a:t>3</a:t>
            </a:fld>
            <a:endParaRPr lang="en-GB"/>
          </a:p>
        </p:txBody>
      </p:sp>
    </p:spTree>
    <p:extLst>
      <p:ext uri="{BB962C8B-B14F-4D97-AF65-F5344CB8AC3E}">
        <p14:creationId xmlns:p14="http://schemas.microsoft.com/office/powerpoint/2010/main" val="1436186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16632"/>
            <a:ext cx="8784976" cy="692838"/>
          </a:xfrm>
        </p:spPr>
        <p:txBody>
          <a:bodyPr>
            <a:normAutofit fontScale="90000"/>
          </a:bodyPr>
          <a:lstStyle/>
          <a:p>
            <a:r>
              <a:rPr lang="en-GB" sz="36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Importance of Addressing Childhood Disorders</a:t>
            </a:r>
          </a:p>
        </p:txBody>
      </p:sp>
      <p:sp>
        <p:nvSpPr>
          <p:cNvPr id="4" name="Content Placeholder 2"/>
          <p:cNvSpPr txBox="1">
            <a:spLocks/>
          </p:cNvSpPr>
          <p:nvPr/>
        </p:nvSpPr>
        <p:spPr>
          <a:xfrm>
            <a:off x="0" y="940930"/>
            <a:ext cx="8964488" cy="5578482"/>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marL="484632" indent="-457200">
              <a:lnSpc>
                <a:spcPts val="4200"/>
              </a:lnSpc>
              <a:buClrTx/>
              <a:buFont typeface="Wingdings" pitchFamily="2" charset="2"/>
              <a:buChar char="Ø"/>
            </a:pPr>
            <a:r>
              <a:rPr lang="en-GB" sz="2800" dirty="0">
                <a:solidFill>
                  <a:srgbClr val="0070C0"/>
                </a:solidFill>
                <a:latin typeface="Times New Roman" pitchFamily="18" charset="0"/>
                <a:cs typeface="Times New Roman" pitchFamily="18" charset="0"/>
              </a:rPr>
              <a:t>In a 2010 analysis of global burden of disease, neuropsychiatric disorders among youths (10 - 24 yrs.) were the leading cause of disease burden </a:t>
            </a:r>
          </a:p>
          <a:p>
            <a:pPr marL="484632" indent="-457200">
              <a:lnSpc>
                <a:spcPts val="4200"/>
              </a:lnSpc>
              <a:buClrTx/>
              <a:buFont typeface="Wingdings" pitchFamily="2" charset="2"/>
              <a:buChar char="Ø"/>
            </a:pPr>
            <a:r>
              <a:rPr lang="en-GB" sz="2800" dirty="0">
                <a:solidFill>
                  <a:srgbClr val="0070C0"/>
                </a:solidFill>
                <a:latin typeface="Times New Roman" pitchFamily="18" charset="0"/>
                <a:cs typeface="Times New Roman" pitchFamily="18" charset="0"/>
              </a:rPr>
              <a:t>Childhood neurodevelopmental and mental health problems are typically prognostic of poor adult outcomes</a:t>
            </a:r>
          </a:p>
          <a:p>
            <a:pPr marL="484632" indent="-457200">
              <a:lnSpc>
                <a:spcPts val="4200"/>
              </a:lnSpc>
              <a:buClrTx/>
              <a:buFont typeface="Wingdings" pitchFamily="2" charset="2"/>
              <a:buChar char="Ø"/>
            </a:pPr>
            <a:r>
              <a:rPr lang="en-GB" sz="2800" dirty="0">
                <a:solidFill>
                  <a:srgbClr val="0070C0"/>
                </a:solidFill>
                <a:latin typeface="Times New Roman" pitchFamily="18" charset="0"/>
                <a:cs typeface="Times New Roman" pitchFamily="18" charset="0"/>
              </a:rPr>
              <a:t>The effects are long-lasting</a:t>
            </a:r>
          </a:p>
          <a:p>
            <a:pPr marL="484632" indent="-457200">
              <a:lnSpc>
                <a:spcPts val="4200"/>
              </a:lnSpc>
              <a:buClrTx/>
              <a:buFont typeface="Wingdings" pitchFamily="2" charset="2"/>
              <a:buChar char="Ø"/>
            </a:pPr>
            <a:r>
              <a:rPr lang="en-GB" sz="2800" dirty="0">
                <a:solidFill>
                  <a:srgbClr val="0070C0"/>
                </a:solidFill>
                <a:latin typeface="Times New Roman" pitchFamily="18" charset="0"/>
                <a:cs typeface="Times New Roman" pitchFamily="18" charset="0"/>
              </a:rPr>
              <a:t>British National Child Development Study, showed that having any type of recorded psychological problem could predict (reduced) adult income and marriage instability at age 50</a:t>
            </a:r>
          </a:p>
          <a:p>
            <a:pPr marL="484632" indent="-457200">
              <a:lnSpc>
                <a:spcPts val="4200"/>
              </a:lnSpc>
              <a:buClrTx/>
              <a:buFont typeface="Wingdings" pitchFamily="2" charset="2"/>
              <a:buChar char="Ø"/>
            </a:pPr>
            <a:endParaRPr lang="en-GB" sz="2800" dirty="0">
              <a:solidFill>
                <a:srgbClr val="0070C0"/>
              </a:solidFill>
              <a:latin typeface="Times New Roman" pitchFamily="18" charset="0"/>
              <a:cs typeface="Times New Roman" pitchFamily="18" charset="0"/>
            </a:endParaRPr>
          </a:p>
          <a:p>
            <a:pPr>
              <a:lnSpc>
                <a:spcPts val="4200"/>
              </a:lnSpc>
              <a:buClrTx/>
            </a:pPr>
            <a:endParaRPr lang="en-GB" sz="2800" dirty="0">
              <a:solidFill>
                <a:srgbClr val="0070C0"/>
              </a:solidFill>
              <a:latin typeface="Times New Roman" pitchFamily="18" charset="0"/>
              <a:cs typeface="Times New Roman" pitchFamily="18" charset="0"/>
            </a:endParaRPr>
          </a:p>
          <a:p>
            <a:pPr>
              <a:lnSpc>
                <a:spcPts val="3800"/>
              </a:lnSpc>
              <a:buClrTx/>
            </a:pPr>
            <a:endParaRPr lang="en-GB" dirty="0">
              <a:solidFill>
                <a:srgbClr val="0070C0"/>
              </a:solidFill>
              <a:latin typeface="Times New Roman" pitchFamily="18" charset="0"/>
              <a:cs typeface="Times New Roman" pitchFamily="18" charset="0"/>
            </a:endParaRPr>
          </a:p>
          <a:p>
            <a:pPr>
              <a:lnSpc>
                <a:spcPts val="3800"/>
              </a:lnSpc>
              <a:buClrTx/>
              <a:buFont typeface="Wingdings" pitchFamily="2" charset="2"/>
              <a:buChar char="Ø"/>
            </a:pPr>
            <a:endParaRPr lang="en-GB" dirty="0">
              <a:solidFill>
                <a:srgbClr val="0070C0"/>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3BCF3124-E08C-41F1-898B-FADF159277DA}" type="slidenum">
              <a:rPr lang="en-GB" smtClean="0"/>
              <a:t>4</a:t>
            </a:fld>
            <a:endParaRPr lang="en-GB"/>
          </a:p>
        </p:txBody>
      </p:sp>
      <p:sp>
        <p:nvSpPr>
          <p:cNvPr id="5" name="TextBox 4">
            <a:extLst>
              <a:ext uri="{FF2B5EF4-FFF2-40B4-BE49-F238E27FC236}">
                <a16:creationId xmlns:a16="http://schemas.microsoft.com/office/drawing/2014/main" id="{E51071E0-90A6-48EF-B740-46B7AF144233}"/>
              </a:ext>
            </a:extLst>
          </p:cNvPr>
          <p:cNvSpPr txBox="1"/>
          <p:nvPr/>
        </p:nvSpPr>
        <p:spPr>
          <a:xfrm>
            <a:off x="6156176" y="6381300"/>
            <a:ext cx="2254528" cy="369332"/>
          </a:xfrm>
          <a:prstGeom prst="rect">
            <a:avLst/>
          </a:prstGeom>
          <a:noFill/>
        </p:spPr>
        <p:txBody>
          <a:bodyPr wrap="none" rtlCol="0">
            <a:spAutoFit/>
          </a:bodyPr>
          <a:lstStyle/>
          <a:p>
            <a:r>
              <a:rPr lang="en-GB" dirty="0">
                <a:solidFill>
                  <a:srgbClr val="0070C0"/>
                </a:solidFill>
              </a:rPr>
              <a:t>(Copeland et al. 2015)</a:t>
            </a:r>
          </a:p>
        </p:txBody>
      </p:sp>
    </p:spTree>
    <p:extLst>
      <p:ext uri="{BB962C8B-B14F-4D97-AF65-F5344CB8AC3E}">
        <p14:creationId xmlns:p14="http://schemas.microsoft.com/office/powerpoint/2010/main" val="4252079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16632"/>
            <a:ext cx="8784976" cy="692838"/>
          </a:xfrm>
        </p:spPr>
        <p:txBody>
          <a:bodyPr>
            <a:normAutofit fontScale="90000"/>
          </a:bodyPr>
          <a:lstStyle/>
          <a:p>
            <a:r>
              <a:rPr lang="en-GB" sz="36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Importance of Addressing Childhood Disorders</a:t>
            </a:r>
          </a:p>
        </p:txBody>
      </p:sp>
      <p:sp>
        <p:nvSpPr>
          <p:cNvPr id="4" name="Content Placeholder 2"/>
          <p:cNvSpPr txBox="1">
            <a:spLocks/>
          </p:cNvSpPr>
          <p:nvPr/>
        </p:nvSpPr>
        <p:spPr>
          <a:xfrm>
            <a:off x="0" y="802818"/>
            <a:ext cx="9144000" cy="5904656"/>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marL="484632" indent="-457200">
              <a:lnSpc>
                <a:spcPts val="3500"/>
              </a:lnSpc>
              <a:buClrTx/>
              <a:buFont typeface="Wingdings" pitchFamily="2" charset="2"/>
              <a:buChar char="Ø"/>
            </a:pPr>
            <a:r>
              <a:rPr lang="en-GB" sz="2800" dirty="0">
                <a:solidFill>
                  <a:srgbClr val="0070C0"/>
                </a:solidFill>
                <a:latin typeface="Times New Roman" pitchFamily="18" charset="0"/>
                <a:cs typeface="Times New Roman" pitchFamily="18" charset="0"/>
              </a:rPr>
              <a:t>Prospective study in rural North Carolina USA (1993 – 2010)</a:t>
            </a:r>
          </a:p>
          <a:p>
            <a:pPr marL="484632" indent="-457200">
              <a:lnSpc>
                <a:spcPts val="3500"/>
              </a:lnSpc>
              <a:buClrTx/>
              <a:buFont typeface="Wingdings" pitchFamily="2" charset="2"/>
              <a:buChar char="Ø"/>
            </a:pPr>
            <a:r>
              <a:rPr lang="en-GB" sz="2800" dirty="0">
                <a:solidFill>
                  <a:srgbClr val="0070C0"/>
                </a:solidFill>
                <a:latin typeface="Times New Roman" pitchFamily="18" charset="0"/>
                <a:cs typeface="Times New Roman" pitchFamily="18" charset="0"/>
              </a:rPr>
              <a:t>Structured interviews conducted annually with 1420 participants between 9-16 years of age </a:t>
            </a:r>
          </a:p>
          <a:p>
            <a:pPr marL="484632" indent="-457200">
              <a:lnSpc>
                <a:spcPts val="3500"/>
              </a:lnSpc>
              <a:buClrTx/>
              <a:buFont typeface="Wingdings" pitchFamily="2" charset="2"/>
              <a:buChar char="Ø"/>
            </a:pPr>
            <a:r>
              <a:rPr lang="en-GB" sz="2800" dirty="0">
                <a:solidFill>
                  <a:srgbClr val="0070C0"/>
                </a:solidFill>
                <a:latin typeface="Times New Roman" pitchFamily="18" charset="0"/>
                <a:cs typeface="Times New Roman" pitchFamily="18" charset="0"/>
              </a:rPr>
              <a:t>Common childhood psychiatric disorders assessed: anxiety disorders, PTSD, mood disorders, conduct disorder, oppositional defiant disorder, ADHD and substance-related disorders</a:t>
            </a:r>
          </a:p>
          <a:p>
            <a:pPr marL="484632" indent="-457200">
              <a:lnSpc>
                <a:spcPts val="3500"/>
              </a:lnSpc>
              <a:buClrTx/>
              <a:buFont typeface="Wingdings" pitchFamily="2" charset="2"/>
              <a:buChar char="Ø"/>
            </a:pPr>
            <a:r>
              <a:rPr lang="en-GB" sz="2800" dirty="0">
                <a:solidFill>
                  <a:srgbClr val="0070C0"/>
                </a:solidFill>
                <a:latin typeface="Times New Roman" pitchFamily="18" charset="0"/>
                <a:cs typeface="Times New Roman" pitchFamily="18" charset="0"/>
              </a:rPr>
              <a:t>1273 of these participants were re-assessed at ages 19, 21 and 25 years </a:t>
            </a:r>
          </a:p>
          <a:p>
            <a:pPr marL="484632" indent="-457200">
              <a:lnSpc>
                <a:spcPts val="3500"/>
              </a:lnSpc>
              <a:buClrTx/>
              <a:buFont typeface="Wingdings" pitchFamily="2" charset="2"/>
              <a:buChar char="Ø"/>
            </a:pPr>
            <a:r>
              <a:rPr lang="en-GB" sz="2800" dirty="0">
                <a:solidFill>
                  <a:srgbClr val="0070C0"/>
                </a:solidFill>
                <a:latin typeface="Times New Roman" pitchFamily="18" charset="0"/>
                <a:cs typeface="Times New Roman" pitchFamily="18" charset="0"/>
              </a:rPr>
              <a:t>Adverse adult outcomes assessed: health, legal, financial and social</a:t>
            </a:r>
          </a:p>
          <a:p>
            <a:pPr>
              <a:lnSpc>
                <a:spcPts val="3500"/>
              </a:lnSpc>
              <a:buClrTx/>
            </a:pPr>
            <a:endParaRPr lang="en-GB" sz="2800" dirty="0">
              <a:solidFill>
                <a:srgbClr val="0070C0"/>
              </a:solidFill>
              <a:latin typeface="Times New Roman" pitchFamily="18" charset="0"/>
              <a:cs typeface="Times New Roman" pitchFamily="18" charset="0"/>
            </a:endParaRPr>
          </a:p>
          <a:p>
            <a:pPr>
              <a:lnSpc>
                <a:spcPts val="3500"/>
              </a:lnSpc>
              <a:buClrTx/>
              <a:buFont typeface="Wingdings" pitchFamily="2" charset="2"/>
              <a:buChar char="Ø"/>
            </a:pPr>
            <a:endParaRPr lang="en-GB" sz="2800" dirty="0">
              <a:solidFill>
                <a:srgbClr val="0070C0"/>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3BCF3124-E08C-41F1-898B-FADF159277DA}" type="slidenum">
              <a:rPr lang="en-GB" smtClean="0"/>
              <a:t>5</a:t>
            </a:fld>
            <a:endParaRPr lang="en-GB"/>
          </a:p>
        </p:txBody>
      </p:sp>
      <p:sp>
        <p:nvSpPr>
          <p:cNvPr id="5" name="TextBox 4">
            <a:extLst>
              <a:ext uri="{FF2B5EF4-FFF2-40B4-BE49-F238E27FC236}">
                <a16:creationId xmlns:a16="http://schemas.microsoft.com/office/drawing/2014/main" id="{E51071E0-90A6-48EF-B740-46B7AF144233}"/>
              </a:ext>
            </a:extLst>
          </p:cNvPr>
          <p:cNvSpPr txBox="1"/>
          <p:nvPr/>
        </p:nvSpPr>
        <p:spPr>
          <a:xfrm>
            <a:off x="6156176" y="6381300"/>
            <a:ext cx="2254528" cy="369332"/>
          </a:xfrm>
          <a:prstGeom prst="rect">
            <a:avLst/>
          </a:prstGeom>
          <a:noFill/>
        </p:spPr>
        <p:txBody>
          <a:bodyPr wrap="none" rtlCol="0">
            <a:spAutoFit/>
          </a:bodyPr>
          <a:lstStyle/>
          <a:p>
            <a:r>
              <a:rPr lang="en-GB" dirty="0">
                <a:solidFill>
                  <a:srgbClr val="0070C0"/>
                </a:solidFill>
              </a:rPr>
              <a:t>(Copeland et al. 2015)</a:t>
            </a:r>
          </a:p>
        </p:txBody>
      </p:sp>
    </p:spTree>
    <p:extLst>
      <p:ext uri="{BB962C8B-B14F-4D97-AF65-F5344CB8AC3E}">
        <p14:creationId xmlns:p14="http://schemas.microsoft.com/office/powerpoint/2010/main" val="1764335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16632"/>
            <a:ext cx="8784976" cy="692838"/>
          </a:xfrm>
        </p:spPr>
        <p:txBody>
          <a:bodyPr>
            <a:normAutofit fontScale="90000"/>
          </a:bodyPr>
          <a:lstStyle/>
          <a:p>
            <a:r>
              <a:rPr lang="en-GB" sz="36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Importance of Addressing Childhood Disorders</a:t>
            </a:r>
          </a:p>
        </p:txBody>
      </p:sp>
      <p:sp>
        <p:nvSpPr>
          <p:cNvPr id="3" name="Slide Number Placeholder 2"/>
          <p:cNvSpPr>
            <a:spLocks noGrp="1"/>
          </p:cNvSpPr>
          <p:nvPr>
            <p:ph type="sldNum" sz="quarter" idx="12"/>
          </p:nvPr>
        </p:nvSpPr>
        <p:spPr/>
        <p:txBody>
          <a:bodyPr/>
          <a:lstStyle/>
          <a:p>
            <a:fld id="{3BCF3124-E08C-41F1-898B-FADF159277DA}" type="slidenum">
              <a:rPr lang="en-GB" smtClean="0"/>
              <a:t>6</a:t>
            </a:fld>
            <a:endParaRPr lang="en-GB"/>
          </a:p>
        </p:txBody>
      </p:sp>
      <p:sp>
        <p:nvSpPr>
          <p:cNvPr id="5" name="TextBox 4">
            <a:extLst>
              <a:ext uri="{FF2B5EF4-FFF2-40B4-BE49-F238E27FC236}">
                <a16:creationId xmlns:a16="http://schemas.microsoft.com/office/drawing/2014/main" id="{E51071E0-90A6-48EF-B740-46B7AF144233}"/>
              </a:ext>
            </a:extLst>
          </p:cNvPr>
          <p:cNvSpPr txBox="1"/>
          <p:nvPr/>
        </p:nvSpPr>
        <p:spPr>
          <a:xfrm>
            <a:off x="7438392" y="6174518"/>
            <a:ext cx="1512168" cy="646331"/>
          </a:xfrm>
          <a:prstGeom prst="rect">
            <a:avLst/>
          </a:prstGeom>
          <a:noFill/>
        </p:spPr>
        <p:txBody>
          <a:bodyPr wrap="square" rtlCol="0">
            <a:spAutoFit/>
          </a:bodyPr>
          <a:lstStyle/>
          <a:p>
            <a:r>
              <a:rPr lang="en-GB" dirty="0">
                <a:solidFill>
                  <a:srgbClr val="0070C0"/>
                </a:solidFill>
              </a:rPr>
              <a:t>(Copeland et al. 2015)</a:t>
            </a:r>
          </a:p>
        </p:txBody>
      </p:sp>
      <p:pic>
        <p:nvPicPr>
          <p:cNvPr id="7" name="Picture 6" descr="A screenshot of a cell phone&#10;&#10;Description generated with very high confidence">
            <a:extLst>
              <a:ext uri="{FF2B5EF4-FFF2-40B4-BE49-F238E27FC236}">
                <a16:creationId xmlns:a16="http://schemas.microsoft.com/office/drawing/2014/main" id="{77CF8510-C3BD-4B49-BC41-059D0EC40E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980728"/>
            <a:ext cx="7128792" cy="1091490"/>
          </a:xfrm>
          <a:prstGeom prst="rect">
            <a:avLst/>
          </a:prstGeom>
        </p:spPr>
      </p:pic>
      <p:pic>
        <p:nvPicPr>
          <p:cNvPr id="9" name="Picture 8" descr="A screenshot of a cell phone&#10;&#10;Description generated with very high confidence">
            <a:extLst>
              <a:ext uri="{FF2B5EF4-FFF2-40B4-BE49-F238E27FC236}">
                <a16:creationId xmlns:a16="http://schemas.microsoft.com/office/drawing/2014/main" id="{88DBE2F1-C71F-4B60-B206-49315678F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2069716"/>
            <a:ext cx="7128792" cy="2381582"/>
          </a:xfrm>
          <a:prstGeom prst="rect">
            <a:avLst/>
          </a:prstGeom>
        </p:spPr>
      </p:pic>
      <p:pic>
        <p:nvPicPr>
          <p:cNvPr id="11" name="Picture 10" descr="A screenshot of a computer&#10;&#10;Description generated with very high confidence">
            <a:extLst>
              <a:ext uri="{FF2B5EF4-FFF2-40B4-BE49-F238E27FC236}">
                <a16:creationId xmlns:a16="http://schemas.microsoft.com/office/drawing/2014/main" id="{E41DF53C-162F-42A7-86CF-B9F898753E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12" y="4451298"/>
            <a:ext cx="7128792" cy="2333951"/>
          </a:xfrm>
          <a:prstGeom prst="rect">
            <a:avLst/>
          </a:prstGeom>
        </p:spPr>
      </p:pic>
    </p:spTree>
    <p:extLst>
      <p:ext uri="{BB962C8B-B14F-4D97-AF65-F5344CB8AC3E}">
        <p14:creationId xmlns:p14="http://schemas.microsoft.com/office/powerpoint/2010/main" val="3299263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6632"/>
            <a:ext cx="9144000" cy="692838"/>
          </a:xfrm>
        </p:spPr>
        <p:txBody>
          <a:bodyPr>
            <a:normAutofit/>
          </a:bodyPr>
          <a:lstStyle/>
          <a:p>
            <a:r>
              <a:rPr lang="en-GB" sz="31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Disruptive, Impulse Control and Conduct Disorders</a:t>
            </a:r>
          </a:p>
        </p:txBody>
      </p:sp>
      <p:sp>
        <p:nvSpPr>
          <p:cNvPr id="4" name="Content Placeholder 2"/>
          <p:cNvSpPr txBox="1">
            <a:spLocks/>
          </p:cNvSpPr>
          <p:nvPr/>
        </p:nvSpPr>
        <p:spPr>
          <a:xfrm>
            <a:off x="4463" y="809470"/>
            <a:ext cx="9144000" cy="5904656"/>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a:lnSpc>
                <a:spcPts val="3000"/>
              </a:lnSpc>
              <a:buClrTx/>
            </a:pPr>
            <a:r>
              <a:rPr lang="en-GB" sz="2400" b="1" dirty="0">
                <a:solidFill>
                  <a:srgbClr val="0070C0"/>
                </a:solidFill>
                <a:latin typeface="Times New Roman" pitchFamily="18" charset="0"/>
                <a:cs typeface="Times New Roman" pitchFamily="18" charset="0"/>
              </a:rPr>
              <a:t>DSM 5 Diagnostic Criteria – Intermittent Explosive Disorder (IED)</a:t>
            </a:r>
          </a:p>
          <a:p>
            <a:pPr marL="541782" indent="-514350">
              <a:lnSpc>
                <a:spcPts val="3000"/>
              </a:lnSpc>
              <a:buClrTx/>
              <a:buAutoNum type="alphaUcPeriod"/>
            </a:pPr>
            <a:r>
              <a:rPr lang="en-GB" sz="2400" dirty="0">
                <a:solidFill>
                  <a:srgbClr val="0070C0"/>
                </a:solidFill>
                <a:latin typeface="Times New Roman" pitchFamily="18" charset="0"/>
                <a:cs typeface="Times New Roman" pitchFamily="18" charset="0"/>
              </a:rPr>
              <a:t>Recurrent behavioural outbursts representing a failure to control aggressive impulses; </a:t>
            </a:r>
            <a:r>
              <a:rPr lang="en-GB" sz="2400" u="sng" dirty="0">
                <a:solidFill>
                  <a:srgbClr val="0070C0"/>
                </a:solidFill>
                <a:latin typeface="Times New Roman" pitchFamily="18" charset="0"/>
                <a:cs typeface="Times New Roman" pitchFamily="18" charset="0"/>
              </a:rPr>
              <a:t>either</a:t>
            </a:r>
            <a:r>
              <a:rPr lang="en-GB" sz="2400" dirty="0">
                <a:solidFill>
                  <a:srgbClr val="0070C0"/>
                </a:solidFill>
                <a:latin typeface="Times New Roman" pitchFamily="18" charset="0"/>
                <a:cs typeface="Times New Roman" pitchFamily="18" charset="0"/>
              </a:rPr>
              <a:t> of the following must be present:</a:t>
            </a:r>
          </a:p>
          <a:p>
            <a:pPr marL="541782" indent="-514350">
              <a:lnSpc>
                <a:spcPts val="3000"/>
              </a:lnSpc>
              <a:buClrTx/>
              <a:buAutoNum type="arabicParenR"/>
            </a:pPr>
            <a:r>
              <a:rPr lang="en-GB" sz="2400" u="sng" dirty="0">
                <a:solidFill>
                  <a:srgbClr val="0070C0"/>
                </a:solidFill>
                <a:latin typeface="Times New Roman" pitchFamily="18" charset="0"/>
                <a:cs typeface="Times New Roman" pitchFamily="18" charset="0"/>
              </a:rPr>
              <a:t>Verbal aggression</a:t>
            </a:r>
            <a:r>
              <a:rPr lang="en-GB" sz="2400" b="1" dirty="0">
                <a:solidFill>
                  <a:srgbClr val="0070C0"/>
                </a:solidFill>
                <a:latin typeface="Times New Roman" pitchFamily="18" charset="0"/>
                <a:cs typeface="Times New Roman" pitchFamily="18" charset="0"/>
              </a:rPr>
              <a:t> </a:t>
            </a:r>
            <a:r>
              <a:rPr lang="en-GB" sz="2400" dirty="0">
                <a:solidFill>
                  <a:srgbClr val="0070C0"/>
                </a:solidFill>
                <a:latin typeface="Times New Roman" pitchFamily="18" charset="0"/>
                <a:cs typeface="Times New Roman" pitchFamily="18" charset="0"/>
              </a:rPr>
              <a:t>(e.g., temper tantrums, verbal arguments) </a:t>
            </a:r>
            <a:r>
              <a:rPr lang="en-GB" sz="2400" b="1" dirty="0">
                <a:solidFill>
                  <a:srgbClr val="0070C0"/>
                </a:solidFill>
                <a:latin typeface="Times New Roman" pitchFamily="18" charset="0"/>
                <a:cs typeface="Times New Roman" pitchFamily="18" charset="0"/>
              </a:rPr>
              <a:t>or</a:t>
            </a:r>
            <a:r>
              <a:rPr lang="en-GB" sz="2400" dirty="0">
                <a:solidFill>
                  <a:srgbClr val="0070C0"/>
                </a:solidFill>
                <a:latin typeface="Times New Roman" pitchFamily="18" charset="0"/>
                <a:cs typeface="Times New Roman" pitchFamily="18" charset="0"/>
              </a:rPr>
              <a:t> </a:t>
            </a:r>
            <a:r>
              <a:rPr lang="en-GB" sz="2400" u="sng" dirty="0">
                <a:solidFill>
                  <a:srgbClr val="0070C0"/>
                </a:solidFill>
                <a:latin typeface="Times New Roman" pitchFamily="18" charset="0"/>
                <a:cs typeface="Times New Roman" pitchFamily="18" charset="0"/>
              </a:rPr>
              <a:t>physical aggression</a:t>
            </a:r>
            <a:r>
              <a:rPr lang="en-GB" sz="2400" dirty="0">
                <a:solidFill>
                  <a:srgbClr val="0070C0"/>
                </a:solidFill>
                <a:latin typeface="Times New Roman" pitchFamily="18" charset="0"/>
                <a:cs typeface="Times New Roman" pitchFamily="18" charset="0"/>
              </a:rPr>
              <a:t> toward property, animals, or individuals, occurring </a:t>
            </a:r>
            <a:r>
              <a:rPr lang="en-GB" sz="2400" u="sng" dirty="0">
                <a:solidFill>
                  <a:srgbClr val="0070C0"/>
                </a:solidFill>
                <a:latin typeface="Times New Roman" pitchFamily="18" charset="0"/>
                <a:cs typeface="Times New Roman" pitchFamily="18" charset="0"/>
              </a:rPr>
              <a:t>2 x week for 3 months</a:t>
            </a:r>
            <a:r>
              <a:rPr lang="en-GB" sz="2400" dirty="0">
                <a:solidFill>
                  <a:srgbClr val="0070C0"/>
                </a:solidFill>
                <a:latin typeface="Times New Roman" pitchFamily="18" charset="0"/>
                <a:cs typeface="Times New Roman" pitchFamily="18" charset="0"/>
              </a:rPr>
              <a:t>. </a:t>
            </a:r>
            <a:r>
              <a:rPr lang="en-GB" sz="2400" u="sng" dirty="0">
                <a:solidFill>
                  <a:srgbClr val="0070C0"/>
                </a:solidFill>
                <a:latin typeface="Times New Roman" pitchFamily="18" charset="0"/>
                <a:cs typeface="Times New Roman" pitchFamily="18" charset="0"/>
              </a:rPr>
              <a:t>No damage</a:t>
            </a:r>
            <a:r>
              <a:rPr lang="en-GB" sz="2400" dirty="0">
                <a:solidFill>
                  <a:srgbClr val="0070C0"/>
                </a:solidFill>
                <a:latin typeface="Times New Roman" pitchFamily="18" charset="0"/>
                <a:cs typeface="Times New Roman" pitchFamily="18" charset="0"/>
              </a:rPr>
              <a:t> to property or physical injury</a:t>
            </a:r>
          </a:p>
          <a:p>
            <a:pPr marL="541782" indent="-514350">
              <a:lnSpc>
                <a:spcPts val="3000"/>
              </a:lnSpc>
              <a:buClrTx/>
              <a:buAutoNum type="arabicParenR"/>
            </a:pPr>
            <a:r>
              <a:rPr lang="en-GB" sz="2400" u="sng" dirty="0">
                <a:solidFill>
                  <a:srgbClr val="0070C0"/>
                </a:solidFill>
                <a:latin typeface="Times New Roman" pitchFamily="18" charset="0"/>
                <a:cs typeface="Times New Roman" pitchFamily="18" charset="0"/>
              </a:rPr>
              <a:t>3 behavioural outbursts</a:t>
            </a:r>
            <a:r>
              <a:rPr lang="en-GB" sz="2400" dirty="0">
                <a:solidFill>
                  <a:srgbClr val="0070C0"/>
                </a:solidFill>
                <a:latin typeface="Times New Roman" pitchFamily="18" charset="0"/>
                <a:cs typeface="Times New Roman" pitchFamily="18" charset="0"/>
              </a:rPr>
              <a:t> with </a:t>
            </a:r>
            <a:r>
              <a:rPr lang="en-GB" sz="2400" u="sng" dirty="0">
                <a:solidFill>
                  <a:srgbClr val="0070C0"/>
                </a:solidFill>
                <a:latin typeface="Times New Roman" pitchFamily="18" charset="0"/>
                <a:cs typeface="Times New Roman" pitchFamily="18" charset="0"/>
              </a:rPr>
              <a:t>damage</a:t>
            </a:r>
            <a:r>
              <a:rPr lang="en-GB" sz="2400" dirty="0">
                <a:solidFill>
                  <a:srgbClr val="0070C0"/>
                </a:solidFill>
                <a:latin typeface="Times New Roman" pitchFamily="18" charset="0"/>
                <a:cs typeface="Times New Roman" pitchFamily="18" charset="0"/>
              </a:rPr>
              <a:t> to property and/or physical injury against animals or individuals within a </a:t>
            </a:r>
            <a:r>
              <a:rPr lang="en-GB" sz="2400" u="sng" dirty="0">
                <a:solidFill>
                  <a:srgbClr val="0070C0"/>
                </a:solidFill>
                <a:latin typeface="Times New Roman" pitchFamily="18" charset="0"/>
                <a:cs typeface="Times New Roman" pitchFamily="18" charset="0"/>
              </a:rPr>
              <a:t>12-month period</a:t>
            </a:r>
          </a:p>
          <a:p>
            <a:pPr marL="484632" indent="-457200">
              <a:lnSpc>
                <a:spcPts val="3000"/>
              </a:lnSpc>
              <a:buClrTx/>
              <a:buFont typeface="+mj-lt"/>
              <a:buAutoNum type="alphaUcPeriod" startAt="2"/>
            </a:pPr>
            <a:r>
              <a:rPr lang="en-GB" sz="2400" dirty="0">
                <a:solidFill>
                  <a:srgbClr val="0070C0"/>
                </a:solidFill>
                <a:latin typeface="Times New Roman" pitchFamily="18" charset="0"/>
                <a:cs typeface="Times New Roman" pitchFamily="18" charset="0"/>
              </a:rPr>
              <a:t>Magnitude of aggression is </a:t>
            </a:r>
            <a:r>
              <a:rPr lang="en-GB" sz="2400" u="sng" dirty="0">
                <a:solidFill>
                  <a:srgbClr val="0070C0"/>
                </a:solidFill>
                <a:latin typeface="Times New Roman" pitchFamily="18" charset="0"/>
                <a:cs typeface="Times New Roman" pitchFamily="18" charset="0"/>
              </a:rPr>
              <a:t>out of proportion</a:t>
            </a:r>
            <a:r>
              <a:rPr lang="en-GB" sz="2400" dirty="0">
                <a:solidFill>
                  <a:srgbClr val="0070C0"/>
                </a:solidFill>
                <a:latin typeface="Times New Roman" pitchFamily="18" charset="0"/>
                <a:cs typeface="Times New Roman" pitchFamily="18" charset="0"/>
              </a:rPr>
              <a:t> to provocation or precipitating stressors </a:t>
            </a:r>
          </a:p>
          <a:p>
            <a:pPr marL="484632" indent="-457200">
              <a:lnSpc>
                <a:spcPts val="3000"/>
              </a:lnSpc>
              <a:buClrTx/>
              <a:buFont typeface="+mj-lt"/>
              <a:buAutoNum type="alphaUcPeriod" startAt="2"/>
            </a:pPr>
            <a:r>
              <a:rPr lang="en-GB" sz="2400" dirty="0">
                <a:solidFill>
                  <a:srgbClr val="0070C0"/>
                </a:solidFill>
                <a:latin typeface="Times New Roman" pitchFamily="18" charset="0"/>
                <a:cs typeface="Times New Roman" pitchFamily="18" charset="0"/>
              </a:rPr>
              <a:t>Aggressive outbursts are </a:t>
            </a:r>
            <a:r>
              <a:rPr lang="en-GB" sz="2400" u="sng" dirty="0">
                <a:solidFill>
                  <a:srgbClr val="0070C0"/>
                </a:solidFill>
                <a:latin typeface="Times New Roman" pitchFamily="18" charset="0"/>
                <a:cs typeface="Times New Roman" pitchFamily="18" charset="0"/>
              </a:rPr>
              <a:t>not premeditated or for personal gain</a:t>
            </a:r>
          </a:p>
          <a:p>
            <a:pPr marL="484632" indent="-457200">
              <a:lnSpc>
                <a:spcPts val="3000"/>
              </a:lnSpc>
              <a:buClrTx/>
              <a:buFont typeface="+mj-lt"/>
              <a:buAutoNum type="alphaUcPeriod" startAt="2"/>
            </a:pPr>
            <a:r>
              <a:rPr lang="en-GB" sz="2400" dirty="0">
                <a:solidFill>
                  <a:srgbClr val="0070C0"/>
                </a:solidFill>
                <a:latin typeface="Times New Roman" pitchFamily="18" charset="0"/>
                <a:cs typeface="Times New Roman" pitchFamily="18" charset="0"/>
              </a:rPr>
              <a:t>Causes </a:t>
            </a:r>
            <a:r>
              <a:rPr lang="en-GB" sz="2400" u="sng" dirty="0">
                <a:solidFill>
                  <a:srgbClr val="0070C0"/>
                </a:solidFill>
                <a:latin typeface="Times New Roman" pitchFamily="18" charset="0"/>
                <a:cs typeface="Times New Roman" pitchFamily="18" charset="0"/>
              </a:rPr>
              <a:t>distress</a:t>
            </a:r>
            <a:r>
              <a:rPr lang="en-GB" sz="2400" dirty="0">
                <a:solidFill>
                  <a:srgbClr val="0070C0"/>
                </a:solidFill>
                <a:latin typeface="Times New Roman" pitchFamily="18" charset="0"/>
                <a:cs typeface="Times New Roman" pitchFamily="18" charset="0"/>
              </a:rPr>
              <a:t> </a:t>
            </a:r>
            <a:r>
              <a:rPr lang="en-GB" sz="2400" b="1" dirty="0">
                <a:solidFill>
                  <a:srgbClr val="0070C0"/>
                </a:solidFill>
                <a:latin typeface="Times New Roman" pitchFamily="18" charset="0"/>
                <a:cs typeface="Times New Roman" pitchFamily="18" charset="0"/>
              </a:rPr>
              <a:t>or</a:t>
            </a:r>
            <a:r>
              <a:rPr lang="en-GB" sz="2400" dirty="0">
                <a:solidFill>
                  <a:srgbClr val="0070C0"/>
                </a:solidFill>
                <a:latin typeface="Times New Roman" pitchFamily="18" charset="0"/>
                <a:cs typeface="Times New Roman" pitchFamily="18" charset="0"/>
              </a:rPr>
              <a:t> </a:t>
            </a:r>
            <a:r>
              <a:rPr lang="en-GB" sz="2400" u="sng" dirty="0">
                <a:solidFill>
                  <a:srgbClr val="0070C0"/>
                </a:solidFill>
                <a:latin typeface="Times New Roman" pitchFamily="18" charset="0"/>
                <a:cs typeface="Times New Roman" pitchFamily="18" charset="0"/>
              </a:rPr>
              <a:t>impairment</a:t>
            </a:r>
          </a:p>
          <a:p>
            <a:pPr marL="484632" indent="-457200">
              <a:lnSpc>
                <a:spcPts val="3000"/>
              </a:lnSpc>
              <a:buClrTx/>
              <a:buFont typeface="+mj-lt"/>
              <a:buAutoNum type="alphaUcPeriod" startAt="2"/>
            </a:pPr>
            <a:r>
              <a:rPr lang="en-GB" sz="2400" u="sng" dirty="0">
                <a:solidFill>
                  <a:srgbClr val="0070C0"/>
                </a:solidFill>
                <a:latin typeface="Times New Roman" pitchFamily="18" charset="0"/>
                <a:cs typeface="Times New Roman" pitchFamily="18" charset="0"/>
              </a:rPr>
              <a:t>Chronological age</a:t>
            </a:r>
            <a:r>
              <a:rPr lang="en-GB" sz="2400" dirty="0">
                <a:solidFill>
                  <a:srgbClr val="0070C0"/>
                </a:solidFill>
                <a:latin typeface="Times New Roman" pitchFamily="18" charset="0"/>
                <a:cs typeface="Times New Roman" pitchFamily="18" charset="0"/>
              </a:rPr>
              <a:t> is </a:t>
            </a:r>
            <a:r>
              <a:rPr lang="en-GB" sz="2400" u="sng" dirty="0">
                <a:solidFill>
                  <a:srgbClr val="0070C0"/>
                </a:solidFill>
                <a:latin typeface="Times New Roman" pitchFamily="18" charset="0"/>
                <a:cs typeface="Times New Roman" pitchFamily="18" charset="0"/>
              </a:rPr>
              <a:t>at least 6 years</a:t>
            </a:r>
            <a:r>
              <a:rPr lang="en-GB" sz="2400" dirty="0">
                <a:solidFill>
                  <a:srgbClr val="0070C0"/>
                </a:solidFill>
                <a:latin typeface="Times New Roman" pitchFamily="18" charset="0"/>
                <a:cs typeface="Times New Roman" pitchFamily="18" charset="0"/>
              </a:rPr>
              <a:t> </a:t>
            </a:r>
          </a:p>
          <a:p>
            <a:pPr>
              <a:lnSpc>
                <a:spcPts val="3000"/>
              </a:lnSpc>
              <a:buClrTx/>
              <a:buFont typeface="Wingdings" pitchFamily="2" charset="2"/>
              <a:buChar char="Ø"/>
            </a:pPr>
            <a:endParaRPr lang="en-GB" sz="2400" dirty="0">
              <a:solidFill>
                <a:srgbClr val="0070C0"/>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3BCF3124-E08C-41F1-898B-FADF159277DA}" type="slidenum">
              <a:rPr lang="en-GB" smtClean="0"/>
              <a:t>7</a:t>
            </a:fld>
            <a:endParaRPr lang="en-GB"/>
          </a:p>
        </p:txBody>
      </p:sp>
    </p:spTree>
    <p:extLst>
      <p:ext uri="{BB962C8B-B14F-4D97-AF65-F5344CB8AC3E}">
        <p14:creationId xmlns:p14="http://schemas.microsoft.com/office/powerpoint/2010/main" val="3545524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6632"/>
            <a:ext cx="9144000" cy="692838"/>
          </a:xfrm>
        </p:spPr>
        <p:txBody>
          <a:bodyPr>
            <a:normAutofit/>
          </a:bodyPr>
          <a:lstStyle/>
          <a:p>
            <a:r>
              <a:rPr lang="en-GB" sz="31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Disruptive, Impulse Control and Conduct Disorders</a:t>
            </a:r>
          </a:p>
        </p:txBody>
      </p:sp>
      <p:sp>
        <p:nvSpPr>
          <p:cNvPr id="4" name="Content Placeholder 2"/>
          <p:cNvSpPr txBox="1">
            <a:spLocks/>
          </p:cNvSpPr>
          <p:nvPr/>
        </p:nvSpPr>
        <p:spPr>
          <a:xfrm>
            <a:off x="0" y="802818"/>
            <a:ext cx="9144000" cy="5904656"/>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a:lnSpc>
                <a:spcPts val="3000"/>
              </a:lnSpc>
              <a:buClrTx/>
            </a:pPr>
            <a:r>
              <a:rPr lang="en-GB" sz="2800" b="1" dirty="0">
                <a:solidFill>
                  <a:srgbClr val="0070C0"/>
                </a:solidFill>
                <a:latin typeface="Times New Roman" pitchFamily="18" charset="0"/>
                <a:cs typeface="Times New Roman" pitchFamily="18" charset="0"/>
              </a:rPr>
              <a:t>DSM 5 Controversies – IED</a:t>
            </a:r>
          </a:p>
          <a:p>
            <a:pPr marL="484632" indent="-457200">
              <a:lnSpc>
                <a:spcPts val="3600"/>
              </a:lnSpc>
              <a:buClrTx/>
              <a:buFont typeface="Wingdings" pitchFamily="2" charset="2"/>
              <a:buChar char="Ø"/>
            </a:pPr>
            <a:r>
              <a:rPr lang="en-GB" sz="2800" dirty="0">
                <a:solidFill>
                  <a:srgbClr val="0070C0"/>
                </a:solidFill>
                <a:latin typeface="Times New Roman" pitchFamily="18" charset="0"/>
                <a:cs typeface="Times New Roman" pitchFamily="18" charset="0"/>
              </a:rPr>
              <a:t>DSM-IV required instances of physical aggression that resulted in serious assaultive acts or destruction of property; no criteria for frequency of aggressive episodes</a:t>
            </a:r>
          </a:p>
          <a:p>
            <a:pPr marL="484632" indent="-457200">
              <a:lnSpc>
                <a:spcPts val="3600"/>
              </a:lnSpc>
              <a:buClrTx/>
              <a:buFont typeface="Wingdings" pitchFamily="2" charset="2"/>
              <a:buChar char="Ø"/>
            </a:pPr>
            <a:r>
              <a:rPr lang="en-GB" sz="2800" dirty="0">
                <a:solidFill>
                  <a:srgbClr val="0070C0"/>
                </a:solidFill>
                <a:latin typeface="Times New Roman" pitchFamily="18" charset="0"/>
                <a:cs typeface="Times New Roman" pitchFamily="18" charset="0"/>
              </a:rPr>
              <a:t>Broader diagnostic criteria adopted by the DSM 5 by allowing diagnosis based on verbal aggression or non-destructive physical aggression; specifies 2 x week for 3 months </a:t>
            </a:r>
          </a:p>
          <a:p>
            <a:pPr marL="484632" indent="-457200">
              <a:lnSpc>
                <a:spcPts val="3600"/>
              </a:lnSpc>
              <a:buClrTx/>
              <a:buFont typeface="Wingdings" pitchFamily="2" charset="2"/>
              <a:buChar char="Ø"/>
            </a:pPr>
            <a:r>
              <a:rPr lang="en-GB" sz="2800" dirty="0">
                <a:solidFill>
                  <a:srgbClr val="0070C0"/>
                </a:solidFill>
                <a:latin typeface="Times New Roman" pitchFamily="18" charset="0"/>
                <a:cs typeface="Times New Roman" pitchFamily="18" charset="0"/>
              </a:rPr>
              <a:t>Changes made without epidemiological data addressing the effect of changes on false positives e.g. misdiagnoses of ‘normal’ responses to stressful/conflictual relationships or circumstances</a:t>
            </a:r>
          </a:p>
          <a:p>
            <a:pPr marL="484632" indent="-457200">
              <a:lnSpc>
                <a:spcPts val="3600"/>
              </a:lnSpc>
              <a:buClrTx/>
              <a:buFont typeface="Wingdings" pitchFamily="2" charset="2"/>
              <a:buChar char="Ø"/>
            </a:pPr>
            <a:endParaRPr lang="en-GB" sz="2800" dirty="0">
              <a:solidFill>
                <a:srgbClr val="0070C0"/>
              </a:solidFill>
              <a:latin typeface="Times New Roman" pitchFamily="18" charset="0"/>
              <a:cs typeface="Times New Roman" pitchFamily="18" charset="0"/>
            </a:endParaRPr>
          </a:p>
          <a:p>
            <a:pPr>
              <a:lnSpc>
                <a:spcPts val="3600"/>
              </a:lnSpc>
              <a:buClrTx/>
            </a:pPr>
            <a:endParaRPr lang="en-GB" sz="2800" dirty="0">
              <a:solidFill>
                <a:srgbClr val="0070C0"/>
              </a:solidFill>
              <a:latin typeface="Times New Roman" pitchFamily="18" charset="0"/>
              <a:cs typeface="Times New Roman" pitchFamily="18" charset="0"/>
            </a:endParaRPr>
          </a:p>
          <a:p>
            <a:pPr>
              <a:lnSpc>
                <a:spcPts val="3600"/>
              </a:lnSpc>
              <a:buClrTx/>
              <a:buFont typeface="Wingdings" pitchFamily="2" charset="2"/>
              <a:buChar char="Ø"/>
            </a:pPr>
            <a:endParaRPr lang="en-GB" sz="2800" dirty="0">
              <a:solidFill>
                <a:srgbClr val="0070C0"/>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3BCF3124-E08C-41F1-898B-FADF159277DA}" type="slidenum">
              <a:rPr lang="en-GB" smtClean="0"/>
              <a:t>8</a:t>
            </a:fld>
            <a:endParaRPr lang="en-GB"/>
          </a:p>
        </p:txBody>
      </p:sp>
      <p:sp>
        <p:nvSpPr>
          <p:cNvPr id="5" name="TextBox 4">
            <a:extLst>
              <a:ext uri="{FF2B5EF4-FFF2-40B4-BE49-F238E27FC236}">
                <a16:creationId xmlns:a16="http://schemas.microsoft.com/office/drawing/2014/main" id="{DBFE5017-247A-48DC-9FC3-2CF51F29089E}"/>
              </a:ext>
            </a:extLst>
          </p:cNvPr>
          <p:cNvSpPr txBox="1"/>
          <p:nvPr/>
        </p:nvSpPr>
        <p:spPr>
          <a:xfrm>
            <a:off x="6125818" y="6352143"/>
            <a:ext cx="2296334" cy="369332"/>
          </a:xfrm>
          <a:prstGeom prst="rect">
            <a:avLst/>
          </a:prstGeom>
          <a:noFill/>
        </p:spPr>
        <p:txBody>
          <a:bodyPr wrap="none" rtlCol="0">
            <a:spAutoFit/>
          </a:bodyPr>
          <a:lstStyle/>
          <a:p>
            <a:r>
              <a:rPr lang="en-GB" dirty="0">
                <a:solidFill>
                  <a:srgbClr val="0070C0"/>
                </a:solidFill>
              </a:rPr>
              <a:t>(Wakefield et al. 2016)</a:t>
            </a:r>
          </a:p>
        </p:txBody>
      </p:sp>
    </p:spTree>
    <p:extLst>
      <p:ext uri="{BB962C8B-B14F-4D97-AF65-F5344CB8AC3E}">
        <p14:creationId xmlns:p14="http://schemas.microsoft.com/office/powerpoint/2010/main" val="1222981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6632"/>
            <a:ext cx="9144000" cy="692838"/>
          </a:xfrm>
        </p:spPr>
        <p:txBody>
          <a:bodyPr>
            <a:normAutofit/>
          </a:bodyPr>
          <a:lstStyle/>
          <a:p>
            <a:r>
              <a:rPr lang="en-GB" sz="31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Disruptive, Impulse Control and Conduct Disorders</a:t>
            </a:r>
          </a:p>
        </p:txBody>
      </p:sp>
      <p:sp>
        <p:nvSpPr>
          <p:cNvPr id="4" name="Content Placeholder 2"/>
          <p:cNvSpPr txBox="1">
            <a:spLocks/>
          </p:cNvSpPr>
          <p:nvPr/>
        </p:nvSpPr>
        <p:spPr>
          <a:xfrm>
            <a:off x="0" y="802818"/>
            <a:ext cx="9144000" cy="5904656"/>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a:lnSpc>
                <a:spcPts val="3800"/>
              </a:lnSpc>
              <a:buClrTx/>
            </a:pPr>
            <a:r>
              <a:rPr lang="en-GB" sz="2800" b="1" dirty="0">
                <a:solidFill>
                  <a:srgbClr val="0070C0"/>
                </a:solidFill>
                <a:latin typeface="Times New Roman" pitchFamily="18" charset="0"/>
                <a:cs typeface="Times New Roman" pitchFamily="18" charset="0"/>
              </a:rPr>
              <a:t>DSM 5 Controversies – IED</a:t>
            </a:r>
          </a:p>
          <a:p>
            <a:pPr marL="484632" indent="-457200">
              <a:lnSpc>
                <a:spcPts val="3800"/>
              </a:lnSpc>
              <a:buClrTx/>
              <a:buFont typeface="Wingdings" pitchFamily="2" charset="2"/>
              <a:buChar char="Ø"/>
            </a:pPr>
            <a:r>
              <a:rPr lang="en-GB" sz="2800" dirty="0">
                <a:solidFill>
                  <a:srgbClr val="0070C0"/>
                </a:solidFill>
                <a:latin typeface="Times New Roman" pitchFamily="18" charset="0"/>
                <a:cs typeface="Times New Roman" pitchFamily="18" charset="0"/>
              </a:rPr>
              <a:t>It’s unclear in what sense verbal arguments that do not go further, or displaced aggression onto an object without damage to it, indicate anger that is truly out of control</a:t>
            </a:r>
          </a:p>
          <a:p>
            <a:pPr marL="484632" indent="-457200">
              <a:lnSpc>
                <a:spcPts val="3800"/>
              </a:lnSpc>
              <a:buClrTx/>
              <a:buFont typeface="Wingdings" pitchFamily="2" charset="2"/>
              <a:buChar char="Ø"/>
            </a:pPr>
            <a:r>
              <a:rPr lang="en-GB" sz="2800" dirty="0">
                <a:solidFill>
                  <a:srgbClr val="0070C0"/>
                </a:solidFill>
                <a:latin typeface="Times New Roman" pitchFamily="18" charset="0"/>
                <a:cs typeface="Times New Roman" pitchFamily="18" charset="0"/>
              </a:rPr>
              <a:t>Anger can be naturally intense, and even severe aggression is not uncommon in adolescents</a:t>
            </a:r>
          </a:p>
          <a:p>
            <a:pPr marL="484632" indent="-457200">
              <a:lnSpc>
                <a:spcPts val="3800"/>
              </a:lnSpc>
              <a:buClrTx/>
              <a:buFont typeface="Wingdings" pitchFamily="2" charset="2"/>
              <a:buChar char="Ø"/>
            </a:pPr>
            <a:r>
              <a:rPr lang="en-GB" sz="2800" dirty="0">
                <a:solidFill>
                  <a:srgbClr val="0070C0"/>
                </a:solidFill>
                <a:latin typeface="Times New Roman" pitchFamily="18" charset="0"/>
                <a:cs typeface="Times New Roman" pitchFamily="18" charset="0"/>
              </a:rPr>
              <a:t>Diagnosed individuals’ average lifetime number of anger spells is about 17, with most being verbal aggression </a:t>
            </a:r>
          </a:p>
          <a:p>
            <a:pPr marL="484632" indent="-457200">
              <a:lnSpc>
                <a:spcPts val="3800"/>
              </a:lnSpc>
              <a:buClrTx/>
              <a:buFont typeface="Wingdings" pitchFamily="2" charset="2"/>
              <a:buChar char="Ø"/>
            </a:pPr>
            <a:r>
              <a:rPr lang="en-GB" sz="2800" dirty="0">
                <a:solidFill>
                  <a:srgbClr val="0070C0"/>
                </a:solidFill>
                <a:latin typeface="Times New Roman" pitchFamily="18" charset="0"/>
                <a:cs typeface="Times New Roman" pitchFamily="18" charset="0"/>
              </a:rPr>
              <a:t>Loosened diagnostic criteria are likely to make IED a widespread disorder</a:t>
            </a:r>
          </a:p>
          <a:p>
            <a:pPr marL="484632" indent="-457200">
              <a:lnSpc>
                <a:spcPts val="3800"/>
              </a:lnSpc>
              <a:buClrTx/>
              <a:buFont typeface="Wingdings" pitchFamily="2" charset="2"/>
              <a:buChar char="Ø"/>
            </a:pPr>
            <a:r>
              <a:rPr lang="en-GB" sz="2800" dirty="0">
                <a:solidFill>
                  <a:srgbClr val="0070C0"/>
                </a:solidFill>
                <a:latin typeface="Times New Roman" pitchFamily="18" charset="0"/>
                <a:cs typeface="Times New Roman" pitchFamily="18" charset="0"/>
              </a:rPr>
              <a:t>The potential for false positives seems enormous</a:t>
            </a:r>
          </a:p>
        </p:txBody>
      </p:sp>
      <p:sp>
        <p:nvSpPr>
          <p:cNvPr id="3" name="Slide Number Placeholder 2"/>
          <p:cNvSpPr>
            <a:spLocks noGrp="1"/>
          </p:cNvSpPr>
          <p:nvPr>
            <p:ph type="sldNum" sz="quarter" idx="12"/>
          </p:nvPr>
        </p:nvSpPr>
        <p:spPr/>
        <p:txBody>
          <a:bodyPr/>
          <a:lstStyle/>
          <a:p>
            <a:fld id="{3BCF3124-E08C-41F1-898B-FADF159277DA}" type="slidenum">
              <a:rPr lang="en-GB" smtClean="0"/>
              <a:t>9</a:t>
            </a:fld>
            <a:endParaRPr lang="en-GB"/>
          </a:p>
        </p:txBody>
      </p:sp>
      <p:sp>
        <p:nvSpPr>
          <p:cNvPr id="5" name="TextBox 4">
            <a:extLst>
              <a:ext uri="{FF2B5EF4-FFF2-40B4-BE49-F238E27FC236}">
                <a16:creationId xmlns:a16="http://schemas.microsoft.com/office/drawing/2014/main" id="{F4349A57-9E21-4CB1-8CBB-96D33EE6141D}"/>
              </a:ext>
            </a:extLst>
          </p:cNvPr>
          <p:cNvSpPr txBox="1"/>
          <p:nvPr/>
        </p:nvSpPr>
        <p:spPr>
          <a:xfrm>
            <a:off x="6090727" y="6484003"/>
            <a:ext cx="2296334" cy="369332"/>
          </a:xfrm>
          <a:prstGeom prst="rect">
            <a:avLst/>
          </a:prstGeom>
          <a:noFill/>
        </p:spPr>
        <p:txBody>
          <a:bodyPr wrap="none" rtlCol="0">
            <a:spAutoFit/>
          </a:bodyPr>
          <a:lstStyle/>
          <a:p>
            <a:r>
              <a:rPr lang="en-GB" dirty="0">
                <a:solidFill>
                  <a:srgbClr val="0070C0"/>
                </a:solidFill>
              </a:rPr>
              <a:t>(Wakefield et al. 2016)</a:t>
            </a:r>
          </a:p>
        </p:txBody>
      </p:sp>
    </p:spTree>
    <p:extLst>
      <p:ext uri="{BB962C8B-B14F-4D97-AF65-F5344CB8AC3E}">
        <p14:creationId xmlns:p14="http://schemas.microsoft.com/office/powerpoint/2010/main" val="243794648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u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Lynn Blue">
  <a:themeElements>
    <a:clrScheme name="Custom 27">
      <a:dk1>
        <a:srgbClr val="A9D6E2"/>
      </a:dk1>
      <a:lt1>
        <a:sysClr val="window" lastClr="FFFFFF"/>
      </a:lt1>
      <a:dk2>
        <a:srgbClr val="002060"/>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Custom 5">
      <a:majorFont>
        <a:latin typeface="Times New Roman"/>
        <a:ea typeface=""/>
        <a:cs typeface=""/>
      </a:majorFont>
      <a:minorFont>
        <a:latin typeface="Times New Roman"/>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Template</Template>
  <TotalTime>3623</TotalTime>
  <Words>1222</Words>
  <Application>Microsoft Office PowerPoint</Application>
  <PresentationFormat>On-screen Show (4:3)</PresentationFormat>
  <Paragraphs>122</Paragraphs>
  <Slides>14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Calibri</vt:lpstr>
      <vt:lpstr>Times New Roman</vt:lpstr>
      <vt:lpstr>Verdana</vt:lpstr>
      <vt:lpstr>Wingdings</vt:lpstr>
      <vt:lpstr>Wingdings 2</vt:lpstr>
      <vt:lpstr>Blue Template</vt:lpstr>
      <vt:lpstr>1_Lynn Blue</vt:lpstr>
      <vt:lpstr>Critical Perspectives on Childhood Disorders  Lecture 1  </vt:lpstr>
      <vt:lpstr>Childhood Disorders</vt:lpstr>
      <vt:lpstr>Childhood Disorders</vt:lpstr>
      <vt:lpstr>Importance of Addressing Childhood Disorders</vt:lpstr>
      <vt:lpstr>Importance of Addressing Childhood Disorders</vt:lpstr>
      <vt:lpstr>Importance of Addressing Childhood Disorders</vt:lpstr>
      <vt:lpstr>Disruptive, Impulse Control and Conduct Disorders</vt:lpstr>
      <vt:lpstr>Disruptive, Impulse Control and Conduct Disorders</vt:lpstr>
      <vt:lpstr>Disruptive, Impulse Control and Conduct Disorders</vt:lpstr>
      <vt:lpstr>Disruptive, Impulse Control and Conduct Disorders</vt:lpstr>
      <vt:lpstr>Disruptive, Impulse Control and Conduct Disorders</vt:lpstr>
      <vt:lpstr>Disruptive, Impulse Control and Conduct Disorders</vt:lpstr>
      <vt:lpstr>Psychological Meanings of CD symptoms?</vt:lpstr>
      <vt:lpstr>Disruptive, Impulse Control and Conduct Disorders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Counselling Theory and Practice     Seminar 1</dc:title>
  <dc:creator>Lynn Aupiais</dc:creator>
  <cp:lastModifiedBy>Lynn Aupiais</cp:lastModifiedBy>
  <cp:revision>209</cp:revision>
  <dcterms:created xsi:type="dcterms:W3CDTF">2015-07-20T12:54:53Z</dcterms:created>
  <dcterms:modified xsi:type="dcterms:W3CDTF">2022-10-03T09:31:49Z</dcterms:modified>
</cp:coreProperties>
</file>