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341" r:id="rId3"/>
    <p:sldId id="325" r:id="rId4"/>
    <p:sldId id="342" r:id="rId5"/>
    <p:sldId id="343" r:id="rId6"/>
    <p:sldId id="344" r:id="rId7"/>
    <p:sldId id="349" r:id="rId8"/>
    <p:sldId id="338" r:id="rId9"/>
    <p:sldId id="324" r:id="rId10"/>
    <p:sldId id="350" r:id="rId11"/>
    <p:sldId id="351" r:id="rId12"/>
    <p:sldId id="347" r:id="rId13"/>
    <p:sldId id="34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autoAdjust="0"/>
    <p:restoredTop sz="98757" autoAdjust="0"/>
  </p:normalViewPr>
  <p:slideViewPr>
    <p:cSldViewPr>
      <p:cViewPr varScale="1">
        <p:scale>
          <a:sx n="82" d="100"/>
          <a:sy n="82" d="100"/>
        </p:scale>
        <p:origin x="130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FBFE5-FA43-48C6-8F22-5C0A84311949}" type="datetimeFigureOut">
              <a:rPr lang="en-GB" smtClean="0"/>
              <a:t>04/10/2022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09A3E-741E-4D91-8E32-DD99163D5E8A}" type="slidenum">
              <a:rPr lang="en-GB" smtClean="0"/>
              <a:t>‹#›</a:t>
            </a:fld>
            <a:endParaRPr lang="en-GB"/>
          </a:p>
        </p:txBody>
      </p:sp>
    </p:spTree>
    <p:extLst>
      <p:ext uri="{BB962C8B-B14F-4D97-AF65-F5344CB8AC3E}">
        <p14:creationId xmlns:p14="http://schemas.microsoft.com/office/powerpoint/2010/main" val="17834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AFB3D1-B960-416F-BEF8-38034FE4523A}" type="datetime1">
              <a:rPr lang="en-GB" smtClean="0"/>
              <a:t>04/10/2022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45483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3555E13-5156-4284-8E96-9C59C1B1B3BD}" type="datetime1">
              <a:rPr lang="en-GB" smtClean="0"/>
              <a:t>04/10/2022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30406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84507E-84AB-4CF3-BCE3-2E071255E8D2}" type="datetime1">
              <a:rPr lang="en-GB" smtClean="0"/>
              <a:t>04/10/2022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88888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sp>
        <p:nvSpPr>
          <p:cNvPr id="7" name="Date Placeholder 6"/>
          <p:cNvSpPr>
            <a:spLocks noGrp="1"/>
          </p:cNvSpPr>
          <p:nvPr>
            <p:ph type="dt" sz="half" idx="10"/>
          </p:nvPr>
        </p:nvSpPr>
        <p:spPr/>
        <p:txBody>
          <a:bodyPr/>
          <a:lstStyle/>
          <a:p>
            <a:fld id="{54E5FE05-05FA-47B1-A578-BB3ECBAA0FB9}"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20" name="Footer Placeholder 19"/>
          <p:cNvSpPr>
            <a:spLocks noGrp="1"/>
          </p:cNvSpPr>
          <p:nvPr>
            <p:ph type="ftr" sz="quarter" idx="11"/>
          </p:nvPr>
        </p:nvSpPr>
        <p:spPr/>
        <p:txBody>
          <a:bodyPr/>
          <a:lstStyle/>
          <a:p>
            <a:endParaRPr lang="en-GB">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Tree>
    <p:extLst>
      <p:ext uri="{BB962C8B-B14F-4D97-AF65-F5344CB8AC3E}">
        <p14:creationId xmlns:p14="http://schemas.microsoft.com/office/powerpoint/2010/main" val="136527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746EC-94E8-43F7-B981-C54A4D51BE91}"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413325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683A51-B425-4202-8F2C-02E711732080}"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rgbClr val="A9D6E2"/>
              </a:solidFill>
            </a:endParaRPr>
          </a:p>
        </p:txBody>
      </p:sp>
    </p:spTree>
    <p:extLst>
      <p:ext uri="{BB962C8B-B14F-4D97-AF65-F5344CB8AC3E}">
        <p14:creationId xmlns:p14="http://schemas.microsoft.com/office/powerpoint/2010/main" val="1446281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5C4D00-4B23-4DE2-9451-D7F8866867C4}"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910025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DE4A351-942B-472D-BEE0-E60ADF05FCE0}"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8" name="Footer Placeholder 7"/>
          <p:cNvSpPr>
            <a:spLocks noGrp="1"/>
          </p:cNvSpPr>
          <p:nvPr>
            <p:ph type="ftr" sz="quarter" idx="11"/>
          </p:nvPr>
        </p:nvSpPr>
        <p:spPr/>
        <p:txBody>
          <a:bodyPr/>
          <a:lstStyle/>
          <a:p>
            <a:endParaRPr lang="en-GB">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91224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760F233-6A3B-426B-8F1E-98626BEB15AF}"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4" name="Footer Placeholder 3"/>
          <p:cNvSpPr>
            <a:spLocks noGrp="1"/>
          </p:cNvSpPr>
          <p:nvPr>
            <p:ph type="ftr" sz="quarter" idx="11"/>
          </p:nvPr>
        </p:nvSpPr>
        <p:spPr/>
        <p:txBody>
          <a:bodyPr/>
          <a:lstStyle/>
          <a:p>
            <a:endParaRPr lang="en-GB">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301473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D22EEE71-1AE4-4FDC-887C-730B795A1E1B}"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3" name="Footer Placeholder 2"/>
          <p:cNvSpPr>
            <a:spLocks noGrp="1"/>
          </p:cNvSpPr>
          <p:nvPr>
            <p:ph type="ftr" sz="quarter" idx="11"/>
          </p:nvPr>
        </p:nvSpPr>
        <p:spPr/>
        <p:txBody>
          <a:bodyPr/>
          <a:lstStyle/>
          <a:p>
            <a:endParaRPr lang="en-GB">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702002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508E31-CB60-40ED-92A1-92169C824ECB}"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6364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CDEB55B-4E8D-41B6-ACF7-CF1588EFD206}" type="datetime1">
              <a:rPr lang="en-GB" smtClean="0"/>
              <a:t>04/10/2022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3030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82C0B87-68B5-4CA9-8073-245B2D72A3F4}"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6" name="Footer Placeholder 5"/>
          <p:cNvSpPr>
            <a:spLocks noGrp="1"/>
          </p:cNvSpPr>
          <p:nvPr>
            <p:ph type="ftr" sz="quarter" idx="11"/>
          </p:nvPr>
        </p:nvSpPr>
        <p:spPr/>
        <p:txBody>
          <a:bodyPr/>
          <a:lstStyle/>
          <a:p>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indent="-283464">
              <a:lnSpc>
                <a:spcPts val="3000"/>
              </a:lnSpc>
              <a:spcBef>
                <a:spcPts val="600"/>
              </a:spcBef>
              <a:buClr>
                <a:srgbClr val="3891A7"/>
              </a:buClr>
              <a:buSzPct val="80000"/>
              <a:buFont typeface="Wingdings 2"/>
              <a:buNone/>
            </a:pPr>
            <a:endParaRPr lang="en-US" sz="3200">
              <a:solidFill>
                <a:srgbClr val="A9D6E2"/>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617209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DE8AFF-0DDB-46E4-B016-3BEA48A46EED}"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454732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706944-FBC1-4D27-B2C8-A8567BDDBA2B}"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5" name="Footer Placeholder 4"/>
          <p:cNvSpPr>
            <a:spLocks noGrp="1"/>
          </p:cNvSpPr>
          <p:nvPr>
            <p:ph type="ftr" sz="quarter" idx="11"/>
          </p:nvPr>
        </p:nvSpPr>
        <p:spPr/>
        <p:txBody>
          <a:bodyPr/>
          <a:lstStyle/>
          <a:p>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164457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36CC1F-8BC0-4F89-A3DD-7258A3530A56}" type="datetime1">
              <a:rPr lang="en-GB" smtClean="0"/>
              <a:t>04/10/2022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326386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AF5ED0-F80F-4468-8670-82413657F868}" type="datetime1">
              <a:rPr lang="en-GB" smtClean="0"/>
              <a:t>04/10/2022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06452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DE1651-010A-4F85-A621-978A6901DE2B}" type="datetime1">
              <a:rPr lang="en-GB" smtClean="0"/>
              <a:t>04/10/2022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43546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52CE742-4700-4CE6-BACC-D9DB1464B13E}" type="datetime1">
              <a:rPr lang="en-GB" smtClean="0"/>
              <a:t>04/10/2022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14524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26689-2338-481F-9B36-96EACF9C5636}" type="datetime1">
              <a:rPr lang="en-GB" smtClean="0"/>
              <a:t>04/10/2022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71364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52882-D0F4-4EF9-A16E-CB14F11EC2B6}" type="datetime1">
              <a:rPr lang="en-GB" smtClean="0"/>
              <a:t>04/10/2022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18865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E3FE0-434F-43AC-84A2-1DB49BB9152C}" type="datetime1">
              <a:rPr lang="en-GB" smtClean="0"/>
              <a:t>04/10/2022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9C17DF-88D9-433D-9889-B08126AA6E4D}" type="slidenum">
              <a:rPr lang="en-GB" smtClean="0"/>
              <a:t>‹#›</a:t>
            </a:fld>
            <a:endParaRPr lang="en-GB" dirty="0"/>
          </a:p>
        </p:txBody>
      </p:sp>
    </p:spTree>
    <p:extLst>
      <p:ext uri="{BB962C8B-B14F-4D97-AF65-F5344CB8AC3E}">
        <p14:creationId xmlns:p14="http://schemas.microsoft.com/office/powerpoint/2010/main" val="2484339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577A8-2031-4762-ADB4-4DC506552644}" type="datetime1">
              <a:rPr lang="en-GB" smtClean="0"/>
              <a:t>04/10/2022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C17DF-88D9-433D-9889-B08126AA6E4D}" type="slidenum">
              <a:rPr lang="en-GB" smtClean="0"/>
              <a:t>‹#›</a:t>
            </a:fld>
            <a:endParaRPr lang="en-GB" dirty="0"/>
          </a:p>
        </p:txBody>
      </p:sp>
    </p:spTree>
    <p:extLst>
      <p:ext uri="{BB962C8B-B14F-4D97-AF65-F5344CB8AC3E}">
        <p14:creationId xmlns:p14="http://schemas.microsoft.com/office/powerpoint/2010/main" val="305516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0E4F2B8-13DD-48F6-A1BD-80F6F482EE35}" type="datetime1">
              <a:rPr lang="en-GB" smtClean="0">
                <a:solidFill>
                  <a:srgbClr val="E7DEC9">
                    <a:shade val="50000"/>
                    <a:satMod val="200000"/>
                  </a:srgbClr>
                </a:solidFill>
              </a:rPr>
              <a:pPr/>
              <a:t>04/10/2022</a:t>
            </a:fld>
            <a:endParaRPr lang="en-GB">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F5238-7DAD-4D2D-88D9-5A75ECE2BD5F}" type="slidenum">
              <a:rPr lang="en-GB" smtClean="0">
                <a:solidFill>
                  <a:srgbClr val="E7DEC9">
                    <a:shade val="50000"/>
                    <a:satMod val="200000"/>
                  </a:srgbClr>
                </a:solidFill>
              </a:rPr>
              <a:pPr/>
              <a:t>‹#›</a:t>
            </a:fld>
            <a:endParaRPr lang="en-GB">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4018735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ynn.aupiais@uct.ac.za"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194" y="1556792"/>
            <a:ext cx="7951792" cy="2736304"/>
          </a:xfrm>
        </p:spPr>
        <p:txBody>
          <a:bodyPr>
            <a:normAutofit fontScale="90000"/>
          </a:bodyPr>
          <a:lstStyle/>
          <a:p>
            <a:pPr algn="ctr"/>
            <a:r>
              <a:rPr lang="en-GB" sz="5800" b="1" dirty="0">
                <a:solidFill>
                  <a:srgbClr val="0070C0"/>
                </a:solidFill>
              </a:rPr>
              <a:t>Critical Perspectives on Childhood Disorders</a:t>
            </a:r>
            <a:br>
              <a:rPr lang="en-GB" sz="5800" b="1" dirty="0">
                <a:solidFill>
                  <a:srgbClr val="0070C0"/>
                </a:solidFill>
              </a:rPr>
            </a:br>
            <a:br>
              <a:rPr lang="en-GB" sz="5800" b="1" dirty="0">
                <a:solidFill>
                  <a:srgbClr val="0070C0"/>
                </a:solidFill>
              </a:rPr>
            </a:br>
            <a:r>
              <a:rPr lang="en-GB" sz="4900" b="1" dirty="0">
                <a:solidFill>
                  <a:srgbClr val="0070C0"/>
                </a:solidFill>
              </a:rPr>
              <a:t>Lecture 2</a:t>
            </a:r>
            <a:br>
              <a:rPr lang="en-GB" sz="5300" b="1" dirty="0">
                <a:solidFill>
                  <a:srgbClr val="0070C0"/>
                </a:solidFill>
              </a:rPr>
            </a:br>
            <a:endParaRPr lang="en-GB" sz="5300" b="1" dirty="0">
              <a:solidFill>
                <a:srgbClr val="0070C0"/>
              </a:solidFill>
            </a:endParaRPr>
          </a:p>
        </p:txBody>
      </p:sp>
      <p:sp>
        <p:nvSpPr>
          <p:cNvPr id="7" name="Title 1"/>
          <p:cNvSpPr txBox="1">
            <a:spLocks/>
          </p:cNvSpPr>
          <p:nvPr/>
        </p:nvSpPr>
        <p:spPr>
          <a:xfrm>
            <a:off x="1087851" y="4077072"/>
            <a:ext cx="7876635" cy="896120"/>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800" b="1"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a:ea typeface="+mj-ea"/>
                <a:cs typeface="+mj-cs"/>
              </a:rPr>
              <a:t>PSY3011S</a:t>
            </a:r>
          </a:p>
        </p:txBody>
      </p:sp>
      <p:sp>
        <p:nvSpPr>
          <p:cNvPr id="8" name="Title 1"/>
          <p:cNvSpPr txBox="1">
            <a:spLocks/>
          </p:cNvSpPr>
          <p:nvPr/>
        </p:nvSpPr>
        <p:spPr>
          <a:xfrm>
            <a:off x="1115616" y="5255318"/>
            <a:ext cx="8028384" cy="1256160"/>
          </a:xfrm>
          <a:prstGeom prst="rect">
            <a:avLst/>
          </a:prstGeom>
        </p:spPr>
        <p:txBody>
          <a:bodyPr anchor="b">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300" b="1" i="0" u="none" strike="noStrike" kern="1200" cap="none" spc="0" normalizeH="0" baseline="0" noProof="0" dirty="0">
                <a:ln>
                  <a:noFill/>
                </a:ln>
                <a:solidFill>
                  <a:srgbClr val="0070C0"/>
                </a:solidFill>
                <a:effectLst>
                  <a:outerShdw blurRad="50000" dist="30000" dir="5400000" algn="tl" rotWithShape="0">
                    <a:srgbClr val="000000">
                      <a:alpha val="30000"/>
                    </a:srgbClr>
                  </a:outerShdw>
                </a:effectLst>
                <a:uLnTx/>
                <a:uFillTx/>
                <a:latin typeface="Times New Roman"/>
                <a:ea typeface="+mj-ea"/>
                <a:cs typeface="+mj-cs"/>
              </a:rPr>
              <a:t>Lynn Aupiais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1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hlinkClick r:id="rId2"/>
              </a:rPr>
              <a:t>lynn.aupiais@uct.ac.za</a:t>
            </a:r>
            <a:r>
              <a:rPr kumimoji="0" lang="en-GB" sz="3100" b="1" i="0" u="none" strike="noStrike" kern="1200" cap="none" spc="0" normalizeH="0" baseline="0" noProof="0" dirty="0">
                <a:ln>
                  <a:noFill/>
                </a:ln>
                <a:solidFill>
                  <a:srgbClr val="002060">
                    <a:satMod val="130000"/>
                  </a:srgbClr>
                </a:solidFill>
                <a:effectLst>
                  <a:outerShdw blurRad="50000" dist="30000" dir="5400000" algn="tl" rotWithShape="0">
                    <a:srgbClr val="000000">
                      <a:alpha val="30000"/>
                    </a:srgbClr>
                  </a:outerShdw>
                </a:effectLst>
                <a:uLnTx/>
                <a:uFillTx/>
                <a:latin typeface="Times New Roman"/>
                <a:ea typeface="+mj-ea"/>
                <a:cs typeface="+mj-cs"/>
              </a:rPr>
              <a:t> </a:t>
            </a: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77F5238-7DAD-4D2D-88D9-5A75ECE2BD5F}" type="slidenum">
              <a:rPr kumimoji="0" lang="en-GB" sz="1200" b="0" i="0" u="none" strike="noStrike" kern="1200" cap="none" spc="0" normalizeH="0" baseline="0" noProof="0" smtClean="0">
                <a:ln>
                  <a:noFill/>
                </a:ln>
                <a:solidFill>
                  <a:srgbClr val="E7DEC9">
                    <a:shade val="50000"/>
                    <a:satMod val="200000"/>
                  </a:srgbClr>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srgbClr val="E7DEC9">
                  <a:shade val="50000"/>
                  <a:satMod val="200000"/>
                </a:srgbClr>
              </a:solidFill>
              <a:effectLst/>
              <a:uLnTx/>
              <a:uFillTx/>
              <a:latin typeface="Times New Roman"/>
              <a:ea typeface="+mn-ea"/>
              <a:cs typeface="+mn-cs"/>
            </a:endParaRPr>
          </a:p>
        </p:txBody>
      </p:sp>
    </p:spTree>
    <p:extLst>
      <p:ext uri="{BB962C8B-B14F-4D97-AF65-F5344CB8AC3E}">
        <p14:creationId xmlns:p14="http://schemas.microsoft.com/office/powerpoint/2010/main" val="4089109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0"/>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93235" y="620688"/>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8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Psychosocial therapies</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CBT with child/adolescent (social skills training, managing impulsivity)</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Parenting skills training (psychoeducation, clear rules, structured routines, praise and reward systems)</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Classroom interventions (structure of classroom, clear expectations/rules, manageable goals, reward systems)</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800" b="1"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Effectiveness of treatments </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Both medication and psychosocial therapies are effective in reducing symptoms</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Medication alone is more effective than therapy alone</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Medication combined with </a:t>
            </a:r>
            <a:r>
              <a:rPr lang="en-GB" sz="2800" dirty="0">
                <a:solidFill>
                  <a:srgbClr val="0070C0"/>
                </a:solidFill>
                <a:latin typeface="Times New Roman" pitchFamily="18" charset="0"/>
                <a:cs typeface="Times New Roman" pitchFamily="18" charset="0"/>
              </a:rPr>
              <a:t>psychosocial therapies</a:t>
            </a: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is more effective than either treatment alone</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157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 – Points to Consider</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Need to consider the tension between the </a:t>
            </a:r>
            <a:r>
              <a:rPr kumimoji="0" lang="en-GB" sz="28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pros and cons </a:t>
            </a: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of diagnosis</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Formal diagnosis provides access to treatments and services</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May provide relief/validation, better understanding of self/child</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en-GB" sz="28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However</a:t>
            </a: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there is a risk of over-medicating; medicating where not essential</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6538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 </a:t>
            </a:r>
            <a:r>
              <a:rPr lang="en-GB" sz="3600" b="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 Social </a:t>
            </a: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factors to Consider</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What if rates of disorders really ARE increasing at this alarming rate </a:t>
            </a:r>
            <a:r>
              <a:rPr kumimoji="0" lang="en-GB" sz="28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but</a:t>
            </a: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their aetiology is not to be found ‘in’ the individual but rather in broader contextual issues?</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fr-FR"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Lifestyle and societal/structural demands?</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fr-FR"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Teacher-child ratio particularly in low-income schools?</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Young children not getting enough rough and tumble play to enable their neurochemistries and neuropeptides to develop appropriately? </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r>
              <a:rPr kumimoji="0" lang="fr-FR"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Lives that are too demanding and not rewarding enough?</a:t>
            </a: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anose="05000000000000000000"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ct val="1500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3960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9" y="116632"/>
            <a:ext cx="8957529" cy="692838"/>
          </a:xfrm>
        </p:spPr>
        <p:txBody>
          <a:bodyPr>
            <a:normAutofit fontScale="90000"/>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Attention Deficit/Hyperactivity Disorder (ADHD)</a:t>
            </a:r>
          </a:p>
        </p:txBody>
      </p:sp>
      <p:sp>
        <p:nvSpPr>
          <p:cNvPr id="4" name="Content Placeholder 2"/>
          <p:cNvSpPr txBox="1">
            <a:spLocks/>
          </p:cNvSpPr>
          <p:nvPr/>
        </p:nvSpPr>
        <p:spPr>
          <a:xfrm>
            <a:off x="721848" y="720080"/>
            <a:ext cx="8235681"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484632" marR="0" lvl="0" indent="-457200" algn="l" defTabSz="914400" rtl="0" eaLnBrk="1" fontAlgn="auto" latinLnBrk="0" hangingPunct="1">
              <a:lnSpc>
                <a:spcPts val="3100"/>
              </a:lnSpc>
              <a:spcBef>
                <a:spcPts val="600"/>
              </a:spcBef>
              <a:spcAft>
                <a:spcPts val="0"/>
              </a:spcAft>
              <a:buClrTx/>
              <a:buSzPct val="80000"/>
              <a:buFont typeface="Wingdings" panose="05000000000000000000"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ct val="20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Diagnosis of ADHD</a:t>
            </a:r>
          </a:p>
          <a:p>
            <a:pPr marL="484632" marR="0" lvl="0" indent="-457200" algn="l" defTabSz="914400" rtl="0" eaLnBrk="1" fontAlgn="auto" latinLnBrk="0" hangingPunct="1">
              <a:lnSpc>
                <a:spcPct val="20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Critique of the DSM 5’s classification of ADHD</a:t>
            </a:r>
          </a:p>
          <a:p>
            <a:pPr marL="484632" marR="0" lvl="0" indent="-457200" algn="l" defTabSz="914400" rtl="0" eaLnBrk="1" fontAlgn="auto" latinLnBrk="0" hangingPunct="1">
              <a:lnSpc>
                <a:spcPct val="20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Pros and cons of taking medication for ADHD</a:t>
            </a:r>
          </a:p>
          <a:p>
            <a:pPr marL="484632" marR="0" lvl="0" indent="-457200" algn="l" defTabSz="914400" rtl="0" eaLnBrk="1" fontAlgn="auto" latinLnBrk="0" hangingPunct="1">
              <a:lnSpc>
                <a:spcPct val="20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Treatment of ADHD</a:t>
            </a:r>
          </a:p>
          <a:p>
            <a:pPr marL="484632" marR="0" lvl="0" indent="-457200" algn="l" defTabSz="914400" rtl="0" eaLnBrk="1" fontAlgn="auto" latinLnBrk="0" hangingPunct="1">
              <a:lnSpc>
                <a:spcPct val="2000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Contextual factors to consider </a:t>
            </a:r>
          </a:p>
          <a:p>
            <a:pPr marL="484632" marR="0" lvl="0" indent="-457200" algn="l" defTabSz="914400" rtl="0" eaLnBrk="1" fontAlgn="auto" latinLnBrk="0" hangingPunct="1">
              <a:lnSpc>
                <a:spcPts val="31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1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1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1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1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1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1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1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91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681"/>
            <a:ext cx="9144000" cy="692838"/>
          </a:xfrm>
        </p:spPr>
        <p:txBody>
          <a:bodyPr>
            <a:normAutofit fontScale="90000"/>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Attention-Deficit/Hyperactivity Disorder (ADHD)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r>
              <a:rPr kumimoji="0" lang="en-GB" sz="26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Diagnostic Criteria </a:t>
            </a: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 A persistent pattern of inattention and/or hyperactivity-impulsivity that interferes with functioning or development, as characterised by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(1) and/or (2) </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(symptoms persist for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6 months</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are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inconsistent with developmental level </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and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negatively impacts directly on social and academic/occupational activities</a:t>
            </a:r>
          </a:p>
          <a:p>
            <a:pPr marL="541782" marR="0" lvl="0" indent="-514350" algn="l" defTabSz="914400" rtl="0" eaLnBrk="1" fontAlgn="auto" latinLnBrk="0" hangingPunct="1">
              <a:lnSpc>
                <a:spcPts val="2700"/>
              </a:lnSpc>
              <a:spcBef>
                <a:spcPts val="600"/>
              </a:spcBef>
              <a:spcAft>
                <a:spcPts val="0"/>
              </a:spcAft>
              <a:buClrTx/>
              <a:buSzPct val="80000"/>
              <a:buFont typeface="Wingdings 2"/>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Inattention </a:t>
            </a:r>
          </a:p>
          <a:p>
            <a:pPr marL="541782" marR="0" lvl="0" indent="-514350" algn="l" defTabSz="914400" rtl="0" eaLnBrk="1" fontAlgn="auto" latinLnBrk="0" hangingPunct="1">
              <a:lnSpc>
                <a:spcPts val="2700"/>
              </a:lnSpc>
              <a:spcBef>
                <a:spcPts val="600"/>
              </a:spcBef>
              <a:spcAft>
                <a:spcPts val="0"/>
              </a:spcAft>
              <a:buClrTx/>
              <a:buSzPct val="80000"/>
              <a:buFont typeface="Wingdings 2"/>
              <a:buAutoNum type="arabicPeriod"/>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Hyperactivity and impulsivity (symptoms not solely due to oppositional behavior, defiance, hostility, or a failure to understand tasks or instructions)</a:t>
            </a: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 Several inattentive or hyperactive-impulsive symptoms were present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prior to age 12 years</a:t>
            </a: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 Several inattentive or hyperactive-impulsive symptoms are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present in two or more settings </a:t>
            </a: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 Clear evidence that the symptoms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interfere with, or reduce </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the quality of, social, academic, or occupational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functioning</a:t>
            </a: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27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541782" marR="0" lvl="0" indent="-514350" algn="l" defTabSz="914400" rtl="0" eaLnBrk="1" fontAlgn="auto" latinLnBrk="0" hangingPunct="1">
              <a:lnSpc>
                <a:spcPts val="27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7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7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7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7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7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7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269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681"/>
            <a:ext cx="9144000"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r>
              <a:rPr kumimoji="0" lang="en-GB" sz="26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Diagnostic Criteria </a:t>
            </a: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1. </a:t>
            </a:r>
            <a:r>
              <a:rPr kumimoji="0" lang="en-GB" sz="260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Inattention</a:t>
            </a: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(at least 6 symptoms); Often: </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Fails to give close attention to details or makes careless mistakes e.g. work is inaccurate</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Has difficulty sustaining attention in tasks or play activities </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Does not seem to listen when spoken to directly</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Does not follow through on instructions and fails to finish schoolwork, chores, or duties</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Has difficulty organising tasks and activities </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Avoids, dislikes, or is reluctant to engage in tasks that require sustained mental effort e.g. schoolwork, homework</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Loses things necessary for tasks or activities</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Easily distracted by extraneous stimuli</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Forgetful in daily activities e.g. chores, appointments</a:t>
            </a: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876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681"/>
            <a:ext cx="9144000"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r>
              <a:rPr kumimoji="0" lang="en-GB" sz="26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Diagnostic Criteria </a:t>
            </a: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1. </a:t>
            </a:r>
            <a:r>
              <a:rPr kumimoji="0" lang="en-GB" sz="2750" b="0"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Hyperactivity and Impulsivity </a:t>
            </a: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(at least 6 symptoms); Often: </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Fidgets with or taps hands or feet or squirms in seat</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Leaves seat in situations when remaining seated is expected</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Runs about or climbs in situations where it is inappropriate</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Unable to play or engage in leisure activities quietly</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“on the go,” acting as if “driven by a motor” </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Talks excessively</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Blurts out an answer before a question has been completed</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Has difficulty waiting his or her turn</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r>
              <a:rPr kumimoji="0" lang="en-GB" sz="275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Interrupts or intrudes on others e.g. butts into conversations, games, or activities</a:t>
            </a:r>
          </a:p>
          <a:p>
            <a:pPr marL="541782" marR="0" lvl="0" indent="-514350" algn="l" defTabSz="914400" rtl="0" eaLnBrk="1" fontAlgn="auto" latinLnBrk="0" hangingPunct="1">
              <a:lnSpc>
                <a:spcPts val="2900"/>
              </a:lnSpc>
              <a:spcBef>
                <a:spcPts val="600"/>
              </a:spcBef>
              <a:spcAft>
                <a:spcPts val="0"/>
              </a:spcAft>
              <a:buClrTx/>
              <a:buSzPct val="80000"/>
              <a:buFont typeface="Arial" panose="020B0604020202020204" pitchFamily="34" charset="0"/>
              <a:buChar char="•"/>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29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4096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8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 5 controversies </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Onset of symptoms must occur by age 12 rather than age 7 (as per DSM-IV), and diagnostic threshold for adults has been lowered from six to five symptoms </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DSM-5 focused on altering the ADHD criteria to facilitate expanding the diagnosis to adults. Symptom descriptions extensively modified to fit adults e.g. difficulty remaining focused during lectures; loses wallet keys and phone, can’t sit still in meetings </a:t>
            </a:r>
          </a:p>
          <a:p>
            <a:pPr marL="484632" marR="0" lvl="0" indent="-457200" algn="l" defTabSz="914400" rtl="0" eaLnBrk="1" fontAlgn="auto" latinLnBrk="0" hangingPunct="1">
              <a:lnSpc>
                <a:spcPts val="3400"/>
              </a:lnSpc>
              <a:spcBef>
                <a:spcPts val="600"/>
              </a:spcBef>
              <a:spcAft>
                <a:spcPts val="0"/>
              </a:spcAft>
              <a:buClrTx/>
              <a:buSzPct val="80000"/>
              <a:buFont typeface="Wingdings" panose="05000000000000000000" pitchFamily="2" charset="2"/>
              <a:buChar char="Ø"/>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This risks perpetuating the same high false positive rate and overmedication of adults as in children. These symptoms may also reflect normal variations in the ability to adapt to the demands of our society</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C515E516-CD2C-4314-8D4B-7B0BCCC4B602}"/>
              </a:ext>
            </a:extLst>
          </p:cNvPr>
          <p:cNvSpPr txBox="1"/>
          <p:nvPr/>
        </p:nvSpPr>
        <p:spPr>
          <a:xfrm>
            <a:off x="6125818" y="6352143"/>
            <a:ext cx="2296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(Wakefield et al. 2016)</a:t>
            </a:r>
          </a:p>
        </p:txBody>
      </p:sp>
    </p:spTree>
    <p:extLst>
      <p:ext uri="{BB962C8B-B14F-4D97-AF65-F5344CB8AC3E}">
        <p14:creationId xmlns:p14="http://schemas.microsoft.com/office/powerpoint/2010/main" val="359498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pPr algn="ctr"/>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6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Prevalence and course</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5% school-aged children, 2.5% pre-school children and adults</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More common in boys – ranging from 2.1 to 16.1 across studies (likelihood of referral; diagnostician bias), gender difference not evident in adolescence and adulthood </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5% increase in ADHD per year since 2003</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High rates of comorbidity with ODD and conduct disorder.</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Better long-term prognosis if diagnosed with ADHD only than with comorbid ODD or conduct disorder</a:t>
            </a: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r>
              <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ADHD may lead to earlier onset of conduct disorder in some children - vicious cycle where disruptive behaviour causes aggression in others which evokes increasing aggressive and antisocial reactions in the child </a:t>
            </a: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6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7586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r>
              <a:rPr kumimoji="0" lang="en-GB" sz="28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Medication – Advantages</a:t>
            </a: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Stimulant medication is most widely used intervention e.g. methylphenidate (Ritalin, </a:t>
            </a:r>
            <a:r>
              <a:rPr kumimoji="0" lang="en-GB" sz="2800" b="0" i="0" u="none" strike="noStrike" kern="1200" cap="none" spc="0" normalizeH="0" baseline="0" noProof="0" dirty="0" err="1">
                <a:ln>
                  <a:noFill/>
                </a:ln>
                <a:solidFill>
                  <a:srgbClr val="0070C0"/>
                </a:solidFill>
                <a:effectLst/>
                <a:uLnTx/>
                <a:uFillTx/>
                <a:latin typeface="Times New Roman" pitchFamily="18" charset="0"/>
                <a:ea typeface="+mn-ea"/>
                <a:cs typeface="Times New Roman" pitchFamily="18" charset="0"/>
              </a:rPr>
              <a:t>Concerta</a:t>
            </a: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 and amphetamines (Adderall) </a:t>
            </a: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Pre-frontal brain regions (responsible for top-down control of impulses and executive function) are under-activated. Stimulant medication corrects this and allows better self-regulation of attention and behavior</a:t>
            </a: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Many children need medication to be able to engage with schoolwork</a:t>
            </a: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Under medical supervision, generally safe and effective in reducing symptoms for most children with ADHD </a:t>
            </a: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Leads to some improvements in associated difficulties </a:t>
            </a: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2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403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2"/>
            <a:ext cx="8784976" cy="692838"/>
          </a:xfrm>
        </p:spPr>
        <p:txBody>
          <a:bodyPr>
            <a:normAutofit/>
          </a:bodyPr>
          <a:lstStyle/>
          <a:p>
            <a:r>
              <a:rPr lang="en-GB" sz="36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ADHD</a:t>
            </a:r>
          </a:p>
        </p:txBody>
      </p:sp>
      <p:sp>
        <p:nvSpPr>
          <p:cNvPr id="4" name="Content Placeholder 2"/>
          <p:cNvSpPr txBox="1">
            <a:spLocks/>
          </p:cNvSpPr>
          <p:nvPr/>
        </p:nvSpPr>
        <p:spPr>
          <a:xfrm>
            <a:off x="0" y="720080"/>
            <a:ext cx="8957529" cy="6021288"/>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r>
              <a:rPr kumimoji="0" lang="en-GB" sz="2800" b="1" i="0" u="sng"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Medication – Disadvantages</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Many parents are opposed to idea of medication – even when necessary</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Adverse side effects e.g. appetite and sleep disturbances, anxiety, depressed mood and irritability </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Can take months of trial and error to find right medication and dose</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Effects are short-acting, most children will need to continue using meds into adolescence and adulthood </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Does not build sustainable skills to address difficulties in the long term</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r>
              <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rPr>
              <a:t>Does not appear to improve work accuracy and overall academic performance</a:t>
            </a: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Arial" panose="020B0604020202020204" pitchFamily="34" charset="0"/>
              <a:buChar char="•"/>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484632" marR="0" lvl="0" indent="-45720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2"/>
              <a:buNone/>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a:p>
            <a:pPr marL="27432" marR="0" lvl="0" indent="0" algn="l" defTabSz="914400" rtl="0" eaLnBrk="1" fontAlgn="auto" latinLnBrk="0" hangingPunct="1">
              <a:lnSpc>
                <a:spcPts val="3400"/>
              </a:lnSpc>
              <a:spcBef>
                <a:spcPts val="600"/>
              </a:spcBef>
              <a:spcAft>
                <a:spcPts val="0"/>
              </a:spcAft>
              <a:buClrTx/>
              <a:buSzPct val="80000"/>
              <a:buFont typeface="Wingdings" pitchFamily="2" charset="2"/>
              <a:buChar char="Ø"/>
              <a:tabLst/>
              <a:defRPr/>
            </a:pPr>
            <a:endParaRPr kumimoji="0" lang="en-GB" sz="2800" b="0" i="0" u="none" strike="noStrike" kern="1200" cap="none" spc="0" normalizeH="0" baseline="0" noProof="0" dirty="0">
              <a:ln>
                <a:noFill/>
              </a:ln>
              <a:solidFill>
                <a:srgbClr val="0070C0"/>
              </a:solidFill>
              <a:effectLst/>
              <a:uLnTx/>
              <a:uFillTx/>
              <a:latin typeface="Times New Roman" pitchFamily="18" charset="0"/>
              <a:ea typeface="+mn-ea"/>
              <a:cs typeface="Times New Roman"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CF3124-E08C-41F1-898B-FADF159277DA}"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9308136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ynn Blue">
  <a:themeElements>
    <a:clrScheme name="Custom 27">
      <a:dk1>
        <a:srgbClr val="A9D6E2"/>
      </a:dk1>
      <a:lt1>
        <a:sysClr val="window" lastClr="FFFFFF"/>
      </a:lt1>
      <a:dk2>
        <a:srgbClr val="002060"/>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5">
      <a:majorFont>
        <a:latin typeface="Times New Roman"/>
        <a:ea typeface=""/>
        <a:cs typeface=""/>
      </a:majorFont>
      <a:minorFont>
        <a:latin typeface="Times New Roman"/>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Template</Template>
  <TotalTime>3612</TotalTime>
  <Words>1053</Words>
  <Application>Microsoft Office PowerPoint</Application>
  <PresentationFormat>On-screen Show (4:3)</PresentationFormat>
  <Paragraphs>186</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Times New Roman</vt:lpstr>
      <vt:lpstr>Verdana</vt:lpstr>
      <vt:lpstr>Wingdings</vt:lpstr>
      <vt:lpstr>Wingdings 2</vt:lpstr>
      <vt:lpstr>Blue Template</vt:lpstr>
      <vt:lpstr>1_Lynn Blue</vt:lpstr>
      <vt:lpstr>Critical Perspectives on Childhood Disorders  Lecture 2 </vt:lpstr>
      <vt:lpstr>Attention Deficit/Hyperactivity Disorder (ADHD)</vt:lpstr>
      <vt:lpstr>Attention-Deficit/Hyperactivity Disorder (ADHD)</vt:lpstr>
      <vt:lpstr>ADHD</vt:lpstr>
      <vt:lpstr>ADHD</vt:lpstr>
      <vt:lpstr>ADHD</vt:lpstr>
      <vt:lpstr>ADHD</vt:lpstr>
      <vt:lpstr>ADHD</vt:lpstr>
      <vt:lpstr>ADHD</vt:lpstr>
      <vt:lpstr>ADHD</vt:lpstr>
      <vt:lpstr>ADHD – Points to Consider</vt:lpstr>
      <vt:lpstr>ADHD – Social factors to Consider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Counselling Theory and Practice     Seminar 1</dc:title>
  <dc:creator>Lynn Aupiais</dc:creator>
  <cp:lastModifiedBy>Lynn Aupiais</cp:lastModifiedBy>
  <cp:revision>208</cp:revision>
  <dcterms:created xsi:type="dcterms:W3CDTF">2015-07-20T12:54:53Z</dcterms:created>
  <dcterms:modified xsi:type="dcterms:W3CDTF">2022-10-04T17:57:20Z</dcterms:modified>
</cp:coreProperties>
</file>