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52" r:id="rId3"/>
    <p:sldId id="360" r:id="rId4"/>
    <p:sldId id="366" r:id="rId5"/>
    <p:sldId id="354" r:id="rId6"/>
    <p:sldId id="361" r:id="rId7"/>
    <p:sldId id="362" r:id="rId8"/>
    <p:sldId id="363" r:id="rId9"/>
    <p:sldId id="355" r:id="rId10"/>
    <p:sldId id="368" r:id="rId11"/>
    <p:sldId id="369" r:id="rId12"/>
    <p:sldId id="374" r:id="rId13"/>
    <p:sldId id="375" r:id="rId14"/>
    <p:sldId id="376" r:id="rId15"/>
    <p:sldId id="377" r:id="rId16"/>
    <p:sldId id="378" r:id="rId17"/>
    <p:sldId id="379" r:id="rId18"/>
    <p:sldId id="380" r:id="rId19"/>
    <p:sldId id="381" r:id="rId20"/>
    <p:sldId id="370" r:id="rId21"/>
    <p:sldId id="382" r:id="rId22"/>
    <p:sldId id="373" r:id="rId23"/>
    <p:sldId id="383" r:id="rId24"/>
    <p:sldId id="372" r:id="rId25"/>
    <p:sldId id="3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autoAdjust="0"/>
    <p:restoredTop sz="98757" autoAdjust="0"/>
  </p:normalViewPr>
  <p:slideViewPr>
    <p:cSldViewPr>
      <p:cViewPr varScale="1">
        <p:scale>
          <a:sx n="82" d="100"/>
          <a:sy n="82" d="100"/>
        </p:scale>
        <p:origin x="130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FBFE5-FA43-48C6-8F22-5C0A84311949}" type="datetimeFigureOut">
              <a:rPr lang="en-GB" smtClean="0"/>
              <a:t>05/10/2022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809A3E-741E-4D91-8E32-DD99163D5E8A}" type="slidenum">
              <a:rPr lang="en-GB" smtClean="0"/>
              <a:t>‹#›</a:t>
            </a:fld>
            <a:endParaRPr lang="en-GB"/>
          </a:p>
        </p:txBody>
      </p:sp>
    </p:spTree>
    <p:extLst>
      <p:ext uri="{BB962C8B-B14F-4D97-AF65-F5344CB8AC3E}">
        <p14:creationId xmlns:p14="http://schemas.microsoft.com/office/powerpoint/2010/main" val="17834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AFB3D1-B960-416F-BEF8-38034FE4523A}" type="datetime1">
              <a:rPr lang="en-GB" smtClean="0"/>
              <a:t>05/10/2022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45483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3555E13-5156-4284-8E96-9C59C1B1B3BD}" type="datetime1">
              <a:rPr lang="en-GB" smtClean="0"/>
              <a:t>05/10/2022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30406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84507E-84AB-4CF3-BCE3-2E071255E8D2}" type="datetime1">
              <a:rPr lang="en-GB" smtClean="0"/>
              <a:t>05/10/2022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888886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sp>
        <p:nvSpPr>
          <p:cNvPr id="7" name="Date Placeholder 6"/>
          <p:cNvSpPr>
            <a:spLocks noGrp="1"/>
          </p:cNvSpPr>
          <p:nvPr>
            <p:ph type="dt" sz="half" idx="10"/>
          </p:nvPr>
        </p:nvSpPr>
        <p:spPr/>
        <p:txBody>
          <a:bodyPr/>
          <a:lstStyle/>
          <a:p>
            <a:fld id="{54E5FE05-05FA-47B1-A578-BB3ECBAA0FB9}"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20" name="Footer Placeholder 19"/>
          <p:cNvSpPr>
            <a:spLocks noGrp="1"/>
          </p:cNvSpPr>
          <p:nvPr>
            <p:ph type="ftr" sz="quarter" idx="11"/>
          </p:nvPr>
        </p:nvSpPr>
        <p:spPr/>
        <p:txBody>
          <a:bodyPr/>
          <a:lstStyle/>
          <a:p>
            <a:endParaRPr lang="en-GB">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Tree>
    <p:extLst>
      <p:ext uri="{BB962C8B-B14F-4D97-AF65-F5344CB8AC3E}">
        <p14:creationId xmlns:p14="http://schemas.microsoft.com/office/powerpoint/2010/main" val="136527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4746EC-94E8-43F7-B981-C54A4D51BE91}"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4133259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683A51-B425-4202-8F2C-02E711732080}"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Tree>
    <p:extLst>
      <p:ext uri="{BB962C8B-B14F-4D97-AF65-F5344CB8AC3E}">
        <p14:creationId xmlns:p14="http://schemas.microsoft.com/office/powerpoint/2010/main" val="144628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5C4D00-4B23-4DE2-9451-D7F8866867C4}"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910025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DE4A351-942B-472D-BEE0-E60ADF05FCE0}"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8" name="Footer Placeholder 7"/>
          <p:cNvSpPr>
            <a:spLocks noGrp="1"/>
          </p:cNvSpPr>
          <p:nvPr>
            <p:ph type="ftr" sz="quarter" idx="11"/>
          </p:nvPr>
        </p:nvSpPr>
        <p:spPr/>
        <p:txBody>
          <a:bodyPr/>
          <a:lstStyle/>
          <a:p>
            <a:endParaRPr lang="en-GB">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91224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760F233-6A3B-426B-8F1E-98626BEB15AF}"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4" name="Footer Placeholder 3"/>
          <p:cNvSpPr>
            <a:spLocks noGrp="1"/>
          </p:cNvSpPr>
          <p:nvPr>
            <p:ph type="ftr" sz="quarter" idx="11"/>
          </p:nvPr>
        </p:nvSpPr>
        <p:spPr/>
        <p:txBody>
          <a:bodyPr/>
          <a:lstStyle/>
          <a:p>
            <a:endParaRPr lang="en-GB">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301473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D22EEE71-1AE4-4FDC-887C-730B795A1E1B}"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3" name="Footer Placeholder 2"/>
          <p:cNvSpPr>
            <a:spLocks noGrp="1"/>
          </p:cNvSpPr>
          <p:nvPr>
            <p:ph type="ftr" sz="quarter" idx="11"/>
          </p:nvPr>
        </p:nvSpPr>
        <p:spPr/>
        <p:txBody>
          <a:bodyPr/>
          <a:lstStyle/>
          <a:p>
            <a:endParaRPr lang="en-GB">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702002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508E31-CB60-40ED-92A1-92169C824ECB}"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163646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EB55B-4E8D-41B6-ACF7-CF1588EFD206}" type="datetime1">
              <a:rPr lang="en-GB" smtClean="0"/>
              <a:t>05/10/2022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3030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82C0B87-68B5-4CA9-8073-245B2D72A3F4}"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srgbClr val="A9D6E2"/>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617209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DE8AFF-0DDB-46E4-B016-3BEA48A46EED}"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454732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E706944-FBC1-4D27-B2C8-A8567BDDBA2B}"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164457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36CC1F-8BC0-4F89-A3DD-7258A3530A56}" type="datetime1">
              <a:rPr lang="en-GB" smtClean="0"/>
              <a:t>05/10/2022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326386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AF5ED0-F80F-4468-8670-82413657F868}" type="datetime1">
              <a:rPr lang="en-GB" smtClean="0"/>
              <a:t>05/10/2022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06452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DE1651-010A-4F85-A621-978A6901DE2B}" type="datetime1">
              <a:rPr lang="en-GB" smtClean="0"/>
              <a:t>05/10/2022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43546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52CE742-4700-4CE6-BACC-D9DB1464B13E}" type="datetime1">
              <a:rPr lang="en-GB" smtClean="0"/>
              <a:t>05/10/2022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14524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26689-2338-481F-9B36-96EACF9C5636}" type="datetime1">
              <a:rPr lang="en-GB" smtClean="0"/>
              <a:t>05/10/2022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71364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52882-D0F4-4EF9-A16E-CB14F11EC2B6}" type="datetime1">
              <a:rPr lang="en-GB" smtClean="0"/>
              <a:t>05/10/2022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8865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E3FE0-434F-43AC-84A2-1DB49BB9152C}" type="datetime1">
              <a:rPr lang="en-GB" smtClean="0"/>
              <a:t>05/10/2022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48433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577A8-2031-4762-ADB4-4DC506552644}" type="datetime1">
              <a:rPr lang="en-GB" smtClean="0"/>
              <a:t>05/10/2022</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C17DF-88D9-433D-9889-B08126AA6E4D}" type="slidenum">
              <a:rPr lang="en-GB" smtClean="0"/>
              <a:t>‹#›</a:t>
            </a:fld>
            <a:endParaRPr lang="en-GB" dirty="0"/>
          </a:p>
        </p:txBody>
      </p:sp>
    </p:spTree>
    <p:extLst>
      <p:ext uri="{BB962C8B-B14F-4D97-AF65-F5344CB8AC3E}">
        <p14:creationId xmlns:p14="http://schemas.microsoft.com/office/powerpoint/2010/main" val="305516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blip>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0E4F2B8-13DD-48F6-A1BD-80F6F482EE35}" type="datetime1">
              <a:rPr lang="en-GB" smtClean="0">
                <a:solidFill>
                  <a:srgbClr val="E7DEC9">
                    <a:shade val="50000"/>
                    <a:satMod val="200000"/>
                  </a:srgbClr>
                </a:solidFill>
              </a:rPr>
              <a:pPr/>
              <a:t>05/10/2022</a:t>
            </a:fld>
            <a:endParaRPr lang="en-GB">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018735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ynn.Aupiais@uct.ac.za"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YtvP5A5OHpU"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194" y="1556792"/>
            <a:ext cx="7951792" cy="2736304"/>
          </a:xfrm>
        </p:spPr>
        <p:txBody>
          <a:bodyPr>
            <a:normAutofit fontScale="90000"/>
          </a:bodyPr>
          <a:lstStyle/>
          <a:p>
            <a:pPr algn="ctr"/>
            <a:r>
              <a:rPr lang="en-GB" sz="5800" b="1" dirty="0">
                <a:solidFill>
                  <a:srgbClr val="0070C0"/>
                </a:solidFill>
              </a:rPr>
              <a:t>Critical Perspectives on Childhood Disorders</a:t>
            </a:r>
            <a:br>
              <a:rPr lang="en-GB" sz="5800" b="1" dirty="0">
                <a:solidFill>
                  <a:srgbClr val="0070C0"/>
                </a:solidFill>
              </a:rPr>
            </a:br>
            <a:br>
              <a:rPr lang="en-GB" sz="5800" b="1" dirty="0">
                <a:solidFill>
                  <a:srgbClr val="0070C0"/>
                </a:solidFill>
              </a:rPr>
            </a:br>
            <a:r>
              <a:rPr lang="en-GB" sz="4900" b="1" dirty="0">
                <a:solidFill>
                  <a:srgbClr val="0070C0"/>
                </a:solidFill>
              </a:rPr>
              <a:t>Lectures 3 and 4</a:t>
            </a:r>
            <a:br>
              <a:rPr lang="en-GB" sz="5300" b="1" dirty="0">
                <a:solidFill>
                  <a:srgbClr val="0070C0"/>
                </a:solidFill>
              </a:rPr>
            </a:br>
            <a:endParaRPr lang="en-GB" sz="5300" b="1" dirty="0">
              <a:solidFill>
                <a:srgbClr val="0070C0"/>
              </a:solidFill>
            </a:endParaRPr>
          </a:p>
        </p:txBody>
      </p:sp>
      <p:sp>
        <p:nvSpPr>
          <p:cNvPr id="7" name="Title 1"/>
          <p:cNvSpPr txBox="1">
            <a:spLocks/>
          </p:cNvSpPr>
          <p:nvPr/>
        </p:nvSpPr>
        <p:spPr>
          <a:xfrm>
            <a:off x="1087851" y="4077072"/>
            <a:ext cx="7876635" cy="896120"/>
          </a:xfrm>
          <a:prstGeom prst="rect">
            <a:avLst/>
          </a:prstGeom>
        </p:spPr>
        <p:txBody>
          <a:bodyPr anchor="b">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800" b="1"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Times New Roman"/>
                <a:ea typeface="+mj-ea"/>
                <a:cs typeface="+mj-cs"/>
              </a:rPr>
              <a:t>PSY3011S</a:t>
            </a:r>
          </a:p>
        </p:txBody>
      </p:sp>
      <p:sp>
        <p:nvSpPr>
          <p:cNvPr id="8" name="Title 1"/>
          <p:cNvSpPr txBox="1">
            <a:spLocks/>
          </p:cNvSpPr>
          <p:nvPr/>
        </p:nvSpPr>
        <p:spPr>
          <a:xfrm>
            <a:off x="1115616" y="5255318"/>
            <a:ext cx="8028384" cy="1256160"/>
          </a:xfrm>
          <a:prstGeom prst="rect">
            <a:avLst/>
          </a:prstGeom>
        </p:spPr>
        <p:txBody>
          <a:bodyPr anchor="b">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300" b="1"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Times New Roman"/>
                <a:ea typeface="+mj-ea"/>
                <a:cs typeface="+mj-cs"/>
              </a:rPr>
              <a:t>Lynn Aupiais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100" b="1" i="0" u="none" strike="noStrike" kern="1200" cap="none" spc="0" normalizeH="0" baseline="0" noProof="0" dirty="0">
                <a:ln>
                  <a:noFill/>
                </a:ln>
                <a:solidFill>
                  <a:srgbClr val="002060">
                    <a:satMod val="130000"/>
                  </a:srgbClr>
                </a:solidFill>
                <a:effectLst>
                  <a:outerShdw blurRad="50000" dist="30000" dir="5400000" algn="tl" rotWithShape="0">
                    <a:srgbClr val="000000">
                      <a:alpha val="30000"/>
                    </a:srgbClr>
                  </a:outerShdw>
                </a:effectLst>
                <a:uLnTx/>
                <a:uFillTx/>
                <a:latin typeface="Times New Roman"/>
                <a:ea typeface="+mj-ea"/>
                <a:cs typeface="+mj-cs"/>
                <a:hlinkClick r:id="rId2"/>
              </a:rPr>
              <a:t>lynn.aupiais@uct.ac.za</a:t>
            </a:r>
            <a:r>
              <a:rPr kumimoji="0" lang="en-GB" sz="3100" b="1" i="0" u="none" strike="noStrike" kern="1200" cap="none" spc="0" normalizeH="0" baseline="0" noProof="0" dirty="0">
                <a:ln>
                  <a:noFill/>
                </a:ln>
                <a:solidFill>
                  <a:srgbClr val="002060">
                    <a:satMod val="130000"/>
                  </a:srgbClr>
                </a:solidFill>
                <a:effectLst>
                  <a:outerShdw blurRad="50000" dist="30000" dir="5400000" algn="tl" rotWithShape="0">
                    <a:srgbClr val="000000">
                      <a:alpha val="30000"/>
                    </a:srgbClr>
                  </a:outerShdw>
                </a:effectLst>
                <a:uLnTx/>
                <a:uFillTx/>
                <a:latin typeface="Times New Roman"/>
                <a:ea typeface="+mj-ea"/>
                <a:cs typeface="+mj-cs"/>
              </a:rPr>
              <a:t> </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200" b="0" i="0" u="none" strike="noStrike" kern="1200" cap="none" spc="0" normalizeH="0" baseline="0" noProof="0" smtClean="0">
                <a:ln>
                  <a:noFill/>
                </a:ln>
                <a:solidFill>
                  <a:srgbClr val="E7DEC9">
                    <a:shade val="50000"/>
                    <a:satMod val="200000"/>
                  </a:srgbClr>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srgbClr val="E7DEC9">
                  <a:shade val="50000"/>
                  <a:satMod val="200000"/>
                </a:srgbClr>
              </a:solidFill>
              <a:effectLst/>
              <a:uLnTx/>
              <a:uFillTx/>
              <a:latin typeface="Times New Roman"/>
              <a:ea typeface="+mn-ea"/>
              <a:cs typeface="+mn-cs"/>
            </a:endParaRPr>
          </a:p>
        </p:txBody>
      </p:sp>
    </p:spTree>
    <p:extLst>
      <p:ext uri="{BB962C8B-B14F-4D97-AF65-F5344CB8AC3E}">
        <p14:creationId xmlns:p14="http://schemas.microsoft.com/office/powerpoint/2010/main" val="1181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80"/>
            <a:ext cx="8957529" cy="105273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The need for research on ASD low and middle income countries (LMICs), including South Africa (SA) </a:t>
            </a:r>
          </a:p>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541C8C4A-6150-4D81-9A41-EF6C1229FE70}"/>
              </a:ext>
            </a:extLst>
          </p:cNvPr>
          <p:cNvSpPr txBox="1"/>
          <p:nvPr/>
        </p:nvSpPr>
        <p:spPr>
          <a:xfrm>
            <a:off x="6764253" y="6349257"/>
            <a:ext cx="17114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(de Vries, 2016)</a:t>
            </a:r>
          </a:p>
        </p:txBody>
      </p:sp>
      <p:pic>
        <p:nvPicPr>
          <p:cNvPr id="7" name="Picture 6" descr="A screenshot of a cell phone&#10;&#10;Description generated with very high confidence">
            <a:extLst>
              <a:ext uri="{FF2B5EF4-FFF2-40B4-BE49-F238E27FC236}">
                <a16:creationId xmlns:a16="http://schemas.microsoft.com/office/drawing/2014/main" id="{3A10353C-3682-47CB-9124-6C7F0D971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4" y="1772816"/>
            <a:ext cx="6725329" cy="4968552"/>
          </a:xfrm>
          <a:prstGeom prst="rect">
            <a:avLst/>
          </a:prstGeom>
        </p:spPr>
      </p:pic>
      <p:pic>
        <p:nvPicPr>
          <p:cNvPr id="6" name="Picture 5">
            <a:extLst>
              <a:ext uri="{FF2B5EF4-FFF2-40B4-BE49-F238E27FC236}">
                <a16:creationId xmlns:a16="http://schemas.microsoft.com/office/drawing/2014/main" id="{EC341FC3-0084-4532-877D-1F685A417B4F}"/>
              </a:ext>
            </a:extLst>
          </p:cNvPr>
          <p:cNvPicPr>
            <a:picLocks noChangeAspect="1"/>
          </p:cNvPicPr>
          <p:nvPr/>
        </p:nvPicPr>
        <p:blipFill>
          <a:blip r:embed="rId3"/>
          <a:stretch>
            <a:fillRect/>
          </a:stretch>
        </p:blipFill>
        <p:spPr>
          <a:xfrm>
            <a:off x="6407316" y="3717032"/>
            <a:ext cx="2592288" cy="1944216"/>
          </a:xfrm>
          <a:prstGeom prst="rect">
            <a:avLst/>
          </a:prstGeom>
        </p:spPr>
      </p:pic>
    </p:spTree>
    <p:extLst>
      <p:ext uri="{BB962C8B-B14F-4D97-AF65-F5344CB8AC3E}">
        <p14:creationId xmlns:p14="http://schemas.microsoft.com/office/powerpoint/2010/main" val="37025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80"/>
            <a:ext cx="9144000"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Challenges – Access to services </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 2015, there were about 50 specialist child and adolescent psychiatrists in Africa, and a much smaller number of developmental paediatricians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Very few specialist resources and educational facilities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There are currently more than 500 children on the “autism waiting list” in the Western Cape Province for public sector special education services with a waiting time of over 3 years for enrolment in ASD-specific schools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No government pre-schools for children under 7 years</a:t>
            </a:r>
          </a:p>
          <a:p>
            <a:pPr marL="27432" marR="0" lvl="0" indent="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90756FAD-A507-45AC-BAEC-BFE47143F2D5}"/>
              </a:ext>
            </a:extLst>
          </p:cNvPr>
          <p:cNvSpPr txBox="1"/>
          <p:nvPr/>
        </p:nvSpPr>
        <p:spPr>
          <a:xfrm>
            <a:off x="4976491" y="6381983"/>
            <a:ext cx="33293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(de Vries, 2016; Guler et al. 2017)</a:t>
            </a:r>
          </a:p>
        </p:txBody>
      </p:sp>
    </p:spTree>
    <p:extLst>
      <p:ext uri="{BB962C8B-B14F-4D97-AF65-F5344CB8AC3E}">
        <p14:creationId xmlns:p14="http://schemas.microsoft.com/office/powerpoint/2010/main" val="192088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80"/>
            <a:ext cx="9144000"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2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Challenges – Access to services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Waiting list of 1 to 6 months for low-intensity interventions (One 30 min session of OT or ST per month), some don’t receive this</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Private sector: services are costly and vary in quality many are not evidence-based</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Lack of policies and good practice guidelines for assessment, treatment, education and adult support for individuals with ASD</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Awareness has increased but baseline knowledge remains low in across all levels of African society, from public, to education and social care sectors, health and governments</a:t>
            </a:r>
          </a:p>
          <a:p>
            <a:pPr marL="27432" marR="0" lvl="0" indent="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90756FAD-A507-45AC-BAEC-BFE47143F2D5}"/>
              </a:ext>
            </a:extLst>
          </p:cNvPr>
          <p:cNvSpPr txBox="1"/>
          <p:nvPr/>
        </p:nvSpPr>
        <p:spPr>
          <a:xfrm>
            <a:off x="6764253" y="6349257"/>
            <a:ext cx="17114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(de Vries, 2016)</a:t>
            </a:r>
          </a:p>
        </p:txBody>
      </p:sp>
    </p:spTree>
    <p:extLst>
      <p:ext uri="{BB962C8B-B14F-4D97-AF65-F5344CB8AC3E}">
        <p14:creationId xmlns:p14="http://schemas.microsoft.com/office/powerpoint/2010/main" val="298944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80"/>
            <a:ext cx="9144000" cy="4394094"/>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0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Challenges – Screening and Diagnostic Tools </a:t>
            </a:r>
          </a:p>
          <a:p>
            <a:pPr marL="484632" marR="0" lvl="0" indent="-457200" algn="l" defTabSz="914400" rtl="0" eaLnBrk="1" fontAlgn="auto" latinLnBrk="0" hangingPunct="1">
              <a:lnSpc>
                <a:spcPts val="3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Many tools costly and are copyrighted and require permission and payment for translation into other languages</a:t>
            </a:r>
          </a:p>
          <a:p>
            <a:pPr marL="484632" marR="0" lvl="0" indent="-457200" algn="l" defTabSz="914400" rtl="0" eaLnBrk="1" fontAlgn="auto" latinLnBrk="0" hangingPunct="1">
              <a:lnSpc>
                <a:spcPts val="3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Many tools have not been adapted for use in South Africa </a:t>
            </a:r>
          </a:p>
          <a:p>
            <a:pPr marL="484632" marR="0" lvl="0" indent="-457200" algn="l" defTabSz="914400" rtl="0" eaLnBrk="1" fontAlgn="auto" latinLnBrk="0" hangingPunct="1">
              <a:lnSpc>
                <a:spcPts val="3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Training practitioners to use these instruments is costly </a:t>
            </a:r>
          </a:p>
          <a:p>
            <a:pPr marL="484632" marR="0" lvl="0" indent="-457200" algn="l" defTabSz="914400" rtl="0" eaLnBrk="1" fontAlgn="auto" latinLnBrk="0" hangingPunct="1">
              <a:lnSpc>
                <a:spcPts val="3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Training only provided in a few expert centres </a:t>
            </a:r>
          </a:p>
          <a:p>
            <a:pPr marL="484632" marR="0" lvl="0" indent="-457200" algn="l" defTabSz="914400" rtl="0" eaLnBrk="1" fontAlgn="auto" latinLnBrk="0" hangingPunct="1">
              <a:lnSpc>
                <a:spcPts val="3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 South Africa, a child will typically wait 18 months for a basic diagnostic assessment in a specialist clinic with first diagnosis at 45-57 months. These delays occur at the time that best-evidence interventions are most effective </a:t>
            </a:r>
          </a:p>
          <a:p>
            <a:pPr marL="484632" marR="0" lvl="0" indent="-457200" algn="l" defTabSz="914400" rtl="0" eaLnBrk="1" fontAlgn="auto" latinLnBrk="0" hangingPunct="1">
              <a:lnSpc>
                <a:spcPts val="3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674086C7-7EDA-4983-A150-FA16BD32AAE3}"/>
              </a:ext>
            </a:extLst>
          </p:cNvPr>
          <p:cNvPicPr>
            <a:picLocks noChangeAspect="1"/>
          </p:cNvPicPr>
          <p:nvPr/>
        </p:nvPicPr>
        <p:blipFill>
          <a:blip r:embed="rId2"/>
          <a:stretch>
            <a:fillRect/>
          </a:stretch>
        </p:blipFill>
        <p:spPr>
          <a:xfrm>
            <a:off x="5005028" y="4688417"/>
            <a:ext cx="3096343" cy="20193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1C0056A7-6520-46DD-81D1-F20C767B0CA6}"/>
              </a:ext>
            </a:extLst>
          </p:cNvPr>
          <p:cNvSpPr/>
          <p:nvPr/>
        </p:nvSpPr>
        <p:spPr>
          <a:xfrm>
            <a:off x="827584" y="5497033"/>
            <a:ext cx="341940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70C0"/>
                </a:solidFill>
                <a:effectLst/>
                <a:uLnTx/>
                <a:uFillTx/>
                <a:latin typeface="Calibri"/>
                <a:ea typeface="+mn-ea"/>
                <a:cs typeface="+mn-cs"/>
              </a:rPr>
              <a:t>Diagnostic instrument (e.g. ADOS-2)</a:t>
            </a:r>
          </a:p>
        </p:txBody>
      </p:sp>
      <p:sp>
        <p:nvSpPr>
          <p:cNvPr id="9" name="TextBox 8">
            <a:extLst>
              <a:ext uri="{FF2B5EF4-FFF2-40B4-BE49-F238E27FC236}">
                <a16:creationId xmlns:a16="http://schemas.microsoft.com/office/drawing/2014/main" id="{F15C2673-6966-4F1B-BCEE-A4F047DAF069}"/>
              </a:ext>
            </a:extLst>
          </p:cNvPr>
          <p:cNvSpPr txBox="1"/>
          <p:nvPr/>
        </p:nvSpPr>
        <p:spPr>
          <a:xfrm>
            <a:off x="107504" y="6432550"/>
            <a:ext cx="17114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(de Vries, 2016)</a:t>
            </a:r>
          </a:p>
        </p:txBody>
      </p:sp>
    </p:spTree>
    <p:extLst>
      <p:ext uri="{BB962C8B-B14F-4D97-AF65-F5344CB8AC3E}">
        <p14:creationId xmlns:p14="http://schemas.microsoft.com/office/powerpoint/2010/main" val="255731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79"/>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Challenges – Interventions for ASD</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Identifying infants and children with ASD without providing access to interventions has little purpose and may be unethical</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Very few services in Africa are able to provide even basic psycho-education and referral to specialist schools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Almost no standardised psycho-education or parent skills training programmes in Africa that have received systematic programme evaluation</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Lack of skilled practitioners providing individual support</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Need research into parent/carer-led interventions, and using nonexpert ‘coaches’ for training and facilitation</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TextBox 8">
            <a:extLst>
              <a:ext uri="{FF2B5EF4-FFF2-40B4-BE49-F238E27FC236}">
                <a16:creationId xmlns:a16="http://schemas.microsoft.com/office/drawing/2014/main" id="{ADC6614E-7FCB-4680-B6A9-028F70BF05CD}"/>
              </a:ext>
            </a:extLst>
          </p:cNvPr>
          <p:cNvSpPr txBox="1"/>
          <p:nvPr/>
        </p:nvSpPr>
        <p:spPr>
          <a:xfrm>
            <a:off x="6764253" y="6349257"/>
            <a:ext cx="17114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(de Vries, 2016)</a:t>
            </a:r>
          </a:p>
        </p:txBody>
      </p:sp>
    </p:spTree>
    <p:extLst>
      <p:ext uri="{BB962C8B-B14F-4D97-AF65-F5344CB8AC3E}">
        <p14:creationId xmlns:p14="http://schemas.microsoft.com/office/powerpoint/2010/main" val="26744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87" y="74567"/>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209956" y="767405"/>
            <a:ext cx="3347864" cy="980729"/>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Addressing the need for interventions </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2" name="Picture 11" descr="A screenshot of a cell phone&#10;&#10;Description generated with very high confidence">
            <a:extLst>
              <a:ext uri="{FF2B5EF4-FFF2-40B4-BE49-F238E27FC236}">
                <a16:creationId xmlns:a16="http://schemas.microsoft.com/office/drawing/2014/main" id="{F443A5CB-E158-407A-9F29-3E074D7C4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9" y="2128591"/>
            <a:ext cx="4701449" cy="3312367"/>
          </a:xfrm>
          <a:prstGeom prst="rect">
            <a:avLst/>
          </a:prstGeom>
        </p:spPr>
      </p:pic>
      <p:sp>
        <p:nvSpPr>
          <p:cNvPr id="13" name="Rectangle 12">
            <a:extLst>
              <a:ext uri="{FF2B5EF4-FFF2-40B4-BE49-F238E27FC236}">
                <a16:creationId xmlns:a16="http://schemas.microsoft.com/office/drawing/2014/main" id="{EB78F2C3-0031-475F-BACE-57268DEC925E}"/>
              </a:ext>
            </a:extLst>
          </p:cNvPr>
          <p:cNvSpPr/>
          <p:nvPr/>
        </p:nvSpPr>
        <p:spPr>
          <a:xfrm>
            <a:off x="5004049" y="814731"/>
            <a:ext cx="3960440" cy="59400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70C0"/>
                </a:solidFill>
                <a:effectLst/>
                <a:uLnTx/>
                <a:uFillTx/>
                <a:latin typeface="Calibri"/>
                <a:ea typeface="+mn-ea"/>
                <a:cs typeface="+mn-cs"/>
              </a:rPr>
              <a:t>FIGURE 1. Global interventions for ASDs: A schematic representation of an ideal range of global interventions for ASD, from ultra-low intensity parent education and coaching, to highly expert ultra-high intensity interventions. The majority of interventions should be ultra-low and low intensity, with delivery by nonexpert facilitators or coaches. Based on clinical need and available expertise, higher intensity and higher frequency interventions may be delivered by higher-skilled, professional staff. Staff with greater expertise should also play a role in supervision and development of lower-level interventions in local settings</a:t>
            </a:r>
          </a:p>
        </p:txBody>
      </p:sp>
      <p:sp>
        <p:nvSpPr>
          <p:cNvPr id="14" name="TextBox 13">
            <a:extLst>
              <a:ext uri="{FF2B5EF4-FFF2-40B4-BE49-F238E27FC236}">
                <a16:creationId xmlns:a16="http://schemas.microsoft.com/office/drawing/2014/main" id="{E292A11E-866E-4933-A8F6-9C3C6F439B79}"/>
              </a:ext>
            </a:extLst>
          </p:cNvPr>
          <p:cNvSpPr txBox="1"/>
          <p:nvPr/>
        </p:nvSpPr>
        <p:spPr>
          <a:xfrm>
            <a:off x="128693" y="6385487"/>
            <a:ext cx="17114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(de Vries, 2016)</a:t>
            </a:r>
          </a:p>
        </p:txBody>
      </p:sp>
    </p:spTree>
    <p:extLst>
      <p:ext uri="{BB962C8B-B14F-4D97-AF65-F5344CB8AC3E}">
        <p14:creationId xmlns:p14="http://schemas.microsoft.com/office/powerpoint/2010/main" val="96974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79"/>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Benefits of using a task-shifting approach to deliver interventions </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Cost-effective and increases access to services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Makes services more accessible to people in rural areas who don’t have the resources to travel long distances to access services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Service users may be more accepting of non-specialists if there is a lack of trust in government health services </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Service users may view community health workers as more understanding and empathic</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Allows the integration of locally-identified leaders, specifically faith healers and traditional healers, into the treatment process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TextBox 8">
            <a:extLst>
              <a:ext uri="{FF2B5EF4-FFF2-40B4-BE49-F238E27FC236}">
                <a16:creationId xmlns:a16="http://schemas.microsoft.com/office/drawing/2014/main" id="{ADC6614E-7FCB-4680-B6A9-028F70BF05CD}"/>
              </a:ext>
            </a:extLst>
          </p:cNvPr>
          <p:cNvSpPr txBox="1"/>
          <p:nvPr/>
        </p:nvSpPr>
        <p:spPr>
          <a:xfrm>
            <a:off x="3851920" y="6336267"/>
            <a:ext cx="45798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(Mendenhall et al., 2014 &amp; Okyere et al., 2017)</a:t>
            </a:r>
          </a:p>
        </p:txBody>
      </p:sp>
    </p:spTree>
    <p:extLst>
      <p:ext uri="{BB962C8B-B14F-4D97-AF65-F5344CB8AC3E}">
        <p14:creationId xmlns:p14="http://schemas.microsoft.com/office/powerpoint/2010/main" val="36524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79"/>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600"/>
              </a:lnSpc>
              <a:spcBef>
                <a:spcPts val="600"/>
              </a:spcBef>
              <a:spcAft>
                <a:spcPts val="0"/>
              </a:spcAft>
              <a:buClrTx/>
              <a:buSzPct val="80000"/>
              <a:buFont typeface="Wingdings 2"/>
              <a:buNone/>
              <a:tabLst/>
              <a:defRPr/>
            </a:pPr>
            <a:r>
              <a:rPr kumimoji="0" lang="en-GB" sz="24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Challenges of using a task-shifting approach to deliver interventions </a:t>
            </a: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Overcoming logistical barriers e.g. transport, private spaces for meeting, supervision, funding for training and remuneration </a:t>
            </a: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Creates additional work and responsibilities for primary health care workers and community workers </a:t>
            </a: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Imprecise task allocation or a lack of training and supervision may compromise the effectiveness of the services delivered </a:t>
            </a: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Community health care workers may be viewed as unqualified </a:t>
            </a: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Disagreement about who should train non-specialists as specialists may not always be perceived as suitable trainers due to their limited experience in community and primary health care settings </a:t>
            </a: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379B95BE-7DA1-4931-A018-23083BBA3410}"/>
              </a:ext>
            </a:extLst>
          </p:cNvPr>
          <p:cNvSpPr txBox="1"/>
          <p:nvPr/>
        </p:nvSpPr>
        <p:spPr>
          <a:xfrm>
            <a:off x="3725957" y="6352142"/>
            <a:ext cx="45798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(Mendenhall et al., 2014 &amp; Okyere et al., 2017)</a:t>
            </a:r>
          </a:p>
        </p:txBody>
      </p:sp>
    </p:spTree>
    <p:extLst>
      <p:ext uri="{BB962C8B-B14F-4D97-AF65-F5344CB8AC3E}">
        <p14:creationId xmlns:p14="http://schemas.microsoft.com/office/powerpoint/2010/main" val="323612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79"/>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Addressing the need for interventions </a:t>
            </a:r>
          </a:p>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5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Naturalistic Developmental Behavioural Interventions (NDBIs) </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Working with infants early during the unfolding of ASD risk characteristics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Emphasis on social learning as a tool for language and emotional development</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Helping infant develop skills across social, communication, learning and other developmental domains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Implement naturalistic interventions with socially and contextually appropriate naturalistic rewards and reinforcers</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Use parents/carers as the natural treatment partners </a:t>
            </a: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784828E3-9DDB-4704-A203-96D46C428D59}"/>
              </a:ext>
            </a:extLst>
          </p:cNvPr>
          <p:cNvSpPr txBox="1"/>
          <p:nvPr/>
        </p:nvSpPr>
        <p:spPr>
          <a:xfrm>
            <a:off x="6876256" y="6151602"/>
            <a:ext cx="17114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(de Vries, 2016)</a:t>
            </a:r>
          </a:p>
        </p:txBody>
      </p:sp>
    </p:spTree>
    <p:extLst>
      <p:ext uri="{BB962C8B-B14F-4D97-AF65-F5344CB8AC3E}">
        <p14:creationId xmlns:p14="http://schemas.microsoft.com/office/powerpoint/2010/main" val="990727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79"/>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Addressing the need for interventions </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5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Naturalistic Developmental Behavioural Interventions (NDBIs) </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Differs from Applied Behaviour Analysis (ABA) approach to interventions in that they occur in child’s naturalistic setting</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Skills are usually not taught discretely or in isolation, but rather in the course of the child’s typical daily interactions, experiences, and routines, with multiple materials and by multiple people</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Child-initiated teaching episodes - respond within the context of a child-chosen or child-preferred activity or familiar routine</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Setting up the environment so that the child must initiate or interact with the adult in order to obtain a desired outcome e.g. access to preferred materials or participation in preferred routine</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97AC11D6-1D63-4352-9CA6-A321198DCE96}"/>
              </a:ext>
            </a:extLst>
          </p:cNvPr>
          <p:cNvSpPr txBox="1"/>
          <p:nvPr/>
        </p:nvSpPr>
        <p:spPr>
          <a:xfrm>
            <a:off x="5868144" y="6488668"/>
            <a:ext cx="25320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(Schreibman et al., 2015)</a:t>
            </a:r>
          </a:p>
        </p:txBody>
      </p:sp>
    </p:spTree>
    <p:extLst>
      <p:ext uri="{BB962C8B-B14F-4D97-AF65-F5344CB8AC3E}">
        <p14:creationId xmlns:p14="http://schemas.microsoft.com/office/powerpoint/2010/main" val="357644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Autism Spectrum Disorder (ASD)</a:t>
            </a:r>
          </a:p>
        </p:txBody>
      </p:sp>
      <p:sp>
        <p:nvSpPr>
          <p:cNvPr id="4" name="Content Placeholder 2"/>
          <p:cNvSpPr txBox="1">
            <a:spLocks/>
          </p:cNvSpPr>
          <p:nvPr/>
        </p:nvSpPr>
        <p:spPr>
          <a:xfrm>
            <a:off x="179512" y="980728"/>
            <a:ext cx="8655228" cy="5514901"/>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Please watch the YouTube video on the Early Signs of ASD by Rebecca Lander from the Centre for Autism and related disorders at the Kennedy Krieger Institute</a:t>
            </a: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You can view this video by clicking on the link below. Alternatively, you can view it on the Vula tab for this module (where data is zero-rated)</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ctr" defTabSz="914400" rtl="0" eaLnBrk="1" fontAlgn="auto" latinLnBrk="0" hangingPunct="1">
              <a:lnSpc>
                <a:spcPts val="3400"/>
              </a:lnSpc>
              <a:spcBef>
                <a:spcPts val="600"/>
              </a:spcBef>
              <a:spcAft>
                <a:spcPts val="0"/>
              </a:spcAft>
              <a:buClrTx/>
              <a:buSzPct val="80000"/>
              <a:buFont typeface="Wingdings 2"/>
              <a:buNone/>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hlinkClick r:id="rId2"/>
              </a:rPr>
              <a:t>https://www.youtube.com/watch?v=YtvP5A5OHpU</a:t>
            </a: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t>
            </a: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08564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7240"/>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631027"/>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2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Addressing the need for interventions </a:t>
            </a:r>
          </a:p>
          <a:p>
            <a:pPr marL="27432" marR="0" lvl="0" indent="0" algn="l" defTabSz="914400" rtl="0" eaLnBrk="1" fontAlgn="auto" latinLnBrk="0" hangingPunct="1">
              <a:lnSpc>
                <a:spcPts val="4200"/>
              </a:lnSpc>
              <a:spcBef>
                <a:spcPts val="600"/>
              </a:spcBef>
              <a:spcAft>
                <a:spcPts val="0"/>
              </a:spcAft>
              <a:buClrTx/>
              <a:buSzPct val="80000"/>
              <a:buFont typeface="Wingdings 2"/>
              <a:buNone/>
              <a:tabLst/>
              <a:defRPr/>
            </a:pPr>
            <a:r>
              <a:rPr kumimoji="0" lang="en-GB" sz="25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Naturalistic Developmental Behavioural Interventions (NDBIs)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Natural reinforcement – reinforcement that is intrinsic/related to the child’s goals e.g. continued access to a preferred toy compared to a reward such as a token or sweet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Modelling used to teach target skills</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Involving family members in the intervention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Using naturalistic setting increase likelihood that child will generalise newly learned skills across multiple environments and circumstances and be less over-dependent on prompts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8BB6A803-AB8C-47A1-8C29-C7AEC04166F9}"/>
              </a:ext>
            </a:extLst>
          </p:cNvPr>
          <p:cNvSpPr txBox="1"/>
          <p:nvPr/>
        </p:nvSpPr>
        <p:spPr>
          <a:xfrm>
            <a:off x="5868144" y="6488668"/>
            <a:ext cx="25320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(Schreibman et al., 2015)</a:t>
            </a:r>
          </a:p>
        </p:txBody>
      </p:sp>
    </p:spTree>
    <p:extLst>
      <p:ext uri="{BB962C8B-B14F-4D97-AF65-F5344CB8AC3E}">
        <p14:creationId xmlns:p14="http://schemas.microsoft.com/office/powerpoint/2010/main" val="209753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39973"/>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6000"/>
              </a:lnSpc>
              <a:spcBef>
                <a:spcPts val="600"/>
              </a:spcBef>
              <a:spcAft>
                <a:spcPts val="0"/>
              </a:spcAft>
              <a:buClrTx/>
              <a:buSzPct val="80000"/>
              <a:buFont typeface="Wingdings 2"/>
              <a:buNone/>
              <a:tabLst/>
              <a:defRPr/>
            </a:pPr>
            <a:r>
              <a:rPr kumimoji="0" lang="en-GB" sz="28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Interventions – importance of caregiver involvement </a:t>
            </a:r>
          </a:p>
          <a:p>
            <a:pPr marL="484632" marR="0" lvl="0" indent="-457200" algn="l" defTabSz="914400" rtl="0" eaLnBrk="1" fontAlgn="auto" latinLnBrk="0" hangingPunct="1">
              <a:lnSpc>
                <a:spcPts val="60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Cost-effective means of providing services and addressing the capacity barrier</a:t>
            </a:r>
          </a:p>
          <a:p>
            <a:pPr marL="484632" marR="0" lvl="0" indent="-457200" algn="l" defTabSz="914400" rtl="0" eaLnBrk="1" fontAlgn="auto" latinLnBrk="0" hangingPunct="1">
              <a:lnSpc>
                <a:spcPts val="60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Emerging evidence supports the effectiveness of caregiver-mediated early ASD interventions in low-resource settings</a:t>
            </a:r>
          </a:p>
          <a:p>
            <a:pPr marL="484632" marR="0" lvl="0" indent="-457200" algn="l" defTabSz="914400" rtl="0" eaLnBrk="1" fontAlgn="auto" latinLnBrk="0" hangingPunct="1">
              <a:lnSpc>
                <a:spcPts val="60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Caregiver has insight into the needs of their children, their families, and the broader ASD community </a:t>
            </a:r>
          </a:p>
          <a:p>
            <a:pPr marL="484632" marR="0" lvl="0" indent="-457200" algn="l" defTabSz="914400" rtl="0" eaLnBrk="1" fontAlgn="auto" latinLnBrk="0" hangingPunct="1">
              <a:lnSpc>
                <a:spcPts val="6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6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6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8F156C35-B45D-4DC9-AC55-A7829422CDA4}"/>
              </a:ext>
            </a:extLst>
          </p:cNvPr>
          <p:cNvSpPr txBox="1"/>
          <p:nvPr/>
        </p:nvSpPr>
        <p:spPr>
          <a:xfrm>
            <a:off x="6429422" y="6391805"/>
            <a:ext cx="19387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(Guler et al., 2017)</a:t>
            </a:r>
          </a:p>
        </p:txBody>
      </p:sp>
    </p:spTree>
    <p:extLst>
      <p:ext uri="{BB962C8B-B14F-4D97-AF65-F5344CB8AC3E}">
        <p14:creationId xmlns:p14="http://schemas.microsoft.com/office/powerpoint/2010/main" val="245183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79"/>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4200"/>
              </a:lnSpc>
              <a:spcBef>
                <a:spcPts val="600"/>
              </a:spcBef>
              <a:spcAft>
                <a:spcPts val="0"/>
              </a:spcAft>
              <a:buClrTx/>
              <a:buSzPct val="80000"/>
              <a:buFont typeface="Wingdings 2"/>
              <a:buNone/>
              <a:tabLst/>
              <a:defRPr/>
            </a:pPr>
            <a:r>
              <a:rPr kumimoji="0" lang="en-GB" sz="28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Challenges facing caregivers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Emotional and economic impact of care</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High rates of caregiver stress</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Coping with their own emotional distress</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Family routines and quality of life</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Lack of family support and service-provider support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Stigma and shame regarding their child’s condition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Influence of traditional medicine on treatment received </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Healthcare system – delayed diagnosis and treatment</a:t>
            </a: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4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8F156C35-B45D-4DC9-AC55-A7829422CDA4}"/>
              </a:ext>
            </a:extLst>
          </p:cNvPr>
          <p:cNvSpPr txBox="1"/>
          <p:nvPr/>
        </p:nvSpPr>
        <p:spPr>
          <a:xfrm>
            <a:off x="6464496" y="6352142"/>
            <a:ext cx="19387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(Guler et al., 2017)</a:t>
            </a:r>
          </a:p>
        </p:txBody>
      </p:sp>
    </p:spTree>
    <p:extLst>
      <p:ext uri="{BB962C8B-B14F-4D97-AF65-F5344CB8AC3E}">
        <p14:creationId xmlns:p14="http://schemas.microsoft.com/office/powerpoint/2010/main" val="50388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79"/>
            <a:ext cx="9144000"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8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Interventions – contextual factors that need to be considered </a:t>
            </a: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Guler et al. (2017) explored contextual factors relevant to adaptation of a caregiver-mediated early ASD intervention in a low-resource South African setting </a:t>
            </a: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Four focus groups; interviews with 28 caregivers </a:t>
            </a: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Eight contextual factors emerged as important </a:t>
            </a: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Overall, caregivers reported a preference for an affordable, in-home, individualised early ASD intervention, where they have an active voice in shaping treatment goals</a:t>
            </a: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Distrust of community-based health workers and challenges associated with ASD-related stigma were identified</a:t>
            </a: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8F156C35-B45D-4DC9-AC55-A7829422CDA4}"/>
              </a:ext>
            </a:extLst>
          </p:cNvPr>
          <p:cNvSpPr txBox="1"/>
          <p:nvPr/>
        </p:nvSpPr>
        <p:spPr>
          <a:xfrm>
            <a:off x="6248596" y="6206575"/>
            <a:ext cx="1938736" cy="537968"/>
          </a:xfrm>
          <a:prstGeom prst="rect">
            <a:avLst/>
          </a:prstGeom>
          <a:noFill/>
        </p:spPr>
        <p:txBody>
          <a:bodyPr wrap="none"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(Guler et al., 2017)</a:t>
            </a:r>
          </a:p>
        </p:txBody>
      </p:sp>
    </p:spTree>
    <p:extLst>
      <p:ext uri="{BB962C8B-B14F-4D97-AF65-F5344CB8AC3E}">
        <p14:creationId xmlns:p14="http://schemas.microsoft.com/office/powerpoint/2010/main" val="295811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179512" y="720079"/>
            <a:ext cx="8964488" cy="6001395"/>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600"/>
              </a:lnSpc>
              <a:spcBef>
                <a:spcPts val="600"/>
              </a:spcBef>
              <a:spcAft>
                <a:spcPts val="0"/>
              </a:spcAft>
              <a:buClrTx/>
              <a:buSzPct val="80000"/>
              <a:buFont typeface="Wingdings 2"/>
              <a:buNone/>
              <a:tabLst/>
              <a:defRPr/>
            </a:pPr>
            <a:r>
              <a:rPr kumimoji="0" lang="en-GB" sz="26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Interventions – contextual factors that need to be considered </a:t>
            </a:r>
          </a:p>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r>
              <a:rPr kumimoji="0" lang="en-GB" sz="28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Eight contextual factors</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Culture </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Language </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Location of treatment </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Cost of treatment </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Type of service provider</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Support </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Parenting practices</a:t>
            </a:r>
          </a:p>
          <a:p>
            <a:pPr marL="914400" marR="0" lvl="1" indent="-457200" algn="l" defTabSz="914400" rtl="0" eaLnBrk="1" fontAlgn="auto" latinLnBrk="0" hangingPunct="1">
              <a:lnSpc>
                <a:spcPts val="4000"/>
              </a:lnSpc>
              <a:spcBef>
                <a:spcPts val="550"/>
              </a:spcBef>
              <a:spcAft>
                <a:spcPts val="0"/>
              </a:spcAft>
              <a:buClrTx/>
              <a:buSzTx/>
              <a:buFont typeface="+mj-lt"/>
              <a:buAutoNum type="arabicParen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Stigma </a:t>
            </a: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6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8F156C35-B45D-4DC9-AC55-A7829422CDA4}"/>
              </a:ext>
            </a:extLst>
          </p:cNvPr>
          <p:cNvSpPr txBox="1"/>
          <p:nvPr/>
        </p:nvSpPr>
        <p:spPr>
          <a:xfrm>
            <a:off x="6469254" y="6399598"/>
            <a:ext cx="19387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(Guler et al., 2017)</a:t>
            </a:r>
          </a:p>
        </p:txBody>
      </p:sp>
    </p:spTree>
    <p:extLst>
      <p:ext uri="{BB962C8B-B14F-4D97-AF65-F5344CB8AC3E}">
        <p14:creationId xmlns:p14="http://schemas.microsoft.com/office/powerpoint/2010/main" val="387498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a:t>
            </a:r>
          </a:p>
        </p:txBody>
      </p:sp>
      <p:sp>
        <p:nvSpPr>
          <p:cNvPr id="4" name="Content Placeholder 2"/>
          <p:cNvSpPr txBox="1">
            <a:spLocks/>
          </p:cNvSpPr>
          <p:nvPr/>
        </p:nvSpPr>
        <p:spPr>
          <a:xfrm>
            <a:off x="0" y="720080"/>
            <a:ext cx="8957529" cy="69283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 5 Controversies </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22C04753-9723-4F19-B8E3-C706098B1009}"/>
              </a:ext>
            </a:extLst>
          </p:cNvPr>
          <p:cNvPicPr>
            <a:picLocks noChangeAspect="1"/>
          </p:cNvPicPr>
          <p:nvPr/>
        </p:nvPicPr>
        <p:blipFill>
          <a:blip r:embed="rId2"/>
          <a:stretch>
            <a:fillRect/>
          </a:stretch>
        </p:blipFill>
        <p:spPr>
          <a:xfrm>
            <a:off x="366038" y="1797781"/>
            <a:ext cx="8320762" cy="4558569"/>
          </a:xfrm>
          <a:prstGeom prst="rect">
            <a:avLst/>
          </a:prstGeom>
        </p:spPr>
      </p:pic>
    </p:spTree>
    <p:extLst>
      <p:ext uri="{BB962C8B-B14F-4D97-AF65-F5344CB8AC3E}">
        <p14:creationId xmlns:p14="http://schemas.microsoft.com/office/powerpoint/2010/main" val="109875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a:t>
            </a:r>
          </a:p>
        </p:txBody>
      </p:sp>
      <p:sp>
        <p:nvSpPr>
          <p:cNvPr id="4" name="Content Placeholder 2"/>
          <p:cNvSpPr txBox="1">
            <a:spLocks/>
          </p:cNvSpPr>
          <p:nvPr/>
        </p:nvSpPr>
        <p:spPr>
          <a:xfrm>
            <a:off x="0" y="720080"/>
            <a:ext cx="8957529" cy="69283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5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 5 Controversies </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9E68A9B6-C9C3-453B-AB79-096CCD848A27}"/>
              </a:ext>
            </a:extLst>
          </p:cNvPr>
          <p:cNvPicPr>
            <a:picLocks noChangeAspect="1"/>
          </p:cNvPicPr>
          <p:nvPr/>
        </p:nvPicPr>
        <p:blipFill>
          <a:blip r:embed="rId2"/>
          <a:stretch>
            <a:fillRect/>
          </a:stretch>
        </p:blipFill>
        <p:spPr>
          <a:xfrm>
            <a:off x="144016" y="1702183"/>
            <a:ext cx="4278347" cy="4190032"/>
          </a:xfrm>
          <a:prstGeom prst="rect">
            <a:avLst/>
          </a:prstGeom>
        </p:spPr>
      </p:pic>
      <p:pic>
        <p:nvPicPr>
          <p:cNvPr id="6" name="Picture 5">
            <a:extLst>
              <a:ext uri="{FF2B5EF4-FFF2-40B4-BE49-F238E27FC236}">
                <a16:creationId xmlns:a16="http://schemas.microsoft.com/office/drawing/2014/main" id="{7FB890BE-77A9-455D-A0EF-19D8B9006583}"/>
              </a:ext>
            </a:extLst>
          </p:cNvPr>
          <p:cNvPicPr>
            <a:picLocks noChangeAspect="1"/>
          </p:cNvPicPr>
          <p:nvPr/>
        </p:nvPicPr>
        <p:blipFill>
          <a:blip r:embed="rId3"/>
          <a:stretch>
            <a:fillRect/>
          </a:stretch>
        </p:blipFill>
        <p:spPr>
          <a:xfrm>
            <a:off x="4599709" y="2348879"/>
            <a:ext cx="4427984" cy="2896639"/>
          </a:xfrm>
          <a:prstGeom prst="rect">
            <a:avLst/>
          </a:prstGeom>
        </p:spPr>
      </p:pic>
    </p:spTree>
    <p:extLst>
      <p:ext uri="{BB962C8B-B14F-4D97-AF65-F5344CB8AC3E}">
        <p14:creationId xmlns:p14="http://schemas.microsoft.com/office/powerpoint/2010/main" val="97371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681"/>
            <a:ext cx="9144000"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 DSM 5 Diagnostic Criteria </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 Persistent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deficits in social communication</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and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social interaction</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across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multiple contexts</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as manifested by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all</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of the following, currently or by history</a:t>
            </a:r>
            <a:endPar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3400"/>
              </a:lnSpc>
              <a:spcBef>
                <a:spcPts val="600"/>
              </a:spcBef>
              <a:spcAft>
                <a:spcPts val="0"/>
              </a:spcAft>
              <a:buClrTx/>
              <a:buSzPct val="80000"/>
              <a:buFont typeface="Wingdings 2"/>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Deficits in social-emotional reciprocity e.g. abnormal social approach; failure to initiate social interactions</a:t>
            </a:r>
          </a:p>
          <a:p>
            <a:pPr marL="541782" marR="0" lvl="0" indent="-514350" algn="l" defTabSz="914400" rtl="0" eaLnBrk="1" fontAlgn="auto" latinLnBrk="0" hangingPunct="1">
              <a:lnSpc>
                <a:spcPts val="3400"/>
              </a:lnSpc>
              <a:spcBef>
                <a:spcPts val="600"/>
              </a:spcBef>
              <a:spcAft>
                <a:spcPts val="0"/>
              </a:spcAft>
              <a:buClrTx/>
              <a:buSzPct val="80000"/>
              <a:buFont typeface="Wingdings 2"/>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Deficits in nonverbal communicative behaviors used for social interaction e.g. abnormalities in eye contact; deficits in understanding and use of gestures; total lack of facial expressions and nonverbal communication.</a:t>
            </a:r>
          </a:p>
          <a:p>
            <a:pPr marL="541782" marR="0" lvl="0" indent="-514350" algn="l" defTabSz="914400" rtl="0" eaLnBrk="1" fontAlgn="auto" latinLnBrk="0" hangingPunct="1">
              <a:lnSpc>
                <a:spcPts val="3400"/>
              </a:lnSpc>
              <a:spcBef>
                <a:spcPts val="600"/>
              </a:spcBef>
              <a:spcAft>
                <a:spcPts val="0"/>
              </a:spcAft>
              <a:buClrTx/>
              <a:buSzPct val="80000"/>
              <a:buFont typeface="Wingdings 2"/>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Deficits in developing, maintaining, and understanding relationships e.g. adjusting behavior to suit various social contexts; difficulties in sharing imaginative play or in making friends; absence of interest in peers.</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984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681"/>
            <a:ext cx="9144000"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 DSM 5 Diagnostic Criteria </a:t>
            </a:r>
          </a:p>
        </p:txBody>
      </p:sp>
      <p:sp>
        <p:nvSpPr>
          <p:cNvPr id="4" name="Content Placeholder 2"/>
          <p:cNvSpPr txBox="1">
            <a:spLocks/>
          </p:cNvSpPr>
          <p:nvPr/>
        </p:nvSpPr>
        <p:spPr>
          <a:xfrm>
            <a:off x="93235" y="620688"/>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Restricted, repetitive patterns of behavior, interests, or activities</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as manifested by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at least two </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of the following, currently or by history</a:t>
            </a:r>
          </a:p>
          <a:p>
            <a:pPr marL="541782" marR="0" lvl="0" indent="-514350" algn="l" defTabSz="914400" rtl="0" eaLnBrk="1" fontAlgn="auto" latinLnBrk="0" hangingPunct="1">
              <a:lnSpc>
                <a:spcPts val="3200"/>
              </a:lnSpc>
              <a:spcBef>
                <a:spcPts val="600"/>
              </a:spcBef>
              <a:spcAft>
                <a:spcPts val="0"/>
              </a:spcAft>
              <a:buClrTx/>
              <a:buSzPct val="80000"/>
              <a:buFont typeface="+mj-lt"/>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Stereotyped or repetitive motor movements, use of objects, or speech</a:t>
            </a:r>
          </a:p>
          <a:p>
            <a:pPr marL="541782" marR="0" lvl="0" indent="-514350" algn="l" defTabSz="914400" rtl="0" eaLnBrk="1" fontAlgn="auto" latinLnBrk="0" hangingPunct="1">
              <a:lnSpc>
                <a:spcPts val="3200"/>
              </a:lnSpc>
              <a:spcBef>
                <a:spcPts val="600"/>
              </a:spcBef>
              <a:spcAft>
                <a:spcPts val="0"/>
              </a:spcAft>
              <a:buClrTx/>
              <a:buSzPct val="80000"/>
              <a:buFont typeface="+mj-lt"/>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Insistence on sameness, inflexible adherence to routines, or ritualised patterns of verbal or nonverbal behavior</a:t>
            </a:r>
          </a:p>
          <a:p>
            <a:pPr marL="541782" marR="0" lvl="0" indent="-514350" algn="l" defTabSz="914400" rtl="0" eaLnBrk="1" fontAlgn="auto" latinLnBrk="0" hangingPunct="1">
              <a:lnSpc>
                <a:spcPts val="3200"/>
              </a:lnSpc>
              <a:spcBef>
                <a:spcPts val="600"/>
              </a:spcBef>
              <a:spcAft>
                <a:spcPts val="0"/>
              </a:spcAft>
              <a:buClrTx/>
              <a:buSzPct val="80000"/>
              <a:buFont typeface="+mj-lt"/>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Highly restricted, fixated interests that are abnormal in intensity or focus</a:t>
            </a:r>
          </a:p>
          <a:p>
            <a:pPr marL="541782" marR="0" lvl="0" indent="-514350" algn="l" defTabSz="914400" rtl="0" eaLnBrk="1" fontAlgn="auto" latinLnBrk="0" hangingPunct="1">
              <a:lnSpc>
                <a:spcPts val="3200"/>
              </a:lnSpc>
              <a:spcBef>
                <a:spcPts val="600"/>
              </a:spcBef>
              <a:spcAft>
                <a:spcPts val="0"/>
              </a:spcAft>
              <a:buClrTx/>
              <a:buSzPct val="80000"/>
              <a:buFont typeface="+mj-lt"/>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Hyper- or hyporeactivity to sensory input or unusual interest in sensory aspects of the environment</a:t>
            </a: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 Symptoms must be present in the early developmental period </a:t>
            </a: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 Symptoms cause clinically significant impairment in social, occupational, or other important areas of current functioning.</a:t>
            </a:r>
          </a:p>
          <a:p>
            <a:pPr marL="541782" marR="0" lvl="0" indent="-514350" algn="l" defTabSz="914400" rtl="0" eaLnBrk="1" fontAlgn="auto" latinLnBrk="0" hangingPunct="1">
              <a:lnSpc>
                <a:spcPts val="3200"/>
              </a:lnSpc>
              <a:spcBef>
                <a:spcPts val="600"/>
              </a:spcBef>
              <a:spcAft>
                <a:spcPts val="0"/>
              </a:spcAft>
              <a:buClrTx/>
              <a:buSzPct val="80000"/>
              <a:buFont typeface="+mj-lt"/>
              <a:buAutoNum type="arabicPeriod"/>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1809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681"/>
            <a:ext cx="9144000"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 DSM 5 Diagnostic Criteria </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800"/>
              </a:lnSpc>
              <a:spcBef>
                <a:spcPts val="600"/>
              </a:spcBef>
              <a:spcAft>
                <a:spcPts val="0"/>
              </a:spcAft>
              <a:buClrTx/>
              <a:buSzPct val="80000"/>
              <a:buFont typeface="Wingdings 2"/>
              <a:buNone/>
              <a:tabLst/>
              <a:defRPr/>
            </a:pPr>
            <a:r>
              <a:rPr kumimoji="0" lang="en-GB" sz="26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Note: </a:t>
            </a:r>
          </a:p>
          <a:p>
            <a:pPr marL="484632" marR="0" lvl="0" indent="-457200" algn="l" defTabSz="914400" rtl="0" eaLnBrk="1" fontAlgn="auto" latinLnBrk="0" hangingPunct="1">
              <a:lnSpc>
                <a:spcPts val="3800"/>
              </a:lnSpc>
              <a:spcBef>
                <a:spcPts val="600"/>
              </a:spcBef>
              <a:spcAft>
                <a:spcPts val="0"/>
              </a:spcAft>
              <a:buClrTx/>
              <a:buSzPct val="80000"/>
              <a:buFont typeface="Wingdings" panose="05000000000000000000"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Individuals with a well-established DSM-IV diagnosis of autistic disorder,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Asperger’s disorder</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or pervasive developmental disorder NOS should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be given the diagnosis of autism spectrum disorder</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t>
            </a:r>
          </a:p>
          <a:p>
            <a:pPr marL="484632" marR="0" lvl="0" indent="-457200" algn="l" defTabSz="914400" rtl="0" eaLnBrk="1" fontAlgn="auto" latinLnBrk="0" hangingPunct="1">
              <a:lnSpc>
                <a:spcPts val="3800"/>
              </a:lnSpc>
              <a:spcBef>
                <a:spcPts val="600"/>
              </a:spcBef>
              <a:spcAft>
                <a:spcPts val="0"/>
              </a:spcAft>
              <a:buClrTx/>
              <a:buSzPct val="80000"/>
              <a:buFont typeface="Wingdings" panose="05000000000000000000"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Individuals who have marked deficits in social communication, but whose symptoms do not otherwise meet criteria for autism spectrum disorder, should be evaluated for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social (pragmatic) communication disorder.</a:t>
            </a:r>
          </a:p>
          <a:p>
            <a:pPr marL="484632" marR="0" lvl="0" indent="-457200" algn="l" defTabSz="914400" rtl="0" eaLnBrk="1" fontAlgn="auto" latinLnBrk="0" hangingPunct="1">
              <a:lnSpc>
                <a:spcPts val="3800"/>
              </a:lnSpc>
              <a:spcBef>
                <a:spcPts val="600"/>
              </a:spcBef>
              <a:spcAft>
                <a:spcPts val="0"/>
              </a:spcAft>
              <a:buClrTx/>
              <a:buSzPct val="80000"/>
              <a:buFont typeface="Wingdings" panose="05000000000000000000" pitchFamily="2" charset="2"/>
              <a:buChar char="Ø"/>
              <a:tabLst/>
              <a:defRPr/>
            </a:pP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Severity</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is based on social communication impairments and restricted, repetitive patterns of behavior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level of support needed</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t>
            </a:r>
            <a:endParaRPr kumimoji="0" lang="en-GB" sz="1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38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38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8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8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8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8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0424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5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 5 Controversies - Why this radical diagnostic change? </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Categories were used inconsistently by clinicians – not reliable</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Diagnoses had risen markedly (for all autism, but esp. PDD-NOS). 1 in 2,000 children (1970s &amp; 1980s); 1 in 68 currently </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Occurred as diagnostic criteria were broadened and as these conditions became linked to provision of public support</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Parents of children with milder Asperger’s concerned that classifying the disorder as ASD would increase stigma</a:t>
            </a:r>
          </a:p>
          <a:p>
            <a:pPr marL="27432" marR="0" lvl="0" indent="0" algn="ctr" defTabSz="914400" rtl="0" eaLnBrk="1" fontAlgn="auto" latinLnBrk="0" hangingPunct="1">
              <a:lnSpc>
                <a:spcPts val="3400"/>
              </a:lnSpc>
              <a:spcBef>
                <a:spcPts val="600"/>
              </a:spcBef>
              <a:spcAft>
                <a:spcPts val="0"/>
              </a:spcAft>
              <a:buClrTx/>
              <a:buSzPct val="80000"/>
              <a:buFont typeface="Wingdings 2"/>
              <a:buNone/>
              <a:tabLst/>
              <a:defRPr/>
            </a:pPr>
            <a:r>
              <a:rPr kumimoji="0" lang="en-GB" sz="2500" b="0" i="1"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Some observers welcomed what they saw as an overdue correction to </a:t>
            </a:r>
            <a:r>
              <a:rPr kumimoji="0" lang="en-GB" sz="2500" b="0" i="1" u="none" strike="noStrike" kern="1200" cap="none" spc="0" normalizeH="0" baseline="0" noProof="0" dirty="0" err="1">
                <a:ln>
                  <a:noFill/>
                </a:ln>
                <a:solidFill>
                  <a:srgbClr val="0070C0"/>
                </a:solidFill>
                <a:effectLst/>
                <a:uLnTx/>
                <a:uFillTx/>
                <a:latin typeface="Times New Roman" pitchFamily="18" charset="0"/>
                <a:ea typeface="+mn-ea"/>
                <a:cs typeface="Times New Roman" pitchFamily="18" charset="0"/>
              </a:rPr>
              <a:t>overpathologizing</a:t>
            </a:r>
            <a:r>
              <a:rPr kumimoji="0" lang="en-GB" sz="2500" b="0" i="1"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normal range eccentricity and social ineptness. However, the overriding concern was that public support for special education might be withdrawn from those who would no longer qualify for diagnosis (Wakefield et al. 2016)</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946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ASD in South Africa </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r>
              <a:rPr kumimoji="0" lang="en-GB" sz="30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The challenges facing the diagnosis and treatment of ASD in South Africa </a:t>
            </a:r>
          </a:p>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r>
              <a:rPr kumimoji="0" lang="en-GB" sz="30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The importance of addressing these challenges</a:t>
            </a:r>
          </a:p>
          <a:p>
            <a:pPr marL="27432" marR="0" lvl="0" indent="0" algn="l" defTabSz="914400" rtl="0" eaLnBrk="1" fontAlgn="auto" latinLnBrk="0" hangingPunct="1">
              <a:lnSpc>
                <a:spcPts val="4000"/>
              </a:lnSpc>
              <a:spcBef>
                <a:spcPts val="600"/>
              </a:spcBef>
              <a:spcAft>
                <a:spcPts val="0"/>
              </a:spcAft>
              <a:buClrTx/>
              <a:buSzPct val="80000"/>
              <a:buFont typeface="Wingdings 2"/>
              <a:buNone/>
              <a:tabLst/>
              <a:defRPr/>
            </a:pPr>
            <a:endParaRPr kumimoji="0" lang="en-GB" sz="3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4000"/>
              </a:lnSpc>
              <a:spcBef>
                <a:spcPts val="600"/>
              </a:spcBef>
              <a:spcAft>
                <a:spcPts val="0"/>
              </a:spcAft>
              <a:buClrTx/>
              <a:buSzPct val="80000"/>
              <a:buFont typeface="Wingdings" pitchFamily="2" charset="2"/>
              <a:buChar char="Ø"/>
              <a:tabLst/>
              <a:defRPr/>
            </a:pPr>
            <a:endParaRPr kumimoji="0" lang="en-GB" sz="25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0A823642-D8FD-4039-BEF8-D96C71388AF6}"/>
              </a:ext>
            </a:extLst>
          </p:cNvPr>
          <p:cNvPicPr>
            <a:picLocks noChangeAspect="1"/>
          </p:cNvPicPr>
          <p:nvPr/>
        </p:nvPicPr>
        <p:blipFill>
          <a:blip r:embed="rId2"/>
          <a:stretch>
            <a:fillRect/>
          </a:stretch>
        </p:blipFill>
        <p:spPr>
          <a:xfrm>
            <a:off x="518118" y="2924944"/>
            <a:ext cx="3423026" cy="2112979"/>
          </a:xfrm>
          <a:prstGeom prst="rect">
            <a:avLst/>
          </a:prstGeom>
        </p:spPr>
      </p:pic>
      <p:pic>
        <p:nvPicPr>
          <p:cNvPr id="6" name="Picture 5">
            <a:extLst>
              <a:ext uri="{FF2B5EF4-FFF2-40B4-BE49-F238E27FC236}">
                <a16:creationId xmlns:a16="http://schemas.microsoft.com/office/drawing/2014/main" id="{EF9AC81A-3584-4F16-80E6-EC5CD074FBD4}"/>
              </a:ext>
            </a:extLst>
          </p:cNvPr>
          <p:cNvPicPr>
            <a:picLocks noChangeAspect="1"/>
          </p:cNvPicPr>
          <p:nvPr/>
        </p:nvPicPr>
        <p:blipFill>
          <a:blip r:embed="rId3"/>
          <a:stretch>
            <a:fillRect/>
          </a:stretch>
        </p:blipFill>
        <p:spPr>
          <a:xfrm>
            <a:off x="4382972" y="2924944"/>
            <a:ext cx="3929163" cy="2147113"/>
          </a:xfrm>
          <a:prstGeom prst="rect">
            <a:avLst/>
          </a:prstGeom>
        </p:spPr>
      </p:pic>
      <p:sp>
        <p:nvSpPr>
          <p:cNvPr id="7" name="Rectangle 6">
            <a:extLst>
              <a:ext uri="{FF2B5EF4-FFF2-40B4-BE49-F238E27FC236}">
                <a16:creationId xmlns:a16="http://schemas.microsoft.com/office/drawing/2014/main" id="{CD0F69E4-36D6-4484-B0D1-15ADEFAE072C}"/>
              </a:ext>
            </a:extLst>
          </p:cNvPr>
          <p:cNvSpPr/>
          <p:nvPr/>
        </p:nvSpPr>
        <p:spPr>
          <a:xfrm>
            <a:off x="179512" y="5213690"/>
            <a:ext cx="8747337" cy="14465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1" u="none" strike="noStrike" kern="1200" cap="none" spc="0" normalizeH="0" baseline="0" noProof="0" dirty="0">
                <a:ln>
                  <a:noFill/>
                </a:ln>
                <a:solidFill>
                  <a:prstClr val="black"/>
                </a:solidFill>
                <a:effectLst/>
                <a:uLnTx/>
                <a:uFillTx/>
                <a:latin typeface="Calibri"/>
                <a:ea typeface="+mn-ea"/>
                <a:cs typeface="+mn-cs"/>
              </a:rPr>
              <a:t>“Early intensive behavioral intervention for young children with ASD has been shown to reduce the severity of core ASD symptoms and has demonstrated significant long-term improvements in language acquisition, social skills, cognitive abilities, and adaptive behaviors” (Guler et al, 2017)</a:t>
            </a:r>
          </a:p>
        </p:txBody>
      </p:sp>
    </p:spTree>
    <p:extLst>
      <p:ext uri="{BB962C8B-B14F-4D97-AF65-F5344CB8AC3E}">
        <p14:creationId xmlns:p14="http://schemas.microsoft.com/office/powerpoint/2010/main" val="107835341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ynn Blue">
  <a:themeElements>
    <a:clrScheme name="Custom 27">
      <a:dk1>
        <a:srgbClr val="A9D6E2"/>
      </a:dk1>
      <a:lt1>
        <a:sysClr val="window" lastClr="FFFFFF"/>
      </a:lt1>
      <a:dk2>
        <a:srgbClr val="002060"/>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5">
      <a:majorFont>
        <a:latin typeface="Times New Roman"/>
        <a:ea typeface=""/>
        <a:cs typeface=""/>
      </a:majorFont>
      <a:minorFont>
        <a:latin typeface="Times New Roman"/>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Template</Template>
  <TotalTime>3625</TotalTime>
  <Words>1983</Words>
  <Application>Microsoft Office PowerPoint</Application>
  <PresentationFormat>On-screen Show (4:3)</PresentationFormat>
  <Paragraphs>230</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Times New Roman</vt:lpstr>
      <vt:lpstr>Verdana</vt:lpstr>
      <vt:lpstr>Wingdings</vt:lpstr>
      <vt:lpstr>Wingdings 2</vt:lpstr>
      <vt:lpstr>Blue Template</vt:lpstr>
      <vt:lpstr>1_Lynn Blue</vt:lpstr>
      <vt:lpstr>Critical Perspectives on Childhood Disorders  Lectures 3 and 4 </vt:lpstr>
      <vt:lpstr>Autism Spectrum Disorder (ASD)</vt:lpstr>
      <vt:lpstr>ASD</vt:lpstr>
      <vt:lpstr>ASD</vt:lpstr>
      <vt:lpstr>ASD – DSM 5 Diagnostic Criteria </vt:lpstr>
      <vt:lpstr>ASD – DSM 5 Diagnostic Criteria </vt:lpstr>
      <vt:lpstr>ASD – DSM 5 Diagnostic Criteria </vt:lpstr>
      <vt:lpstr>ASD</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lpstr>ASD in South Africa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Counselling Theory and Practice     Seminar 1</dc:title>
  <dc:creator>Lynn Aupiais</dc:creator>
  <cp:lastModifiedBy>Lynn Aupiais</cp:lastModifiedBy>
  <cp:revision>209</cp:revision>
  <dcterms:created xsi:type="dcterms:W3CDTF">2015-07-20T12:54:53Z</dcterms:created>
  <dcterms:modified xsi:type="dcterms:W3CDTF">2022-10-05T13:28:08Z</dcterms:modified>
</cp:coreProperties>
</file>