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2" r:id="rId4"/>
    <p:sldId id="291" r:id="rId5"/>
    <p:sldId id="292" r:id="rId6"/>
    <p:sldId id="293" r:id="rId7"/>
    <p:sldId id="294" r:id="rId8"/>
    <p:sldId id="295" r:id="rId9"/>
    <p:sldId id="297" r:id="rId10"/>
    <p:sldId id="303" r:id="rId11"/>
    <p:sldId id="265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Kaminer" initials="DK" lastIdx="1" clrIdx="0">
    <p:extLst>
      <p:ext uri="{19B8F6BF-5375-455C-9EA6-DF929625EA0E}">
        <p15:presenceInfo xmlns:p15="http://schemas.microsoft.com/office/powerpoint/2012/main" userId="S::01369085@wf.uct.ac.za::079e73a3-10cf-4dfd-8047-4f071873b3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75" d="100"/>
          <a:sy n="75" d="100"/>
        </p:scale>
        <p:origin x="160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9EEFC5-B1DF-41F9-A3CB-9AEDBCF467A1}" type="datetimeFigureOut">
              <a:rPr lang="en-US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3B155B-EC0D-4E66-B814-4CE3F9AB7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3671A47A-B67A-432F-AB10-D16102ECB06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A6041BB7-F53B-4906-89FF-942EADAF7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155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E88A3-3E26-4731-A0D0-8567A07DA7E0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77322-9DE8-40F6-B0E4-027DC1002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965AF-68E6-4D74-89E1-CAD5A43EA89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A03A2-DF28-40B9-B0B2-57A66C8BE1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fld id="{3B3E5564-321A-4D93-B28F-EBD637AB9829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139931E1-B365-49EA-A812-1287A70FE9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21C89-74F9-481D-AF10-18CFCDAD0C37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CA3CFBDC-9185-4FC5-AF68-C9FDE9BC0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38091-D4AC-41B0-B2B8-891E459D7DD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C4A-DD62-4805-9695-FC760EDE0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18022-7D6A-40F7-8609-A41F44C0944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0D111-EA6A-46FB-BEC2-E0BE89D888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40597-3BB2-4709-8A2D-8C40A12964EB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DE9BA-A386-40A4-BC79-90990EB83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D074C-27FC-4365-9F70-F2D31B8743BA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43D0E-CCB0-43E7-9041-037F1D825B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72B9D-C510-491F-837D-30B3E11FD0B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90C91-D03F-4979-B77C-680F6782C1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7FDA8-2C50-427A-9A87-4127AE6C36F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A206-BCC6-4C4C-ADA5-5D32E94378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gif"/><Relationship Id="rId7" Type="http://schemas.openxmlformats.org/officeDocument/2006/relationships/image" Target="../media/image22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739673" y="304800"/>
            <a:ext cx="6947127" cy="6248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ZA" b="1" dirty="0">
                <a:solidFill>
                  <a:schemeClr val="tx2"/>
                </a:solidFill>
                <a:latin typeface="Arial" charset="0"/>
              </a:rPr>
              <a:t>				</a:t>
            </a: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r>
              <a:rPr lang="en-ZA" b="1" dirty="0">
                <a:solidFill>
                  <a:schemeClr val="tx2"/>
                </a:solidFill>
                <a:latin typeface="Arial" charset="0"/>
              </a:rPr>
              <a:t>			     </a:t>
            </a: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sz="3600" b="1" dirty="0">
                <a:solidFill>
                  <a:schemeClr val="tx2"/>
                </a:solidFill>
                <a:latin typeface="Arial" charset="0"/>
              </a:rPr>
            </a:br>
            <a:r>
              <a:rPr lang="en-ZA" b="1" dirty="0">
                <a:solidFill>
                  <a:schemeClr val="tx2"/>
                </a:solidFill>
                <a:latin typeface="Arial" charset="0"/>
              </a:rPr>
              <a:t>				</a:t>
            </a: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r>
              <a:rPr lang="en-ZA" sz="4000" b="1" dirty="0">
                <a:solidFill>
                  <a:srgbClr val="002060"/>
                </a:solidFill>
                <a:latin typeface="Arial" charset="0"/>
              </a:rPr>
              <a:t>TRAUMATIC</a:t>
            </a:r>
            <a:br>
              <a:rPr lang="en-ZA" sz="4000" b="1" dirty="0">
                <a:solidFill>
                  <a:srgbClr val="002060"/>
                </a:solidFill>
                <a:latin typeface="Arial" charset="0"/>
              </a:rPr>
            </a:br>
            <a:r>
              <a:rPr lang="en-ZA" sz="4000" b="1" dirty="0">
                <a:solidFill>
                  <a:srgbClr val="002060"/>
                </a:solidFill>
                <a:latin typeface="Arial" charset="0"/>
              </a:rPr>
              <a:t>				STRESS</a:t>
            </a:r>
            <a:br>
              <a:rPr lang="en-ZA" sz="4000" b="1" dirty="0">
                <a:solidFill>
                  <a:srgbClr val="002060"/>
                </a:solidFill>
                <a:latin typeface="Arial" charset="0"/>
              </a:rPr>
            </a:br>
            <a:r>
              <a:rPr lang="en-ZA" sz="4000" b="1" dirty="0">
                <a:solidFill>
                  <a:srgbClr val="002060"/>
                </a:solidFill>
                <a:latin typeface="Arial" charset="0"/>
              </a:rPr>
              <a:t>				DISORDERS: CRITICAL</a:t>
            </a:r>
            <a:br>
              <a:rPr lang="en-ZA" sz="4000" b="1" dirty="0">
                <a:solidFill>
                  <a:srgbClr val="002060"/>
                </a:solidFill>
                <a:latin typeface="Arial" charset="0"/>
              </a:rPr>
            </a:br>
            <a:r>
              <a:rPr lang="en-ZA" sz="4000" b="1" dirty="0">
                <a:solidFill>
                  <a:srgbClr val="002060"/>
                </a:solidFill>
                <a:latin typeface="Arial" charset="0"/>
              </a:rPr>
              <a:t>			   PERSPECTIVES</a:t>
            </a:r>
            <a:br>
              <a:rPr lang="en-ZA" sz="4000" b="1" dirty="0">
                <a:solidFill>
                  <a:srgbClr val="002060"/>
                </a:solidFill>
                <a:latin typeface="Arial" charset="0"/>
              </a:rPr>
            </a:b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r>
              <a:rPr lang="en-ZA" sz="1800" b="1" dirty="0">
                <a:solidFill>
                  <a:schemeClr val="tx2"/>
                </a:solidFill>
                <a:latin typeface="Arial" charset="0"/>
              </a:rPr>
              <a:t>			</a:t>
            </a: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r>
              <a:rPr lang="en-ZA" sz="1800" b="1" dirty="0">
                <a:solidFill>
                  <a:schemeClr val="tx2"/>
                </a:solidFill>
                <a:latin typeface="Arial" charset="0"/>
              </a:rPr>
              <a:t>				Debbie Kaminer</a:t>
            </a: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r>
              <a:rPr lang="en-ZA" sz="1800" b="1" dirty="0">
                <a:solidFill>
                  <a:schemeClr val="tx2"/>
                </a:solidFill>
                <a:latin typeface="Arial" charset="0"/>
              </a:rPr>
              <a:t>				Department of Psychology</a:t>
            </a: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r>
              <a:rPr lang="en-ZA" sz="1800" b="1" dirty="0">
                <a:solidFill>
                  <a:schemeClr val="tx2"/>
                </a:solidFill>
                <a:latin typeface="Arial" charset="0"/>
              </a:rPr>
              <a:t>				UCT</a:t>
            </a:r>
            <a:br>
              <a:rPr lang="en-ZA" sz="1800" b="1" dirty="0">
                <a:solidFill>
                  <a:schemeClr val="tx2"/>
                </a:solidFill>
                <a:latin typeface="Arial" charset="0"/>
              </a:rPr>
            </a:br>
            <a:br>
              <a:rPr lang="en-ZA" b="1" dirty="0">
                <a:solidFill>
                  <a:schemeClr val="tx2"/>
                </a:solidFill>
                <a:latin typeface="Arial" charset="0"/>
              </a:rPr>
            </a:br>
            <a:r>
              <a:rPr lang="en-ZA" b="1" dirty="0">
                <a:solidFill>
                  <a:schemeClr val="tx2"/>
                </a:solidFill>
                <a:latin typeface="Arial" charset="0"/>
              </a:rPr>
              <a:t>	</a:t>
            </a:r>
            <a:endParaRPr lang="en-ZA" dirty="0"/>
          </a:p>
        </p:txBody>
      </p:sp>
      <p:pic>
        <p:nvPicPr>
          <p:cNvPr id="2051" name="Picture 2" descr="C:\Users\umesh\AppData\Local\Microsoft\Windows\Temporary Internet Files\Content.Outlook\FKWCLX60\kentridge1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6713" cy="642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18487" cy="1196975"/>
          </a:xfrm>
        </p:spPr>
        <p:txBody>
          <a:bodyPr/>
          <a:lstStyle/>
          <a:p>
            <a:pPr eaLnBrk="1" hangingPunct="1"/>
            <a:r>
              <a:rPr lang="en-ZA" altLang="en-US" sz="2400" b="1" dirty="0">
                <a:solidFill>
                  <a:srgbClr val="002060"/>
                </a:solidFill>
                <a:latin typeface="Arial" charset="0"/>
              </a:rPr>
              <a:t>BENEFITS OF THE PTSD DIAGNOSIS </a:t>
            </a:r>
            <a:br>
              <a:rPr lang="en-ZA" altLang="en-US" sz="2400" b="1" dirty="0">
                <a:solidFill>
                  <a:schemeClr val="tx2"/>
                </a:solidFill>
                <a:latin typeface="Arial" charset="0"/>
              </a:rPr>
            </a:br>
            <a:endParaRPr lang="en-ZA" altLang="en-US" sz="2400" b="1" dirty="0">
              <a:solidFill>
                <a:schemeClr val="tx2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18488" cy="5145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Acknowledgement and normalisation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Reduces victim blame and isolation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Allows access to treatment and resources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Facilitates development of targeted treatments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Reduces social and financial costs of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 unrecognised and untreated trauma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4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latin typeface="Arial" charset="0"/>
            </a:endParaRPr>
          </a:p>
        </p:txBody>
      </p:sp>
      <p:pic>
        <p:nvPicPr>
          <p:cNvPr id="9220" name="Picture 5" descr="C:\Documents and Settings\Administrator\Desktop\awarenes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292600"/>
            <a:ext cx="2600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C:\Documents and Settings\Administrator\Desktop\ptsd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484313"/>
            <a:ext cx="296068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086725" cy="865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RISKS OF THE  ‘MEDICALISATION OF SUFFERING’</a:t>
            </a:r>
            <a:br>
              <a:rPr lang="en-ZA" sz="2400" b="1" dirty="0">
                <a:solidFill>
                  <a:srgbClr val="002060"/>
                </a:solidFill>
                <a:latin typeface="Arial" charset="0"/>
              </a:rPr>
            </a:br>
            <a:endParaRPr lang="en-ZA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6" y="685800"/>
            <a:ext cx="8086725" cy="6056312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Locating pathology in the individual disguises systemic and political oppression of specific groups (e.g. children, women, refugees, politically oppressed groups, workers)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9ECB4-6514-4966-9027-BDB9260F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1850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170C62C-E9FA-491E-B1C7-E5497EE6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52" y="44958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mesh\Desktop\file-20180215-130997-n6veim.jpg">
            <a:extLst>
              <a:ext uri="{FF2B5EF4-FFF2-40B4-BE49-F238E27FC236}">
                <a16:creationId xmlns:a16="http://schemas.microsoft.com/office/drawing/2014/main" id="{7E08E8D5-A1A4-4106-817E-93E18FB0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0683" y="1607022"/>
            <a:ext cx="2091244" cy="2091244"/>
          </a:xfrm>
          <a:prstGeom prst="rect">
            <a:avLst/>
          </a:prstGeom>
          <a:noFill/>
        </p:spPr>
      </p:pic>
      <p:pic>
        <p:nvPicPr>
          <p:cNvPr id="5" name="Picture 4" descr="A crowd of people&#10;&#10;Description automatically generated">
            <a:extLst>
              <a:ext uri="{FF2B5EF4-FFF2-40B4-BE49-F238E27FC236}">
                <a16:creationId xmlns:a16="http://schemas.microsoft.com/office/drawing/2014/main" id="{FB770E42-BF76-45DC-923C-54372E89E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0" y="4701921"/>
            <a:ext cx="3112632" cy="1743074"/>
          </a:xfrm>
          <a:prstGeom prst="rect">
            <a:avLst/>
          </a:prstGeom>
        </p:spPr>
      </p:pic>
      <p:pic>
        <p:nvPicPr>
          <p:cNvPr id="8" name="Picture 7" descr="A close up of a cage&#10;&#10;Description automatically generated">
            <a:extLst>
              <a:ext uri="{FF2B5EF4-FFF2-40B4-BE49-F238E27FC236}">
                <a16:creationId xmlns:a16="http://schemas.microsoft.com/office/drawing/2014/main" id="{9592F60C-04B3-463F-AF80-18BF51D752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83" y="1938337"/>
            <a:ext cx="2857500" cy="1600200"/>
          </a:xfrm>
          <a:prstGeom prst="rect">
            <a:avLst/>
          </a:prstGeom>
        </p:spPr>
      </p:pic>
      <p:pic>
        <p:nvPicPr>
          <p:cNvPr id="12" name="Picture 11" descr="A group of people in a store&#10;&#10;Description automatically generated">
            <a:extLst>
              <a:ext uri="{FF2B5EF4-FFF2-40B4-BE49-F238E27FC236}">
                <a16:creationId xmlns:a16="http://schemas.microsoft.com/office/drawing/2014/main" id="{DDFDA5E9-3030-4D3E-91B9-40A5A7623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3" y="4804569"/>
            <a:ext cx="2619375" cy="1743075"/>
          </a:xfrm>
          <a:prstGeom prst="rect">
            <a:avLst/>
          </a:prstGeom>
        </p:spPr>
      </p:pic>
      <p:pic>
        <p:nvPicPr>
          <p:cNvPr id="16" name="Picture 15" descr="A person holding a sign&#10;&#10;Description automatically generated">
            <a:extLst>
              <a:ext uri="{FF2B5EF4-FFF2-40B4-BE49-F238E27FC236}">
                <a16:creationId xmlns:a16="http://schemas.microsoft.com/office/drawing/2014/main" id="{A2494C94-D79F-4012-A2A7-A94F4C78A8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94" y="3933032"/>
            <a:ext cx="3007057" cy="1743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CC13-2EC0-45AE-9C06-CFA0F81C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"/>
            <a:ext cx="7772671" cy="761999"/>
          </a:xfrm>
        </p:spPr>
        <p:txBody>
          <a:bodyPr>
            <a:normAutofit fontScale="90000"/>
          </a:bodyPr>
          <a:lstStyle/>
          <a:p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RISKS OF THE  ‘MEDICALISATION OF SUFFERING’</a:t>
            </a:r>
            <a:br>
              <a:rPr lang="en-ZA" sz="2400" b="1" dirty="0">
                <a:solidFill>
                  <a:srgbClr val="002060"/>
                </a:solidFill>
                <a:latin typeface="Arial" charset="0"/>
              </a:rPr>
            </a:br>
            <a:endParaRPr lang="en-Z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1338-9D53-40B5-B4E9-A7289877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81000"/>
            <a:ext cx="7992803" cy="39937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Derek Summerfield and others argue that:</a:t>
            </a:r>
          </a:p>
          <a:p>
            <a:pPr>
              <a:spcAft>
                <a:spcPts val="0"/>
              </a:spcAft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the effects of trauma are symptoms of power imbalances in society, not of individual illness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A trauma diagnosis constitutes an apolitical, </a:t>
            </a:r>
            <a:r>
              <a:rPr lang="en-ZA" sz="2000" dirty="0" err="1">
                <a:solidFill>
                  <a:srgbClr val="002060"/>
                </a:solidFill>
                <a:latin typeface="Arial" charset="0"/>
              </a:rPr>
              <a:t>decontextualised</a:t>
            </a: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understanding of  trauma and violence that marginalises 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survivors’ experiences of injustice and exploitation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A trauma diagnosis implies that the individual is 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responsible for recovery, thereby maintaining 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social inequalities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endParaRPr lang="en-ZA" dirty="0"/>
          </a:p>
        </p:txBody>
      </p:sp>
      <p:pic>
        <p:nvPicPr>
          <p:cNvPr id="5" name="Picture 5" descr="C:\Documents and Settings\Administrator\Desktop\healing1.jpg">
            <a:extLst>
              <a:ext uri="{FF2B5EF4-FFF2-40B4-BE49-F238E27FC236}">
                <a16:creationId xmlns:a16="http://schemas.microsoft.com/office/drawing/2014/main" id="{849B8A19-27C2-45FB-9612-B832E079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42" y="2461198"/>
            <a:ext cx="179892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10 Must Have Books For Adults Recovering From Childhood Trauma And ...">
            <a:extLst>
              <a:ext uri="{FF2B5EF4-FFF2-40B4-BE49-F238E27FC236}">
                <a16:creationId xmlns:a16="http://schemas.microsoft.com/office/drawing/2014/main" id="{2B923985-E741-44B1-86B8-7283CBCD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44" y="3587769"/>
            <a:ext cx="1798929" cy="242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52549-A46D-4839-9C14-0F207B4D7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9" y="4026135"/>
            <a:ext cx="1971675" cy="2324100"/>
          </a:xfrm>
          <a:prstGeom prst="rect">
            <a:avLst/>
          </a:prstGeom>
        </p:spPr>
      </p:pic>
      <p:pic>
        <p:nvPicPr>
          <p:cNvPr id="2052" name="Picture 4" descr="Cannabis may hold promise to treat PTSD but more research is needed">
            <a:extLst>
              <a:ext uri="{FF2B5EF4-FFF2-40B4-BE49-F238E27FC236}">
                <a16:creationId xmlns:a16="http://schemas.microsoft.com/office/drawing/2014/main" id="{7F701FAE-4FB3-43FF-BED5-5B7A3BDC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4" y="498633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 PTSD study identifies potential path to treatment">
            <a:extLst>
              <a:ext uri="{FF2B5EF4-FFF2-40B4-BE49-F238E27FC236}">
                <a16:creationId xmlns:a16="http://schemas.microsoft.com/office/drawing/2014/main" id="{09D76FE6-DE6A-4078-A76C-8D0DD733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22" y="5007414"/>
            <a:ext cx="28098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55650" y="1"/>
            <a:ext cx="7968072" cy="769442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2060"/>
                </a:solidFill>
                <a:latin typeface="Arial" charset="0"/>
              </a:rPr>
              <a:t>PREVALENCE OF TRAUMA EXPOSURE </a:t>
            </a:r>
            <a:endParaRPr lang="en-GB" altLang="en-US" sz="2800" b="1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990601" y="685800"/>
            <a:ext cx="7619999" cy="4572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2000" b="1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3500" b="1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A national prevalence study of SA adult population found that 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75% has experienced a trauma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       (70% in USA)</a:t>
            </a:r>
          </a:p>
          <a:p>
            <a:pPr eaLnBrk="1" hangingPunct="1">
              <a:lnSpc>
                <a:spcPct val="80000"/>
              </a:lnSpc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56% have had multiple traumas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       (52% in USA)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ZA" altLang="en-US" sz="3500" dirty="0">
                <a:solidFill>
                  <a:srgbClr val="002060"/>
                </a:solidFill>
                <a:latin typeface="Arial" charset="0"/>
              </a:rPr>
              <a:t>38% have been victimised by some form of violence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ZA" altLang="en-US" sz="2900" dirty="0">
                <a:solidFill>
                  <a:srgbClr val="002060"/>
                </a:solidFill>
                <a:latin typeface="Arial" charset="0"/>
              </a:rPr>
              <a:t>Intimate partner violence 24% (but up to 50% in some studies)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ZA" altLang="en-US" sz="2900" dirty="0">
                <a:solidFill>
                  <a:srgbClr val="002060"/>
                </a:solidFill>
                <a:latin typeface="Arial" charset="0"/>
              </a:rPr>
              <a:t>Sexual assault 3.5% (but up to 25% in other studies)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ZA" altLang="en-US" sz="2900" dirty="0">
                <a:solidFill>
                  <a:srgbClr val="002060"/>
                </a:solidFill>
                <a:latin typeface="Arial" charset="0"/>
              </a:rPr>
              <a:t>Child abuse 12% (but up to 42% in some studies)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ZA" altLang="en-US" sz="2900" dirty="0">
                <a:solidFill>
                  <a:srgbClr val="002060"/>
                </a:solidFill>
                <a:latin typeface="Arial" charset="0"/>
              </a:rPr>
              <a:t>Physical assault 25%</a:t>
            </a:r>
          </a:p>
          <a:p>
            <a:pPr marL="0" indent="0">
              <a:lnSpc>
                <a:spcPct val="80000"/>
              </a:lnSpc>
              <a:buNone/>
            </a:pPr>
            <a:endParaRPr lang="en-ZA" altLang="en-US" sz="2900" dirty="0">
              <a:solidFill>
                <a:srgbClr val="00206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ZA" altLang="en-US" sz="35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20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24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400" dirty="0"/>
          </a:p>
        </p:txBody>
      </p:sp>
      <p:pic>
        <p:nvPicPr>
          <p:cNvPr id="14" name="Picture 2" descr="C:\Users\umesh\Desktop\Crime_March-9704HR_extra_large-627x418.jpg">
            <a:extLst>
              <a:ext uri="{FF2B5EF4-FFF2-40B4-BE49-F238E27FC236}">
                <a16:creationId xmlns:a16="http://schemas.microsoft.com/office/drawing/2014/main" id="{2647129F-DDA8-4A99-A7C5-D4272886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393373"/>
            <a:ext cx="3145166" cy="2448129"/>
          </a:xfrm>
          <a:prstGeom prst="rect">
            <a:avLst/>
          </a:prstGeom>
          <a:noFill/>
        </p:spPr>
      </p:pic>
      <p:pic>
        <p:nvPicPr>
          <p:cNvPr id="15" name="Picture 4" descr="C:\Documents and Settings\Administrator\Desktop\no peace.jpg">
            <a:extLst>
              <a:ext uri="{FF2B5EF4-FFF2-40B4-BE49-F238E27FC236}">
                <a16:creationId xmlns:a16="http://schemas.microsoft.com/office/drawing/2014/main" id="{B3E5CF79-7F19-456A-B6F1-71594C4D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64765"/>
            <a:ext cx="2747529" cy="20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99131-CCD2-495A-9AA5-40F60A5F9EAA}"/>
              </a:ext>
            </a:extLst>
          </p:cNvPr>
          <p:cNvSpPr txBox="1"/>
          <p:nvPr/>
        </p:nvSpPr>
        <p:spPr>
          <a:xfrm>
            <a:off x="5861893" y="4648200"/>
            <a:ext cx="2977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Trauma exposure is the norm, not the 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936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ZA" altLang="en-US" sz="2800" b="1" dirty="0">
                <a:solidFill>
                  <a:srgbClr val="002060"/>
                </a:solidFill>
                <a:latin typeface="Arial" charset="0"/>
              </a:rPr>
              <a:t>POSTTRAUMATIC STRESS DISORDER (PTSD) DIAGNOSTIC CRITERIA IN DSM-5 AND ICD-11</a:t>
            </a: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7099"/>
            <a:ext cx="7620000" cy="5827712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Experienced an event that involved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actual or threatened death, serious injury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 sexual violence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(direct experience, witnessed, heard about event experienced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 family member or close friend)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Re-experiences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trauma in some way (e.g. flashbacks, nightmares,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intrusive thoughts and images)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Avoidance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traumatic reminders (behavioural and cognitive)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Hypervigilance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(poor sleep and concentration, startle response, scanning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danger)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 DSM-5 ONLY: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Negative changes in cognition and mood 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(reduced 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interest in usual activities, feelings of detachment from others, restricted 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 of feelings, exaggerated negative beliefs about oneself, persistent 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 emotional state)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F) Symptoms last at least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 week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(DSM) or ‘several weeks’ (ICD)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G) Symptoms cause </a:t>
            </a:r>
            <a:r>
              <a:rPr lang="en-ZA" sz="23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significant distress or impairments 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daily functioning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ZA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 of above are common and normal in trauma survivors, who often return to equilibrium naturally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ZA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minority go on to develop PTSD, but this varies by country: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ZA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USA adult population has had PTSD in their lifetime, but only </a:t>
            </a:r>
            <a:r>
              <a:rPr lang="en-ZA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2.4%</a:t>
            </a:r>
            <a:r>
              <a:rPr lang="en-ZA" sz="2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SA population – WHY? (HOLD THAT THOUGHT…..)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8002587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sz="2800" b="1" dirty="0">
                <a:solidFill>
                  <a:srgbClr val="002060"/>
                </a:solidFill>
              </a:rPr>
              <a:t>HISTORY OF PTSD AS A DIAGNOSTIC CATEGORY:  </a:t>
            </a:r>
            <a:br>
              <a:rPr lang="en-ZA" sz="2800" b="1" dirty="0">
                <a:solidFill>
                  <a:srgbClr val="002060"/>
                </a:solidFill>
              </a:rPr>
            </a:br>
            <a:r>
              <a:rPr lang="en-ZA" sz="2800" b="1" dirty="0">
                <a:solidFill>
                  <a:srgbClr val="002060"/>
                </a:solidFill>
              </a:rPr>
              <a:t>TWO COMPETING NARRATIVES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7500" y="1052513"/>
            <a:ext cx="8502650" cy="5616575"/>
          </a:xfrm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b="1" dirty="0">
                <a:solidFill>
                  <a:srgbClr val="002060"/>
                </a:solidFill>
                <a:latin typeface="Arial" charset="0"/>
              </a:rPr>
              <a:t>PTSD as recognition of a disorder that has always existed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b="1" dirty="0">
                <a:solidFill>
                  <a:srgbClr val="002060"/>
                </a:solidFill>
                <a:latin typeface="Arial" charset="0"/>
              </a:rPr>
              <a:t>(see Judith Herman, </a:t>
            </a:r>
            <a:r>
              <a:rPr lang="en-ZA" sz="2000" b="1" i="1" dirty="0">
                <a:solidFill>
                  <a:srgbClr val="002060"/>
                </a:solidFill>
                <a:latin typeface="Arial" charset="0"/>
              </a:rPr>
              <a:t>Trauma and Recovery</a:t>
            </a:r>
            <a:r>
              <a:rPr lang="en-ZA" sz="2000" b="1" dirty="0">
                <a:solidFill>
                  <a:srgbClr val="002060"/>
                </a:solidFill>
                <a:latin typeface="Arial" charset="0"/>
              </a:rPr>
              <a:t>)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b="1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Trauma has always had damaging effects, but these have often been     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denied by society (e.g. Freud’s theories of sexual abuse; World Wars; 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Vietnam war)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    PTSD entered the DSM system in 1980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“                       PTSD is merely the re-naming of an age-old condition”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2895600"/>
            <a:ext cx="2663825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>
                <a:solidFill>
                  <a:schemeClr val="tx2"/>
                </a:solidFill>
              </a:rPr>
              <a:t>1970s: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dirty="0">
                <a:solidFill>
                  <a:schemeClr val="tx2"/>
                </a:solidFill>
              </a:rPr>
              <a:t>Rise of feminism and war veterans support groups in USA created a political environment that was more open to recognising the damaging effects of violence and abuse</a:t>
            </a:r>
          </a:p>
        </p:txBody>
      </p:sp>
      <p:pic>
        <p:nvPicPr>
          <p:cNvPr id="11269" name="Picture 5" descr="C:\Documents and Settings\Administrator\Desktop\femin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573463"/>
            <a:ext cx="24844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C:\Documents and Settings\Administrator\Desktop\vet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357563"/>
            <a:ext cx="27225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458200" cy="1066800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2060"/>
                </a:solidFill>
              </a:rPr>
              <a:t>HISTORY OF PTSD AS A DIAGNOSTIC CATEGORY:  </a:t>
            </a:r>
            <a:br>
              <a:rPr lang="en-ZA" altLang="en-US" sz="2800" b="1" dirty="0">
                <a:solidFill>
                  <a:srgbClr val="002060"/>
                </a:solidFill>
              </a:rPr>
            </a:br>
            <a:r>
              <a:rPr lang="en-ZA" altLang="en-US" sz="2800" b="1" dirty="0">
                <a:solidFill>
                  <a:srgbClr val="002060"/>
                </a:solidFill>
              </a:rPr>
              <a:t>TWO COMPETING NARRATIVES</a:t>
            </a:r>
            <a:endParaRPr lang="en-ZA" altLang="en-US" sz="2800" dirty="0">
              <a:solidFill>
                <a:srgbClr val="00206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038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400" b="1" dirty="0">
                <a:solidFill>
                  <a:srgbClr val="002060"/>
                </a:solidFill>
              </a:rPr>
              <a:t>The cultural “invention” of PTSD?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400" b="1" dirty="0">
                <a:solidFill>
                  <a:srgbClr val="002060"/>
                </a:solidFill>
              </a:rPr>
              <a:t>(See Allan Young, </a:t>
            </a:r>
            <a:r>
              <a:rPr lang="en-ZA" sz="2400" b="1" i="1" dirty="0">
                <a:solidFill>
                  <a:srgbClr val="002060"/>
                </a:solidFill>
              </a:rPr>
              <a:t>The Harmony of Illusions</a:t>
            </a:r>
            <a:r>
              <a:rPr lang="en-ZA" sz="2400" b="1" dirty="0">
                <a:solidFill>
                  <a:srgbClr val="002060"/>
                </a:solidFill>
              </a:rPr>
              <a:t>)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b="1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400" dirty="0">
                <a:solidFill>
                  <a:srgbClr val="002060"/>
                </a:solidFill>
              </a:rPr>
              <a:t>Historically documented traumatic stress syndromes did </a:t>
            </a:r>
            <a:r>
              <a:rPr lang="en-ZA" sz="2400" u="sng" dirty="0">
                <a:solidFill>
                  <a:srgbClr val="002060"/>
                </a:solidFill>
              </a:rPr>
              <a:t>not</a:t>
            </a:r>
            <a:r>
              <a:rPr lang="en-ZA" sz="2400" dirty="0">
                <a:solidFill>
                  <a:srgbClr val="002060"/>
                </a:solidFill>
              </a:rPr>
              <a:t> have the same symptoms as PTSD (e.g. intrusive and avoidance symptoms not prominent)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400" dirty="0">
              <a:solidFill>
                <a:schemeClr val="tx2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chemeClr val="tx2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552267" cy="685799"/>
          </a:xfrm>
        </p:spPr>
        <p:txBody>
          <a:bodyPr/>
          <a:lstStyle/>
          <a:p>
            <a:pPr eaLnBrk="1" hangingPunct="1"/>
            <a:r>
              <a:rPr lang="en-ZA" altLang="en-US" sz="2800" dirty="0">
                <a:solidFill>
                  <a:schemeClr val="tx2"/>
                </a:solidFill>
              </a:rPr>
              <a:t>Railway spine (1860’s)</a:t>
            </a:r>
            <a:endParaRPr lang="en-GB" altLang="en-US" sz="2800" dirty="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982133" y="1371601"/>
            <a:ext cx="7704667" cy="4628215"/>
          </a:xfrm>
        </p:spPr>
        <p:txBody>
          <a:bodyPr/>
          <a:lstStyle/>
          <a:p>
            <a:pPr lvl="4" eaLnBrk="1" hangingPunct="1">
              <a:buFont typeface="Arial" charset="0"/>
              <a:buNone/>
            </a:pPr>
            <a:r>
              <a:rPr lang="en-ZA" altLang="en-US" dirty="0"/>
              <a:t>					</a:t>
            </a: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SYMPTOMS: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					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					Anxiety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					Nightmares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					Forgetfulness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800" dirty="0">
                <a:solidFill>
                  <a:srgbClr val="002060"/>
                </a:solidFill>
                <a:latin typeface="Arial" charset="0"/>
              </a:rPr>
              <a:t>					But also prominent physical or 						somatic symptoms (headaches, hearing 		problems, numbness of arms, legs					etc.)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dirty="0">
                <a:solidFill>
                  <a:srgbClr val="002060"/>
                </a:solidFill>
                <a:latin typeface="Arial" charset="0"/>
              </a:rPr>
              <a:t>					</a:t>
            </a:r>
            <a:endParaRPr lang="en-GB" altLang="en-US" dirty="0">
              <a:solidFill>
                <a:srgbClr val="002060"/>
              </a:solidFill>
              <a:latin typeface="Arial" charset="0"/>
            </a:endParaRPr>
          </a:p>
        </p:txBody>
      </p:sp>
      <p:pic>
        <p:nvPicPr>
          <p:cNvPr id="13316" name="Picture 4" descr="railwaysp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68738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219200" y="219075"/>
            <a:ext cx="7010400" cy="695324"/>
          </a:xfrm>
        </p:spPr>
        <p:txBody>
          <a:bodyPr/>
          <a:lstStyle/>
          <a:p>
            <a:pPr eaLnBrk="1" hangingPunct="1"/>
            <a:r>
              <a:rPr lang="en-ZA" altLang="en-US" sz="2800" dirty="0">
                <a:solidFill>
                  <a:srgbClr val="002060"/>
                </a:solidFill>
              </a:rPr>
              <a:t>Hysteria (late 1800’s)</a:t>
            </a:r>
            <a:endParaRPr lang="en-GB" altLang="en-US" sz="2800" dirty="0">
              <a:solidFill>
                <a:srgbClr val="002060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990600" y="1296578"/>
            <a:ext cx="3200399" cy="4875621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SYMPTOMS: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64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 err="1">
                <a:solidFill>
                  <a:srgbClr val="002060"/>
                </a:solidFill>
                <a:latin typeface="Arial" charset="0"/>
              </a:rPr>
              <a:t>Paralysis,seizures</a:t>
            </a: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blindness with no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organic cause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64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Emotional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excitability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64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More consistent with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Conversion Disorder and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the ‘feminine’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personality disorders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(borderline, histrionic) in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the current DSM system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6400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Associated with repressed,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rather than intrusive,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ZA" altLang="en-US" sz="6400" dirty="0">
                <a:solidFill>
                  <a:srgbClr val="002060"/>
                </a:solidFill>
                <a:latin typeface="Arial" charset="0"/>
              </a:rPr>
              <a:t>memories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ZA" alt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altLang="en-US" sz="1600" dirty="0"/>
          </a:p>
        </p:txBody>
      </p:sp>
      <p:pic>
        <p:nvPicPr>
          <p:cNvPr id="14340" name="Picture 4" descr="Charco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1783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82133" y="152401"/>
            <a:ext cx="7476067" cy="990599"/>
          </a:xfrm>
        </p:spPr>
        <p:txBody>
          <a:bodyPr/>
          <a:lstStyle/>
          <a:p>
            <a:pPr algn="l" eaLnBrk="1" hangingPunct="1"/>
            <a:r>
              <a:rPr lang="en-ZA" altLang="en-US" sz="2800" dirty="0">
                <a:solidFill>
                  <a:srgbClr val="002060"/>
                </a:solidFill>
              </a:rPr>
              <a:t>Shell Shock (WWI) and Combat Fatigue (WWII)</a:t>
            </a:r>
            <a:endParaRPr lang="en-GB" altLang="en-US" sz="2800" dirty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733800" y="1645764"/>
            <a:ext cx="4953000" cy="3840636"/>
          </a:xfrm>
        </p:spPr>
        <p:txBody>
          <a:bodyPr>
            <a:normAutofit lnSpcReduction="10000"/>
          </a:bodyPr>
          <a:lstStyle/>
          <a:p>
            <a:pPr lvl="4" eaLnBrk="1" hangingPunct="1">
              <a:buFont typeface="Arial" charset="0"/>
              <a:buNone/>
            </a:pPr>
            <a:r>
              <a:rPr lang="en-ZA" altLang="en-US" dirty="0"/>
              <a:t>			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SYMPTOMS: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Nightmares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Restlessness, 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Irritability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But also prominent somatic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symptoms (paralysis, seizures, 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muteness and blindness with no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sz="1600" dirty="0">
                <a:solidFill>
                  <a:srgbClr val="002060"/>
                </a:solidFill>
                <a:latin typeface="Arial" charset="0"/>
              </a:rPr>
              <a:t>no organic basis)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dirty="0">
                <a:solidFill>
                  <a:schemeClr val="tx2"/>
                </a:solidFill>
                <a:latin typeface="Arial" charset="0"/>
              </a:rPr>
              <a:t>	</a:t>
            </a:r>
          </a:p>
          <a:p>
            <a:pPr lvl="4" eaLnBrk="1" hangingPunct="1">
              <a:buFont typeface="Arial" charset="0"/>
              <a:buNone/>
            </a:pPr>
            <a:r>
              <a:rPr lang="en-ZA" altLang="en-US" dirty="0">
                <a:solidFill>
                  <a:schemeClr val="tx2"/>
                </a:solidFill>
                <a:latin typeface="Arial" charset="0"/>
              </a:rPr>
              <a:t>				</a:t>
            </a:r>
            <a:endParaRPr lang="en-GB" altLang="en-US" dirty="0">
              <a:latin typeface="Arial" charset="0"/>
            </a:endParaRPr>
          </a:p>
        </p:txBody>
      </p:sp>
      <p:pic>
        <p:nvPicPr>
          <p:cNvPr id="15364" name="Picture 4" descr="shellshock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315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32657962-2C71-4069-8143-3394D109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8" y="289718"/>
            <a:ext cx="8267700" cy="62785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PTSD has not always existed- in recent decades it has become culturally available and culturally codified as an acceptable and recognisable way to </a:t>
            </a:r>
            <a:r>
              <a:rPr lang="en-ZA" sz="2000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express</a:t>
            </a:r>
            <a:r>
              <a:rPr lang="en-ZA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traumatic stress in Northern/Western contexts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Development of a “PTSD industry”: PTSD Research Centres, scales to assess PTSD, and treatments developed specifically for PTSD serve to “glue” the diagnosis together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GB" sz="2000" dirty="0">
              <a:latin typeface="Arial" charset="0"/>
            </a:endParaRPr>
          </a:p>
        </p:txBody>
      </p:sp>
      <p:pic>
        <p:nvPicPr>
          <p:cNvPr id="9219" name="Picture 4" descr="C:\Documents and Settings\Administrator\Desktop\NationalCent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11" y="3874710"/>
            <a:ext cx="1524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 descr="C:\Documents and Settings\Administrator\Desktop\meds PTS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3968751"/>
            <a:ext cx="2254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 descr="C:\Documents and Settings\Administrator\Desktop\fo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2842" y="4043364"/>
            <a:ext cx="16605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7" descr="C:\Documents and Settings\Administrator\Desktop\PE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4137" y="3838574"/>
            <a:ext cx="12954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C:\Documents and Settings\Administrator\Desktop\workboo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8225" y="3725068"/>
            <a:ext cx="137477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1550</TotalTime>
  <Words>958</Words>
  <Application>Microsoft Office PowerPoint</Application>
  <PresentationFormat>On-screen Show 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                         TRAUMATIC     STRESS     DISORDERS: CRITICAL       PERSPECTIVES           Debbie Kaminer     Department of Psychology     UCT   </vt:lpstr>
      <vt:lpstr>PREVALENCE OF TRAUMA EXPOSURE </vt:lpstr>
      <vt:lpstr>POSTTRAUMATIC STRESS DISORDER (PTSD) DIAGNOSTIC CRITERIA IN DSM-5 AND ICD-11</vt:lpstr>
      <vt:lpstr>HISTORY OF PTSD AS A DIAGNOSTIC CATEGORY:   TWO COMPETING NARRATIVES</vt:lpstr>
      <vt:lpstr>HISTORY OF PTSD AS A DIAGNOSTIC CATEGORY:   TWO COMPETING NARRATIVES</vt:lpstr>
      <vt:lpstr>Railway spine (1860’s)</vt:lpstr>
      <vt:lpstr>Hysteria (late 1800’s)</vt:lpstr>
      <vt:lpstr>Shell Shock (WWI) and Combat Fatigue (WWII)</vt:lpstr>
      <vt:lpstr>PowerPoint Presentation</vt:lpstr>
      <vt:lpstr>BENEFITS OF THE PTSD DIAGNOSIS  </vt:lpstr>
      <vt:lpstr>RISKS OF THE  ‘MEDICALISATION OF SUFFERING’ </vt:lpstr>
      <vt:lpstr>RISKS OF THE  ‘MEDICALISATION OF SUFFERING’ 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TRAUMATIC     STRESS     DISORDERS:     CRITICAL       PERSPECTIVES           Debbie Kaminer     Department of Psychology     UCT</dc:title>
  <dc:creator>Debbie Kaminer</dc:creator>
  <cp:lastModifiedBy>Debbie</cp:lastModifiedBy>
  <cp:revision>123</cp:revision>
  <dcterms:created xsi:type="dcterms:W3CDTF">2015-08-13T12:59:11Z</dcterms:created>
  <dcterms:modified xsi:type="dcterms:W3CDTF">2022-10-10T15:02:46Z</dcterms:modified>
</cp:coreProperties>
</file>