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9" r:id="rId3"/>
    <p:sldId id="299" r:id="rId4"/>
    <p:sldId id="280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Kaminer" initials="DK" lastIdx="1" clrIdx="0">
    <p:extLst>
      <p:ext uri="{19B8F6BF-5375-455C-9EA6-DF929625EA0E}">
        <p15:presenceInfo xmlns:p15="http://schemas.microsoft.com/office/powerpoint/2012/main" userId="S::01369085@wf.uct.ac.za::079e73a3-10cf-4dfd-8047-4f071873b3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>
      <p:cViewPr varScale="1">
        <p:scale>
          <a:sx n="75" d="100"/>
          <a:sy n="75" d="100"/>
        </p:scale>
        <p:origin x="160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8T07:43:55.74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C8E7A-BB9D-4CB3-A404-D7D20EDA077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315DFCF8-9D32-4C2F-B4C2-2244A8F40216}">
      <dgm:prSet phldrT="[Text]" custT="1"/>
      <dgm:spPr/>
      <dgm:t>
        <a:bodyPr/>
        <a:lstStyle/>
        <a:p>
          <a:pPr algn="l"/>
          <a:r>
            <a:rPr lang="en-ZA" sz="1400" b="1" dirty="0">
              <a:solidFill>
                <a:schemeClr val="tx2"/>
              </a:solidFill>
            </a:rPr>
            <a:t>	</a:t>
          </a:r>
          <a:r>
            <a:rPr lang="en-ZA" sz="1600" b="1" dirty="0">
              <a:solidFill>
                <a:schemeClr val="tx2"/>
              </a:solidFill>
            </a:rPr>
            <a:t>NEIGHBORHOOD VIOLENCE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Hearing gunshots in the street 	95%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Witnessing a beating in the street	82%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Witnessing a stabbing in the street	58%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Witnessing a shooting in the street	45%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Seeing dead bodies in the street	47%</a:t>
          </a:r>
        </a:p>
      </dgm:t>
    </dgm:pt>
    <dgm:pt modelId="{0FD7F538-25DC-4471-9876-80C1E6F288F1}" type="parTrans" cxnId="{28EF3BE9-93A5-4335-A11C-875108C98838}">
      <dgm:prSet/>
      <dgm:spPr/>
      <dgm:t>
        <a:bodyPr/>
        <a:lstStyle/>
        <a:p>
          <a:endParaRPr lang="en-ZA"/>
        </a:p>
      </dgm:t>
    </dgm:pt>
    <dgm:pt modelId="{E99F4B96-DA68-493E-8FB7-17B6AE4BAFCA}" type="sibTrans" cxnId="{28EF3BE9-93A5-4335-A11C-875108C98838}">
      <dgm:prSet/>
      <dgm:spPr/>
      <dgm:t>
        <a:bodyPr/>
        <a:lstStyle/>
        <a:p>
          <a:endParaRPr lang="en-ZA"/>
        </a:p>
      </dgm:t>
    </dgm:pt>
    <dgm:pt modelId="{0D9B3027-6FD5-45A1-BD61-52DE3A8BC511}">
      <dgm:prSet phldrT="[Text]" custT="1"/>
      <dgm:spPr/>
      <dgm:t>
        <a:bodyPr/>
        <a:lstStyle/>
        <a:p>
          <a:pPr algn="l"/>
          <a:r>
            <a:rPr lang="en-ZA" sz="1600" b="1" dirty="0">
              <a:solidFill>
                <a:schemeClr val="tx2"/>
              </a:solidFill>
            </a:rPr>
            <a:t>DOMESTIC VIOLENCE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Beaten with implement	52%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Seeing adults hit 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each other		41% </a:t>
          </a:r>
        </a:p>
      </dgm:t>
    </dgm:pt>
    <dgm:pt modelId="{C7EB7973-932A-4660-B447-15ED66D4F572}" type="parTrans" cxnId="{32F16D45-BB7D-48D7-AB2E-6C4C09331184}">
      <dgm:prSet/>
      <dgm:spPr/>
      <dgm:t>
        <a:bodyPr/>
        <a:lstStyle/>
        <a:p>
          <a:endParaRPr lang="en-ZA"/>
        </a:p>
      </dgm:t>
    </dgm:pt>
    <dgm:pt modelId="{5828D4BE-1AE9-442A-B981-08CD187086C4}" type="sibTrans" cxnId="{32F16D45-BB7D-48D7-AB2E-6C4C09331184}">
      <dgm:prSet/>
      <dgm:spPr/>
      <dgm:t>
        <a:bodyPr/>
        <a:lstStyle/>
        <a:p>
          <a:endParaRPr lang="en-ZA"/>
        </a:p>
      </dgm:t>
    </dgm:pt>
    <dgm:pt modelId="{C48554DF-851E-4E67-AD17-4DDAFFD1FC88}">
      <dgm:prSet phldrT="[Text]" custT="1"/>
      <dgm:spPr/>
      <dgm:t>
        <a:bodyPr/>
        <a:lstStyle/>
        <a:p>
          <a:pPr algn="ctr"/>
          <a:endParaRPr lang="en-ZA" sz="1600" b="1" dirty="0">
            <a:solidFill>
              <a:schemeClr val="tx2"/>
            </a:solidFill>
          </a:endParaRPr>
        </a:p>
        <a:p>
          <a:pPr algn="ctr"/>
          <a:endParaRPr lang="en-ZA" sz="1600" b="1" dirty="0">
            <a:solidFill>
              <a:schemeClr val="tx2"/>
            </a:solidFill>
          </a:endParaRPr>
        </a:p>
        <a:p>
          <a:pPr algn="ctr"/>
          <a:r>
            <a:rPr lang="en-ZA" sz="1600" b="1" dirty="0">
              <a:solidFill>
                <a:schemeClr val="tx2"/>
              </a:solidFill>
            </a:rPr>
            <a:t>SCHOOL VIOLENCE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Threatened with beating 38%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Beaten 			18%</a:t>
          </a:r>
        </a:p>
        <a:p>
          <a:pPr algn="l"/>
          <a:r>
            <a:rPr lang="en-ZA" sz="1600" b="1" dirty="0">
              <a:solidFill>
                <a:schemeClr val="tx2"/>
              </a:solidFill>
            </a:rPr>
            <a:t>Witnessed knife threat	20%</a:t>
          </a:r>
        </a:p>
        <a:p>
          <a:pPr algn="l"/>
          <a:endParaRPr lang="en-ZA" sz="1600" b="1" dirty="0">
            <a:solidFill>
              <a:schemeClr val="tx2"/>
            </a:solidFill>
          </a:endParaRPr>
        </a:p>
      </dgm:t>
    </dgm:pt>
    <dgm:pt modelId="{412DAC76-5E35-4266-9CF2-7A11932168CC}" type="parTrans" cxnId="{E5D92A3F-AFCA-41FF-936F-AE9AEF1A41F5}">
      <dgm:prSet/>
      <dgm:spPr/>
      <dgm:t>
        <a:bodyPr/>
        <a:lstStyle/>
        <a:p>
          <a:endParaRPr lang="en-ZA"/>
        </a:p>
      </dgm:t>
    </dgm:pt>
    <dgm:pt modelId="{678BE6B2-779C-402E-9032-54BDD5A11EE3}" type="sibTrans" cxnId="{E5D92A3F-AFCA-41FF-936F-AE9AEF1A41F5}">
      <dgm:prSet/>
      <dgm:spPr/>
      <dgm:t>
        <a:bodyPr/>
        <a:lstStyle/>
        <a:p>
          <a:endParaRPr lang="en-ZA"/>
        </a:p>
      </dgm:t>
    </dgm:pt>
    <dgm:pt modelId="{4F81517B-3F5D-4BB9-A72C-EE54ECA4AF8E}" type="pres">
      <dgm:prSet presAssocID="{E27C8E7A-BB9D-4CB3-A404-D7D20EDA0774}" presName="compositeShape" presStyleCnt="0">
        <dgm:presLayoutVars>
          <dgm:chMax val="7"/>
          <dgm:dir/>
          <dgm:resizeHandles val="exact"/>
        </dgm:presLayoutVars>
      </dgm:prSet>
      <dgm:spPr/>
    </dgm:pt>
    <dgm:pt modelId="{4889A8A1-5526-4EBD-A886-7F109339B61A}" type="pres">
      <dgm:prSet presAssocID="{315DFCF8-9D32-4C2F-B4C2-2244A8F40216}" presName="circ1" presStyleLbl="vennNode1" presStyleIdx="0" presStyleCnt="3" custScaleX="157621" custScaleY="109667"/>
      <dgm:spPr/>
    </dgm:pt>
    <dgm:pt modelId="{AA652753-86E4-4A69-9D29-DF8988619B1D}" type="pres">
      <dgm:prSet presAssocID="{315DFCF8-9D32-4C2F-B4C2-2244A8F402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555E7C-AC90-48CF-B0D9-42A96516D599}" type="pres">
      <dgm:prSet presAssocID="{0D9B3027-6FD5-45A1-BD61-52DE3A8BC511}" presName="circ2" presStyleLbl="vennNode1" presStyleIdx="1" presStyleCnt="3" custScaleX="125339" custLinFactNeighborX="29511" custLinFactNeighborY="3918"/>
      <dgm:spPr/>
    </dgm:pt>
    <dgm:pt modelId="{8572E494-C45A-42DC-92CD-BC43F2CC1CB7}" type="pres">
      <dgm:prSet presAssocID="{0D9B3027-6FD5-45A1-BD61-52DE3A8BC51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FB7232-E419-4309-BFAE-83AD88955978}" type="pres">
      <dgm:prSet presAssocID="{C48554DF-851E-4E67-AD17-4DDAFFD1FC88}" presName="circ3" presStyleLbl="vennNode1" presStyleIdx="2" presStyleCnt="3" custScaleX="147997" custLinFactNeighborX="-15995" custLinFactNeighborY="6214"/>
      <dgm:spPr/>
    </dgm:pt>
    <dgm:pt modelId="{D5264668-5447-4050-A36E-E0E51F4C17E8}" type="pres">
      <dgm:prSet presAssocID="{C48554DF-851E-4E67-AD17-4DDAFFD1FC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0174A06-7B19-4222-BF39-61AE66F2BEA9}" type="presOf" srcId="{0D9B3027-6FD5-45A1-BD61-52DE3A8BC511}" destId="{8572E494-C45A-42DC-92CD-BC43F2CC1CB7}" srcOrd="1" destOrd="0" presId="urn:microsoft.com/office/officeart/2005/8/layout/venn1"/>
    <dgm:cxn modelId="{621CD82C-51DE-4820-AE5C-45A4D7D29E9D}" type="presOf" srcId="{C48554DF-851E-4E67-AD17-4DDAFFD1FC88}" destId="{55FB7232-E419-4309-BFAE-83AD88955978}" srcOrd="0" destOrd="0" presId="urn:microsoft.com/office/officeart/2005/8/layout/venn1"/>
    <dgm:cxn modelId="{9ACF773A-0667-4890-A4BD-E0A147903510}" type="presOf" srcId="{315DFCF8-9D32-4C2F-B4C2-2244A8F40216}" destId="{4889A8A1-5526-4EBD-A886-7F109339B61A}" srcOrd="0" destOrd="0" presId="urn:microsoft.com/office/officeart/2005/8/layout/venn1"/>
    <dgm:cxn modelId="{E5D92A3F-AFCA-41FF-936F-AE9AEF1A41F5}" srcId="{E27C8E7A-BB9D-4CB3-A404-D7D20EDA0774}" destId="{C48554DF-851E-4E67-AD17-4DDAFFD1FC88}" srcOrd="2" destOrd="0" parTransId="{412DAC76-5E35-4266-9CF2-7A11932168CC}" sibTransId="{678BE6B2-779C-402E-9032-54BDD5A11EE3}"/>
    <dgm:cxn modelId="{32F16D45-BB7D-48D7-AB2E-6C4C09331184}" srcId="{E27C8E7A-BB9D-4CB3-A404-D7D20EDA0774}" destId="{0D9B3027-6FD5-45A1-BD61-52DE3A8BC511}" srcOrd="1" destOrd="0" parTransId="{C7EB7973-932A-4660-B447-15ED66D4F572}" sibTransId="{5828D4BE-1AE9-442A-B981-08CD187086C4}"/>
    <dgm:cxn modelId="{61FEABB1-9197-440C-ADCF-0AC12F19534C}" type="presOf" srcId="{E27C8E7A-BB9D-4CB3-A404-D7D20EDA0774}" destId="{4F81517B-3F5D-4BB9-A72C-EE54ECA4AF8E}" srcOrd="0" destOrd="0" presId="urn:microsoft.com/office/officeart/2005/8/layout/venn1"/>
    <dgm:cxn modelId="{3EADFEB5-3A96-4334-8624-DD726FB41146}" type="presOf" srcId="{C48554DF-851E-4E67-AD17-4DDAFFD1FC88}" destId="{D5264668-5447-4050-A36E-E0E51F4C17E8}" srcOrd="1" destOrd="0" presId="urn:microsoft.com/office/officeart/2005/8/layout/venn1"/>
    <dgm:cxn modelId="{EB181EC0-15F2-4AA1-AEA1-16448F8103EE}" type="presOf" srcId="{315DFCF8-9D32-4C2F-B4C2-2244A8F40216}" destId="{AA652753-86E4-4A69-9D29-DF8988619B1D}" srcOrd="1" destOrd="0" presId="urn:microsoft.com/office/officeart/2005/8/layout/venn1"/>
    <dgm:cxn modelId="{723995C0-B52A-4432-975E-CB3FBCF3FF02}" type="presOf" srcId="{0D9B3027-6FD5-45A1-BD61-52DE3A8BC511}" destId="{55555E7C-AC90-48CF-B0D9-42A96516D599}" srcOrd="0" destOrd="0" presId="urn:microsoft.com/office/officeart/2005/8/layout/venn1"/>
    <dgm:cxn modelId="{28EF3BE9-93A5-4335-A11C-875108C98838}" srcId="{E27C8E7A-BB9D-4CB3-A404-D7D20EDA0774}" destId="{315DFCF8-9D32-4C2F-B4C2-2244A8F40216}" srcOrd="0" destOrd="0" parTransId="{0FD7F538-25DC-4471-9876-80C1E6F288F1}" sibTransId="{E99F4B96-DA68-493E-8FB7-17B6AE4BAFCA}"/>
    <dgm:cxn modelId="{77F2078F-8A24-482B-A79D-12CB7816A687}" type="presParOf" srcId="{4F81517B-3F5D-4BB9-A72C-EE54ECA4AF8E}" destId="{4889A8A1-5526-4EBD-A886-7F109339B61A}" srcOrd="0" destOrd="0" presId="urn:microsoft.com/office/officeart/2005/8/layout/venn1"/>
    <dgm:cxn modelId="{97935CFB-CCB6-4640-935D-7F896D9E0D16}" type="presParOf" srcId="{4F81517B-3F5D-4BB9-A72C-EE54ECA4AF8E}" destId="{AA652753-86E4-4A69-9D29-DF8988619B1D}" srcOrd="1" destOrd="0" presId="urn:microsoft.com/office/officeart/2005/8/layout/venn1"/>
    <dgm:cxn modelId="{40EF960D-7F85-4B04-A949-B70A83A43210}" type="presParOf" srcId="{4F81517B-3F5D-4BB9-A72C-EE54ECA4AF8E}" destId="{55555E7C-AC90-48CF-B0D9-42A96516D599}" srcOrd="2" destOrd="0" presId="urn:microsoft.com/office/officeart/2005/8/layout/venn1"/>
    <dgm:cxn modelId="{4944ECCA-A189-430A-A888-282E815D6447}" type="presParOf" srcId="{4F81517B-3F5D-4BB9-A72C-EE54ECA4AF8E}" destId="{8572E494-C45A-42DC-92CD-BC43F2CC1CB7}" srcOrd="3" destOrd="0" presId="urn:microsoft.com/office/officeart/2005/8/layout/venn1"/>
    <dgm:cxn modelId="{AC15D59F-33B0-4E70-930E-6EDC127651C6}" type="presParOf" srcId="{4F81517B-3F5D-4BB9-A72C-EE54ECA4AF8E}" destId="{55FB7232-E419-4309-BFAE-83AD88955978}" srcOrd="4" destOrd="0" presId="urn:microsoft.com/office/officeart/2005/8/layout/venn1"/>
    <dgm:cxn modelId="{BF42DFC0-0BE8-43F9-BA05-1A7B068506BA}" type="presParOf" srcId="{4F81517B-3F5D-4BB9-A72C-EE54ECA4AF8E}" destId="{D5264668-5447-4050-A36E-E0E51F4C17E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9A8A1-5526-4EBD-A886-7F109339B61A}">
      <dsp:nvSpPr>
        <dsp:cNvPr id="0" name=""/>
        <dsp:cNvSpPr/>
      </dsp:nvSpPr>
      <dsp:spPr>
        <a:xfrm>
          <a:off x="1714849" y="80311"/>
          <a:ext cx="5238316" cy="36446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kern="1200" dirty="0">
              <a:solidFill>
                <a:schemeClr val="tx2"/>
              </a:solidFill>
            </a:rPr>
            <a:t>	</a:t>
          </a:r>
          <a:r>
            <a:rPr lang="en-ZA" sz="1600" b="1" kern="1200" dirty="0">
              <a:solidFill>
                <a:schemeClr val="tx2"/>
              </a:solidFill>
            </a:rPr>
            <a:t>NEIGHBORHOOD VIOLENCE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Hearing gunshots in the street 	95%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Witnessing a beating in the street	82%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Witnessing a stabbing in the street	58%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Witnessing a shooting in the street	45%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Seeing dead bodies in the street	47%</a:t>
          </a:r>
        </a:p>
      </dsp:txBody>
      <dsp:txXfrm>
        <a:off x="2413291" y="718122"/>
        <a:ext cx="3841432" cy="1640084"/>
      </dsp:txXfrm>
    </dsp:sp>
    <dsp:sp modelId="{55555E7C-AC90-48CF-B0D9-42A96516D599}">
      <dsp:nvSpPr>
        <dsp:cNvPr id="0" name=""/>
        <dsp:cNvSpPr/>
      </dsp:nvSpPr>
      <dsp:spPr>
        <a:xfrm>
          <a:off x="4126042" y="2398359"/>
          <a:ext cx="4165469" cy="3323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DOMESTIC VIOLENCE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Beaten with implement	52%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Seeing adults hit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each other		41% </a:t>
          </a:r>
        </a:p>
      </dsp:txBody>
      <dsp:txXfrm>
        <a:off x="5399982" y="3256895"/>
        <a:ext cx="2499281" cy="1827849"/>
      </dsp:txXfrm>
    </dsp:sp>
    <dsp:sp modelId="{55FB7232-E419-4309-BFAE-83AD88955978}">
      <dsp:nvSpPr>
        <dsp:cNvPr id="0" name=""/>
        <dsp:cNvSpPr/>
      </dsp:nvSpPr>
      <dsp:spPr>
        <a:xfrm>
          <a:off x="144017" y="2398359"/>
          <a:ext cx="4918476" cy="3323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600" b="1" kern="1200" dirty="0">
            <a:solidFill>
              <a:schemeClr val="tx2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600" b="1" kern="1200" dirty="0">
            <a:solidFill>
              <a:schemeClr val="tx2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SCHOOL VIOLENCE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Threatened with beating 38%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Beaten 			18%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>
              <a:solidFill>
                <a:schemeClr val="tx2"/>
              </a:solidFill>
            </a:rPr>
            <a:t>Witnessed knife threat	20%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600" b="1" kern="1200" dirty="0">
            <a:solidFill>
              <a:schemeClr val="tx2"/>
            </a:solidFill>
          </a:endParaRPr>
        </a:p>
      </dsp:txBody>
      <dsp:txXfrm>
        <a:off x="607174" y="3256895"/>
        <a:ext cx="2951085" cy="1827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9EEFC5-B1DF-41F9-A3CB-9AEDBCF467A1}" type="datetimeFigureOut">
              <a:rPr lang="en-US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3B155B-EC0D-4E66-B814-4CE3F9AB7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ZA" altLang="en-US"/>
              <a:t>As one illustration of violence as a condition rather than an event, we recently conducted a survey of primary school children in Grade 7 in Hanover Park, a low-income residential area about half an hour away from here, and found that</a:t>
            </a:r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r>
              <a:rPr lang="en-ZA" altLang="en-US"/>
              <a:t>With regard to neighborhood violence...... </a:t>
            </a:r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endParaRPr lang="en-ZA" altLang="en-US"/>
          </a:p>
          <a:p>
            <a:pPr eaLnBrk="1" hangingPunct="1">
              <a:spcBef>
                <a:spcPct val="0"/>
              </a:spcBef>
            </a:pPr>
            <a:r>
              <a:rPr lang="en-ZA" altLang="en-US"/>
              <a:t>In addition, the vast majority of participants report being exposed to violence across all these domains, indicating an absence of any safe space.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9A2E6-6D6F-418C-8DF4-1193CE7583C5}" type="slidenum">
              <a:rPr lang="en-Z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fld id="{3671A47A-B67A-432F-AB10-D16102ECB06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A6041BB7-F53B-4906-89FF-942EADAF7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155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E88A3-3E26-4731-A0D0-8567A07DA7E0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77322-9DE8-40F6-B0E4-027DC1002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965AF-68E6-4D74-89E1-CAD5A43EA89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A03A2-DF28-40B9-B0B2-57A66C8BE1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fld id="{3B3E5564-321A-4D93-B28F-EBD637AB9829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139931E1-B365-49EA-A812-1287A70FE9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21C89-74F9-481D-AF10-18CFCDAD0C37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CA3CFBDC-9185-4FC5-AF68-C9FDE9BC0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38091-D4AC-41B0-B2B8-891E459D7DD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C4A-DD62-4805-9695-FC760EDE0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18022-7D6A-40F7-8609-A41F44C0944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0D111-EA6A-46FB-BEC2-E0BE89D888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40597-3BB2-4709-8A2D-8C40A12964EB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DE9BA-A386-40A4-BC79-90990EB83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D074C-27FC-4365-9F70-F2D31B8743BA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43D0E-CCB0-43E7-9041-037F1D825B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72B9D-C510-491F-837D-30B3E11FD0B3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90C91-D03F-4979-B77C-680F6782C1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7FDA8-2C50-427A-9A87-4127AE6C36F5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A206-BCC6-4C4C-ADA5-5D32E94378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1AF658-897F-4371-A08F-FAC2EF39320F}" type="datetimeFigureOut">
              <a:rPr lang="en-US" smtClean="0"/>
              <a:pPr>
                <a:defRPr/>
              </a:pPr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A638943-1B26-43FA-9DCE-1513F447A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990600" y="685800"/>
            <a:ext cx="7848600" cy="57213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b="1" dirty="0">
              <a:solidFill>
                <a:schemeClr val="tx2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PTSD: OTHER TRAUMATIC STRESS RESPONSES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b="1" dirty="0">
              <a:solidFill>
                <a:srgbClr val="00206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AutoNum type="arabicParenR"/>
              <a:defRPr/>
            </a:pP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Psychological impact of prolonged abuse</a:t>
            </a:r>
          </a:p>
          <a:p>
            <a:pPr marL="457200" indent="-457200" eaLnBrk="1" fontAlgn="auto" hangingPunct="1">
              <a:spcAft>
                <a:spcPts val="0"/>
              </a:spcAft>
              <a:buAutoNum type="arabicParenR"/>
              <a:defRPr/>
            </a:pP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What happens when trauma isn’t “post”?</a:t>
            </a:r>
          </a:p>
          <a:p>
            <a:pPr marL="457200" indent="-457200" eaLnBrk="1" fontAlgn="auto" hangingPunct="1">
              <a:spcAft>
                <a:spcPts val="0"/>
              </a:spcAft>
              <a:buAutoNum type="arabicParenR"/>
              <a:defRPr/>
            </a:pPr>
            <a:r>
              <a:rPr lang="en-ZA" b="1" dirty="0">
                <a:solidFill>
                  <a:srgbClr val="002060"/>
                </a:solidFill>
                <a:latin typeface="Arial" charset="0"/>
              </a:rPr>
              <a:t>Historical and collective trauma</a:t>
            </a:r>
          </a:p>
          <a:p>
            <a:pPr marL="457200" indent="-457200" eaLnBrk="1" fontAlgn="auto" hangingPunct="1">
              <a:spcAft>
                <a:spcPts val="0"/>
              </a:spcAft>
              <a:buAutoNum type="arabicParenR"/>
              <a:defRPr/>
            </a:pP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Cultural variations in expressions of traumatic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     stress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400" b="1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GB" sz="24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7950" y="19050"/>
            <a:ext cx="8785225" cy="817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ZA" sz="2800" b="1" dirty="0">
                <a:solidFill>
                  <a:schemeClr val="tx2"/>
                </a:solidFill>
                <a:latin typeface="Arial" charset="0"/>
              </a:rPr>
            </a:br>
            <a:r>
              <a:rPr lang="en-ZA" sz="2400" b="1" dirty="0">
                <a:solidFill>
                  <a:srgbClr val="002060"/>
                </a:solidFill>
                <a:latin typeface="Arial" charset="0"/>
              </a:rPr>
              <a:t>PSYCHOLOGICAL IMPACT OF PROLONGED ABUSE</a:t>
            </a:r>
            <a:br>
              <a:rPr lang="en-ZA" sz="2400" b="1" dirty="0">
                <a:solidFill>
                  <a:srgbClr val="002060"/>
                </a:solidFill>
                <a:latin typeface="Arial" charset="0"/>
              </a:rPr>
            </a:br>
            <a:endParaRPr lang="en-ZA" sz="2400" b="1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640763" cy="50688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400" b="1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000" b="1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000" b="1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000" b="1" dirty="0">
              <a:solidFill>
                <a:schemeClr val="tx2"/>
              </a:solidFill>
              <a:latin typeface="Arial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0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1161346" y="836613"/>
            <a:ext cx="8592254" cy="1104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ZA" dirty="0">
                <a:solidFill>
                  <a:srgbClr val="002060"/>
                </a:solidFill>
              </a:rPr>
              <a:t>Global prevalence of childhood physical abuse: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2060"/>
                </a:solidFill>
              </a:rPr>
              <a:t>22.6% or 226 per 1000 children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2060"/>
                </a:solidFill>
              </a:rPr>
              <a:t>no gender or cultural-geographic differences found</a:t>
            </a:r>
          </a:p>
          <a:p>
            <a:pPr eaLnBrk="1" hangingPunct="1"/>
            <a:r>
              <a:rPr lang="en-ZA" dirty="0">
                <a:solidFill>
                  <a:srgbClr val="002060"/>
                </a:solidFill>
              </a:rPr>
              <a:t>(</a:t>
            </a:r>
            <a:r>
              <a:rPr lang="en-ZA" dirty="0" err="1">
                <a:solidFill>
                  <a:srgbClr val="002060"/>
                </a:solidFill>
              </a:rPr>
              <a:t>Stoltenborgh</a:t>
            </a:r>
            <a:r>
              <a:rPr lang="en-ZA" dirty="0">
                <a:solidFill>
                  <a:srgbClr val="002060"/>
                </a:solidFill>
              </a:rPr>
              <a:t> et al., 2013)</a:t>
            </a:r>
            <a:endParaRPr lang="en-ZA" altLang="en-US" dirty="0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Global prevalence of childhood sexual abuse: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12.7% or 127 per 1000 children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More common in girls than boys, but Africa had highest rate of </a:t>
            </a: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      sexual abuse of boys compared with other continents</a:t>
            </a: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ZA" altLang="en-US" sz="2000" dirty="0" err="1">
                <a:solidFill>
                  <a:srgbClr val="002060"/>
                </a:solidFill>
                <a:latin typeface="Calibri" pitchFamily="34" charset="0"/>
              </a:rPr>
              <a:t>Stoltenborgh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 et al., 2011)</a:t>
            </a:r>
          </a:p>
          <a:p>
            <a:pPr eaLnBrk="1" hangingPunct="1"/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Global prevalence of childhood emotional abuse: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36.3% or 363 per 1000 children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No gender or cultural-geographic differences found</a:t>
            </a: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(</a:t>
            </a:r>
            <a:r>
              <a:rPr lang="en-ZA" altLang="en-US" sz="2000" dirty="0" err="1">
                <a:solidFill>
                  <a:srgbClr val="002060"/>
                </a:solidFill>
                <a:latin typeface="Calibri" pitchFamily="34" charset="0"/>
              </a:rPr>
              <a:t>Stoltenborgh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 et al., 2012)</a:t>
            </a:r>
          </a:p>
          <a:p>
            <a:pPr eaLnBrk="1" hangingPunct="1"/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Global prevalence of intimate partner violence: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30% of women aged over 15 years have experienced IPV</a:t>
            </a:r>
          </a:p>
          <a:p>
            <a:pPr eaLnBrk="1" hangingPunct="1"/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(DeVries et al., 2013)</a:t>
            </a:r>
          </a:p>
          <a:p>
            <a:pPr eaLnBrk="1" hangingPunct="1"/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pPr eaLnBrk="1" hangingPunct="1"/>
            <a:endParaRPr lang="en-US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  <a:p>
            <a:pPr eaLnBrk="1" hangingPunct="1"/>
            <a:endParaRPr lang="en-ZA" alt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5E45-CD70-4196-BDB6-5CB77B60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7738531" cy="990600"/>
          </a:xfrm>
        </p:spPr>
        <p:txBody>
          <a:bodyPr>
            <a:normAutofit fontScale="90000"/>
          </a:bodyPr>
          <a:lstStyle/>
          <a:p>
            <a:br>
              <a:rPr lang="en-ZA" sz="2800" b="1" dirty="0">
                <a:solidFill>
                  <a:srgbClr val="002060"/>
                </a:solidFill>
                <a:latin typeface="Arial" charset="0"/>
              </a:rPr>
            </a:br>
            <a:r>
              <a:rPr lang="en-ZA" sz="2700" b="1" dirty="0">
                <a:solidFill>
                  <a:srgbClr val="002060"/>
                </a:solidFill>
                <a:latin typeface="Arial" charset="0"/>
              </a:rPr>
              <a:t>PSYCHOLOGICAL IMPACT OF PROLONGED ABUSE</a:t>
            </a:r>
            <a:br>
              <a:rPr lang="en-ZA" sz="2700" b="1" dirty="0">
                <a:solidFill>
                  <a:srgbClr val="002060"/>
                </a:solidFill>
                <a:latin typeface="Arial" charset="0"/>
              </a:rPr>
            </a:br>
            <a:r>
              <a:rPr lang="en-ZA" sz="2700" b="1" dirty="0">
                <a:solidFill>
                  <a:srgbClr val="002060"/>
                </a:solidFill>
                <a:latin typeface="Arial" charset="0"/>
              </a:rPr>
              <a:t>(</a:t>
            </a:r>
            <a:endParaRPr lang="en-Z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8847-54A3-4858-BC01-3A4045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200"/>
            <a:ext cx="7772400" cy="540784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2A863-6776-4329-A849-2CE73B16D19D}"/>
              </a:ext>
            </a:extLst>
          </p:cNvPr>
          <p:cNvSpPr/>
          <p:nvPr/>
        </p:nvSpPr>
        <p:spPr>
          <a:xfrm>
            <a:off x="1066799" y="1219200"/>
            <a:ext cx="7738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ZA" altLang="en-US" sz="20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Abuse often occurs in </a:t>
            </a:r>
            <a:r>
              <a:rPr lang="en-ZA" altLang="en-US" sz="2000" b="1" dirty="0">
                <a:solidFill>
                  <a:srgbClr val="002060"/>
                </a:solidFill>
                <a:latin typeface="Calibri" pitchFamily="34" charset="0"/>
              </a:rPr>
              <a:t>critical developmental window periods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, is </a:t>
            </a:r>
            <a:r>
              <a:rPr lang="en-ZA" altLang="en-US" sz="2000" b="1" dirty="0">
                <a:solidFill>
                  <a:srgbClr val="002060"/>
                </a:solidFill>
                <a:latin typeface="Calibri" pitchFamily="34" charset="0"/>
              </a:rPr>
              <a:t>predictable  but inescapable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, involves </a:t>
            </a:r>
            <a:r>
              <a:rPr lang="en-ZA" altLang="en-US" sz="2000" b="1" dirty="0">
                <a:solidFill>
                  <a:srgbClr val="002060"/>
                </a:solidFill>
                <a:latin typeface="Calibri" pitchFamily="34" charset="0"/>
              </a:rPr>
              <a:t>relational tr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auma, and occurs in broader context of </a:t>
            </a:r>
            <a:r>
              <a:rPr lang="en-ZA" altLang="en-US" sz="2000" b="1" dirty="0">
                <a:solidFill>
                  <a:srgbClr val="002060"/>
                </a:solidFill>
                <a:latin typeface="Calibri" pitchFamily="34" charset="0"/>
              </a:rPr>
              <a:t>disturbed family relationships</a:t>
            </a:r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46% of general psychiatric hospital patients reported histories of child sexual abuse in research interviews but in only 14% of cases had this history been documented in case files</a:t>
            </a:r>
          </a:p>
          <a:p>
            <a:endParaRPr lang="en-ZA" altLang="en-US" sz="2000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ZA" altLang="en-US" sz="2000" dirty="0">
                <a:solidFill>
                  <a:srgbClr val="002060"/>
                </a:solidFill>
                <a:latin typeface="Calibri" pitchFamily="34" charset="0"/>
              </a:rPr>
              <a:t>Patients with childhood abuse histories have higher rates of re-admission and are more expensive to treat than patients with no abuse histories – repeated diagnostic and treatment failures?</a:t>
            </a:r>
          </a:p>
        </p:txBody>
      </p:sp>
    </p:spTree>
    <p:extLst>
      <p:ext uri="{BB962C8B-B14F-4D97-AF65-F5344CB8AC3E}">
        <p14:creationId xmlns:p14="http://schemas.microsoft.com/office/powerpoint/2010/main" val="30677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8305800" cy="6219825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ZA" altLang="en-US" sz="2000" b="1" dirty="0">
              <a:solidFill>
                <a:srgbClr val="00206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alt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Some survivors of prolonged abuse develop a wide range of other symptoms </a:t>
            </a:r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alt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captured by the PTSD diagnosis – alternative diagnostic formulations </a:t>
            </a:r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alt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been suggested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PTSD (Judith Herman, 1992) 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Symptoms include: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Disturbed sense of </a:t>
            </a:r>
            <a:r>
              <a:rPr lang="en-ZA" sz="29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feelings of fragmentation and detachment</a:t>
            </a: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Difficulties with regulating </a:t>
            </a:r>
            <a:r>
              <a:rPr lang="en-ZA" sz="29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emotions</a:t>
            </a: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–substance abuse, self-harm, dissociation, somatisation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Difficulties with </a:t>
            </a:r>
            <a:r>
              <a:rPr lang="en-ZA" sz="29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ZA" sz="29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revictimisation</a:t>
            </a: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unstable relationships (too trusting vs mistrusting)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Complex PTSD the same as Borderline Personality Disorder -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80-90% of BPD patients have histories of childhood abuse or neglect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9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ICD-11 new diagnosis of Complex PTSD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PTSD </a:t>
            </a:r>
            <a:r>
              <a:rPr lang="en-US" sz="2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disturbances in </a:t>
            </a:r>
            <a:r>
              <a:rPr lang="en-US" sz="2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identity, emotions and relationships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consistently negative identity, emotions and relational experiences vs. inconsistency/fluctuation of BPD; less self-harm, less impulsivity, more relational avoidance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628467" cy="628649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sz="3100" b="1" dirty="0">
                <a:solidFill>
                  <a:srgbClr val="002060"/>
                </a:solidFill>
              </a:rPr>
              <a:t>WHAT HAPPENS WHEN TRAUMA ISN’T “POST” (PAST)?</a:t>
            </a:r>
            <a:br>
              <a:rPr lang="en-ZA" sz="3100" b="1" dirty="0">
                <a:solidFill>
                  <a:srgbClr val="002060"/>
                </a:solidFill>
              </a:rPr>
            </a:br>
            <a:r>
              <a:rPr lang="en-ZA" sz="2700" b="1" dirty="0">
                <a:solidFill>
                  <a:srgbClr val="002060"/>
                </a:solidFill>
              </a:rPr>
              <a:t>(See Eagle and Kaminer reading)</a:t>
            </a:r>
            <a:br>
              <a:rPr lang="en-ZA" sz="2700" dirty="0">
                <a:solidFill>
                  <a:schemeClr val="tx2"/>
                </a:solidFill>
              </a:rPr>
            </a:br>
            <a:endParaRPr lang="en-GB" sz="2700" dirty="0">
              <a:solidFill>
                <a:schemeClr val="tx2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371600" y="1570036"/>
            <a:ext cx="7391400" cy="4830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PTSD and Complex PSTD assume the trauma is in the past (distant or recent)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In South Africa, many people live in situations of chronic violence across home, school, work, transport routes and </a:t>
            </a:r>
            <a:r>
              <a:rPr lang="en-ZA" sz="2000" dirty="0" err="1">
                <a:solidFill>
                  <a:srgbClr val="002060"/>
                </a:solidFill>
                <a:latin typeface="Arial" charset="0"/>
              </a:rPr>
              <a:t>neighborhood</a:t>
            </a: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      An absence of any safe spaces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       Constant feeling of threat,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	realistic </a:t>
            </a:r>
            <a:r>
              <a:rPr lang="en-ZA" sz="2000" dirty="0" err="1">
                <a:solidFill>
                  <a:srgbClr val="002060"/>
                </a:solidFill>
                <a:latin typeface="Arial" charset="0"/>
              </a:rPr>
              <a:t>ongoing</a:t>
            </a:r>
            <a:r>
              <a:rPr lang="en-ZA" sz="2000" dirty="0">
                <a:solidFill>
                  <a:srgbClr val="002060"/>
                </a:solidFill>
                <a:latin typeface="Arial" charset="0"/>
              </a:rPr>
              <a:t> danger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	Violence as a condition rather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	than an event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A" sz="20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	Absence of protection, failure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ZA" sz="2000" dirty="0">
                <a:solidFill>
                  <a:srgbClr val="002060"/>
                </a:solidFill>
                <a:latin typeface="Arial" charset="0"/>
              </a:rPr>
              <a:t>		of systems of law and order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Arial" charset="0"/>
            </a:endParaRPr>
          </a:p>
        </p:txBody>
      </p:sp>
      <p:pic>
        <p:nvPicPr>
          <p:cNvPr id="23556" name="Picture 6" descr="C:\Documents and Settings\Administrator\Desktop\crime alert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187325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7" descr="C:\Documents and Settings\Administrator\Desktop\crime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80438"/>
            <a:ext cx="2514600" cy="168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umesh\Desktop\gang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200400"/>
            <a:ext cx="3295650" cy="139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793115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sz="2800" b="1" dirty="0">
                <a:solidFill>
                  <a:schemeClr val="tx2"/>
                </a:solidFill>
              </a:rPr>
              <a:t>Survey of primary school children in a low-income residential area of Cape Town (n=617)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980728"/>
          <a:ext cx="8291512" cy="572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476067" cy="457199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ZA" sz="3100" b="1" dirty="0">
                <a:solidFill>
                  <a:srgbClr val="002060"/>
                </a:solidFill>
              </a:rPr>
              <a:t>WHAT HAPPENS WHEN TRAUMA ISN’T “POST” (PAST)?</a:t>
            </a:r>
            <a:br>
              <a:rPr lang="en-ZA" sz="3100" dirty="0">
                <a:solidFill>
                  <a:srgbClr val="002060"/>
                </a:solidFill>
              </a:rPr>
            </a:br>
            <a:endParaRPr lang="en-GB" sz="3100" dirty="0">
              <a:solidFill>
                <a:srgbClr val="002060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51816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Could there be a Continuous Traumatic Stress (CTS) response?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Threat is contextual rather than relational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Threat is pervasive across multiple sites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Preoccupation with current and future danger rather than a past event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Avoidance and high levels of arousal may be protective rather than maladaptive ‘false alarms’ as in PTSD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Need to discriminate between perceived and actual threats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Absence of protection, failure of systems of law and order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ZA" sz="2400" dirty="0">
                <a:solidFill>
                  <a:srgbClr val="002060"/>
                </a:solidFill>
                <a:latin typeface="Arial" charset="0"/>
              </a:rPr>
              <a:t>Possible effects on youth of exposure to a combination of domestic and community violence: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ZA" sz="2400" dirty="0">
              <a:solidFill>
                <a:srgbClr val="002060"/>
              </a:solidFill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Defeat response: sense of futility, apathy, disengagement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Emotional dissociation, lack of empathy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Terminal thinking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Learning problems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Appetitive (rather than purely instrumental or reactive) aggression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ZA" sz="2200" dirty="0">
                <a:solidFill>
                  <a:srgbClr val="002060"/>
                </a:solidFill>
                <a:latin typeface="Arial" charset="0"/>
              </a:rPr>
              <a:t>Substance abuse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ZA" sz="1900" dirty="0">
              <a:solidFill>
                <a:schemeClr val="tx2"/>
              </a:solidFill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latin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1553</TotalTime>
  <Words>815</Words>
  <Application>Microsoft Office PowerPoint</Application>
  <PresentationFormat>On-screen Show (4:3)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PowerPoint Presentation</vt:lpstr>
      <vt:lpstr> PSYCHOLOGICAL IMPACT OF PROLONGED ABUSE </vt:lpstr>
      <vt:lpstr> PSYCHOLOGICAL IMPACT OF PROLONGED ABUSE (</vt:lpstr>
      <vt:lpstr>PowerPoint Presentation</vt:lpstr>
      <vt:lpstr>WHAT HAPPENS WHEN TRAUMA ISN’T “POST” (PAST)? (See Eagle and Kaminer reading) </vt:lpstr>
      <vt:lpstr>Survey of primary school children in a low-income residential area of Cape Town (n=617) </vt:lpstr>
      <vt:lpstr>WHAT HAPPENS WHEN TRAUMA ISN’T “POST” (PAST)? 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TRAUMATIC     STRESS     DISORDERS:     CRITICAL       PERSPECTIVES           Debbie Kaminer     Department of Psychology     UCT</dc:title>
  <dc:creator>Debbie Kaminer</dc:creator>
  <cp:lastModifiedBy>Debbie</cp:lastModifiedBy>
  <cp:revision>123</cp:revision>
  <dcterms:created xsi:type="dcterms:W3CDTF">2015-08-13T12:59:11Z</dcterms:created>
  <dcterms:modified xsi:type="dcterms:W3CDTF">2022-10-10T15:03:44Z</dcterms:modified>
</cp:coreProperties>
</file>