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6" r:id="rId2"/>
    <p:sldId id="305" r:id="rId3"/>
    <p:sldId id="287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Kaminer" initials="DK" lastIdx="1" clrIdx="0">
    <p:extLst>
      <p:ext uri="{19B8F6BF-5375-455C-9EA6-DF929625EA0E}">
        <p15:presenceInfo xmlns:p15="http://schemas.microsoft.com/office/powerpoint/2012/main" userId="S::01369085@wf.uct.ac.za::079e73a3-10cf-4dfd-8047-4f071873b3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75" d="100"/>
          <a:sy n="75" d="100"/>
        </p:scale>
        <p:origin x="160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9EEFC5-B1DF-41F9-A3CB-9AEDBCF467A1}" type="datetimeFigureOut">
              <a:rPr lang="en-US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3B155B-EC0D-4E66-B814-4CE3F9AB7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ZA" altLang="en-US"/>
              <a:t>So, within the pages of these two journals, how much research on aspects of traumatic stress is emerging from the Global South?</a:t>
            </a:r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r>
              <a:rPr lang="en-ZA" altLang="en-US"/>
              <a:t>Of all the articles published in the Journal of Traumatic Stress over the ten year review period, only 8% reported on samples living in or originating from the Global South. If we look more specifically at the representation of low-HDI countries (the most impoverished parts of the Global South), this proportion drops to a mere 3%. The statistics from the second journal are almost identical, so this trend is not unique to the Journal of Traumatic Stress.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C2926A-F84B-4AC4-B2E0-28CD14D46A40}" type="slidenum">
              <a:rPr lang="en-Z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3671A47A-B67A-432F-AB10-D16102ECB06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A6041BB7-F53B-4906-89FF-942EADAF7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155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E88A3-3E26-4731-A0D0-8567A07DA7E0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77322-9DE8-40F6-B0E4-027DC1002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965AF-68E6-4D74-89E1-CAD5A43EA89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A03A2-DF28-40B9-B0B2-57A66C8BE1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fld id="{3B3E5564-321A-4D93-B28F-EBD637AB9829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139931E1-B365-49EA-A812-1287A70FE9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21C89-74F9-481D-AF10-18CFCDAD0C37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CA3CFBDC-9185-4FC5-AF68-C9FDE9BC0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38091-D4AC-41B0-B2B8-891E459D7DD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C4A-DD62-4805-9695-FC760EDE0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18022-7D6A-40F7-8609-A41F44C0944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0D111-EA6A-46FB-BEC2-E0BE89D888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40597-3BB2-4709-8A2D-8C40A12964EB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DE9BA-A386-40A4-BC79-90990EB83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D074C-27FC-4365-9F70-F2D31B8743BA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43D0E-CCB0-43E7-9041-037F1D825B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72B9D-C510-491F-837D-30B3E11FD0B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90C91-D03F-4979-B77C-680F6782C1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7FDA8-2C50-427A-9A87-4127AE6C36F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A206-BCC6-4C4C-ADA5-5D32E94378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DC1B-14FF-4FC0-BF47-B6544719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1"/>
            <a:ext cx="7924800" cy="685799"/>
          </a:xfrm>
        </p:spPr>
        <p:txBody>
          <a:bodyPr>
            <a:normAutofit/>
          </a:bodyPr>
          <a:lstStyle/>
          <a:p>
            <a:r>
              <a:rPr lang="en-ZA" sz="2800" b="1" dirty="0">
                <a:solidFill>
                  <a:srgbClr val="002060"/>
                </a:solidFill>
              </a:rPr>
              <a:t>COLLECTIVE AND HISTORICAL  TRAUMA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B15-833A-47E5-92B2-39D23637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04244"/>
            <a:ext cx="81534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ZA" sz="4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ZA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Collective trauma </a:t>
            </a:r>
          </a:p>
          <a:p>
            <a:pPr marL="0" indent="0">
              <a:buNone/>
            </a:pPr>
            <a:r>
              <a:rPr lang="en-ZA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Cataclysmic events that have a </a:t>
            </a:r>
            <a:r>
              <a:rPr lang="en-ZA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psychological effect on groups of people </a:t>
            </a:r>
            <a:r>
              <a:rPr lang="en-ZA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by shared characteristics or social positionings within a society, or on an entire society</a:t>
            </a:r>
          </a:p>
          <a:p>
            <a:pPr marL="0" indent="0">
              <a:buNone/>
            </a:pPr>
            <a:r>
              <a:rPr lang="en-ZA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events are represented in the collective memory of the group/society and have impacts at a group/societal level.</a:t>
            </a:r>
          </a:p>
          <a:p>
            <a:pPr marL="0" indent="0">
              <a:buNone/>
            </a:pPr>
            <a:r>
              <a:rPr lang="en-ZA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from past 10 years: Marikana; murder of George Floyd; Covid pandemic; war in Ukraine.</a:t>
            </a:r>
          </a:p>
          <a:p>
            <a:pPr marL="0" indent="0">
              <a:buNone/>
            </a:pPr>
            <a:endParaRPr lang="en-ZA" sz="4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sz="4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1028" name="Picture 4" descr="George Floyd murals pop up around the world, from Syria to Los Angeles |  Dazed">
            <a:extLst>
              <a:ext uri="{FF2B5EF4-FFF2-40B4-BE49-F238E27FC236}">
                <a16:creationId xmlns:a16="http://schemas.microsoft.com/office/drawing/2014/main" id="{CB3681A4-27B5-4110-B110-6D54A95C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466725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member Marikana">
            <a:extLst>
              <a:ext uri="{FF2B5EF4-FFF2-40B4-BE49-F238E27FC236}">
                <a16:creationId xmlns:a16="http://schemas.microsoft.com/office/drawing/2014/main" id="{C3042D3E-0587-465B-872F-FBCA5013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191000"/>
            <a:ext cx="1752600" cy="22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person, dressed&#10;&#10;Description automatically generated">
            <a:extLst>
              <a:ext uri="{FF2B5EF4-FFF2-40B4-BE49-F238E27FC236}">
                <a16:creationId xmlns:a16="http://schemas.microsoft.com/office/drawing/2014/main" id="{BE96D043-9467-CCD5-F705-2048DA1D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4646930"/>
            <a:ext cx="3371850" cy="18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9D9-5832-4F5F-ABCC-59E59B5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52400"/>
            <a:ext cx="7857067" cy="609601"/>
          </a:xfrm>
        </p:spPr>
        <p:txBody>
          <a:bodyPr>
            <a:normAutofit/>
          </a:bodyPr>
          <a:lstStyle/>
          <a:p>
            <a:r>
              <a:rPr lang="en-ZA" sz="2800" b="1" dirty="0">
                <a:solidFill>
                  <a:srgbClr val="002060"/>
                </a:solidFill>
              </a:rPr>
              <a:t>COLLECTIVE AND HISTORICAL  TRAUMA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8564-51F7-4BE0-9989-B0E9B3EA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838200"/>
            <a:ext cx="7933267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trauma (a specific category of collective trauma)</a:t>
            </a:r>
          </a:p>
          <a:p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construct to describe the long-term, enduring impact of previous experiences of colonisation, cultural suppression and historical oppression of a specific group by another specific group.</a:t>
            </a:r>
          </a:p>
          <a:p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an impact on collective identity formation across generations. </a:t>
            </a:r>
            <a:r>
              <a:rPr lang="en-ZA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events/experiences are represented in the collective memory and consciousness of the group, even among those who were not actually present during those events/experiences. This representation can have both</a:t>
            </a:r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positive (</a:t>
            </a:r>
            <a:r>
              <a:rPr lang="en-ZA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sense of belonging, pride and resilience) and negative aspects (</a:t>
            </a:r>
            <a:r>
              <a:rPr lang="en-ZA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internalisation of oppressor’s denigrated views of one’s own group).</a:t>
            </a:r>
          </a:p>
          <a:p>
            <a:pPr>
              <a:buFontTx/>
              <a:buChar char="-"/>
            </a:pPr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Cross-generational impact within families through denial and silencing of the “indescribable” and “undiscussable”; children may become carriers or enactors of parents’ unacknowledged or unexpressed feelings of loss, shame, pain, fear, rage, hatred, etc. (inter-generational transmission of trauma).</a:t>
            </a:r>
          </a:p>
          <a:p>
            <a:r>
              <a:rPr lang="en-ZA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possible similarities, each human catastrophe has its own history, social and political dynamics, and corresponding patterns of individual and collective response rooted in culture and context.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09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ZA" sz="2400" b="1" dirty="0">
                <a:solidFill>
                  <a:schemeClr val="tx2"/>
                </a:solidFill>
              </a:rPr>
            </a:br>
            <a:br>
              <a:rPr lang="en-ZA" sz="2400" b="1" dirty="0">
                <a:solidFill>
                  <a:schemeClr val="tx2"/>
                </a:solidFill>
              </a:rPr>
            </a:br>
            <a:br>
              <a:rPr lang="en-ZA" sz="2400" b="1" dirty="0">
                <a:solidFill>
                  <a:schemeClr val="tx2"/>
                </a:solidFill>
              </a:rPr>
            </a:br>
            <a:br>
              <a:rPr lang="en-ZA" sz="2400" b="1" dirty="0">
                <a:solidFill>
                  <a:schemeClr val="tx2"/>
                </a:solidFill>
              </a:rPr>
            </a:br>
            <a:r>
              <a:rPr lang="en-ZA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VARIATIONS IN EXPRESSIONS </a:t>
            </a:r>
            <a:br>
              <a:rPr lang="en-ZA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TRAUMATIC STRESS</a:t>
            </a:r>
            <a:br>
              <a:rPr lang="en-ZA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Robson et al. reading)</a:t>
            </a:r>
            <a:br>
              <a:rPr lang="en-ZA" sz="3100" b="1" dirty="0">
                <a:solidFill>
                  <a:srgbClr val="002060"/>
                </a:solidFill>
              </a:rPr>
            </a:br>
            <a:br>
              <a:rPr lang="en-ZA" sz="2400" b="1" dirty="0">
                <a:solidFill>
                  <a:srgbClr val="002060"/>
                </a:solidFill>
              </a:rPr>
            </a:br>
            <a:r>
              <a:rPr lang="en-ZA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the knowledge base about traumatic stress being produced: low/middle income countries (LMICS) or high income countries (HICS)?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49" y="1307532"/>
            <a:ext cx="8291513" cy="5073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ZA" altLang="en-US" dirty="0"/>
          </a:p>
          <a:p>
            <a:pPr marL="0" indent="0" eaLnBrk="1" hangingPunct="1">
              <a:buFont typeface="Arial" charset="0"/>
              <a:buNone/>
            </a:pPr>
            <a:endParaRPr lang="en-ZA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70775"/>
              </p:ext>
            </p:extLst>
          </p:nvPr>
        </p:nvGraphicFramePr>
        <p:xfrm>
          <a:off x="922606" y="2667000"/>
          <a:ext cx="7525800" cy="371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801">
                <a:tc>
                  <a:txBody>
                    <a:bodyPr/>
                    <a:lstStyle/>
                    <a:p>
                      <a:r>
                        <a:rPr lang="en-ZA" sz="1800" dirty="0"/>
                        <a:t>Total number of articles</a:t>
                      </a:r>
                      <a:r>
                        <a:rPr lang="en-ZA" sz="1800" baseline="0" dirty="0"/>
                        <a:t> published in the 6 top traumatic stress journals 2006-2015</a:t>
                      </a:r>
                      <a:endParaRPr lang="en-ZA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% of articles with </a:t>
                      </a:r>
                      <a:r>
                        <a:rPr lang="en-ZA" sz="1800" baseline="0" dirty="0"/>
                        <a:t>samples living in or originating from LMICS</a:t>
                      </a:r>
                      <a:endParaRPr lang="en-ZA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% of</a:t>
                      </a:r>
                      <a:r>
                        <a:rPr lang="en-ZA" sz="1800" baseline="0" dirty="0"/>
                        <a:t> LMIC articles  with primary authors based in  HICS</a:t>
                      </a:r>
                      <a:endParaRPr lang="en-ZA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% of</a:t>
                      </a:r>
                      <a:r>
                        <a:rPr lang="en-ZA" sz="1800" baseline="0" dirty="0"/>
                        <a:t> LMIC articles  with funders based in  HICS</a:t>
                      </a:r>
                      <a:endParaRPr lang="en-ZA" sz="1800" dirty="0"/>
                    </a:p>
                    <a:p>
                      <a:endParaRPr lang="en-ZA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ZA" sz="1800" dirty="0"/>
                        <a:t>% of LMIC articles that used DSM-based</a:t>
                      </a:r>
                      <a:r>
                        <a:rPr lang="en-ZA" sz="1800" baseline="0" dirty="0"/>
                        <a:t> </a:t>
                      </a:r>
                      <a:r>
                        <a:rPr lang="en-ZA" sz="1800" dirty="0"/>
                        <a:t>symptom scales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381">
                <a:tc>
                  <a:txBody>
                    <a:bodyPr/>
                    <a:lstStyle/>
                    <a:p>
                      <a:r>
                        <a:rPr lang="en-ZA" sz="1800" dirty="0">
                          <a:solidFill>
                            <a:schemeClr val="tx2"/>
                          </a:solidFill>
                        </a:rPr>
                        <a:t>2530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ZA" sz="1800" dirty="0">
                          <a:solidFill>
                            <a:schemeClr val="tx2"/>
                          </a:solidFill>
                        </a:rPr>
                        <a:t>10%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ZA" sz="1800" dirty="0">
                          <a:solidFill>
                            <a:schemeClr val="tx2"/>
                          </a:solidFill>
                        </a:rPr>
                        <a:t>56%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ZA" sz="1800" dirty="0">
                          <a:solidFill>
                            <a:schemeClr val="tx2"/>
                          </a:solidFill>
                        </a:rPr>
                        <a:t>56%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ZA" sz="1800" dirty="0">
                          <a:solidFill>
                            <a:schemeClr val="tx2"/>
                          </a:solidFill>
                        </a:rPr>
                        <a:t>72% (of which 77% measured PTSD)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62950" cy="1152525"/>
          </a:xfrm>
        </p:spPr>
        <p:txBody>
          <a:bodyPr/>
          <a:lstStyle/>
          <a:p>
            <a:pPr eaLnBrk="1" hangingPunct="1"/>
            <a:r>
              <a:rPr lang="en-ZA" altLang="en-US" sz="3200" b="1" dirty="0">
                <a:solidFill>
                  <a:srgbClr val="002060"/>
                </a:solidFill>
              </a:rPr>
              <a:t>CULTURAL VARIATIONS IN EXPRESSIONS </a:t>
            </a:r>
            <a:br>
              <a:rPr lang="en-ZA" altLang="en-US" sz="3200" b="1" dirty="0">
                <a:solidFill>
                  <a:srgbClr val="002060"/>
                </a:solidFill>
              </a:rPr>
            </a:br>
            <a:r>
              <a:rPr lang="en-ZA" altLang="en-US" sz="3200" b="1" dirty="0">
                <a:solidFill>
                  <a:srgbClr val="002060"/>
                </a:solidFill>
              </a:rPr>
              <a:t>OF TRAUMATIC STRESS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08063" y="1524000"/>
            <a:ext cx="8135937" cy="49672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Symptoms of PTSD have been found across many cultures, though their salience / importance varies: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600" dirty="0">
                <a:solidFill>
                  <a:srgbClr val="002060"/>
                </a:solidFill>
                <a:latin typeface="Arial" charset="0"/>
              </a:rPr>
              <a:t>Post-trauma flashbacks are commonly reported, even in societies with no previous exposure to the PTSD construct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600" dirty="0">
                <a:solidFill>
                  <a:srgbClr val="002060"/>
                </a:solidFill>
                <a:latin typeface="Arial" charset="0"/>
              </a:rPr>
              <a:t>Avoidance / numbing symptoms are often absent outside of ‘Western’ cultures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600" dirty="0">
                <a:solidFill>
                  <a:srgbClr val="002060"/>
                </a:solidFill>
                <a:latin typeface="Arial" charset="0"/>
              </a:rPr>
              <a:t>Post-trauma nightmares very prominent in some cultures (indigenous people of the United States who serve in US Army; Cambodian refugees)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Is PTSD the </a:t>
            </a:r>
            <a:r>
              <a:rPr lang="en-ZA" sz="2000" u="sng" dirty="0">
                <a:solidFill>
                  <a:srgbClr val="002060"/>
                </a:solidFill>
                <a:latin typeface="Arial" charset="0"/>
              </a:rPr>
              <a:t>best</a:t>
            </a: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conceptualisation of the impact of trauma in all cultures (goodness-of-fit)?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In many countries outside of USA, United Kingdom and Europe, trauma survivors present with prominent: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800" dirty="0">
                <a:solidFill>
                  <a:srgbClr val="002060"/>
                </a:solidFill>
                <a:latin typeface="Arial" charset="0"/>
              </a:rPr>
              <a:t>SOMATISATION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800" dirty="0">
                <a:solidFill>
                  <a:srgbClr val="002060"/>
                </a:solidFill>
                <a:latin typeface="Arial" charset="0"/>
              </a:rPr>
              <a:t>DISSOCIATIVE SYMPTOMS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1800" dirty="0">
                <a:solidFill>
                  <a:srgbClr val="002060"/>
                </a:solidFill>
                <a:latin typeface="Arial" charset="0"/>
              </a:rPr>
              <a:t>CULTURAL BEREAVEMENT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95288" y="476250"/>
            <a:ext cx="8362950" cy="5576888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600" dirty="0">
              <a:solidFill>
                <a:schemeClr val="tx2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Well-documented culture-bound trauma syndromes or idioms of distress (culturally sanctioned responses to trauma):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SOMATIC BLINDNESS (CAMBODIAN REFUGEES)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ATAQUES DE NERVOIS (LATIN AMERICA)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‘GHOSTS’ OF THE JAPANESE TSUNAMI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Danger of uncritically ‘importing’ the PTSD industry to other contexts at the expense of contextually meaningful formulations of traumatic stress – this has important implications for intervention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Need qualitative, emic (bottom-up) approaches to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 supplement quantitative etic (top-down) approaches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 in trauma research, particularly outside of Western /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    Northern contexts</a:t>
            </a:r>
          </a:p>
          <a:p>
            <a:pPr lvl="6">
              <a:lnSpc>
                <a:spcPct val="80000"/>
              </a:lnSpc>
              <a:defRPr/>
            </a:pPr>
            <a:endParaRPr lang="en-ZA" sz="1200" dirty="0">
              <a:solidFill>
                <a:srgbClr val="002060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ZA" sz="700" dirty="0">
                <a:solidFill>
                  <a:srgbClr val="002060"/>
                </a:solidFill>
              </a:rPr>
              <a:t> </a:t>
            </a:r>
            <a:endParaRPr lang="en-GB" sz="700" dirty="0">
              <a:solidFill>
                <a:srgbClr val="002060"/>
              </a:solidFill>
            </a:endParaRPr>
          </a:p>
        </p:txBody>
      </p:sp>
      <p:pic>
        <p:nvPicPr>
          <p:cNvPr id="31747" name="Picture 4" descr="C:\Documents and Settings\Administrator\Desktop\CRAZY LIKE U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500438"/>
            <a:ext cx="201612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11188" y="115888"/>
            <a:ext cx="8075612" cy="792162"/>
          </a:xfrm>
        </p:spPr>
        <p:txBody>
          <a:bodyPr/>
          <a:lstStyle/>
          <a:p>
            <a:pPr eaLnBrk="1" hangingPunct="1"/>
            <a:r>
              <a:rPr lang="en-ZA" altLang="en-US" sz="2800" b="1" dirty="0">
                <a:solidFill>
                  <a:srgbClr val="002060"/>
                </a:solidFill>
                <a:latin typeface="Arial" charset="0"/>
              </a:rPr>
              <a:t>CONCLUSION</a:t>
            </a:r>
            <a:endParaRPr lang="en-GB" altLang="en-US" sz="2800" b="1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856416" y="836612"/>
            <a:ext cx="8291512" cy="59055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The PTSD diagnosis has benefits for both trauma survivors and clinicians, but it is a </a:t>
            </a:r>
            <a:r>
              <a:rPr lang="en-ZA" sz="2400" u="sng" dirty="0">
                <a:solidFill>
                  <a:srgbClr val="002060"/>
                </a:solidFill>
                <a:latin typeface="Arial" charset="0"/>
              </a:rPr>
              <a:t>limited</a:t>
            </a:r>
            <a:r>
              <a:rPr lang="en-ZA" sz="2400" dirty="0">
                <a:solidFill>
                  <a:srgbClr val="002060"/>
                </a:solidFill>
                <a:latin typeface="Arial" charset="0"/>
              </a:rPr>
              <a:t> formulation of traumatic stress that does not acknowledge: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Changes in traumatic stress responses across time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Variations in traumatic stress responses across types of trauma exposure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Variations in traumatic stress responses across cultures and contexts</a:t>
            </a:r>
            <a:endParaRPr lang="en-ZA" sz="2400" dirty="0">
              <a:solidFill>
                <a:schemeClr val="tx2"/>
              </a:solidFill>
              <a:latin typeface="Arial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chemeClr val="tx2"/>
              </a:solidFill>
              <a:latin typeface="Arial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chemeClr val="tx2"/>
              </a:solidFill>
              <a:latin typeface="Arial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2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1572</TotalTime>
  <Words>767</Words>
  <Application>Microsoft Office PowerPoint</Application>
  <PresentationFormat>On-screen Show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COLLECTIVE AND HISTORICAL  TRAUMA</vt:lpstr>
      <vt:lpstr>COLLECTIVE AND HISTORICAL  TRAUMA</vt:lpstr>
      <vt:lpstr>    CULTURAL VARIATIONS IN EXPRESSIONS  OF TRAUMATIC STRESS (See Robson et al. reading)  Where is the knowledge base about traumatic stress being produced: low/middle income countries (LMICS) or high income countries (HICS)?</vt:lpstr>
      <vt:lpstr>CULTURAL VARIATIONS IN EXPRESSIONS  OF TRAUMATIC STRESS</vt:lpstr>
      <vt:lpstr>PowerPoint Presentation</vt:lpstr>
      <vt:lpstr>CONCLUSION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TRAUMATIC     STRESS     DISORDERS:     CRITICAL       PERSPECTIVES           Debbie Kaminer     Department of Psychology     UCT</dc:title>
  <dc:creator>Debbie Kaminer</dc:creator>
  <cp:lastModifiedBy>Debbie</cp:lastModifiedBy>
  <cp:revision>126</cp:revision>
  <dcterms:created xsi:type="dcterms:W3CDTF">2015-08-13T12:59:11Z</dcterms:created>
  <dcterms:modified xsi:type="dcterms:W3CDTF">2022-10-10T15:04:23Z</dcterms:modified>
</cp:coreProperties>
</file>