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4"/>
  </p:notesMasterIdLst>
  <p:sldIdLst>
    <p:sldId id="300" r:id="rId2"/>
    <p:sldId id="304" r:id="rId3"/>
    <p:sldId id="305" r:id="rId4"/>
    <p:sldId id="306" r:id="rId5"/>
    <p:sldId id="307" r:id="rId6"/>
    <p:sldId id="296" r:id="rId7"/>
    <p:sldId id="297" r:id="rId8"/>
    <p:sldId id="298" r:id="rId9"/>
    <p:sldId id="301" r:id="rId10"/>
    <p:sldId id="302" r:id="rId11"/>
    <p:sldId id="303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n Aupiais" initials="LA" lastIdx="1" clrIdx="0">
    <p:extLst>
      <p:ext uri="{19B8F6BF-5375-455C-9EA6-DF929625EA0E}">
        <p15:presenceInfo xmlns:p15="http://schemas.microsoft.com/office/powerpoint/2012/main" userId="9bfb74a4e6e966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3810" autoAdjust="0"/>
  </p:normalViewPr>
  <p:slideViewPr>
    <p:cSldViewPr>
      <p:cViewPr varScale="1">
        <p:scale>
          <a:sx n="74" d="100"/>
          <a:sy n="74" d="100"/>
        </p:scale>
        <p:origin x="17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C0A84-968C-4A32-BA8E-80CC6C9BFB0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669C94-0AB6-4880-B76E-3B590094329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1" u="sng"/>
            <a:t>DSM-III (1980)</a:t>
          </a:r>
          <a:endParaRPr lang="en-US"/>
        </a:p>
      </dgm:t>
    </dgm:pt>
    <dgm:pt modelId="{4D293873-28DE-4BFF-8C2F-BB9830EC9F83}" type="parTrans" cxnId="{F41693E5-3F94-452E-934E-7EA2D2F78C4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B832D58-9E40-4827-8357-8E5CA053119A}" type="sibTrans" cxnId="{F41693E5-3F94-452E-934E-7EA2D2F78C4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86E6114-BCD7-404F-93C5-68AE9D9A3ED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/>
            <a:t>Anorexia and Bulimia appeared in the DSM for the first time</a:t>
          </a:r>
          <a:endParaRPr lang="en-US"/>
        </a:p>
      </dgm:t>
    </dgm:pt>
    <dgm:pt modelId="{E868937A-8425-41F2-A96B-D361840D17AD}" type="parTrans" cxnId="{2DA2122B-5A17-47F1-9694-2C42F17CBEC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1400E3E-CF50-4820-A5C7-EC477437AAD0}" type="sibTrans" cxnId="{2DA2122B-5A17-47F1-9694-2C42F17CBEC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D269BB7-84F5-42EE-AE7E-2A6995D909B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dirty="0"/>
            <a:t>Classified as a subtype of  Disorders Usually First Diagnosed in Infancy, Childhood or Adolescence</a:t>
          </a:r>
          <a:endParaRPr lang="en-US" dirty="0"/>
        </a:p>
      </dgm:t>
    </dgm:pt>
    <dgm:pt modelId="{7A4C150E-62CF-49BC-8D47-92C6E87F193D}" type="parTrans" cxnId="{90A254DB-724D-4E22-B5C7-E93C5517658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F7B7C79-97A2-449C-ADE5-B652F998739B}" type="sibTrans" cxnId="{90A254DB-724D-4E22-B5C7-E93C5517658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0560EDA-EAF5-4317-A539-7B312DCD61A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1" u="sng"/>
            <a:t>DSM-IV (1994) </a:t>
          </a:r>
          <a:endParaRPr lang="en-US"/>
        </a:p>
      </dgm:t>
    </dgm:pt>
    <dgm:pt modelId="{C6A69563-90A9-421E-B4B8-A6493059522F}" type="parTrans" cxnId="{04EF06B7-2F94-4CEF-8C0F-7E196938AFB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2A1F8BA-0011-4085-AC11-31BE2D0CF6BA}" type="sibTrans" cxnId="{04EF06B7-2F94-4CEF-8C0F-7E196938AFB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AFE766A-446A-4D84-BF1C-79C14884436C}">
      <dgm:prSet/>
      <dgm:spPr/>
      <dgm:t>
        <a:bodyPr/>
        <a:lstStyle/>
        <a:p>
          <a:pPr>
            <a:lnSpc>
              <a:spcPct val="150000"/>
            </a:lnSpc>
          </a:pPr>
          <a:r>
            <a:rPr lang="en-GB"/>
            <a:t>A separate diagnostic category was created for eating disorders </a:t>
          </a:r>
          <a:endParaRPr lang="en-US"/>
        </a:p>
      </dgm:t>
    </dgm:pt>
    <dgm:pt modelId="{97FB8528-934A-498D-A1A3-6E57D9AA5B82}" type="parTrans" cxnId="{98735ADD-54CE-4DD1-9F22-04AAE0E69E4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8C34AF9-C7EA-49FD-959C-F7722D90B26A}" type="sibTrans" cxnId="{98735ADD-54CE-4DD1-9F22-04AAE0E69E4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E4B740E-68E9-48A0-AAB6-B49F9ECF18E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1" u="sng"/>
            <a:t>DSM-5 (2013)</a:t>
          </a:r>
          <a:endParaRPr lang="en-US"/>
        </a:p>
      </dgm:t>
    </dgm:pt>
    <dgm:pt modelId="{025B0CCD-55BE-43A3-BDA8-650071983988}" type="parTrans" cxnId="{A84A142E-1EA2-455D-A844-877A9B456A2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3E25A30-49F3-4505-AD42-DF2F02819AD8}" type="sibTrans" cxnId="{A84A142E-1EA2-455D-A844-877A9B456A2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382E2F3-1968-495A-8623-5B2A07A843F1}">
      <dgm:prSet/>
      <dgm:spPr/>
      <dgm:t>
        <a:bodyPr/>
        <a:lstStyle/>
        <a:p>
          <a:pPr>
            <a:lnSpc>
              <a:spcPct val="150000"/>
            </a:lnSpc>
          </a:pPr>
          <a:r>
            <a:rPr lang="en-GB"/>
            <a:t>Binge-eating disorder added to the DSM</a:t>
          </a:r>
          <a:endParaRPr lang="en-US"/>
        </a:p>
      </dgm:t>
    </dgm:pt>
    <dgm:pt modelId="{C578ADE0-8203-45CB-928E-B74A17F264B4}" type="parTrans" cxnId="{86A74273-B592-4C07-998B-4621CE99C65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006A067-543E-4035-B4F1-F949CD0176D8}" type="sibTrans" cxnId="{86A74273-B592-4C07-998B-4621CE99C65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E487D06-827A-4C05-ABD7-BE5427F4ABB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/>
            <a:t>Anorexia Nervosa - amenorrhea no longer a requirement for diagnosis</a:t>
          </a:r>
          <a:endParaRPr lang="en-US"/>
        </a:p>
      </dgm:t>
    </dgm:pt>
    <dgm:pt modelId="{9246C4CC-260C-48BA-A164-8E8A29117F13}" type="parTrans" cxnId="{8A7A05CD-2EB5-43EB-B4F0-B67419CB7A1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F2CB736-351D-4565-8152-1F147DDB4BBD}" type="sibTrans" cxnId="{8A7A05CD-2EB5-43EB-B4F0-B67419CB7A1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8B6634A-5FE4-E043-9A08-A19B7FBA567E}" type="pres">
      <dgm:prSet presAssocID="{0FCC0A84-968C-4A32-BA8E-80CC6C9BFB0F}" presName="linear" presStyleCnt="0">
        <dgm:presLayoutVars>
          <dgm:animLvl val="lvl"/>
          <dgm:resizeHandles val="exact"/>
        </dgm:presLayoutVars>
      </dgm:prSet>
      <dgm:spPr/>
    </dgm:pt>
    <dgm:pt modelId="{50CE1A66-A9A3-004D-82DA-72C2496CDFCB}" type="pres">
      <dgm:prSet presAssocID="{BA669C94-0AB6-4880-B76E-3B59009432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16AB95-5B55-E948-A9EA-A6FF698204D2}" type="pres">
      <dgm:prSet presAssocID="{BA669C94-0AB6-4880-B76E-3B5900943299}" presName="childText" presStyleLbl="revTx" presStyleIdx="0" presStyleCnt="3">
        <dgm:presLayoutVars>
          <dgm:bulletEnabled val="1"/>
        </dgm:presLayoutVars>
      </dgm:prSet>
      <dgm:spPr/>
    </dgm:pt>
    <dgm:pt modelId="{F4B59AD2-8B20-7543-9A30-D3541C9EB820}" type="pres">
      <dgm:prSet presAssocID="{40560EDA-EAF5-4317-A539-7B312DCD61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B190AA-F963-9847-8264-CDB7E8D2A810}" type="pres">
      <dgm:prSet presAssocID="{40560EDA-EAF5-4317-A539-7B312DCD61A6}" presName="childText" presStyleLbl="revTx" presStyleIdx="1" presStyleCnt="3">
        <dgm:presLayoutVars>
          <dgm:bulletEnabled val="1"/>
        </dgm:presLayoutVars>
      </dgm:prSet>
      <dgm:spPr/>
    </dgm:pt>
    <dgm:pt modelId="{E0B0C692-B3D6-B740-A717-A51861612738}" type="pres">
      <dgm:prSet presAssocID="{CE4B740E-68E9-48A0-AAB6-B49F9ECF18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A76A3F-B2DD-9845-B515-6B79A73BDE91}" type="pres">
      <dgm:prSet presAssocID="{CE4B740E-68E9-48A0-AAB6-B49F9ECF18E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71A3215-DA45-5C41-B066-DDF637FB857C}" type="presOf" srcId="{2D269BB7-84F5-42EE-AE7E-2A6995D909B6}" destId="{8216AB95-5B55-E948-A9EA-A6FF698204D2}" srcOrd="0" destOrd="1" presId="urn:microsoft.com/office/officeart/2005/8/layout/vList2"/>
    <dgm:cxn modelId="{26D1701A-401B-0E48-ACE4-0C4D31DECE6E}" type="presOf" srcId="{AE487D06-827A-4C05-ABD7-BE5427F4ABB0}" destId="{C2A76A3F-B2DD-9845-B515-6B79A73BDE91}" srcOrd="0" destOrd="1" presId="urn:microsoft.com/office/officeart/2005/8/layout/vList2"/>
    <dgm:cxn modelId="{2DA2122B-5A17-47F1-9694-2C42F17CBECA}" srcId="{BA669C94-0AB6-4880-B76E-3B5900943299}" destId="{286E6114-BCD7-404F-93C5-68AE9D9A3ED3}" srcOrd="0" destOrd="0" parTransId="{E868937A-8425-41F2-A96B-D361840D17AD}" sibTransId="{01400E3E-CF50-4820-A5C7-EC477437AAD0}"/>
    <dgm:cxn modelId="{A84A142E-1EA2-455D-A844-877A9B456A28}" srcId="{0FCC0A84-968C-4A32-BA8E-80CC6C9BFB0F}" destId="{CE4B740E-68E9-48A0-AAB6-B49F9ECF18E9}" srcOrd="2" destOrd="0" parTransId="{025B0CCD-55BE-43A3-BDA8-650071983988}" sibTransId="{23E25A30-49F3-4505-AD42-DF2F02819AD8}"/>
    <dgm:cxn modelId="{8140F946-1352-BF4C-BD62-D328C2AD7473}" type="presOf" srcId="{40560EDA-EAF5-4317-A539-7B312DCD61A6}" destId="{F4B59AD2-8B20-7543-9A30-D3541C9EB820}" srcOrd="0" destOrd="0" presId="urn:microsoft.com/office/officeart/2005/8/layout/vList2"/>
    <dgm:cxn modelId="{86A74273-B592-4C07-998B-4621CE99C653}" srcId="{CE4B740E-68E9-48A0-AAB6-B49F9ECF18E9}" destId="{F382E2F3-1968-495A-8623-5B2A07A843F1}" srcOrd="0" destOrd="0" parTransId="{C578ADE0-8203-45CB-928E-B74A17F264B4}" sibTransId="{1006A067-543E-4035-B4F1-F949CD0176D8}"/>
    <dgm:cxn modelId="{3DF8838C-BF72-3048-A488-94F68FD116C7}" type="presOf" srcId="{F382E2F3-1968-495A-8623-5B2A07A843F1}" destId="{C2A76A3F-B2DD-9845-B515-6B79A73BDE91}" srcOrd="0" destOrd="0" presId="urn:microsoft.com/office/officeart/2005/8/layout/vList2"/>
    <dgm:cxn modelId="{270233A2-4E00-B445-895F-E5145728F70D}" type="presOf" srcId="{EAFE766A-446A-4D84-BF1C-79C14884436C}" destId="{B4B190AA-F963-9847-8264-CDB7E8D2A810}" srcOrd="0" destOrd="0" presId="urn:microsoft.com/office/officeart/2005/8/layout/vList2"/>
    <dgm:cxn modelId="{1F39F5A6-A85F-274D-8BBF-278F07089FA6}" type="presOf" srcId="{286E6114-BCD7-404F-93C5-68AE9D9A3ED3}" destId="{8216AB95-5B55-E948-A9EA-A6FF698204D2}" srcOrd="0" destOrd="0" presId="urn:microsoft.com/office/officeart/2005/8/layout/vList2"/>
    <dgm:cxn modelId="{5AE702AA-F88A-2840-8D80-A36F42342DE3}" type="presOf" srcId="{0FCC0A84-968C-4A32-BA8E-80CC6C9BFB0F}" destId="{98B6634A-5FE4-E043-9A08-A19B7FBA567E}" srcOrd="0" destOrd="0" presId="urn:microsoft.com/office/officeart/2005/8/layout/vList2"/>
    <dgm:cxn modelId="{04EF06B7-2F94-4CEF-8C0F-7E196938AFB9}" srcId="{0FCC0A84-968C-4A32-BA8E-80CC6C9BFB0F}" destId="{40560EDA-EAF5-4317-A539-7B312DCD61A6}" srcOrd="1" destOrd="0" parTransId="{C6A69563-90A9-421E-B4B8-A6493059522F}" sibTransId="{B2A1F8BA-0011-4085-AC11-31BE2D0CF6BA}"/>
    <dgm:cxn modelId="{CDB041B8-4A5A-D24F-8E79-3E447BA1A37C}" type="presOf" srcId="{BA669C94-0AB6-4880-B76E-3B5900943299}" destId="{50CE1A66-A9A3-004D-82DA-72C2496CDFCB}" srcOrd="0" destOrd="0" presId="urn:microsoft.com/office/officeart/2005/8/layout/vList2"/>
    <dgm:cxn modelId="{9C6E50BE-FA74-E843-A034-8FFBC85B53D2}" type="presOf" srcId="{CE4B740E-68E9-48A0-AAB6-B49F9ECF18E9}" destId="{E0B0C692-B3D6-B740-A717-A51861612738}" srcOrd="0" destOrd="0" presId="urn:microsoft.com/office/officeart/2005/8/layout/vList2"/>
    <dgm:cxn modelId="{8A7A05CD-2EB5-43EB-B4F0-B67419CB7A1E}" srcId="{CE4B740E-68E9-48A0-AAB6-B49F9ECF18E9}" destId="{AE487D06-827A-4C05-ABD7-BE5427F4ABB0}" srcOrd="1" destOrd="0" parTransId="{9246C4CC-260C-48BA-A164-8E8A29117F13}" sibTransId="{2F2CB736-351D-4565-8152-1F147DDB4BBD}"/>
    <dgm:cxn modelId="{90A254DB-724D-4E22-B5C7-E93C55176581}" srcId="{BA669C94-0AB6-4880-B76E-3B5900943299}" destId="{2D269BB7-84F5-42EE-AE7E-2A6995D909B6}" srcOrd="1" destOrd="0" parTransId="{7A4C150E-62CF-49BC-8D47-92C6E87F193D}" sibTransId="{3F7B7C79-97A2-449C-ADE5-B652F998739B}"/>
    <dgm:cxn modelId="{98735ADD-54CE-4DD1-9F22-04AAE0E69E4B}" srcId="{40560EDA-EAF5-4317-A539-7B312DCD61A6}" destId="{EAFE766A-446A-4D84-BF1C-79C14884436C}" srcOrd="0" destOrd="0" parTransId="{97FB8528-934A-498D-A1A3-6E57D9AA5B82}" sibTransId="{28C34AF9-C7EA-49FD-959C-F7722D90B26A}"/>
    <dgm:cxn modelId="{F41693E5-3F94-452E-934E-7EA2D2F78C43}" srcId="{0FCC0A84-968C-4A32-BA8E-80CC6C9BFB0F}" destId="{BA669C94-0AB6-4880-B76E-3B5900943299}" srcOrd="0" destOrd="0" parTransId="{4D293873-28DE-4BFF-8C2F-BB9830EC9F83}" sibTransId="{1B832D58-9E40-4827-8357-8E5CA053119A}"/>
    <dgm:cxn modelId="{D9E6AAF8-4267-A640-8218-3961F53A0AB6}" type="presParOf" srcId="{98B6634A-5FE4-E043-9A08-A19B7FBA567E}" destId="{50CE1A66-A9A3-004D-82DA-72C2496CDFCB}" srcOrd="0" destOrd="0" presId="urn:microsoft.com/office/officeart/2005/8/layout/vList2"/>
    <dgm:cxn modelId="{AF3C49FB-6670-D84E-AC71-F58DCB07CA4D}" type="presParOf" srcId="{98B6634A-5FE4-E043-9A08-A19B7FBA567E}" destId="{8216AB95-5B55-E948-A9EA-A6FF698204D2}" srcOrd="1" destOrd="0" presId="urn:microsoft.com/office/officeart/2005/8/layout/vList2"/>
    <dgm:cxn modelId="{4DCAB808-6F20-0C4A-8AFD-5DE63EC33276}" type="presParOf" srcId="{98B6634A-5FE4-E043-9A08-A19B7FBA567E}" destId="{F4B59AD2-8B20-7543-9A30-D3541C9EB820}" srcOrd="2" destOrd="0" presId="urn:microsoft.com/office/officeart/2005/8/layout/vList2"/>
    <dgm:cxn modelId="{EC339292-E385-964C-B2AC-349BCC89D040}" type="presParOf" srcId="{98B6634A-5FE4-E043-9A08-A19B7FBA567E}" destId="{B4B190AA-F963-9847-8264-CDB7E8D2A810}" srcOrd="3" destOrd="0" presId="urn:microsoft.com/office/officeart/2005/8/layout/vList2"/>
    <dgm:cxn modelId="{16267613-EE14-384A-99BD-69F08D0F7D60}" type="presParOf" srcId="{98B6634A-5FE4-E043-9A08-A19B7FBA567E}" destId="{E0B0C692-B3D6-B740-A717-A51861612738}" srcOrd="4" destOrd="0" presId="urn:microsoft.com/office/officeart/2005/8/layout/vList2"/>
    <dgm:cxn modelId="{5820563A-CE6C-C243-8001-37DCA3E3D9CD}" type="presParOf" srcId="{98B6634A-5FE4-E043-9A08-A19B7FBA567E}" destId="{C2A76A3F-B2DD-9845-B515-6B79A73BDE9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ED78C-32C9-4F90-9D92-8AC4D9EA554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476EE6-3AE1-4BBF-ADF3-4B1FE857F62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/>
            <a:t>1960s – anti-psychiatry movement</a:t>
          </a:r>
          <a:endParaRPr lang="en-US" sz="1600"/>
        </a:p>
      </dgm:t>
    </dgm:pt>
    <dgm:pt modelId="{7E39AB63-C4CC-43FF-87FC-47FE2F2A9A82}" type="parTrans" cxnId="{A3506E03-90CA-482F-8F2E-A9B7276EB036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7AD3AFE6-6CFC-4F00-A924-9F36FD2C5AA4}" type="sibTrans" cxnId="{A3506E03-90CA-482F-8F2E-A9B7276EB036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F749BB24-E7AC-488C-B0D6-CD01A941793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/>
            <a:t>Recognised that social factors play an important role in the development of psychological disorders</a:t>
          </a:r>
          <a:endParaRPr lang="en-US" sz="1600"/>
        </a:p>
      </dgm:t>
    </dgm:pt>
    <dgm:pt modelId="{9ED36026-2BD9-43DE-BFB4-9A32CBD3B000}" type="parTrans" cxnId="{590EAC47-39F0-498B-94A1-8CEBE2205B59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E1F25197-8AB0-4343-85CB-5FDE91161A42}" type="sibTrans" cxnId="{590EAC47-39F0-498B-94A1-8CEBE2205B59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B0A7BC89-6280-4FCB-AB54-D123D5A0E74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/>
            <a:t>Laing (1964) – the social origins of schizophrenia </a:t>
          </a:r>
          <a:endParaRPr lang="en-US" sz="1600"/>
        </a:p>
      </dgm:t>
    </dgm:pt>
    <dgm:pt modelId="{98437991-8471-45D2-B8F1-6361CC3A722C}" type="parTrans" cxnId="{80B4FE75-C8C0-4856-80B8-2661353D7CE8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76C0C8F1-B323-4D67-BE1A-588C32E70297}" type="sibTrans" cxnId="{80B4FE75-C8C0-4856-80B8-2661353D7CE8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83E6BEC5-F215-4B0B-96A5-35D78558366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 dirty="0"/>
            <a:t>Goffman (1968) –described the inhumane practices that were taking place in St Elizabeth’s Psychiatric Hospital in Washington D.C.</a:t>
          </a:r>
          <a:endParaRPr lang="en-US" sz="1600" dirty="0"/>
        </a:p>
      </dgm:t>
    </dgm:pt>
    <dgm:pt modelId="{1E892C0E-7798-4B62-8541-9B87485697C0}" type="parTrans" cxnId="{AFDA5852-BCC3-4614-91F1-1DC1500E58FE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8D8F6E1C-0A1D-4072-AF6F-7CB144D6D1D6}" type="sibTrans" cxnId="{AFDA5852-BCC3-4614-91F1-1DC1500E58FE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7135E7D7-7C66-4924-85AB-0982C94FC7D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/>
            <a:t>1970s – Feminist perspectives on the aetiology of eating disorders emerged </a:t>
          </a:r>
          <a:endParaRPr lang="en-US" sz="1600"/>
        </a:p>
      </dgm:t>
    </dgm:pt>
    <dgm:pt modelId="{7057B2DD-171D-454E-A1E6-1119A40C0694}" type="parTrans" cxnId="{FA6E06D5-F139-46F9-8B00-849327702896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2A9EA370-D903-471B-A31F-56D7879AE26B}" type="sibTrans" cxnId="{FA6E06D5-F139-46F9-8B00-849327702896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8EAC10E8-CCA7-7546-B742-C7B1EDC7E17C}" type="pres">
      <dgm:prSet presAssocID="{65DED78C-32C9-4F90-9D92-8AC4D9EA554C}" presName="Name0" presStyleCnt="0">
        <dgm:presLayoutVars>
          <dgm:dir/>
          <dgm:animLvl val="lvl"/>
          <dgm:resizeHandles val="exact"/>
        </dgm:presLayoutVars>
      </dgm:prSet>
      <dgm:spPr/>
    </dgm:pt>
    <dgm:pt modelId="{1A371033-8CCD-034B-96B7-3C1C7DE21558}" type="pres">
      <dgm:prSet presAssocID="{7135E7D7-7C66-4924-85AB-0982C94FC7D0}" presName="boxAndChildren" presStyleCnt="0"/>
      <dgm:spPr/>
    </dgm:pt>
    <dgm:pt modelId="{A272716B-14FF-7947-9EB6-2012A0B51D93}" type="pres">
      <dgm:prSet presAssocID="{7135E7D7-7C66-4924-85AB-0982C94FC7D0}" presName="parentTextBox" presStyleLbl="node1" presStyleIdx="0" presStyleCnt="5"/>
      <dgm:spPr/>
    </dgm:pt>
    <dgm:pt modelId="{4049B613-C04E-E548-9C21-E10731DFC8DF}" type="pres">
      <dgm:prSet presAssocID="{8D8F6E1C-0A1D-4072-AF6F-7CB144D6D1D6}" presName="sp" presStyleCnt="0"/>
      <dgm:spPr/>
    </dgm:pt>
    <dgm:pt modelId="{8367CBF0-6633-5648-A05F-22AD332DFE62}" type="pres">
      <dgm:prSet presAssocID="{83E6BEC5-F215-4B0B-96A5-35D785583664}" presName="arrowAndChildren" presStyleCnt="0"/>
      <dgm:spPr/>
    </dgm:pt>
    <dgm:pt modelId="{2661FF49-65B0-D442-A81E-5670EB6B748F}" type="pres">
      <dgm:prSet presAssocID="{83E6BEC5-F215-4B0B-96A5-35D785583664}" presName="parentTextArrow" presStyleLbl="node1" presStyleIdx="1" presStyleCnt="5" custScaleY="106090"/>
      <dgm:spPr/>
    </dgm:pt>
    <dgm:pt modelId="{1EA1D63C-B38A-F045-A257-E710B995A2F8}" type="pres">
      <dgm:prSet presAssocID="{76C0C8F1-B323-4D67-BE1A-588C32E70297}" presName="sp" presStyleCnt="0"/>
      <dgm:spPr/>
    </dgm:pt>
    <dgm:pt modelId="{281FFB6C-6720-5047-8A70-1BEA29817071}" type="pres">
      <dgm:prSet presAssocID="{B0A7BC89-6280-4FCB-AB54-D123D5A0E740}" presName="arrowAndChildren" presStyleCnt="0"/>
      <dgm:spPr/>
    </dgm:pt>
    <dgm:pt modelId="{2FA03ADF-12AF-724A-94D9-A919DAD9F8D2}" type="pres">
      <dgm:prSet presAssocID="{B0A7BC89-6280-4FCB-AB54-D123D5A0E740}" presName="parentTextArrow" presStyleLbl="node1" presStyleIdx="2" presStyleCnt="5" custLinFactNeighborX="-709" custLinFactNeighborY="5615"/>
      <dgm:spPr/>
    </dgm:pt>
    <dgm:pt modelId="{7577F0B5-8799-794F-AEA5-DB22A40E9299}" type="pres">
      <dgm:prSet presAssocID="{E1F25197-8AB0-4343-85CB-5FDE91161A42}" presName="sp" presStyleCnt="0"/>
      <dgm:spPr/>
    </dgm:pt>
    <dgm:pt modelId="{9E51B97C-AFAB-124A-9DCE-1C234724EEAB}" type="pres">
      <dgm:prSet presAssocID="{F749BB24-E7AC-488C-B0D6-CD01A941793E}" presName="arrowAndChildren" presStyleCnt="0"/>
      <dgm:spPr/>
    </dgm:pt>
    <dgm:pt modelId="{C0DF9582-55D1-9445-9797-F8118A31322D}" type="pres">
      <dgm:prSet presAssocID="{F749BB24-E7AC-488C-B0D6-CD01A941793E}" presName="parentTextArrow" presStyleLbl="node1" presStyleIdx="3" presStyleCnt="5"/>
      <dgm:spPr/>
    </dgm:pt>
    <dgm:pt modelId="{3F6E9857-10DB-7F48-B841-2BC3FAD8F33A}" type="pres">
      <dgm:prSet presAssocID="{7AD3AFE6-6CFC-4F00-A924-9F36FD2C5AA4}" presName="sp" presStyleCnt="0"/>
      <dgm:spPr/>
    </dgm:pt>
    <dgm:pt modelId="{9626D3BD-696B-2F42-87D2-55DB1DC7FEE3}" type="pres">
      <dgm:prSet presAssocID="{B8476EE6-3AE1-4BBF-ADF3-4B1FE857F628}" presName="arrowAndChildren" presStyleCnt="0"/>
      <dgm:spPr/>
    </dgm:pt>
    <dgm:pt modelId="{24423AE5-6979-B94B-8E38-313CEEEA9F3D}" type="pres">
      <dgm:prSet presAssocID="{B8476EE6-3AE1-4BBF-ADF3-4B1FE857F628}" presName="parentTextArrow" presStyleLbl="node1" presStyleIdx="4" presStyleCnt="5"/>
      <dgm:spPr/>
    </dgm:pt>
  </dgm:ptLst>
  <dgm:cxnLst>
    <dgm:cxn modelId="{A3506E03-90CA-482F-8F2E-A9B7276EB036}" srcId="{65DED78C-32C9-4F90-9D92-8AC4D9EA554C}" destId="{B8476EE6-3AE1-4BBF-ADF3-4B1FE857F628}" srcOrd="0" destOrd="0" parTransId="{7E39AB63-C4CC-43FF-87FC-47FE2F2A9A82}" sibTransId="{7AD3AFE6-6CFC-4F00-A924-9F36FD2C5AA4}"/>
    <dgm:cxn modelId="{94CF320D-3BB0-F94E-9F65-8F9EB6148CC7}" type="presOf" srcId="{7135E7D7-7C66-4924-85AB-0982C94FC7D0}" destId="{A272716B-14FF-7947-9EB6-2012A0B51D93}" srcOrd="0" destOrd="0" presId="urn:microsoft.com/office/officeart/2005/8/layout/process4"/>
    <dgm:cxn modelId="{B3E13F0D-7C39-364B-8389-11081E4A0A55}" type="presOf" srcId="{B8476EE6-3AE1-4BBF-ADF3-4B1FE857F628}" destId="{24423AE5-6979-B94B-8E38-313CEEEA9F3D}" srcOrd="0" destOrd="0" presId="urn:microsoft.com/office/officeart/2005/8/layout/process4"/>
    <dgm:cxn modelId="{590EAC47-39F0-498B-94A1-8CEBE2205B59}" srcId="{65DED78C-32C9-4F90-9D92-8AC4D9EA554C}" destId="{F749BB24-E7AC-488C-B0D6-CD01A941793E}" srcOrd="1" destOrd="0" parTransId="{9ED36026-2BD9-43DE-BFB4-9A32CBD3B000}" sibTransId="{E1F25197-8AB0-4343-85CB-5FDE91161A42}"/>
    <dgm:cxn modelId="{AFDA5852-BCC3-4614-91F1-1DC1500E58FE}" srcId="{65DED78C-32C9-4F90-9D92-8AC4D9EA554C}" destId="{83E6BEC5-F215-4B0B-96A5-35D785583664}" srcOrd="3" destOrd="0" parTransId="{1E892C0E-7798-4B62-8541-9B87485697C0}" sibTransId="{8D8F6E1C-0A1D-4072-AF6F-7CB144D6D1D6}"/>
    <dgm:cxn modelId="{80B4FE75-C8C0-4856-80B8-2661353D7CE8}" srcId="{65DED78C-32C9-4F90-9D92-8AC4D9EA554C}" destId="{B0A7BC89-6280-4FCB-AB54-D123D5A0E740}" srcOrd="2" destOrd="0" parTransId="{98437991-8471-45D2-B8F1-6361CC3A722C}" sibTransId="{76C0C8F1-B323-4D67-BE1A-588C32E70297}"/>
    <dgm:cxn modelId="{CD40B68A-A6F8-F142-B8D6-2DFD67FC1788}" type="presOf" srcId="{83E6BEC5-F215-4B0B-96A5-35D785583664}" destId="{2661FF49-65B0-D442-A81E-5670EB6B748F}" srcOrd="0" destOrd="0" presId="urn:microsoft.com/office/officeart/2005/8/layout/process4"/>
    <dgm:cxn modelId="{4AD3F398-FCD6-964B-842A-F19D18ADEE26}" type="presOf" srcId="{F749BB24-E7AC-488C-B0D6-CD01A941793E}" destId="{C0DF9582-55D1-9445-9797-F8118A31322D}" srcOrd="0" destOrd="0" presId="urn:microsoft.com/office/officeart/2005/8/layout/process4"/>
    <dgm:cxn modelId="{ACE95D9F-1877-6949-87D5-DDDC2E259636}" type="presOf" srcId="{B0A7BC89-6280-4FCB-AB54-D123D5A0E740}" destId="{2FA03ADF-12AF-724A-94D9-A919DAD9F8D2}" srcOrd="0" destOrd="0" presId="urn:microsoft.com/office/officeart/2005/8/layout/process4"/>
    <dgm:cxn modelId="{FA6E06D5-F139-46F9-8B00-849327702896}" srcId="{65DED78C-32C9-4F90-9D92-8AC4D9EA554C}" destId="{7135E7D7-7C66-4924-85AB-0982C94FC7D0}" srcOrd="4" destOrd="0" parTransId="{7057B2DD-171D-454E-A1E6-1119A40C0694}" sibTransId="{2A9EA370-D903-471B-A31F-56D7879AE26B}"/>
    <dgm:cxn modelId="{419EC3D6-3D8A-A341-9E48-7B25215D7149}" type="presOf" srcId="{65DED78C-32C9-4F90-9D92-8AC4D9EA554C}" destId="{8EAC10E8-CCA7-7546-B742-C7B1EDC7E17C}" srcOrd="0" destOrd="0" presId="urn:microsoft.com/office/officeart/2005/8/layout/process4"/>
    <dgm:cxn modelId="{A3D388E4-3E0B-4147-A2E3-DB0BE059A813}" type="presParOf" srcId="{8EAC10E8-CCA7-7546-B742-C7B1EDC7E17C}" destId="{1A371033-8CCD-034B-96B7-3C1C7DE21558}" srcOrd="0" destOrd="0" presId="urn:microsoft.com/office/officeart/2005/8/layout/process4"/>
    <dgm:cxn modelId="{32751B43-C33D-0640-898C-8A9C5F8BD5E4}" type="presParOf" srcId="{1A371033-8CCD-034B-96B7-3C1C7DE21558}" destId="{A272716B-14FF-7947-9EB6-2012A0B51D93}" srcOrd="0" destOrd="0" presId="urn:microsoft.com/office/officeart/2005/8/layout/process4"/>
    <dgm:cxn modelId="{44BCAC02-0D7F-E748-AFEE-04FDE92AB096}" type="presParOf" srcId="{8EAC10E8-CCA7-7546-B742-C7B1EDC7E17C}" destId="{4049B613-C04E-E548-9C21-E10731DFC8DF}" srcOrd="1" destOrd="0" presId="urn:microsoft.com/office/officeart/2005/8/layout/process4"/>
    <dgm:cxn modelId="{03E27E6B-0B55-5E40-8615-2F1220CD16D5}" type="presParOf" srcId="{8EAC10E8-CCA7-7546-B742-C7B1EDC7E17C}" destId="{8367CBF0-6633-5648-A05F-22AD332DFE62}" srcOrd="2" destOrd="0" presId="urn:microsoft.com/office/officeart/2005/8/layout/process4"/>
    <dgm:cxn modelId="{C8F4C886-A7AB-614D-8088-18EDC05E08A5}" type="presParOf" srcId="{8367CBF0-6633-5648-A05F-22AD332DFE62}" destId="{2661FF49-65B0-D442-A81E-5670EB6B748F}" srcOrd="0" destOrd="0" presId="urn:microsoft.com/office/officeart/2005/8/layout/process4"/>
    <dgm:cxn modelId="{87DA4439-A015-C94C-AFAA-A316309B1D17}" type="presParOf" srcId="{8EAC10E8-CCA7-7546-B742-C7B1EDC7E17C}" destId="{1EA1D63C-B38A-F045-A257-E710B995A2F8}" srcOrd="3" destOrd="0" presId="urn:microsoft.com/office/officeart/2005/8/layout/process4"/>
    <dgm:cxn modelId="{31A5A3A0-4772-7E4E-9B43-F89EB279E007}" type="presParOf" srcId="{8EAC10E8-CCA7-7546-B742-C7B1EDC7E17C}" destId="{281FFB6C-6720-5047-8A70-1BEA29817071}" srcOrd="4" destOrd="0" presId="urn:microsoft.com/office/officeart/2005/8/layout/process4"/>
    <dgm:cxn modelId="{4A56DFF0-12DC-CF47-8C21-A56B45B99A82}" type="presParOf" srcId="{281FFB6C-6720-5047-8A70-1BEA29817071}" destId="{2FA03ADF-12AF-724A-94D9-A919DAD9F8D2}" srcOrd="0" destOrd="0" presId="urn:microsoft.com/office/officeart/2005/8/layout/process4"/>
    <dgm:cxn modelId="{F3D7B2A4-0181-A646-88A9-E3FC02496718}" type="presParOf" srcId="{8EAC10E8-CCA7-7546-B742-C7B1EDC7E17C}" destId="{7577F0B5-8799-794F-AEA5-DB22A40E9299}" srcOrd="5" destOrd="0" presId="urn:microsoft.com/office/officeart/2005/8/layout/process4"/>
    <dgm:cxn modelId="{BF529D91-0BAA-5D4D-9024-25AF3786F941}" type="presParOf" srcId="{8EAC10E8-CCA7-7546-B742-C7B1EDC7E17C}" destId="{9E51B97C-AFAB-124A-9DCE-1C234724EEAB}" srcOrd="6" destOrd="0" presId="urn:microsoft.com/office/officeart/2005/8/layout/process4"/>
    <dgm:cxn modelId="{CB01FA75-3572-C644-A3FF-AE6D24C3D5D6}" type="presParOf" srcId="{9E51B97C-AFAB-124A-9DCE-1C234724EEAB}" destId="{C0DF9582-55D1-9445-9797-F8118A31322D}" srcOrd="0" destOrd="0" presId="urn:microsoft.com/office/officeart/2005/8/layout/process4"/>
    <dgm:cxn modelId="{4CE09609-59E1-2F4B-85A6-6067BC37A2DA}" type="presParOf" srcId="{8EAC10E8-CCA7-7546-B742-C7B1EDC7E17C}" destId="{3F6E9857-10DB-7F48-B841-2BC3FAD8F33A}" srcOrd="7" destOrd="0" presId="urn:microsoft.com/office/officeart/2005/8/layout/process4"/>
    <dgm:cxn modelId="{1BF93B76-574D-8741-9781-AF2D874ACEE1}" type="presParOf" srcId="{8EAC10E8-CCA7-7546-B742-C7B1EDC7E17C}" destId="{9626D3BD-696B-2F42-87D2-55DB1DC7FEE3}" srcOrd="8" destOrd="0" presId="urn:microsoft.com/office/officeart/2005/8/layout/process4"/>
    <dgm:cxn modelId="{EB8571FA-E92A-9A4F-98B6-1DE8E3EC5369}" type="presParOf" srcId="{9626D3BD-696B-2F42-87D2-55DB1DC7FEE3}" destId="{24423AE5-6979-B94B-8E38-313CEEEA9F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E1A66-A9A3-004D-82DA-72C2496CDFCB}">
      <dsp:nvSpPr>
        <dsp:cNvPr id="0" name=""/>
        <dsp:cNvSpPr/>
      </dsp:nvSpPr>
      <dsp:spPr>
        <a:xfrm>
          <a:off x="0" y="76524"/>
          <a:ext cx="4536504" cy="577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/>
            <a:t>DSM-III (1980)</a:t>
          </a:r>
          <a:endParaRPr lang="en-US" sz="1900" kern="1200"/>
        </a:p>
      </dsp:txBody>
      <dsp:txXfrm>
        <a:off x="28215" y="104739"/>
        <a:ext cx="4480074" cy="521550"/>
      </dsp:txXfrm>
    </dsp:sp>
    <dsp:sp modelId="{8216AB95-5B55-E948-A9EA-A6FF698204D2}">
      <dsp:nvSpPr>
        <dsp:cNvPr id="0" name=""/>
        <dsp:cNvSpPr/>
      </dsp:nvSpPr>
      <dsp:spPr>
        <a:xfrm>
          <a:off x="0" y="654504"/>
          <a:ext cx="4536504" cy="176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Anorexia and Bulimia appeared in the DSM for the first time</a:t>
          </a:r>
          <a:endParaRPr lang="en-US" sz="1500" kern="120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Classified as a subtype of  Disorders Usually First Diagnosed in Infancy, Childhood or Adolescence</a:t>
          </a:r>
          <a:endParaRPr lang="en-US" sz="1500" kern="1200" dirty="0"/>
        </a:p>
      </dsp:txBody>
      <dsp:txXfrm>
        <a:off x="0" y="654504"/>
        <a:ext cx="4536504" cy="1769849"/>
      </dsp:txXfrm>
    </dsp:sp>
    <dsp:sp modelId="{F4B59AD2-8B20-7543-9A30-D3541C9EB820}">
      <dsp:nvSpPr>
        <dsp:cNvPr id="0" name=""/>
        <dsp:cNvSpPr/>
      </dsp:nvSpPr>
      <dsp:spPr>
        <a:xfrm>
          <a:off x="0" y="2424354"/>
          <a:ext cx="4536504" cy="577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/>
            <a:t>DSM-IV (1994) </a:t>
          </a:r>
          <a:endParaRPr lang="en-US" sz="1900" kern="1200"/>
        </a:p>
      </dsp:txBody>
      <dsp:txXfrm>
        <a:off x="28215" y="2452569"/>
        <a:ext cx="4480074" cy="521550"/>
      </dsp:txXfrm>
    </dsp:sp>
    <dsp:sp modelId="{B4B190AA-F963-9847-8264-CDB7E8D2A810}">
      <dsp:nvSpPr>
        <dsp:cNvPr id="0" name=""/>
        <dsp:cNvSpPr/>
      </dsp:nvSpPr>
      <dsp:spPr>
        <a:xfrm>
          <a:off x="0" y="3002335"/>
          <a:ext cx="4536504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A separate diagnostic category was created for eating disorders </a:t>
          </a:r>
          <a:endParaRPr lang="en-US" sz="1500" kern="1200"/>
        </a:p>
      </dsp:txBody>
      <dsp:txXfrm>
        <a:off x="0" y="3002335"/>
        <a:ext cx="4536504" cy="688274"/>
      </dsp:txXfrm>
    </dsp:sp>
    <dsp:sp modelId="{E0B0C692-B3D6-B740-A717-A51861612738}">
      <dsp:nvSpPr>
        <dsp:cNvPr id="0" name=""/>
        <dsp:cNvSpPr/>
      </dsp:nvSpPr>
      <dsp:spPr>
        <a:xfrm>
          <a:off x="0" y="3690610"/>
          <a:ext cx="4536504" cy="577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/>
            <a:t>DSM-5 (2013)</a:t>
          </a:r>
          <a:endParaRPr lang="en-US" sz="1900" kern="1200"/>
        </a:p>
      </dsp:txBody>
      <dsp:txXfrm>
        <a:off x="28215" y="3718825"/>
        <a:ext cx="4480074" cy="521550"/>
      </dsp:txXfrm>
    </dsp:sp>
    <dsp:sp modelId="{C2A76A3F-B2DD-9845-B515-6B79A73BDE91}">
      <dsp:nvSpPr>
        <dsp:cNvPr id="0" name=""/>
        <dsp:cNvSpPr/>
      </dsp:nvSpPr>
      <dsp:spPr>
        <a:xfrm>
          <a:off x="0" y="4268590"/>
          <a:ext cx="4536504" cy="1061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Binge-eating disorder added to the DSM</a:t>
          </a:r>
          <a:endParaRPr lang="en-US" sz="1500" kern="1200"/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Anorexia Nervosa - amenorrhea no longer a requirement for diagnosis</a:t>
          </a:r>
          <a:endParaRPr lang="en-US" sz="1500" kern="1200"/>
        </a:p>
      </dsp:txBody>
      <dsp:txXfrm>
        <a:off x="0" y="4268590"/>
        <a:ext cx="4536504" cy="1061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2716B-14FF-7947-9EB6-2012A0B51D93}">
      <dsp:nvSpPr>
        <dsp:cNvPr id="0" name=""/>
        <dsp:cNvSpPr/>
      </dsp:nvSpPr>
      <dsp:spPr>
        <a:xfrm>
          <a:off x="0" y="5493167"/>
          <a:ext cx="5256583" cy="8880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1970s – Feminist perspectives on the aetiology of eating disorders emerged </a:t>
          </a:r>
          <a:endParaRPr lang="en-US" sz="1600" kern="1200"/>
        </a:p>
      </dsp:txBody>
      <dsp:txXfrm>
        <a:off x="0" y="5493167"/>
        <a:ext cx="5256583" cy="888026"/>
      </dsp:txXfrm>
    </dsp:sp>
    <dsp:sp modelId="{2661FF49-65B0-D442-A81E-5670EB6B748F}">
      <dsp:nvSpPr>
        <dsp:cNvPr id="0" name=""/>
        <dsp:cNvSpPr/>
      </dsp:nvSpPr>
      <dsp:spPr>
        <a:xfrm rot="10800000">
          <a:off x="0" y="4057527"/>
          <a:ext cx="5256583" cy="1448961"/>
        </a:xfrm>
        <a:prstGeom prst="upArrowCallou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Goffman (1968) –described the inhumane practices that were taking place in St Elizabeth’s Psychiatric Hospital in Washington D.C.</a:t>
          </a:r>
          <a:endParaRPr lang="en-US" sz="1600" kern="1200" dirty="0"/>
        </a:p>
      </dsp:txBody>
      <dsp:txXfrm rot="10800000">
        <a:off x="0" y="4057527"/>
        <a:ext cx="5256583" cy="941491"/>
      </dsp:txXfrm>
    </dsp:sp>
    <dsp:sp modelId="{2FA03ADF-12AF-724A-94D9-A919DAD9F8D2}">
      <dsp:nvSpPr>
        <dsp:cNvPr id="0" name=""/>
        <dsp:cNvSpPr/>
      </dsp:nvSpPr>
      <dsp:spPr>
        <a:xfrm rot="10800000">
          <a:off x="0" y="2781751"/>
          <a:ext cx="5256583" cy="1365784"/>
        </a:xfrm>
        <a:prstGeom prst="upArrowCallou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Laing (1964) – the social origins of schizophrenia </a:t>
          </a:r>
          <a:endParaRPr lang="en-US" sz="1600" kern="1200"/>
        </a:p>
      </dsp:txBody>
      <dsp:txXfrm rot="10800000">
        <a:off x="0" y="2781751"/>
        <a:ext cx="5256583" cy="887445"/>
      </dsp:txXfrm>
    </dsp:sp>
    <dsp:sp modelId="{C0DF9582-55D1-9445-9797-F8118A31322D}">
      <dsp:nvSpPr>
        <dsp:cNvPr id="0" name=""/>
        <dsp:cNvSpPr/>
      </dsp:nvSpPr>
      <dsp:spPr>
        <a:xfrm rot="10800000">
          <a:off x="0" y="1352598"/>
          <a:ext cx="5256583" cy="1365784"/>
        </a:xfrm>
        <a:prstGeom prst="upArrowCallou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Recognised that social factors play an important role in the development of psychological disorders</a:t>
          </a:r>
          <a:endParaRPr lang="en-US" sz="1600" kern="1200"/>
        </a:p>
      </dsp:txBody>
      <dsp:txXfrm rot="10800000">
        <a:off x="0" y="1352598"/>
        <a:ext cx="5256583" cy="887445"/>
      </dsp:txXfrm>
    </dsp:sp>
    <dsp:sp modelId="{24423AE5-6979-B94B-8E38-313CEEEA9F3D}">
      <dsp:nvSpPr>
        <dsp:cNvPr id="0" name=""/>
        <dsp:cNvSpPr/>
      </dsp:nvSpPr>
      <dsp:spPr>
        <a:xfrm rot="10800000">
          <a:off x="0" y="133"/>
          <a:ext cx="5256583" cy="1365784"/>
        </a:xfrm>
        <a:prstGeom prst="upArrowCallou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1960s – anti-psychiatry movement</a:t>
          </a:r>
          <a:endParaRPr lang="en-US" sz="1600" kern="1200"/>
        </a:p>
      </dsp:txBody>
      <dsp:txXfrm rot="10800000">
        <a:off x="0" y="133"/>
        <a:ext cx="5256583" cy="88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BFE5-FA43-48C6-8F22-5C0A843119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9A3E-741E-4D91-8E32-DD99163D5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3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3D1-B960-416F-BEF8-38034FE4523A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2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356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0526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919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36CC1F-8BC0-4F89-A3DD-7258A3530A56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80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800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255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2CE742-4700-4CE6-BACC-D9DB1464B13E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0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6689-2338-481F-9B36-96EACF9C5636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44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215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12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32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mkabile@uct.ac.z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microsoft.com/office/2007/relationships/hdphoto" Target="../media/hdphoto3.wdp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microsoft.com/office/2007/relationships/hdphoto" Target="../media/hdphoto3.wdp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6864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800" b="1" dirty="0">
                <a:solidFill>
                  <a:srgbClr val="0070C0"/>
                </a:solidFill>
              </a:rPr>
              <a:t>Critical Perspectives on Eating Disorders</a:t>
            </a:r>
            <a:br>
              <a:rPr lang="en-GB" sz="6000" b="1" dirty="0">
                <a:solidFill>
                  <a:srgbClr val="0070C0"/>
                </a:solidFill>
              </a:rPr>
            </a:br>
            <a:br>
              <a:rPr lang="en-GB" sz="6000" b="1" dirty="0"/>
            </a:br>
            <a:r>
              <a:rPr lang="en-GB" sz="4900" b="1" dirty="0">
                <a:solidFill>
                  <a:srgbClr val="0070C0"/>
                </a:solidFill>
              </a:rPr>
              <a:t>Lecture 1 </a:t>
            </a:r>
            <a:br>
              <a:rPr lang="en-GB" sz="5300" b="1" dirty="0">
                <a:solidFill>
                  <a:srgbClr val="0070C0"/>
                </a:solidFill>
              </a:rPr>
            </a:br>
            <a:endParaRPr lang="en-GB" sz="53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9672" y="4077072"/>
            <a:ext cx="5976664" cy="89612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PSY3011S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5616" y="5255318"/>
            <a:ext cx="8028384" cy="125616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Siyabulela Mkabile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  <a:hlinkClick r:id="rId2"/>
              </a:rPr>
              <a:t>s.mkabile@uct.ac.za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4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11376"/>
            <a:ext cx="4146460" cy="1831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Psychoanalytical Theories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276872"/>
            <a:ext cx="4221738" cy="389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u="sng" dirty="0">
                <a:solidFill>
                  <a:schemeClr val="tx1"/>
                </a:solidFill>
              </a:rPr>
              <a:t>Arthur Crisp (1980)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Phobic avoidance 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Psychobiological regression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Adaptive as it protects the individual if the maturational process is experienced as overwhelming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Allows the person to avoid the ‘existential challenge’ of puberty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Weight and shape become meaningful and threatening</a:t>
            </a: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16892" y="3398744"/>
            <a:ext cx="3657600" cy="6051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photo of Arthur Hamilton Crisp.">
            <a:extLst>
              <a:ext uri="{FF2B5EF4-FFF2-40B4-BE49-F238E27FC236}">
                <a16:creationId xmlns:a16="http://schemas.microsoft.com/office/drawing/2014/main" id="{D18A9DF9-A403-5D85-4804-6B2A29E4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1665" b="-2"/>
          <a:stretch/>
        </p:blipFill>
        <p:spPr bwMode="auto">
          <a:xfrm>
            <a:off x="5721858" y="1527048"/>
            <a:ext cx="2626614" cy="3657600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42" y="1682496"/>
            <a:ext cx="2626614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BCF3124-E08C-41F1-898B-FADF159277DA}" type="slidenum">
              <a:rPr lang="en-US" sz="1400">
                <a:latin typeface="+mj-lt"/>
              </a:rPr>
              <a:pPr defTabSz="457200">
                <a:spcAft>
                  <a:spcPts val="600"/>
                </a:spcAft>
              </a:pPr>
              <a:t>10</a:t>
            </a:fld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5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roup 2054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072" name="Rectangle 205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521" y="29013"/>
            <a:ext cx="3556472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Psychoanalytical Theories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43269A-6F12-490E-DEB4-6AD332A2F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4" b="-1"/>
          <a:stretch/>
        </p:blipFill>
        <p:spPr bwMode="auto">
          <a:xfrm>
            <a:off x="20" y="2"/>
            <a:ext cx="4571752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Freeform: Shape 206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598"/>
            <a:ext cx="4571770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770" y="1844824"/>
            <a:ext cx="4104686" cy="4164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b="1" u="sng" dirty="0">
                <a:solidFill>
                  <a:schemeClr val="tx1"/>
                </a:solidFill>
              </a:rPr>
              <a:t>Hilde Bruch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Relentless pursuit of thinness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Caused by abnormal family patterns of interaction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The media plays an important role in the development of eating disorders</a:t>
            </a: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b="1" u="sng" dirty="0">
                <a:solidFill>
                  <a:schemeClr val="tx1"/>
                </a:solidFill>
              </a:rPr>
              <a:t>Enmeshment hypothesis 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Controlling parents and over-compliant daughters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 struggle for independence in the face of parental control </a:t>
            </a:r>
          </a:p>
          <a:p>
            <a:pPr marL="3703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 Uses starvation and domination of bodily desires to search   for control and identity </a:t>
            </a:r>
          </a:p>
          <a:p>
            <a:pPr marL="3703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Food and her body is the only thing that she can control</a:t>
            </a:r>
          </a:p>
          <a:p>
            <a:pPr marL="3703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74" name="Group 206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75" name="Oval 206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BCF3124-E08C-41F1-898B-FADF159277DA}" type="slidenum">
              <a:rPr lang="en-US" sz="1400">
                <a:latin typeface="+mj-lt"/>
              </a:rPr>
              <a:pPr defTabSz="457200">
                <a:spcAft>
                  <a:spcPts val="600"/>
                </a:spcAft>
              </a:pPr>
              <a:t>11</a:t>
            </a:fld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934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8" y="2376862"/>
            <a:ext cx="1980485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Disenchantment with Psychiatry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BCF3124-E08C-41F1-898B-FADF159277DA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1BB8CB-3188-504A-F864-8EA9C269B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434186"/>
              </p:ext>
            </p:extLst>
          </p:nvPr>
        </p:nvGraphicFramePr>
        <p:xfrm>
          <a:off x="3779913" y="0"/>
          <a:ext cx="5256584" cy="638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8559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8" y="2376862"/>
            <a:ext cx="1980485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Classification of Eating Disorders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BCF3124-E08C-41F1-898B-FADF159277DA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300196-FAAB-9C71-D32D-77870CC60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362830"/>
              </p:ext>
            </p:extLst>
          </p:nvPr>
        </p:nvGraphicFramePr>
        <p:xfrm>
          <a:off x="4139952" y="725488"/>
          <a:ext cx="453650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61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Anorexia Nervosa - DSM-5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170168"/>
            <a:ext cx="7734626" cy="4102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178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Restriction of energy intake, leading to a significantly low body weight</a:t>
            </a:r>
          </a:p>
          <a:p>
            <a:pPr marL="54178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Intense fear of gaining weight or of becoming fat, or persistent behavior that interferes with weight gain </a:t>
            </a:r>
          </a:p>
          <a:p>
            <a:pPr marL="54178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Disturbance in the way in which one’s body weight or shape is experienced, undue influence of body weight or shape on self-evaluation or lack of recognition of the seriousness of low body weight</a:t>
            </a:r>
          </a:p>
          <a:p>
            <a:pPr marL="54178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BMI below 17</a:t>
            </a: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b="1" u="sng" dirty="0">
                <a:solidFill>
                  <a:schemeClr val="tx1"/>
                </a:solidFill>
              </a:rPr>
              <a:t>Prevalence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Females – 0.4% ; 10 x more common in women</a:t>
            </a: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BCF3124-E08C-41F1-898B-FADF159277DA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3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8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Bulimia Nervosa - DSM-5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2386" y="2320412"/>
            <a:ext cx="75438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Self-evaluation unduly influenced by body shape and weight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Recurrent episodes of binge eating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Sense of lack of control over eating during the episodes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Recurrent inappropriate compensatory </a:t>
            </a:r>
            <a:r>
              <a:rPr lang="en-US" sz="2200" dirty="0" err="1">
                <a:solidFill>
                  <a:schemeClr val="tx1"/>
                </a:solidFill>
              </a:rPr>
              <a:t>behaviours</a:t>
            </a:r>
            <a:r>
              <a:rPr lang="en-US" sz="2200" dirty="0">
                <a:solidFill>
                  <a:schemeClr val="tx1"/>
                </a:solidFill>
              </a:rPr>
              <a:t> to prevent weight gain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Occurs at least once a week for 3 months</a:t>
            </a: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b="1" u="sng" dirty="0">
                <a:solidFill>
                  <a:schemeClr val="tx1"/>
                </a:solidFill>
              </a:rPr>
              <a:t>Prevalence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Females – 1% - 1.5%; 10 x more common in women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BCF3124-E08C-41F1-898B-FADF159277DA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4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37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Binge-Eating Disorder - DSM-5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2386" y="2320412"/>
            <a:ext cx="75438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Recurrent episodes of binge eating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Sense of lack of control over eating during the episode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binge-eating episodes are associated with three (or more) of the following: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Eating rapidly, feeling uncomfortably full, eating when not hungry, eating alone (embarrassed), feeling disgusted, depressed or guilty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Occurs at least once a week for 3 months; causes distress</a:t>
            </a: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u="sng" dirty="0">
                <a:solidFill>
                  <a:schemeClr val="tx1"/>
                </a:solidFill>
              </a:rPr>
              <a:t>Prevalence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Females – 1.6%; Males – 0.8%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BCF3124-E08C-41F1-898B-FADF159277DA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96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Historical Perspectives on Eating Disorders</a:t>
            </a:r>
            <a:br>
              <a:rPr lang="en-US" sz="3400" b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(12th C to 19th C)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8378" y="2093976"/>
            <a:ext cx="7543800" cy="3851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Saints – ‘holy anorexia’ </a:t>
            </a:r>
            <a:r>
              <a:rPr lang="en-US" sz="1600" dirty="0">
                <a:solidFill>
                  <a:schemeClr val="tx1"/>
                </a:solidFill>
              </a:rPr>
              <a:t>– denial of one’s needs revered, viewed as a means to achieve sainthood / a holy state   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Witchcraft</a:t>
            </a:r>
            <a:r>
              <a:rPr lang="en-US" sz="1600" dirty="0">
                <a:solidFill>
                  <a:schemeClr val="tx1"/>
                </a:solidFill>
              </a:rPr>
              <a:t> – women refusing to eat (deviating from social norms) were thought to be possessed by the devil; not possible to survive without nutrition  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Insanity / Madness </a:t>
            </a:r>
            <a:r>
              <a:rPr lang="en-US" sz="1600" dirty="0">
                <a:solidFill>
                  <a:schemeClr val="tx1"/>
                </a:solidFill>
              </a:rPr>
              <a:t>– refusal to eat was viewed as inexplicable and a sign that the person must be experiencing insanity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Disease</a:t>
            </a:r>
            <a:r>
              <a:rPr lang="en-US" sz="1600" dirty="0">
                <a:solidFill>
                  <a:schemeClr val="tx1"/>
                </a:solidFill>
              </a:rPr>
              <a:t> – physicians examined women and tried to find physical causes for the phenomenon of refusing to eat 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Mental Disorder </a:t>
            </a:r>
            <a:r>
              <a:rPr lang="en-US" sz="1600" dirty="0">
                <a:solidFill>
                  <a:schemeClr val="tx1"/>
                </a:solidFill>
              </a:rPr>
              <a:t>– no physical cause found. Thus, refusal to eat viewed as a form of psychopathology 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BCF3124-E08C-41F1-898B-FADF159277DA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6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96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Anorexia as a Mental Disorder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3124-E08C-41F1-898B-FADF159277DA}" type="slidenum">
              <a:rPr lang="en-GB" smtClean="0"/>
              <a:t>7</a:t>
            </a:fld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67944" y="1196752"/>
            <a:ext cx="283049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>
            <a:normAutofit fontScale="25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150000"/>
              </a:lnSpc>
              <a:buClrTx/>
            </a:pPr>
            <a:r>
              <a:rPr lang="en-GB" sz="8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Sir William Gull (1816-1890)</a:t>
            </a:r>
          </a:p>
          <a:p>
            <a:pPr marL="484632" indent="-457200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GB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84632" indent="-457200"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GB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19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endParaRPr lang="en-GB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Sir William Gull sign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4704"/>
            <a:ext cx="1311697" cy="198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charles lase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Image result for charles laseg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275123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GB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British physician interested in the scientific study of dysfunction of the gastric system</a:t>
            </a: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GB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1874 – Gull made the first reference to anorexia nervosa </a:t>
            </a: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GB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physical cause found for loss of appetite and emaciation</a:t>
            </a: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GB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Concluded that anorexia nervosa is a psychiatric phenomenon resulting from psychopathology </a:t>
            </a:r>
            <a:endParaRPr lang="en-GB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2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2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511898"/>
            <a:ext cx="4617592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b="1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Anorexia as a Mental Disorder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7692" y="5006989"/>
            <a:ext cx="3265280" cy="1609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18288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/>
              <a:t>Condition affecting women – grounded in the discourse of femininity </a:t>
            </a:r>
          </a:p>
          <a:p>
            <a:pPr marL="457200" indent="-18288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/>
              <a:t>Dominant medical discourses reproduced oppressive social conditions </a:t>
            </a:r>
          </a:p>
          <a:p>
            <a:pPr marL="484632" indent="-18288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200" dirty="0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4431215"/>
            <a:ext cx="75438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BCF3124-E08C-41F1-898B-FADF159277DA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8</a:t>
            </a:fld>
            <a:endParaRPr lang="en-US" sz="1400">
              <a:latin typeface="+mj-lt"/>
            </a:endParaRPr>
          </a:p>
        </p:txBody>
      </p:sp>
      <p:sp>
        <p:nvSpPr>
          <p:cNvPr id="5" name="AutoShape 4" descr="Image result for charles lase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Image result for charles laseg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816102" y="1066032"/>
            <a:ext cx="7527797" cy="2612066"/>
            <a:chOff x="237204" y="4533101"/>
            <a:chExt cx="8496944" cy="2077608"/>
          </a:xfrm>
        </p:grpSpPr>
        <p:sp>
          <p:nvSpPr>
            <p:cNvPr id="12" name="TextBox 11"/>
            <p:cNvSpPr txBox="1"/>
            <p:nvPr/>
          </p:nvSpPr>
          <p:spPr>
            <a:xfrm>
              <a:off x="5143960" y="5366024"/>
              <a:ext cx="2661383" cy="7157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b="1"/>
                <a:t>Emotionally unstable</a:t>
              </a:r>
              <a:endParaRPr lang="en-GB" sz="2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3092" y="5313177"/>
              <a:ext cx="3376051" cy="7157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400" b="1"/>
                <a:t>Mentally perverse (stubborn)</a:t>
              </a:r>
              <a:endParaRPr lang="en-GB" sz="2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2837" y="4533101"/>
              <a:ext cx="2736304" cy="5539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3500" b="1"/>
                <a:t>Deficient</a:t>
              </a:r>
              <a:endParaRPr lang="en-GB" sz="35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04162" y="4540048"/>
              <a:ext cx="2604089" cy="7157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b="1"/>
                <a:t>Inherently Irrational</a:t>
              </a:r>
              <a:endParaRPr lang="en-GB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404" y="4562547"/>
              <a:ext cx="2088232" cy="5539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3100" b="1"/>
                <a:t>Deviant</a:t>
              </a:r>
              <a:endParaRPr lang="en-GB" sz="31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204" y="6220324"/>
              <a:ext cx="8496944" cy="390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2800" b="1"/>
                <a:t>Confinement, invasive treatments</a:t>
              </a:r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407603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Psychoanalytical Theories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2386" y="2320412"/>
            <a:ext cx="75438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u="sng" dirty="0">
                <a:solidFill>
                  <a:schemeClr val="tx1"/>
                </a:solidFill>
              </a:rPr>
              <a:t>Sigmund Freud (1915-1917)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Impairment in the </a:t>
            </a:r>
            <a:r>
              <a:rPr lang="en-US" sz="2200" b="1" dirty="0">
                <a:solidFill>
                  <a:schemeClr val="tx1"/>
                </a:solidFill>
              </a:rPr>
              <a:t>nutritional instinct </a:t>
            </a:r>
            <a:r>
              <a:rPr lang="en-US" sz="2200" dirty="0">
                <a:solidFill>
                  <a:schemeClr val="tx1"/>
                </a:solidFill>
              </a:rPr>
              <a:t>was related to the person’s inability to come to terms with sexual excitation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</a:rPr>
              <a:t>Hysteria</a:t>
            </a:r>
            <a:r>
              <a:rPr lang="en-US" sz="2200" dirty="0">
                <a:solidFill>
                  <a:schemeClr val="tx1"/>
                </a:solidFill>
              </a:rPr>
              <a:t> – the refusal to eat is symptom of hysteria 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Many client’s reported a history of sexual abuse but this was viewed as derived from fantasy</a:t>
            </a:r>
          </a:p>
          <a:p>
            <a:pPr marL="484632"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The individual is </a:t>
            </a:r>
            <a:r>
              <a:rPr lang="en-US" sz="2200" dirty="0" err="1">
                <a:solidFill>
                  <a:schemeClr val="tx1"/>
                </a:solidFill>
              </a:rPr>
              <a:t>pathologised</a:t>
            </a:r>
            <a:r>
              <a:rPr lang="en-US" sz="2200" dirty="0">
                <a:solidFill>
                  <a:schemeClr val="tx1"/>
                </a:solidFill>
              </a:rPr>
              <a:t> and the problem is located within the person’s attitude towards their sexuality</a:t>
            </a: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indent="-18288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BCF3124-E08C-41F1-898B-FADF159277DA}" type="slidenum">
              <a:rPr lang="en-US" sz="1400" b="1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9</a:t>
            </a:fld>
            <a:endParaRPr lang="en-US" sz="1400" b="1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80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Template</Template>
  <TotalTime>26779</TotalTime>
  <Words>782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Wingdings 2</vt:lpstr>
      <vt:lpstr>Wood Type</vt:lpstr>
      <vt:lpstr>Critical Perspectives on Eating Disorders  Lecture 1  </vt:lpstr>
      <vt:lpstr>The Classification of Eating Disorders</vt:lpstr>
      <vt:lpstr>Anorexia Nervosa - DSM-5</vt:lpstr>
      <vt:lpstr>Bulimia Nervosa - DSM-5</vt:lpstr>
      <vt:lpstr>Binge-Eating Disorder - DSM-5</vt:lpstr>
      <vt:lpstr>Historical Perspectives on Eating Disorders (12th C to 19th C)</vt:lpstr>
      <vt:lpstr>Anorexia as a Mental Disorder</vt:lpstr>
      <vt:lpstr>Anorexia as a Mental Disorder</vt:lpstr>
      <vt:lpstr>Psychoanalytical Theories</vt:lpstr>
      <vt:lpstr>Psychoanalytical Theories</vt:lpstr>
      <vt:lpstr>Psychoanalytical Theories</vt:lpstr>
      <vt:lpstr>Disenchantment with Psychiatry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Counselling Theory and Practice     Seminar 1</dc:title>
  <dc:creator>Lynn Aupiais</dc:creator>
  <cp:lastModifiedBy>Debbie</cp:lastModifiedBy>
  <cp:revision>127</cp:revision>
  <dcterms:created xsi:type="dcterms:W3CDTF">2015-07-20T12:54:53Z</dcterms:created>
  <dcterms:modified xsi:type="dcterms:W3CDTF">2022-10-18T05:49:02Z</dcterms:modified>
</cp:coreProperties>
</file>