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16"/>
  </p:notesMasterIdLst>
  <p:sldIdLst>
    <p:sldId id="312" r:id="rId2"/>
    <p:sldId id="313" r:id="rId3"/>
    <p:sldId id="314" r:id="rId4"/>
    <p:sldId id="315" r:id="rId5"/>
    <p:sldId id="316" r:id="rId6"/>
    <p:sldId id="290" r:id="rId7"/>
    <p:sldId id="291" r:id="rId8"/>
    <p:sldId id="292" r:id="rId9"/>
    <p:sldId id="317" r:id="rId10"/>
    <p:sldId id="318" r:id="rId11"/>
    <p:sldId id="319" r:id="rId12"/>
    <p:sldId id="320" r:id="rId13"/>
    <p:sldId id="321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nn Aupiais" initials="LA" lastIdx="1" clrIdx="0">
    <p:extLst>
      <p:ext uri="{19B8F6BF-5375-455C-9EA6-DF929625EA0E}">
        <p15:presenceInfo xmlns:p15="http://schemas.microsoft.com/office/powerpoint/2012/main" userId="9bfb74a4e6e966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/>
    <p:restoredTop sz="93878" autoAdjust="0"/>
  </p:normalViewPr>
  <p:slideViewPr>
    <p:cSldViewPr>
      <p:cViewPr varScale="1">
        <p:scale>
          <a:sx n="120" d="100"/>
          <a:sy n="120" d="100"/>
        </p:scale>
        <p:origin x="8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FBFE5-FA43-48C6-8F22-5C0A84311949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09A3E-741E-4D91-8E32-DD99163D5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3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09A3E-741E-4D91-8E32-DD99163D5E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57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09A3E-741E-4D91-8E32-DD99163D5E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59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B3D1-B960-416F-BEF8-38034FE4523A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53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0794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7418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8196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CC1F-8BC0-4F89-A3DD-7258A3530A56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29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705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190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E742-4700-4CE6-BACC-D9DB1464B13E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75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6689-2338-481F-9B36-96EACF9C5636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44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11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1861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37577A8-2031-4762-ADB4-4DC506552644}" type="datetime1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9C17DF-88D9-433D-9889-B08126AA6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0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.mkabile@uct.ac.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0"/>
            <a:ext cx="9239506" cy="407707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800" b="1" dirty="0">
                <a:solidFill>
                  <a:srgbClr val="0070C0"/>
                </a:solidFill>
              </a:rPr>
              <a:t>Critical Perspectives on Eating Disorders</a:t>
            </a:r>
            <a:br>
              <a:rPr lang="en-GB" sz="6000" b="1" dirty="0">
                <a:solidFill>
                  <a:srgbClr val="0070C0"/>
                </a:solidFill>
              </a:rPr>
            </a:br>
            <a:br>
              <a:rPr lang="en-GB" sz="6000" b="1" dirty="0"/>
            </a:br>
            <a:r>
              <a:rPr lang="en-GB" sz="4900" b="1" dirty="0">
                <a:solidFill>
                  <a:srgbClr val="0070C0"/>
                </a:solidFill>
              </a:rPr>
              <a:t>Lecture 3</a:t>
            </a:r>
            <a:br>
              <a:rPr lang="en-GB" sz="5300" b="1" dirty="0">
                <a:solidFill>
                  <a:srgbClr val="0070C0"/>
                </a:solidFill>
              </a:rPr>
            </a:br>
            <a:endParaRPr lang="en-GB" sz="53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F5238-7DAD-4D2D-88D9-5A75ECE2BD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87851" y="4077072"/>
            <a:ext cx="7876635" cy="89612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PSY3011S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5616" y="5255318"/>
            <a:ext cx="8028384" cy="125616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Siyabulela Mkabile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  <a:hlinkClick r:id="rId3"/>
              </a:rPr>
              <a:t>s.mkabile@uct.ac.za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062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Anorexia Nervosa in Men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980728"/>
            <a:ext cx="8691442" cy="571601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Aetiology – Family Dynamics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Controlling mother 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Enmeshment hypothesis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Struggle for autonomy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Distant or absent father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Parental conflict and divorce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Similar family dynamics seem to play a role for both men and women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0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864096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Social Construction of Anorexia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4666" y="822896"/>
            <a:ext cx="8691442" cy="6035104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ctr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6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Anorexia as a ‘female’ disorder</a:t>
            </a: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Anorexia is viewed as a disorder that only affects females</a:t>
            </a: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1970s – development of gender identity scales </a:t>
            </a: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‘Scientific proof’ that femininity is a risk factor for anorexia and masculinity is a protective factor</a:t>
            </a: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Led to the stereotype that men with anorexia are: </a:t>
            </a:r>
          </a:p>
          <a:p>
            <a:pPr marL="1371600" marR="0" lvl="2" indent="-457200" algn="l" defTabSz="91440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Homosexual</a:t>
            </a:r>
          </a:p>
          <a:p>
            <a:pPr marL="1371600" marR="0" lvl="2" indent="-457200" algn="l" defTabSz="91440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Asexual </a:t>
            </a:r>
          </a:p>
          <a:p>
            <a:pPr marL="1371600" marR="0" lvl="2" indent="-457200" algn="l" defTabSz="91440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Effeminate</a:t>
            </a:r>
          </a:p>
          <a:p>
            <a:pPr marL="1371600" marR="0" lvl="2" indent="-457200" algn="l" defTabSz="91440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More severely disordered </a:t>
            </a: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7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1008112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Social Construction of Anorexia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980728"/>
            <a:ext cx="8691442" cy="5716016"/>
          </a:xfrm>
          <a:prstGeom prst="rect">
            <a:avLst/>
          </a:prstGeom>
          <a:gradFill>
            <a:gsLst>
              <a:gs pos="37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Benveniste et al. (1999) and McVille (2003) 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Analysed lay accounts of men with anorexia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Participants asked how they would explain male anorexia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Language used served to distance anorexia from hegemonic masculinities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 sustained both the dominant masculine identities and the gender-specific construction of anorexia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5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Social Construction of Anorexia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856035"/>
            <a:ext cx="8691442" cy="5716016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ctr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7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Benveniste et al. (1999) and McVille (2003) </a:t>
            </a: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New age men – feminine, emotional, focused on appearance </a:t>
            </a: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Mentally weak; manifestation of psychopathology</a:t>
            </a: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Reformulated the symptoms as depression </a:t>
            </a: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Something wrong with the person; different to other men</a:t>
            </a: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Intellectually inferior – have to depend on their looks</a:t>
            </a: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Childhood – ‘swayed them from the norm’</a:t>
            </a: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Socialised to be feminised; atypical men</a:t>
            </a: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6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4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58051"/>
            <a:ext cx="8784976" cy="69283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Eating Disorders in Men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640333"/>
            <a:ext cx="8784976" cy="6081141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Future Research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Explore the unique features of eating disorders in men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Explore issues relating to the social construction of masculinities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Address the gender bias inherent in the conceptualisation and diagnosis of eating disorders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Change social stigma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Develop treatments specifically for men with eating disorders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4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alpha val="2561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Anorexia Nervosa vs. Bulimia Nervosa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836712"/>
            <a:ext cx="9144000" cy="6021288"/>
          </a:xfrm>
          <a:prstGeom prst="rect">
            <a:avLst/>
          </a:prstGeom>
        </p:spPr>
        <p:txBody>
          <a:bodyPr tIns="0">
            <a:normAutofit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6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Burns (2004) – Eating like an Ox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Discourse influences how we categorise the disorder, positions women and regulates them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Interrogates how we understand them as different and how this knowledge is tied to assumptions about normative femininities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Deconstructs the hierarchical oppositions implicit in the discourse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Examined discourse used by women with eating disorders, health professionals, psychological literature and popular culture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9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Burns (2004) – Eating like an Ox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836712"/>
            <a:ext cx="8691442" cy="586003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4259" y="1672903"/>
            <a:ext cx="417646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control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denial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Perfection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Sense of achievement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031" y="4581128"/>
            <a:ext cx="2736304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Bulimia Nervosa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272" y="1988840"/>
            <a:ext cx="2711063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Anorexia Nervosa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4259" y="4277156"/>
            <a:ext cx="417646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 of control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Indulgent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Failure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Shameful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31840" y="2509726"/>
            <a:ext cx="82809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31840" y="5088959"/>
            <a:ext cx="82809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Burns (2004) – Eating like an Ox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836712"/>
            <a:ext cx="8691442" cy="602128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Dualistic Logic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Control and Lack of Control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Success and Failure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Abstinence vs. Greed 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Sexuality 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Burns (2004) – Eating like an Ox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496" y="836712"/>
            <a:ext cx="9073008" cy="602128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discourse of femininity and the construction of dualisms</a:t>
            </a:r>
          </a:p>
          <a:p>
            <a:pPr marL="484632" marR="0" lvl="0" indent="-4572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Emaciation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– anorexia ceases to be privileged over bulimia</a:t>
            </a:r>
          </a:p>
          <a:p>
            <a:pPr marL="484632" marR="0" lvl="0" indent="-4572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Deviant and dangerous</a:t>
            </a:r>
          </a:p>
          <a:p>
            <a:pPr marL="484632" marR="0" lvl="0" indent="-4572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 longer the object of the male, heterosexual gaze</a:t>
            </a:r>
          </a:p>
          <a:p>
            <a:pPr marL="27432" marR="0" lvl="0" indent="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8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Burns (2004) – Eating like an Ox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836712"/>
            <a:ext cx="8691442" cy="602128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Implications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disorder is located within the individual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Anorexia is viewed as desirable and acceptable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Bulimia is viewed as deviant and shameful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person ‘becomes’ their diagnosis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Pro-Anorexia websites</a:t>
            </a: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1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Eating disorders in Men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971204"/>
            <a:ext cx="8691442" cy="5716016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ctr" defTabSz="914400" rtl="0" eaLnBrk="1" fontAlgn="auto" latinLnBrk="0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6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Prevalence </a:t>
            </a:r>
          </a:p>
          <a:p>
            <a:pPr marL="484632" marR="0" lvl="0" indent="-457200" algn="l" defTabSz="914400" rtl="0" eaLnBrk="1" fontAlgn="auto" latinLnBrk="0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Prevalence rates of anorexia and bulimia are 10x higher in men</a:t>
            </a:r>
          </a:p>
          <a:p>
            <a:pPr marL="484632" marR="0" lvl="0" indent="-457200" algn="l" defTabSz="914400" rtl="0" eaLnBrk="1" fontAlgn="auto" latinLnBrk="0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Actual prevalence may be higher; prevalence rates may be inaccurate 	</a:t>
            </a:r>
          </a:p>
          <a:p>
            <a:pPr marL="484632" marR="0" lvl="0" indent="-457200" algn="l" defTabSz="914400" rtl="0" eaLnBrk="1" fontAlgn="auto" latinLnBrk="0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Underreported, undetected and misdiagnosed</a:t>
            </a:r>
          </a:p>
          <a:p>
            <a:pPr marL="484632" marR="0" lvl="0" indent="-457200" algn="l" defTabSz="914400" rtl="0" eaLnBrk="1" fontAlgn="auto" latinLnBrk="0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Diagnostic bias – amenorrhea criterion in the DSM-IV</a:t>
            </a:r>
          </a:p>
          <a:p>
            <a:pPr marL="484632" marR="0" lvl="0" indent="-457200" algn="l" defTabSz="914400" rtl="0" eaLnBrk="1" fontAlgn="auto" latinLnBrk="0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Viewed by professionals and society as a female disorder</a:t>
            </a:r>
          </a:p>
          <a:p>
            <a:pPr marL="484632" marR="0" lvl="0" indent="-457200" algn="l" defTabSz="914400" rtl="0" eaLnBrk="1" fontAlgn="auto" latinLnBrk="0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Stigma and shame associated with the diagnosis</a:t>
            </a:r>
          </a:p>
          <a:p>
            <a:pPr marL="484632" marR="0" lvl="0" indent="-457200" algn="l" defTabSz="914400" rtl="0" eaLnBrk="1" fontAlgn="auto" latinLnBrk="0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Reluctance to seek treatment</a:t>
            </a:r>
          </a:p>
          <a:p>
            <a:pPr marL="484632" marR="0" lvl="0" indent="-457200" algn="l" defTabSz="914400" rtl="0" eaLnBrk="1" fontAlgn="auto" latinLnBrk="0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0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Anorexia Nervosa in Men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6279" y="809470"/>
            <a:ext cx="8691442" cy="5716016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ctr" defTabSz="914400" rtl="0" eaLnBrk="1" fontAlgn="auto" latinLnBrk="0" hangingPunct="1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Features of Clinical Presentation</a:t>
            </a:r>
          </a:p>
          <a:p>
            <a:pPr marL="484632" marR="0" lvl="0" indent="-457200" algn="l" defTabSz="914400" rtl="0" eaLnBrk="1" fontAlgn="auto" latinLnBrk="0" hangingPunct="1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Onset in late adolescence to early adulthood</a:t>
            </a:r>
          </a:p>
          <a:p>
            <a:pPr marL="484632" marR="0" lvl="0" indent="-457200" algn="l" defTabSz="914400" rtl="0" eaLnBrk="1" fontAlgn="auto" latinLnBrk="0" hangingPunct="1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Fear of gaining weight</a:t>
            </a:r>
          </a:p>
          <a:p>
            <a:pPr marL="484632" marR="0" lvl="0" indent="-457200" algn="l" defTabSz="914400" rtl="0" eaLnBrk="1" fontAlgn="auto" latinLnBrk="0" hangingPunct="1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Body dissatisfaction (upper body)</a:t>
            </a:r>
          </a:p>
          <a:p>
            <a:pPr marL="484632" marR="0" lvl="0" indent="-457200" algn="l" defTabSz="914400" rtl="0" eaLnBrk="1" fontAlgn="auto" latinLnBrk="0" hangingPunct="1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Lean, muscular body ideal</a:t>
            </a:r>
          </a:p>
          <a:p>
            <a:pPr marL="484632" marR="0" lvl="0" indent="-457200" algn="l" defTabSz="914400" rtl="0" eaLnBrk="1" fontAlgn="auto" latinLnBrk="0" hangingPunct="1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More emphasis is placed on body shape than on achieving a low weight</a:t>
            </a:r>
          </a:p>
          <a:p>
            <a:pPr marL="484632" marR="0" lvl="0" indent="-457200" algn="l" defTabSz="914400" rtl="0" eaLnBrk="1" fontAlgn="auto" latinLnBrk="0" hangingPunct="1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Binging and exercising excessively is more common than restricting food intake</a:t>
            </a:r>
          </a:p>
          <a:p>
            <a:pPr marL="484632" marR="0" lvl="0" indent="-457200" algn="l" defTabSz="914400" rtl="0" eaLnBrk="1" fontAlgn="auto" latinLnBrk="0" hangingPunct="1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ts val="48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9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76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69283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Anorexia Nervosa in Men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980728"/>
            <a:ext cx="8691442" cy="571601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" marR="0" lvl="0" indent="0" algn="ctr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 2"/>
              <a:buNone/>
              <a:tabLst/>
              <a:defRPr/>
            </a:pPr>
            <a:r>
              <a:rPr kumimoji="0" lang="en-GB" sz="2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Reasons for Dieting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Being overweight (rather than feeling fat)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Attain goals in sport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Feel more masculine 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Gain respect from others 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Higher prevalence of eating disorders in athletes</a:t>
            </a: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4632" marR="0" lvl="0" indent="-45720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Ø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049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{A2CCEE68-9DAF-034B-802F-313B4DF7F184}tf10001120</Template>
  <TotalTime>28779</TotalTime>
  <Words>660</Words>
  <Application>Microsoft Macintosh PowerPoint</Application>
  <PresentationFormat>On-screen Show (4:3)</PresentationFormat>
  <Paragraphs>173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</vt:lpstr>
      <vt:lpstr>Wingdings 2</vt:lpstr>
      <vt:lpstr>Parcel</vt:lpstr>
      <vt:lpstr>Critical Perspectives on Eating Disorders  Lecture 3 </vt:lpstr>
      <vt:lpstr>Anorexia Nervosa vs. Bulimia Nervosa</vt:lpstr>
      <vt:lpstr>Burns (2004) – Eating like an Ox</vt:lpstr>
      <vt:lpstr>Burns (2004) – Eating like an Ox</vt:lpstr>
      <vt:lpstr>Burns (2004) – Eating like an Ox</vt:lpstr>
      <vt:lpstr>Burns (2004) – Eating like an Ox</vt:lpstr>
      <vt:lpstr>Eating disorders in Men</vt:lpstr>
      <vt:lpstr>Anorexia Nervosa in Men</vt:lpstr>
      <vt:lpstr>Anorexia Nervosa in Men</vt:lpstr>
      <vt:lpstr>Anorexia Nervosa in Men</vt:lpstr>
      <vt:lpstr>Social Construction of Anorexia</vt:lpstr>
      <vt:lpstr>Social Construction of Anorexia</vt:lpstr>
      <vt:lpstr>Social Construction of Anorexia</vt:lpstr>
      <vt:lpstr>Eating Disorders in 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Counselling Theory and Practice     Seminar 1</dc:title>
  <dc:creator>Lynn Aupiais</dc:creator>
  <cp:lastModifiedBy>Siyabulela Mkabile</cp:lastModifiedBy>
  <cp:revision>129</cp:revision>
  <dcterms:created xsi:type="dcterms:W3CDTF">2015-07-20T12:54:53Z</dcterms:created>
  <dcterms:modified xsi:type="dcterms:W3CDTF">2022-10-19T19:22:55Z</dcterms:modified>
</cp:coreProperties>
</file>