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8" r:id="rId2"/>
    <p:sldId id="257" r:id="rId3"/>
    <p:sldId id="270" r:id="rId4"/>
    <p:sldId id="258" r:id="rId5"/>
    <p:sldId id="259" r:id="rId6"/>
    <p:sldId id="263" r:id="rId7"/>
    <p:sldId id="261" r:id="rId8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4660"/>
  </p:normalViewPr>
  <p:slideViewPr>
    <p:cSldViewPr>
      <p:cViewPr varScale="1">
        <p:scale>
          <a:sx n="79" d="100"/>
          <a:sy n="79" d="100"/>
        </p:scale>
        <p:origin x="16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FB76A9-D9E6-4B8F-AD4A-68DFF56BB8AD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7E2E2D4E-336B-4922-9F61-D9B22ABDBE4C}">
      <dgm:prSet phldrT="[Text]" custT="1"/>
      <dgm:spPr/>
      <dgm:t>
        <a:bodyPr/>
        <a:lstStyle/>
        <a:p>
          <a:r>
            <a:rPr lang="en-ZA" sz="1800" dirty="0"/>
            <a:t>National prevalence studies</a:t>
          </a:r>
        </a:p>
      </dgm:t>
    </dgm:pt>
    <dgm:pt modelId="{530E96B2-653C-4574-A33A-61279EB75E42}" type="parTrans" cxnId="{1FBE5A02-F6C4-46C6-9557-CE9D0FBCEB26}">
      <dgm:prSet/>
      <dgm:spPr/>
      <dgm:t>
        <a:bodyPr/>
        <a:lstStyle/>
        <a:p>
          <a:endParaRPr lang="en-ZA"/>
        </a:p>
      </dgm:t>
    </dgm:pt>
    <dgm:pt modelId="{9A85EF5E-77F4-4F32-986D-51AB22297D39}" type="sibTrans" cxnId="{1FBE5A02-F6C4-46C6-9557-CE9D0FBCEB26}">
      <dgm:prSet/>
      <dgm:spPr/>
      <dgm:t>
        <a:bodyPr/>
        <a:lstStyle/>
        <a:p>
          <a:endParaRPr lang="en-ZA"/>
        </a:p>
      </dgm:t>
    </dgm:pt>
    <dgm:pt modelId="{5C0FD54D-8605-475A-BD0E-FD7FBAAB4F14}">
      <dgm:prSet phldrT="[Text]"/>
      <dgm:spPr/>
      <dgm:t>
        <a:bodyPr/>
        <a:lstStyle/>
        <a:p>
          <a:r>
            <a:rPr lang="en-ZA" dirty="0"/>
            <a:t>Provincial prevalence studies</a:t>
          </a:r>
        </a:p>
      </dgm:t>
    </dgm:pt>
    <dgm:pt modelId="{0818F92E-3595-4AF8-9D83-AEE3420F71A0}" type="parTrans" cxnId="{61690EC9-3723-4DF1-AA0B-F62350CC63C1}">
      <dgm:prSet/>
      <dgm:spPr/>
      <dgm:t>
        <a:bodyPr/>
        <a:lstStyle/>
        <a:p>
          <a:endParaRPr lang="en-ZA"/>
        </a:p>
      </dgm:t>
    </dgm:pt>
    <dgm:pt modelId="{D47F7C1A-1B8D-4E74-AD8F-A09B293495A6}" type="sibTrans" cxnId="{61690EC9-3723-4DF1-AA0B-F62350CC63C1}">
      <dgm:prSet/>
      <dgm:spPr/>
      <dgm:t>
        <a:bodyPr/>
        <a:lstStyle/>
        <a:p>
          <a:endParaRPr lang="en-ZA"/>
        </a:p>
      </dgm:t>
    </dgm:pt>
    <dgm:pt modelId="{D90923BE-5C8C-494E-BA91-536DEEB1AADD}">
      <dgm:prSet phldrT="[Text]"/>
      <dgm:spPr/>
      <dgm:t>
        <a:bodyPr/>
        <a:lstStyle/>
        <a:p>
          <a:r>
            <a:rPr lang="en-ZA" dirty="0"/>
            <a:t>Community prevalence studies</a:t>
          </a:r>
        </a:p>
      </dgm:t>
    </dgm:pt>
    <dgm:pt modelId="{64B758DC-28E0-4324-A187-396E85EC5F0E}" type="parTrans" cxnId="{514A980E-9518-4DE4-9820-7EABA9EC0308}">
      <dgm:prSet/>
      <dgm:spPr/>
      <dgm:t>
        <a:bodyPr/>
        <a:lstStyle/>
        <a:p>
          <a:endParaRPr lang="en-ZA"/>
        </a:p>
      </dgm:t>
    </dgm:pt>
    <dgm:pt modelId="{E76AFEED-C24A-4D70-AE48-157C03BC61F3}" type="sibTrans" cxnId="{514A980E-9518-4DE4-9820-7EABA9EC0308}">
      <dgm:prSet/>
      <dgm:spPr/>
      <dgm:t>
        <a:bodyPr/>
        <a:lstStyle/>
        <a:p>
          <a:endParaRPr lang="en-ZA"/>
        </a:p>
      </dgm:t>
    </dgm:pt>
    <dgm:pt modelId="{1B09CE79-BB5C-45ED-B302-6EBC99E86317}">
      <dgm:prSet phldrT="[Text]"/>
      <dgm:spPr/>
      <dgm:t>
        <a:bodyPr/>
        <a:lstStyle/>
        <a:p>
          <a:r>
            <a:rPr lang="en-ZA" dirty="0"/>
            <a:t>Clinic studies</a:t>
          </a:r>
        </a:p>
      </dgm:t>
    </dgm:pt>
    <dgm:pt modelId="{E9F604FA-24F1-4428-8EB3-AD93C849D814}" type="parTrans" cxnId="{2B265291-E663-48EC-B2EB-BC97F26DB87A}">
      <dgm:prSet/>
      <dgm:spPr/>
      <dgm:t>
        <a:bodyPr/>
        <a:lstStyle/>
        <a:p>
          <a:endParaRPr lang="en-ZA"/>
        </a:p>
      </dgm:t>
    </dgm:pt>
    <dgm:pt modelId="{3833469B-2931-4BC0-8E6F-EBAC8C7B1507}" type="sibTrans" cxnId="{2B265291-E663-48EC-B2EB-BC97F26DB87A}">
      <dgm:prSet/>
      <dgm:spPr/>
      <dgm:t>
        <a:bodyPr/>
        <a:lstStyle/>
        <a:p>
          <a:endParaRPr lang="en-ZA"/>
        </a:p>
      </dgm:t>
    </dgm:pt>
    <dgm:pt modelId="{2E61BE32-7458-4BE9-9767-CF7D9A3AED38}">
      <dgm:prSet phldrT="[Text]" custT="1"/>
      <dgm:spPr/>
      <dgm:t>
        <a:bodyPr/>
        <a:lstStyle/>
        <a:p>
          <a:r>
            <a:rPr lang="en-ZA" sz="1600" dirty="0"/>
            <a:t>Other practitioners/service providers</a:t>
          </a:r>
        </a:p>
      </dgm:t>
    </dgm:pt>
    <dgm:pt modelId="{2BE8B8CB-E348-457E-BBEF-45420C35667C}" type="parTrans" cxnId="{FF37358A-5E78-4209-B185-5DDBEE9682AD}">
      <dgm:prSet/>
      <dgm:spPr/>
      <dgm:t>
        <a:bodyPr/>
        <a:lstStyle/>
        <a:p>
          <a:endParaRPr lang="en-ZA"/>
        </a:p>
      </dgm:t>
    </dgm:pt>
    <dgm:pt modelId="{6447F34E-D858-401A-8725-EEE5F4233152}" type="sibTrans" cxnId="{FF37358A-5E78-4209-B185-5DDBEE9682AD}">
      <dgm:prSet/>
      <dgm:spPr/>
      <dgm:t>
        <a:bodyPr/>
        <a:lstStyle/>
        <a:p>
          <a:endParaRPr lang="en-ZA"/>
        </a:p>
      </dgm:t>
    </dgm:pt>
    <dgm:pt modelId="{DAFBFE2B-A3AC-40B6-A157-48C7E4ADD789}">
      <dgm:prSet phldrT="[Text]"/>
      <dgm:spPr/>
      <dgm:t>
        <a:bodyPr/>
        <a:lstStyle/>
        <a:p>
          <a:r>
            <a:rPr lang="en-ZA" dirty="0"/>
            <a:t>NGOs</a:t>
          </a:r>
        </a:p>
      </dgm:t>
    </dgm:pt>
    <dgm:pt modelId="{29DCBE6A-E04E-4F64-889C-0DB1BA122839}" type="parTrans" cxnId="{652D34C5-D45B-4D82-85F9-E77CF918AC87}">
      <dgm:prSet/>
      <dgm:spPr/>
      <dgm:t>
        <a:bodyPr/>
        <a:lstStyle/>
        <a:p>
          <a:endParaRPr lang="en-ZA"/>
        </a:p>
      </dgm:t>
    </dgm:pt>
    <dgm:pt modelId="{4E10DB7F-EFCC-49DA-99A3-50C152A7C163}" type="sibTrans" cxnId="{652D34C5-D45B-4D82-85F9-E77CF918AC87}">
      <dgm:prSet/>
      <dgm:spPr/>
      <dgm:t>
        <a:bodyPr/>
        <a:lstStyle/>
        <a:p>
          <a:endParaRPr lang="en-ZA"/>
        </a:p>
      </dgm:t>
    </dgm:pt>
    <dgm:pt modelId="{2B6C0D04-298F-4038-90C3-DB6350A79C41}">
      <dgm:prSet phldrT="[Text]"/>
      <dgm:spPr/>
      <dgm:t>
        <a:bodyPr/>
        <a:lstStyle/>
        <a:p>
          <a:r>
            <a:rPr lang="en-ZA" dirty="0"/>
            <a:t>Schools</a:t>
          </a:r>
        </a:p>
      </dgm:t>
    </dgm:pt>
    <dgm:pt modelId="{D7E08E98-97B6-4455-AEC2-02846DA6EE93}" type="parTrans" cxnId="{8FAF475B-A3A9-4BA4-9703-A24B3C8714F8}">
      <dgm:prSet/>
      <dgm:spPr/>
      <dgm:t>
        <a:bodyPr/>
        <a:lstStyle/>
        <a:p>
          <a:endParaRPr lang="en-ZA"/>
        </a:p>
      </dgm:t>
    </dgm:pt>
    <dgm:pt modelId="{902C982D-482D-4673-BB79-F8EE97D142DB}" type="sibTrans" cxnId="{8FAF475B-A3A9-4BA4-9703-A24B3C8714F8}">
      <dgm:prSet/>
      <dgm:spPr/>
      <dgm:t>
        <a:bodyPr/>
        <a:lstStyle/>
        <a:p>
          <a:endParaRPr lang="en-ZA"/>
        </a:p>
      </dgm:t>
    </dgm:pt>
    <dgm:pt modelId="{AF5A59C0-39DB-4B8A-8411-E47F692AB98D}" type="pres">
      <dgm:prSet presAssocID="{63FB76A9-D9E6-4B8F-AD4A-68DFF56BB8A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D7BB7C0-13E7-4C27-ADEA-DA9BF6755C4D}" type="pres">
      <dgm:prSet presAssocID="{7E2E2D4E-336B-4922-9F61-D9B22ABDBE4C}" presName="Parent" presStyleLbl="node0" presStyleIdx="0" presStyleCnt="1" custLinFactNeighborX="-223" custLinFactNeighborY="1696">
        <dgm:presLayoutVars>
          <dgm:chMax val="6"/>
          <dgm:chPref val="6"/>
        </dgm:presLayoutVars>
      </dgm:prSet>
      <dgm:spPr/>
    </dgm:pt>
    <dgm:pt modelId="{621E73FD-C204-4152-BD9C-50AD0A09DAE5}" type="pres">
      <dgm:prSet presAssocID="{5C0FD54D-8605-475A-BD0E-FD7FBAAB4F14}" presName="Accent1" presStyleCnt="0"/>
      <dgm:spPr/>
    </dgm:pt>
    <dgm:pt modelId="{7D1F040F-D33A-4121-8ECA-7A5B03E60DF3}" type="pres">
      <dgm:prSet presAssocID="{5C0FD54D-8605-475A-BD0E-FD7FBAAB4F14}" presName="Accent" presStyleLbl="bgShp" presStyleIdx="0" presStyleCnt="6"/>
      <dgm:spPr/>
    </dgm:pt>
    <dgm:pt modelId="{11084CE7-96DE-4E6C-B3F2-A9BDC90B5E9C}" type="pres">
      <dgm:prSet presAssocID="{5C0FD54D-8605-475A-BD0E-FD7FBAAB4F14}" presName="Child1" presStyleLbl="node1" presStyleIdx="0" presStyleCnt="6" custLinFactNeighborX="-1588" custLinFactNeighborY="-3574">
        <dgm:presLayoutVars>
          <dgm:chMax val="0"/>
          <dgm:chPref val="0"/>
          <dgm:bulletEnabled val="1"/>
        </dgm:presLayoutVars>
      </dgm:prSet>
      <dgm:spPr/>
    </dgm:pt>
    <dgm:pt modelId="{AB41AC65-473A-4A0F-BD7B-C39D1B9AAB8B}" type="pres">
      <dgm:prSet presAssocID="{D90923BE-5C8C-494E-BA91-536DEEB1AADD}" presName="Accent2" presStyleCnt="0"/>
      <dgm:spPr/>
    </dgm:pt>
    <dgm:pt modelId="{AA786EB0-F7DF-429A-BE59-7EBB09B9AEC3}" type="pres">
      <dgm:prSet presAssocID="{D90923BE-5C8C-494E-BA91-536DEEB1AADD}" presName="Accent" presStyleLbl="bgShp" presStyleIdx="1" presStyleCnt="6"/>
      <dgm:spPr/>
    </dgm:pt>
    <dgm:pt modelId="{C9B2B548-771F-41A1-A684-F3A2B0D02778}" type="pres">
      <dgm:prSet presAssocID="{D90923BE-5C8C-494E-BA91-536DEEB1AADD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FA6CB34-2CE6-493C-8871-BD05F2DA0330}" type="pres">
      <dgm:prSet presAssocID="{1B09CE79-BB5C-45ED-B302-6EBC99E86317}" presName="Accent3" presStyleCnt="0"/>
      <dgm:spPr/>
    </dgm:pt>
    <dgm:pt modelId="{1F83C69A-2802-4512-ACFB-39BF95962DF7}" type="pres">
      <dgm:prSet presAssocID="{1B09CE79-BB5C-45ED-B302-6EBC99E86317}" presName="Accent" presStyleLbl="bgShp" presStyleIdx="2" presStyleCnt="6"/>
      <dgm:spPr/>
    </dgm:pt>
    <dgm:pt modelId="{6650B8A6-6706-4A2C-B8D1-FBD39499073C}" type="pres">
      <dgm:prSet presAssocID="{1B09CE79-BB5C-45ED-B302-6EBC99E8631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9598118B-7C13-44CA-B5DF-BE6E89D62C22}" type="pres">
      <dgm:prSet presAssocID="{2E61BE32-7458-4BE9-9767-CF7D9A3AED38}" presName="Accent4" presStyleCnt="0"/>
      <dgm:spPr/>
    </dgm:pt>
    <dgm:pt modelId="{4A791336-401A-401C-8319-D71C1F96F272}" type="pres">
      <dgm:prSet presAssocID="{2E61BE32-7458-4BE9-9767-CF7D9A3AED38}" presName="Accent" presStyleLbl="bgShp" presStyleIdx="3" presStyleCnt="6"/>
      <dgm:spPr/>
    </dgm:pt>
    <dgm:pt modelId="{F6254B5D-18E5-4AD5-87A0-2CD9839B76C9}" type="pres">
      <dgm:prSet presAssocID="{2E61BE32-7458-4BE9-9767-CF7D9A3AED38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38C3211-03A2-4BE7-9EA6-266357975947}" type="pres">
      <dgm:prSet presAssocID="{DAFBFE2B-A3AC-40B6-A157-48C7E4ADD789}" presName="Accent5" presStyleCnt="0"/>
      <dgm:spPr/>
    </dgm:pt>
    <dgm:pt modelId="{5C2F6554-844D-4E55-BE50-15C5D7D39C62}" type="pres">
      <dgm:prSet presAssocID="{DAFBFE2B-A3AC-40B6-A157-48C7E4ADD789}" presName="Accent" presStyleLbl="bgShp" presStyleIdx="4" presStyleCnt="6"/>
      <dgm:spPr/>
    </dgm:pt>
    <dgm:pt modelId="{E56D4479-918D-430D-850B-77C9D0FCA404}" type="pres">
      <dgm:prSet presAssocID="{DAFBFE2B-A3AC-40B6-A157-48C7E4ADD78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3D39832-4562-4C56-A1AE-DDAAA3B3B1F5}" type="pres">
      <dgm:prSet presAssocID="{2B6C0D04-298F-4038-90C3-DB6350A79C41}" presName="Accent6" presStyleCnt="0"/>
      <dgm:spPr/>
    </dgm:pt>
    <dgm:pt modelId="{E7B9CE5F-25F2-4BE5-AE6B-986840FE8630}" type="pres">
      <dgm:prSet presAssocID="{2B6C0D04-298F-4038-90C3-DB6350A79C41}" presName="Accent" presStyleLbl="bgShp" presStyleIdx="5" presStyleCnt="6"/>
      <dgm:spPr/>
    </dgm:pt>
    <dgm:pt modelId="{717AA897-175E-4FC1-B9C7-E51C4C259296}" type="pres">
      <dgm:prSet presAssocID="{2B6C0D04-298F-4038-90C3-DB6350A79C41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FBE5A02-F6C4-46C6-9557-CE9D0FBCEB26}" srcId="{63FB76A9-D9E6-4B8F-AD4A-68DFF56BB8AD}" destId="{7E2E2D4E-336B-4922-9F61-D9B22ABDBE4C}" srcOrd="0" destOrd="0" parTransId="{530E96B2-653C-4574-A33A-61279EB75E42}" sibTransId="{9A85EF5E-77F4-4F32-986D-51AB22297D39}"/>
    <dgm:cxn modelId="{514A980E-9518-4DE4-9820-7EABA9EC0308}" srcId="{7E2E2D4E-336B-4922-9F61-D9B22ABDBE4C}" destId="{D90923BE-5C8C-494E-BA91-536DEEB1AADD}" srcOrd="1" destOrd="0" parTransId="{64B758DC-28E0-4324-A187-396E85EC5F0E}" sibTransId="{E76AFEED-C24A-4D70-AE48-157C03BC61F3}"/>
    <dgm:cxn modelId="{5F2A5C2A-A431-4CE2-88A5-0DF40660A9D1}" type="presOf" srcId="{7E2E2D4E-336B-4922-9F61-D9B22ABDBE4C}" destId="{7D7BB7C0-13E7-4C27-ADEA-DA9BF6755C4D}" srcOrd="0" destOrd="0" presId="urn:microsoft.com/office/officeart/2011/layout/HexagonRadial"/>
    <dgm:cxn modelId="{8FAF475B-A3A9-4BA4-9703-A24B3C8714F8}" srcId="{7E2E2D4E-336B-4922-9F61-D9B22ABDBE4C}" destId="{2B6C0D04-298F-4038-90C3-DB6350A79C41}" srcOrd="5" destOrd="0" parTransId="{D7E08E98-97B6-4455-AEC2-02846DA6EE93}" sibTransId="{902C982D-482D-4673-BB79-F8EE97D142DB}"/>
    <dgm:cxn modelId="{3185D756-A7D8-4DEB-90D2-BEBEFCC9F840}" type="presOf" srcId="{DAFBFE2B-A3AC-40B6-A157-48C7E4ADD789}" destId="{E56D4479-918D-430D-850B-77C9D0FCA404}" srcOrd="0" destOrd="0" presId="urn:microsoft.com/office/officeart/2011/layout/HexagonRadial"/>
    <dgm:cxn modelId="{FF37358A-5E78-4209-B185-5DDBEE9682AD}" srcId="{7E2E2D4E-336B-4922-9F61-D9B22ABDBE4C}" destId="{2E61BE32-7458-4BE9-9767-CF7D9A3AED38}" srcOrd="3" destOrd="0" parTransId="{2BE8B8CB-E348-457E-BBEF-45420C35667C}" sibTransId="{6447F34E-D858-401A-8725-EEE5F4233152}"/>
    <dgm:cxn modelId="{2B265291-E663-48EC-B2EB-BC97F26DB87A}" srcId="{7E2E2D4E-336B-4922-9F61-D9B22ABDBE4C}" destId="{1B09CE79-BB5C-45ED-B302-6EBC99E86317}" srcOrd="2" destOrd="0" parTransId="{E9F604FA-24F1-4428-8EB3-AD93C849D814}" sibTransId="{3833469B-2931-4BC0-8E6F-EBAC8C7B1507}"/>
    <dgm:cxn modelId="{CA66BD9F-9EFF-4A8D-9F74-719943405543}" type="presOf" srcId="{2B6C0D04-298F-4038-90C3-DB6350A79C41}" destId="{717AA897-175E-4FC1-B9C7-E51C4C259296}" srcOrd="0" destOrd="0" presId="urn:microsoft.com/office/officeart/2011/layout/HexagonRadial"/>
    <dgm:cxn modelId="{C7B119A7-D480-408E-A98A-3E7CBAAFAA34}" type="presOf" srcId="{1B09CE79-BB5C-45ED-B302-6EBC99E86317}" destId="{6650B8A6-6706-4A2C-B8D1-FBD39499073C}" srcOrd="0" destOrd="0" presId="urn:microsoft.com/office/officeart/2011/layout/HexagonRadial"/>
    <dgm:cxn modelId="{E6512BB7-B094-4A1A-854C-177F0858CF81}" type="presOf" srcId="{63FB76A9-D9E6-4B8F-AD4A-68DFF56BB8AD}" destId="{AF5A59C0-39DB-4B8A-8411-E47F692AB98D}" srcOrd="0" destOrd="0" presId="urn:microsoft.com/office/officeart/2011/layout/HexagonRadial"/>
    <dgm:cxn modelId="{881865BF-105C-490A-BB35-0E01BBFDAD1D}" type="presOf" srcId="{5C0FD54D-8605-475A-BD0E-FD7FBAAB4F14}" destId="{11084CE7-96DE-4E6C-B3F2-A9BDC90B5E9C}" srcOrd="0" destOrd="0" presId="urn:microsoft.com/office/officeart/2011/layout/HexagonRadial"/>
    <dgm:cxn modelId="{652D34C5-D45B-4D82-85F9-E77CF918AC87}" srcId="{7E2E2D4E-336B-4922-9F61-D9B22ABDBE4C}" destId="{DAFBFE2B-A3AC-40B6-A157-48C7E4ADD789}" srcOrd="4" destOrd="0" parTransId="{29DCBE6A-E04E-4F64-889C-0DB1BA122839}" sibTransId="{4E10DB7F-EFCC-49DA-99A3-50C152A7C163}"/>
    <dgm:cxn modelId="{61690EC9-3723-4DF1-AA0B-F62350CC63C1}" srcId="{7E2E2D4E-336B-4922-9F61-D9B22ABDBE4C}" destId="{5C0FD54D-8605-475A-BD0E-FD7FBAAB4F14}" srcOrd="0" destOrd="0" parTransId="{0818F92E-3595-4AF8-9D83-AEE3420F71A0}" sibTransId="{D47F7C1A-1B8D-4E74-AD8F-A09B293495A6}"/>
    <dgm:cxn modelId="{1199DECF-919C-42FB-93B0-770A679ABC6C}" type="presOf" srcId="{2E61BE32-7458-4BE9-9767-CF7D9A3AED38}" destId="{F6254B5D-18E5-4AD5-87A0-2CD9839B76C9}" srcOrd="0" destOrd="0" presId="urn:microsoft.com/office/officeart/2011/layout/HexagonRadial"/>
    <dgm:cxn modelId="{318E69E1-8197-4DE7-9FD3-BC0810DDB919}" type="presOf" srcId="{D90923BE-5C8C-494E-BA91-536DEEB1AADD}" destId="{C9B2B548-771F-41A1-A684-F3A2B0D02778}" srcOrd="0" destOrd="0" presId="urn:microsoft.com/office/officeart/2011/layout/HexagonRadial"/>
    <dgm:cxn modelId="{F967CEE4-B10C-4932-97AE-EE619F375347}" type="presParOf" srcId="{AF5A59C0-39DB-4B8A-8411-E47F692AB98D}" destId="{7D7BB7C0-13E7-4C27-ADEA-DA9BF6755C4D}" srcOrd="0" destOrd="0" presId="urn:microsoft.com/office/officeart/2011/layout/HexagonRadial"/>
    <dgm:cxn modelId="{6DBDB8CC-E51E-4EEC-BCBE-AAD6575451EB}" type="presParOf" srcId="{AF5A59C0-39DB-4B8A-8411-E47F692AB98D}" destId="{621E73FD-C204-4152-BD9C-50AD0A09DAE5}" srcOrd="1" destOrd="0" presId="urn:microsoft.com/office/officeart/2011/layout/HexagonRadial"/>
    <dgm:cxn modelId="{8DC19E48-DDBB-4B92-AA50-2CA19BDDD3D2}" type="presParOf" srcId="{621E73FD-C204-4152-BD9C-50AD0A09DAE5}" destId="{7D1F040F-D33A-4121-8ECA-7A5B03E60DF3}" srcOrd="0" destOrd="0" presId="urn:microsoft.com/office/officeart/2011/layout/HexagonRadial"/>
    <dgm:cxn modelId="{9B80C079-2017-4DD4-811A-5F154CEBDB32}" type="presParOf" srcId="{AF5A59C0-39DB-4B8A-8411-E47F692AB98D}" destId="{11084CE7-96DE-4E6C-B3F2-A9BDC90B5E9C}" srcOrd="2" destOrd="0" presId="urn:microsoft.com/office/officeart/2011/layout/HexagonRadial"/>
    <dgm:cxn modelId="{1329D0CC-CCFF-46DF-ABB1-94ED4AB52C73}" type="presParOf" srcId="{AF5A59C0-39DB-4B8A-8411-E47F692AB98D}" destId="{AB41AC65-473A-4A0F-BD7B-C39D1B9AAB8B}" srcOrd="3" destOrd="0" presId="urn:microsoft.com/office/officeart/2011/layout/HexagonRadial"/>
    <dgm:cxn modelId="{4AACAC98-5B52-415A-A27F-5D562B01D4FC}" type="presParOf" srcId="{AB41AC65-473A-4A0F-BD7B-C39D1B9AAB8B}" destId="{AA786EB0-F7DF-429A-BE59-7EBB09B9AEC3}" srcOrd="0" destOrd="0" presId="urn:microsoft.com/office/officeart/2011/layout/HexagonRadial"/>
    <dgm:cxn modelId="{73C604C7-0540-49EC-AE8D-B38B340CF2C5}" type="presParOf" srcId="{AF5A59C0-39DB-4B8A-8411-E47F692AB98D}" destId="{C9B2B548-771F-41A1-A684-F3A2B0D02778}" srcOrd="4" destOrd="0" presId="urn:microsoft.com/office/officeart/2011/layout/HexagonRadial"/>
    <dgm:cxn modelId="{914B8E2C-58B1-4373-BB3C-ED69BE6A73C7}" type="presParOf" srcId="{AF5A59C0-39DB-4B8A-8411-E47F692AB98D}" destId="{9FA6CB34-2CE6-493C-8871-BD05F2DA0330}" srcOrd="5" destOrd="0" presId="urn:microsoft.com/office/officeart/2011/layout/HexagonRadial"/>
    <dgm:cxn modelId="{7777B5EB-69BD-4235-BD6F-674F8116C428}" type="presParOf" srcId="{9FA6CB34-2CE6-493C-8871-BD05F2DA0330}" destId="{1F83C69A-2802-4512-ACFB-39BF95962DF7}" srcOrd="0" destOrd="0" presId="urn:microsoft.com/office/officeart/2011/layout/HexagonRadial"/>
    <dgm:cxn modelId="{5F8037F0-8399-47A1-9675-3CB49F29F517}" type="presParOf" srcId="{AF5A59C0-39DB-4B8A-8411-E47F692AB98D}" destId="{6650B8A6-6706-4A2C-B8D1-FBD39499073C}" srcOrd="6" destOrd="0" presId="urn:microsoft.com/office/officeart/2011/layout/HexagonRadial"/>
    <dgm:cxn modelId="{054367F5-CB26-4E40-8DC3-EA0CEF91A41D}" type="presParOf" srcId="{AF5A59C0-39DB-4B8A-8411-E47F692AB98D}" destId="{9598118B-7C13-44CA-B5DF-BE6E89D62C22}" srcOrd="7" destOrd="0" presId="urn:microsoft.com/office/officeart/2011/layout/HexagonRadial"/>
    <dgm:cxn modelId="{E5E0C99F-E5A6-41C4-BB33-620C862EF479}" type="presParOf" srcId="{9598118B-7C13-44CA-B5DF-BE6E89D62C22}" destId="{4A791336-401A-401C-8319-D71C1F96F272}" srcOrd="0" destOrd="0" presId="urn:microsoft.com/office/officeart/2011/layout/HexagonRadial"/>
    <dgm:cxn modelId="{0AC476DF-7924-4142-A279-EEF6CA65ACEE}" type="presParOf" srcId="{AF5A59C0-39DB-4B8A-8411-E47F692AB98D}" destId="{F6254B5D-18E5-4AD5-87A0-2CD9839B76C9}" srcOrd="8" destOrd="0" presId="urn:microsoft.com/office/officeart/2011/layout/HexagonRadial"/>
    <dgm:cxn modelId="{779CA72D-51A7-4410-8E49-5B6EE19A68D9}" type="presParOf" srcId="{AF5A59C0-39DB-4B8A-8411-E47F692AB98D}" destId="{838C3211-03A2-4BE7-9EA6-266357975947}" srcOrd="9" destOrd="0" presId="urn:microsoft.com/office/officeart/2011/layout/HexagonRadial"/>
    <dgm:cxn modelId="{DCE9F66F-0405-4657-8285-F18AA9F415E2}" type="presParOf" srcId="{838C3211-03A2-4BE7-9EA6-266357975947}" destId="{5C2F6554-844D-4E55-BE50-15C5D7D39C62}" srcOrd="0" destOrd="0" presId="urn:microsoft.com/office/officeart/2011/layout/HexagonRadial"/>
    <dgm:cxn modelId="{9BF248CC-F631-4E3E-BB37-1386530F3807}" type="presParOf" srcId="{AF5A59C0-39DB-4B8A-8411-E47F692AB98D}" destId="{E56D4479-918D-430D-850B-77C9D0FCA404}" srcOrd="10" destOrd="0" presId="urn:microsoft.com/office/officeart/2011/layout/HexagonRadial"/>
    <dgm:cxn modelId="{7D5135D0-B301-4F0C-B5F0-7F66837AA03B}" type="presParOf" srcId="{AF5A59C0-39DB-4B8A-8411-E47F692AB98D}" destId="{33D39832-4562-4C56-A1AE-DDAAA3B3B1F5}" srcOrd="11" destOrd="0" presId="urn:microsoft.com/office/officeart/2011/layout/HexagonRadial"/>
    <dgm:cxn modelId="{B2348842-5B2B-4516-85A7-E0FA8B38E0AE}" type="presParOf" srcId="{33D39832-4562-4C56-A1AE-DDAAA3B3B1F5}" destId="{E7B9CE5F-25F2-4BE5-AE6B-986840FE8630}" srcOrd="0" destOrd="0" presId="urn:microsoft.com/office/officeart/2011/layout/HexagonRadial"/>
    <dgm:cxn modelId="{1A05DF85-8463-45CB-A555-24E94DC80A13}" type="presParOf" srcId="{AF5A59C0-39DB-4B8A-8411-E47F692AB98D}" destId="{717AA897-175E-4FC1-B9C7-E51C4C259296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BB7C0-13E7-4C27-ADEA-DA9BF6755C4D}">
      <dsp:nvSpPr>
        <dsp:cNvPr id="0" name=""/>
        <dsp:cNvSpPr/>
      </dsp:nvSpPr>
      <dsp:spPr>
        <a:xfrm>
          <a:off x="2119436" y="1635010"/>
          <a:ext cx="2040125" cy="176479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/>
            <a:t>National prevalence studies</a:t>
          </a:r>
        </a:p>
      </dsp:txBody>
      <dsp:txXfrm>
        <a:off x="2457513" y="1927461"/>
        <a:ext cx="1363971" cy="1179889"/>
      </dsp:txXfrm>
    </dsp:sp>
    <dsp:sp modelId="{AA786EB0-F7DF-429A-BE59-7EBB09B9AEC3}">
      <dsp:nvSpPr>
        <dsp:cNvPr id="0" name=""/>
        <dsp:cNvSpPr/>
      </dsp:nvSpPr>
      <dsp:spPr>
        <a:xfrm>
          <a:off x="3401496" y="760745"/>
          <a:ext cx="769733" cy="66322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84CE7-96DE-4E6C-B3F2-A9BDC90B5E9C}">
      <dsp:nvSpPr>
        <dsp:cNvPr id="0" name=""/>
        <dsp:cNvSpPr/>
      </dsp:nvSpPr>
      <dsp:spPr>
        <a:xfrm>
          <a:off x="2285361" y="0"/>
          <a:ext cx="1671868" cy="144636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 dirty="0"/>
            <a:t>Provincial prevalence studies</a:t>
          </a:r>
        </a:p>
      </dsp:txBody>
      <dsp:txXfrm>
        <a:off x="2562425" y="239693"/>
        <a:ext cx="1117740" cy="966976"/>
      </dsp:txXfrm>
    </dsp:sp>
    <dsp:sp modelId="{1F83C69A-2802-4512-ACFB-39BF95962DF7}">
      <dsp:nvSpPr>
        <dsp:cNvPr id="0" name=""/>
        <dsp:cNvSpPr/>
      </dsp:nvSpPr>
      <dsp:spPr>
        <a:xfrm>
          <a:off x="4299835" y="2000627"/>
          <a:ext cx="769733" cy="66322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2B548-771F-41A1-A684-F3A2B0D02778}">
      <dsp:nvSpPr>
        <dsp:cNvPr id="0" name=""/>
        <dsp:cNvSpPr/>
      </dsp:nvSpPr>
      <dsp:spPr>
        <a:xfrm>
          <a:off x="3845208" y="889609"/>
          <a:ext cx="1671868" cy="144636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 dirty="0"/>
            <a:t>Community prevalence studies</a:t>
          </a:r>
        </a:p>
      </dsp:txBody>
      <dsp:txXfrm>
        <a:off x="4122272" y="1129302"/>
        <a:ext cx="1117740" cy="966976"/>
      </dsp:txXfrm>
    </dsp:sp>
    <dsp:sp modelId="{4A791336-401A-401C-8319-D71C1F96F272}">
      <dsp:nvSpPr>
        <dsp:cNvPr id="0" name=""/>
        <dsp:cNvSpPr/>
      </dsp:nvSpPr>
      <dsp:spPr>
        <a:xfrm>
          <a:off x="3675791" y="3400220"/>
          <a:ext cx="769733" cy="66322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0B8A6-6706-4A2C-B8D1-FBD39499073C}">
      <dsp:nvSpPr>
        <dsp:cNvPr id="0" name=""/>
        <dsp:cNvSpPr/>
      </dsp:nvSpPr>
      <dsp:spPr>
        <a:xfrm>
          <a:off x="3845208" y="2638479"/>
          <a:ext cx="1671868" cy="144636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 dirty="0"/>
            <a:t>Clinic studies</a:t>
          </a:r>
        </a:p>
      </dsp:txBody>
      <dsp:txXfrm>
        <a:off x="4122272" y="2878172"/>
        <a:ext cx="1117740" cy="966976"/>
      </dsp:txXfrm>
    </dsp:sp>
    <dsp:sp modelId="{5C2F6554-844D-4E55-BE50-15C5D7D39C62}">
      <dsp:nvSpPr>
        <dsp:cNvPr id="0" name=""/>
        <dsp:cNvSpPr/>
      </dsp:nvSpPr>
      <dsp:spPr>
        <a:xfrm>
          <a:off x="2127782" y="3545503"/>
          <a:ext cx="769733" cy="66322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54B5D-18E5-4AD5-87A0-2CD9839B76C9}">
      <dsp:nvSpPr>
        <dsp:cNvPr id="0" name=""/>
        <dsp:cNvSpPr/>
      </dsp:nvSpPr>
      <dsp:spPr>
        <a:xfrm>
          <a:off x="2311911" y="3529084"/>
          <a:ext cx="1671868" cy="144636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 dirty="0"/>
            <a:t>Other practitioners/service providers</a:t>
          </a:r>
        </a:p>
      </dsp:txBody>
      <dsp:txXfrm>
        <a:off x="2588975" y="3768777"/>
        <a:ext cx="1117740" cy="966976"/>
      </dsp:txXfrm>
    </dsp:sp>
    <dsp:sp modelId="{E7B9CE5F-25F2-4BE5-AE6B-986840FE8630}">
      <dsp:nvSpPr>
        <dsp:cNvPr id="0" name=""/>
        <dsp:cNvSpPr/>
      </dsp:nvSpPr>
      <dsp:spPr>
        <a:xfrm>
          <a:off x="1214732" y="2306119"/>
          <a:ext cx="769733" cy="66322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D4479-918D-430D-850B-77C9D0FCA404}">
      <dsp:nvSpPr>
        <dsp:cNvPr id="0" name=""/>
        <dsp:cNvSpPr/>
      </dsp:nvSpPr>
      <dsp:spPr>
        <a:xfrm>
          <a:off x="771495" y="2639474"/>
          <a:ext cx="1671868" cy="144636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 dirty="0"/>
            <a:t>NGOs</a:t>
          </a:r>
        </a:p>
      </dsp:txBody>
      <dsp:txXfrm>
        <a:off x="1048559" y="2879167"/>
        <a:ext cx="1117740" cy="966976"/>
      </dsp:txXfrm>
    </dsp:sp>
    <dsp:sp modelId="{717AA897-175E-4FC1-B9C7-E51C4C259296}">
      <dsp:nvSpPr>
        <dsp:cNvPr id="0" name=""/>
        <dsp:cNvSpPr/>
      </dsp:nvSpPr>
      <dsp:spPr>
        <a:xfrm>
          <a:off x="771495" y="887619"/>
          <a:ext cx="1671868" cy="144636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 dirty="0"/>
            <a:t>Schools</a:t>
          </a:r>
        </a:p>
      </dsp:txBody>
      <dsp:txXfrm>
        <a:off x="1048559" y="1127312"/>
        <a:ext cx="1117740" cy="966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CF7AB-C8EC-48CA-97F9-1181FF849CBB}" type="datetimeFigureOut">
              <a:rPr lang="en-ZA" smtClean="0"/>
              <a:t>2022/07/25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8EC6D-E0A9-442D-A32D-6E5D0A451E0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687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fld id="{516B2DF6-FB41-4D6D-BF3A-3312C282A48A}" type="datetimeFigureOut">
              <a:rPr lang="en-ZA" smtClean="0"/>
              <a:pPr>
                <a:defRPr/>
              </a:pPr>
              <a:t>2022/07/25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>
              <a:defRPr/>
            </a:pPr>
            <a:fld id="{95266CAA-22F8-4785-A5AB-0B30FE7F588A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13103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3A3C6-21C5-4CD8-81C1-4A0FC5FBF627}" type="datetimeFigureOut">
              <a:rPr lang="en-ZA" smtClean="0"/>
              <a:pPr>
                <a:defRPr/>
              </a:pPr>
              <a:t>2022/07/25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AD09B-F188-45A2-B7B8-AD168808739E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200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3A3C6-21C5-4CD8-81C1-4A0FC5FBF627}" type="datetimeFigureOut">
              <a:rPr lang="en-ZA" smtClean="0"/>
              <a:pPr>
                <a:defRPr/>
              </a:pPr>
              <a:t>2022/07/25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AD09B-F188-45A2-B7B8-AD168808739E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9269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3A3C6-21C5-4CD8-81C1-4A0FC5FBF627}" type="datetimeFigureOut">
              <a:rPr lang="en-ZA" smtClean="0"/>
              <a:pPr>
                <a:defRPr/>
              </a:pPr>
              <a:t>2022/07/25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AD09B-F188-45A2-B7B8-AD168808739E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9940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3A3C6-21C5-4CD8-81C1-4A0FC5FBF627}" type="datetimeFigureOut">
              <a:rPr lang="en-ZA" smtClean="0"/>
              <a:pPr>
                <a:defRPr/>
              </a:pPr>
              <a:t>2022/07/25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AD09B-F188-45A2-B7B8-AD168808739E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3625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3A3C6-21C5-4CD8-81C1-4A0FC5FBF627}" type="datetimeFigureOut">
              <a:rPr lang="en-ZA" smtClean="0"/>
              <a:pPr>
                <a:defRPr/>
              </a:pPr>
              <a:t>2022/07/25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AD09B-F188-45A2-B7B8-AD168808739E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6270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3A3C6-21C5-4CD8-81C1-4A0FC5FBF627}" type="datetimeFigureOut">
              <a:rPr lang="en-ZA" smtClean="0"/>
              <a:pPr>
                <a:defRPr/>
              </a:pPr>
              <a:t>2022/07/25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AD09B-F188-45A2-B7B8-AD168808739E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5466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3DA473-2555-4085-B31C-AE81E320D566}" type="datetimeFigureOut">
              <a:rPr lang="en-ZA" smtClean="0"/>
              <a:pPr>
                <a:defRPr/>
              </a:pPr>
              <a:t>2022/07/25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23D49B-55AD-46EB-8F07-512B165FE83B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189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EF5F50-56F0-473D-9E0D-8B350CC6EC9A}" type="datetimeFigureOut">
              <a:rPr lang="en-ZA" smtClean="0"/>
              <a:pPr>
                <a:defRPr/>
              </a:pPr>
              <a:t>2022/07/25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848C4-EC4F-4828-8CE8-23AFBDB42B93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193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fld id="{99E2E6A2-0ED0-4213-9A0E-9A6618B93CDB}" type="datetimeFigureOut">
              <a:rPr lang="en-ZA" smtClean="0"/>
              <a:pPr>
                <a:defRPr/>
              </a:pPr>
              <a:t>2022/07/25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>
              <a:defRPr/>
            </a:pPr>
            <a:fld id="{B80396D1-E9E7-4B19-85E5-3E59862D0E20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730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A0ED8D-E270-4A95-AC54-61EC1AB76B73}" type="datetimeFigureOut">
              <a:rPr lang="en-ZA" smtClean="0"/>
              <a:pPr>
                <a:defRPr/>
              </a:pPr>
              <a:t>2022/07/25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>
              <a:defRPr/>
            </a:pPr>
            <a:fld id="{257D36EB-974A-4235-A741-858B42408D35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126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73BBF3-BE82-4E22-9D2C-EF5DDAB37095}" type="datetimeFigureOut">
              <a:rPr lang="en-ZA" smtClean="0"/>
              <a:pPr>
                <a:defRPr/>
              </a:pPr>
              <a:t>2022/07/25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904A6-392B-45E4-AFDB-9C399A0D1034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787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87E93F-842E-4BC8-9754-3057D1721AA6}" type="datetimeFigureOut">
              <a:rPr lang="en-ZA" smtClean="0"/>
              <a:pPr>
                <a:defRPr/>
              </a:pPr>
              <a:t>2022/07/25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B2A69-F9F6-4A54-B2DA-1F8A0E746FD4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14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BF0A5F-F973-4C8D-9490-E512AB38C92C}" type="datetimeFigureOut">
              <a:rPr lang="en-ZA" smtClean="0"/>
              <a:pPr>
                <a:defRPr/>
              </a:pPr>
              <a:t>2022/07/25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2003A6-7A5C-49A6-BC95-D5F6B3627B0D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899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D8617-F056-42C1-9E8C-25031CE12E41}" type="datetimeFigureOut">
              <a:rPr lang="en-ZA" smtClean="0"/>
              <a:pPr>
                <a:defRPr/>
              </a:pPr>
              <a:t>2022/07/25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284F9-600A-4EFE-A0E2-1A5EA1D1CF77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582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26171E-0477-4769-98D5-C1ECD1F89B83}" type="datetimeFigureOut">
              <a:rPr lang="en-ZA" smtClean="0"/>
              <a:pPr>
                <a:defRPr/>
              </a:pPr>
              <a:t>2022/07/25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BA6812-F301-49D0-A892-2743F74877BB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997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FB1AE6-856A-489F-A3FB-7897D2B77275}" type="datetimeFigureOut">
              <a:rPr lang="en-ZA" smtClean="0"/>
              <a:pPr>
                <a:defRPr/>
              </a:pPr>
              <a:t>2022/07/25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270D1E-4BDB-4531-A435-011A845DE842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651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D9A3A3C6-21C5-4CD8-81C1-4A0FC5FBF627}" type="datetimeFigureOut">
              <a:rPr lang="en-ZA" smtClean="0"/>
              <a:pPr>
                <a:defRPr/>
              </a:pPr>
              <a:t>2022/07/25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7F5AD09B-F188-45A2-B7B8-AD168808739E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329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396" y="476671"/>
            <a:ext cx="7787208" cy="223224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endParaRPr lang="en-ZA" sz="4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ZA" sz="5800" b="1" dirty="0">
                <a:solidFill>
                  <a:schemeClr val="accent1">
                    <a:lumMod val="75000"/>
                  </a:schemeClr>
                </a:solidFill>
              </a:rPr>
              <a:t>THE CONTEXT OF MENTAL HEALTH IN SOUTH AFRICA:</a:t>
            </a:r>
          </a:p>
          <a:p>
            <a:pPr marL="0" indent="0" algn="ctr">
              <a:buNone/>
            </a:pPr>
            <a:r>
              <a:rPr lang="en-ZA" sz="5800" b="1" dirty="0">
                <a:solidFill>
                  <a:schemeClr val="accent1">
                    <a:lumMod val="75000"/>
                  </a:schemeClr>
                </a:solidFill>
              </a:rPr>
              <a:t>MENTAL HEALTH NEEDS</a:t>
            </a:r>
          </a:p>
          <a:p>
            <a:endParaRPr lang="en-ZA" dirty="0"/>
          </a:p>
        </p:txBody>
      </p:sp>
      <p:pic>
        <p:nvPicPr>
          <p:cNvPr id="1026" name="Picture 2" descr="C:\Users\01369085\Desktop\mental health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204" y="2568829"/>
            <a:ext cx="347238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newspaper&#10;&#10;Description automatically generated">
            <a:extLst>
              <a:ext uri="{FF2B5EF4-FFF2-40B4-BE49-F238E27FC236}">
                <a16:creationId xmlns:a16="http://schemas.microsoft.com/office/drawing/2014/main" id="{4AE264DC-7C2F-4EC6-A1EC-D2EA563B5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">
            <a:off x="6253817" y="1854102"/>
            <a:ext cx="1885950" cy="4876800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A96C164-BE13-9BEE-FF16-EF1E178C1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0000">
            <a:off x="594552" y="4342113"/>
            <a:ext cx="5330507" cy="166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0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133"/>
    </mc:Choice>
    <mc:Fallback xmlns="">
      <p:transition spd="slow" advTm="15813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42" y="692696"/>
            <a:ext cx="2399527" cy="2664296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ZA" sz="2400" b="1" dirty="0">
                <a:solidFill>
                  <a:srgbClr val="FFFFFF"/>
                </a:solidFill>
              </a:rPr>
              <a:t>PREVALENCE OF MENTAL ILLNESS IN SOUTH AFRICA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4670" y="116632"/>
            <a:ext cx="5742304" cy="2376264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ZA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Prevalence: proportion of population with a specific characteristic/health condition in a given time period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ZA" sz="17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ZA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public health, reliable data on prevalence and risk factors is needed to inform interventions and allocation of resources </a:t>
            </a:r>
            <a:endParaRPr lang="en-ZA" sz="1700" dirty="0"/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414667-3CCA-91E8-C6F8-DFE6CFC0AE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033292"/>
            <a:ext cx="4269034" cy="3056443"/>
          </a:xfrm>
          <a:prstGeom prst="rect">
            <a:avLst/>
          </a:prstGeom>
        </p:spPr>
      </p:pic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F8A959CC-18D6-DF36-9AA7-ED57482C9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140000">
            <a:off x="770966" y="3212452"/>
            <a:ext cx="4434226" cy="32335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519616-5300-DF47-D158-81CC73F8320A}"/>
              </a:ext>
            </a:extLst>
          </p:cNvPr>
          <p:cNvSpPr txBox="1"/>
          <p:nvPr/>
        </p:nvSpPr>
        <p:spPr>
          <a:xfrm>
            <a:off x="5651796" y="5231871"/>
            <a:ext cx="25414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b="1" dirty="0">
                <a:solidFill>
                  <a:srgbClr val="002060"/>
                </a:solidFill>
              </a:rPr>
              <a:t>Where are the charts and graphs for mental illness in SA?? </a:t>
            </a:r>
          </a:p>
        </p:txBody>
      </p:sp>
      <p:pic>
        <p:nvPicPr>
          <p:cNvPr id="22" name="Picture 21" descr="A drawing of a person&#10;&#10;Description automatically generated">
            <a:extLst>
              <a:ext uri="{FF2B5EF4-FFF2-40B4-BE49-F238E27FC236}">
                <a16:creationId xmlns:a16="http://schemas.microsoft.com/office/drawing/2014/main" id="{2DF7C101-0D00-D0BB-2B4C-E01B6087E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761" y="5141775"/>
            <a:ext cx="676626" cy="1599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67"/>
    </mc:Choice>
    <mc:Fallback xmlns="">
      <p:transition spd="slow" advTm="14516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AD4E8-59BF-4266-9EB6-E92A647A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84" y="685801"/>
            <a:ext cx="2057400" cy="5105400"/>
          </a:xfrm>
        </p:spPr>
        <p:txBody>
          <a:bodyPr>
            <a:normAutofit/>
          </a:bodyPr>
          <a:lstStyle/>
          <a:p>
            <a:pPr algn="l"/>
            <a:r>
              <a:rPr lang="en-ZA" sz="2800" dirty="0">
                <a:solidFill>
                  <a:srgbClr val="FFFFFF"/>
                </a:solidFill>
              </a:rPr>
              <a:t>Where can mental health prevalence and risk data come from?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BEAA4AF-DF33-48D4-A4E2-D5B466E29179}"/>
              </a:ext>
            </a:extLst>
          </p:cNvPr>
          <p:cNvSpPr txBox="1"/>
          <p:nvPr/>
        </p:nvSpPr>
        <p:spPr>
          <a:xfrm>
            <a:off x="3014144" y="4721097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002060"/>
                </a:solidFill>
              </a:rPr>
              <a:t>Where else?</a:t>
            </a:r>
          </a:p>
          <a:p>
            <a:endParaRPr lang="en-ZA" dirty="0">
              <a:solidFill>
                <a:srgbClr val="002060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6A0206C-037D-4D8C-87D8-45C75C9CEA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2479313"/>
              </p:ext>
            </p:extLst>
          </p:nvPr>
        </p:nvGraphicFramePr>
        <p:xfrm>
          <a:off x="2649752" y="104844"/>
          <a:ext cx="6288572" cy="4975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A3E7262-F4D1-43F7-9DC2-64D9A780C68A}"/>
              </a:ext>
            </a:extLst>
          </p:cNvPr>
          <p:cNvSpPr txBox="1"/>
          <p:nvPr/>
        </p:nvSpPr>
        <p:spPr>
          <a:xfrm>
            <a:off x="4543869" y="5576047"/>
            <a:ext cx="2758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002060"/>
                </a:solidFill>
              </a:rPr>
              <a:t>Each source of data has benefits and limitations </a:t>
            </a:r>
          </a:p>
          <a:p>
            <a:r>
              <a:rPr lang="en-ZA" dirty="0">
                <a:solidFill>
                  <a:srgbClr val="002060"/>
                </a:solidFill>
              </a:rPr>
              <a:t>so a combination is ideal </a:t>
            </a:r>
          </a:p>
        </p:txBody>
      </p:sp>
      <p:pic>
        <p:nvPicPr>
          <p:cNvPr id="12" name="Picture 1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090EF11C-00F5-4335-B5E6-C88C34BB0E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25" y="5131668"/>
            <a:ext cx="1809552" cy="135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959"/>
    </mc:Choice>
    <mc:Fallback xmlns="">
      <p:transition spd="slow" advTm="24195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84" y="685801"/>
            <a:ext cx="2057400" cy="5105400"/>
          </a:xfrm>
        </p:spPr>
        <p:txBody>
          <a:bodyPr rtlCol="0">
            <a:normAutofit/>
          </a:bodyPr>
          <a:lstStyle/>
          <a:p>
            <a:pPr algn="l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ZA" sz="2400" b="1" dirty="0">
                <a:solidFill>
                  <a:srgbClr val="FFFFFF"/>
                </a:solidFill>
              </a:rPr>
              <a:t>National prevalence study of mental health in South Africa:</a:t>
            </a:r>
            <a:br>
              <a:rPr lang="en-ZA" sz="2400" b="1" dirty="0">
                <a:solidFill>
                  <a:srgbClr val="FFFFFF"/>
                </a:solidFill>
              </a:rPr>
            </a:br>
            <a:br>
              <a:rPr lang="en-ZA" sz="2400" b="1" dirty="0">
                <a:solidFill>
                  <a:srgbClr val="FFFFFF"/>
                </a:solidFill>
              </a:rPr>
            </a:br>
            <a:r>
              <a:rPr lang="en-ZA" sz="2400" b="1" dirty="0">
                <a:solidFill>
                  <a:srgbClr val="FFFFFF"/>
                </a:solidFill>
              </a:rPr>
              <a:t>THE SOUTH AFRICA STRESS AND HEALTH (SASH) STUDY</a:t>
            </a:r>
            <a:br>
              <a:rPr lang="en-ZA" sz="2400" b="1" dirty="0">
                <a:solidFill>
                  <a:srgbClr val="FFFFFF"/>
                </a:solidFill>
              </a:rPr>
            </a:br>
            <a:endParaRPr lang="en-ZA" sz="2400" b="1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4460" y="260649"/>
            <a:ext cx="5482035" cy="604867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ZA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Conducted from 2002 – 2004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ZA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and only prevalence study of mental illness in Sub-Saharan Africa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ZA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Nationally representative sample of 4351 adults from randomly selected households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ZA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Participants assessed using the CIDI (Composite International Diagnostic Interview), based on DSM-IV diagnoses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ZA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common mental illnesses (CMIs) were assessed: depression, anxiety and substance disorders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ZA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CIDI translated into six languages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ZA" sz="17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422"/>
    </mc:Choice>
    <mc:Fallback xmlns="">
      <p:transition spd="slow" advTm="36242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84" y="685801"/>
            <a:ext cx="2057400" cy="51054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ZA" sz="2800" b="1">
                <a:solidFill>
                  <a:srgbClr val="FFFFFF"/>
                </a:solidFill>
              </a:rPr>
              <a:t>THE SOUTH AFRICA STRESS AND HEALTH (SASH) STUDY</a:t>
            </a:r>
            <a:endParaRPr lang="en-ZA" sz="28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7829" y="404664"/>
            <a:ext cx="4766619" cy="4320481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ZA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common </a:t>
            </a:r>
            <a:r>
              <a:rPr lang="en-ZA" sz="1700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lifetime</a:t>
            </a:r>
            <a:r>
              <a:rPr lang="en-ZA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disorders in SA adult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ZA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population: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ZA" sz="17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ZA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Alcohol abuse 				11.4% 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ZA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substance disorders 		13.3%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ZA" sz="17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ZA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Major depressive disorder 	  9.8% 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ZA" sz="17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ZA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Anxiety disorders 		         15.8%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ZA" sz="17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ZA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lifetime mental illness	  30% 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ZA" sz="17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ZA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lifetime mental illnesses	  11%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ZA" sz="17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ZA" sz="1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9CDBB-1DB0-4E69-1D0E-D35CB8AF862B}"/>
              </a:ext>
            </a:extLst>
          </p:cNvPr>
          <p:cNvSpPr txBox="1"/>
          <p:nvPr/>
        </p:nvSpPr>
        <p:spPr>
          <a:xfrm>
            <a:off x="5004047" y="4725147"/>
            <a:ext cx="38884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1100" dirty="0"/>
              <a:t>Stein, D. J., Seedat, S., Herman, A., </a:t>
            </a:r>
            <a:r>
              <a:rPr lang="en-ZA" sz="1100" dirty="0" err="1"/>
              <a:t>Moomal</a:t>
            </a:r>
            <a:r>
              <a:rPr lang="en-ZA" sz="1100" dirty="0"/>
              <a:t>, H., </a:t>
            </a:r>
            <a:r>
              <a:rPr lang="en-ZA" sz="1100" dirty="0" err="1"/>
              <a:t>Heeringa</a:t>
            </a:r>
            <a:r>
              <a:rPr lang="en-ZA" sz="1100" dirty="0"/>
              <a:t>, S. G., Kessler, R. C., &amp; Williams, D. R. (2008). Lifetime prevalence of psychiatric disorders in South Africa. </a:t>
            </a:r>
            <a:r>
              <a:rPr lang="en-ZA" sz="1100" i="1" dirty="0"/>
              <a:t>The British Journal of Psychiatry</a:t>
            </a:r>
            <a:r>
              <a:rPr lang="en-ZA" sz="1100" dirty="0"/>
              <a:t>, </a:t>
            </a:r>
            <a:r>
              <a:rPr lang="en-ZA" sz="1100" i="1" dirty="0"/>
              <a:t>192</a:t>
            </a:r>
            <a:r>
              <a:rPr lang="en-ZA" sz="1100" dirty="0"/>
              <a:t>(2), 112-117.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244"/>
    </mc:Choice>
    <mc:Fallback xmlns="">
      <p:transition spd="slow" advTm="21624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84" y="685801"/>
            <a:ext cx="2057400" cy="51054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ZA" sz="2800" b="1">
                <a:solidFill>
                  <a:srgbClr val="FFFFFF"/>
                </a:solidFill>
              </a:rPr>
              <a:t>THE SOUTH AFRICA STRESS AND HEALTH (SASH) STUDY</a:t>
            </a:r>
            <a:endParaRPr lang="en-ZA" sz="28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7829" y="650789"/>
            <a:ext cx="4838627" cy="4218372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ZA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common </a:t>
            </a:r>
            <a:r>
              <a:rPr lang="en-ZA" sz="1700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en-ZA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disorders in SA adult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ZA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population: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ZA" sz="17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ZA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Major Depressive Disorder	          4.9%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ZA" sz="17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ZA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anxiety disorder			8.1%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ZA" sz="17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ZA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Alcohol abuse				4.5%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ZA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substance abuse disorders 	5.8%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ZA" sz="17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ZA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current anxiety, mood or substance disorder: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ZA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16.5%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ZA" sz="17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ZA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which: 26%  are severe cases, 31% are moderately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ZA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severe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3FE74A-C557-7852-3D2F-ACF82A80E754}"/>
              </a:ext>
            </a:extLst>
          </p:cNvPr>
          <p:cNvSpPr txBox="1"/>
          <p:nvPr/>
        </p:nvSpPr>
        <p:spPr>
          <a:xfrm>
            <a:off x="4543869" y="5359826"/>
            <a:ext cx="4572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Williams, D. R. et al. (2007). Twelve-month mental disorders in South Africa: Prevalence, service use and demographic correlates in the population-based South Africa Stress and Health Study. </a:t>
            </a:r>
            <a:r>
              <a:rPr lang="en-ZA" sz="1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Psychological Medicine</a:t>
            </a:r>
            <a:r>
              <a:rPr lang="en-ZA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38, 211-220</a:t>
            </a:r>
            <a:endParaRPr lang="en-ZA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352"/>
    </mc:Choice>
    <mc:Fallback xmlns="">
      <p:transition spd="slow" advTm="14235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84" y="685801"/>
            <a:ext cx="2057400" cy="51054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ZA" sz="2600" b="1">
                <a:solidFill>
                  <a:srgbClr val="FFFFFF"/>
                </a:solidFill>
              </a:rPr>
              <a:t>TREATMENT GAP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7803" y="332656"/>
            <a:ext cx="5038653" cy="6120679"/>
          </a:xfrm>
        </p:spPr>
        <p:txBody>
          <a:bodyPr rtlCol="0">
            <a:normAutofit/>
          </a:bodyPr>
          <a:lstStyle/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ZA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SASH study, 75% or 3 out of 4 SA adults with a current mental illness have not received </a:t>
            </a:r>
            <a:r>
              <a:rPr lang="en-ZA" sz="1800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</a:t>
            </a:r>
            <a:r>
              <a:rPr lang="en-ZA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treatment (medical or alternative / traditional) in the past year</a:t>
            </a: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ZA" sz="1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en-ZA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Irrespective of severity of mental illness</a:t>
            </a:r>
          </a:p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en-ZA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Irrespective of socio-demographic factors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sz="1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2016/17 study found that 92% of uninsured SA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adults with a mental illness have not accessed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treatment</a:t>
            </a: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ZA" sz="1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ZA" sz="1800" dirty="0">
                <a:solidFill>
                  <a:srgbClr val="002060"/>
                </a:solidFill>
              </a:rPr>
              <a:t>WHY THE HUGE TREATMENT GAP?</a:t>
            </a: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ZA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780"/>
    </mc:Choice>
    <mc:Fallback xmlns="">
      <p:transition spd="slow" advTm="23578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509</Words>
  <Application>Microsoft Office PowerPoint</Application>
  <PresentationFormat>On-screen Show (4:3)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Times New Roman</vt:lpstr>
      <vt:lpstr>Parallax</vt:lpstr>
      <vt:lpstr>PowerPoint Presentation</vt:lpstr>
      <vt:lpstr>PREVALENCE OF MENTAL ILLNESS IN SOUTH AFRICA</vt:lpstr>
      <vt:lpstr>Where can mental health prevalence and risk data come from?</vt:lpstr>
      <vt:lpstr>National prevalence study of mental health in South Africa:  THE SOUTH AFRICA STRESS AND HEALTH (SASH) STUDY </vt:lpstr>
      <vt:lpstr>THE SOUTH AFRICA STRESS AND HEALTH (SASH) STUDY</vt:lpstr>
      <vt:lpstr>THE SOUTH AFRICA STRESS AND HEALTH (SASH) STUDY</vt:lpstr>
      <vt:lpstr>TREATMENT GAP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Debbie Kaminer</dc:creator>
  <cp:lastModifiedBy>Debbie</cp:lastModifiedBy>
  <cp:revision>55</cp:revision>
  <dcterms:created xsi:type="dcterms:W3CDTF">2020-08-23T18:21:19Z</dcterms:created>
  <dcterms:modified xsi:type="dcterms:W3CDTF">2022-07-25T17:13:28Z</dcterms:modified>
</cp:coreProperties>
</file>