
<file path=[Content_Types].xml><?xml version="1.0" encoding="utf-8"?>
<Types xmlns="https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Learn what visitors want and when they want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You may notice seasonal or cyclical trends in searches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Identify pain points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Find your no results or bad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Improve your content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All of this help to improve your content and improve the entire experience on your website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/Relationships>
</file>

<file path=ppt/slideLayouts/slideLayout1.xml><?xml version="1.0" encoding="utf-8"?>
<p:sldLayout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457200" y="674100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953196" y="2317256"/>
            <a:ext cx="5235752" cy="824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40"/>
              </a:spcBef>
              <a:buClr>
                <a:srgbClr val="23C1FF"/>
              </a:buClr>
              <a:buFont typeface="Arial"/>
              <a:buNone/>
              <a:defRPr b="0" i="0" sz="2200" u="none" cap="none" strike="noStrike">
                <a:solidFill>
                  <a:srgbClr val="888E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40"/>
              </a:spcBef>
              <a:buClr>
                <a:srgbClr val="23C1FF"/>
              </a:buClr>
              <a:buFont typeface="Arial"/>
              <a:buNone/>
              <a:defRPr b="1" i="0" sz="2200" u="none" cap="none" strike="noStrike">
                <a:solidFill>
                  <a:srgbClr val="888E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40"/>
              </a:spcBef>
              <a:buClr>
                <a:srgbClr val="23C1FF"/>
              </a:buClr>
              <a:buFont typeface="Arial"/>
              <a:buNone/>
              <a:defRPr b="0" i="0" sz="2200" u="none" cap="none" strike="noStrike">
                <a:solidFill>
                  <a:srgbClr val="888E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60"/>
              </a:spcBef>
              <a:buClr>
                <a:srgbClr val="23C1FF"/>
              </a:buClr>
              <a:buFont typeface="Arial"/>
              <a:buNone/>
              <a:defRPr b="0" i="0" sz="1800" u="none" cap="none" strike="noStrike">
                <a:solidFill>
                  <a:srgbClr val="888E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buClr>
                <a:srgbClr val="23C1FF"/>
              </a:buClr>
              <a:buFont typeface="Arial"/>
              <a:buNone/>
              <a:defRPr b="1" i="0" sz="1600" u="none" cap="none" strike="noStrike">
                <a:solidFill>
                  <a:srgbClr val="888E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E99"/>
              </a:buClr>
              <a:buFont typeface="Arial"/>
              <a:buNone/>
              <a:defRPr b="0" i="0" sz="2000" u="none" cap="none" strike="noStrike">
                <a:solidFill>
                  <a:srgbClr val="888E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E99"/>
              </a:buClr>
              <a:buFont typeface="Arial"/>
              <a:buNone/>
              <a:defRPr b="0" i="0" sz="2000" u="none" cap="none" strike="noStrike">
                <a:solidFill>
                  <a:srgbClr val="888E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E99"/>
              </a:buClr>
              <a:buFont typeface="Arial"/>
              <a:buNone/>
              <a:defRPr b="0" i="0" sz="2000" u="none" cap="none" strike="noStrike">
                <a:solidFill>
                  <a:srgbClr val="888E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E99"/>
              </a:buClr>
              <a:buFont typeface="Arial"/>
              <a:buNone/>
              <a:defRPr b="0" i="0" sz="2000" u="none" cap="none" strike="noStrike">
                <a:solidFill>
                  <a:srgbClr val="888E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7800" lvl="0" marL="342900" rtl="0" algn="l">
              <a:spcBef>
                <a:spcPts val="520"/>
              </a:spcBef>
              <a:buClr>
                <a:srgbClr val="23C1FF"/>
              </a:buClr>
              <a:buFont typeface="Arial"/>
              <a:buChar char="•"/>
              <a:defRPr b="0" i="0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6050" lvl="1" marL="742950" rtl="0" algn="l">
              <a:spcBef>
                <a:spcPts val="440"/>
              </a:spcBef>
              <a:buClr>
                <a:srgbClr val="23C1FF"/>
              </a:buClr>
              <a:buFont typeface="Arial"/>
              <a:buChar char="–"/>
              <a:defRPr b="1" i="0" sz="22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143000" rtl="0" algn="l">
              <a:spcBef>
                <a:spcPts val="440"/>
              </a:spcBef>
              <a:buClr>
                <a:srgbClr val="23C1FF"/>
              </a:buClr>
              <a:buFont typeface="Arial"/>
              <a:buChar char="•"/>
              <a:defRPr b="0" i="0" sz="22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spcBef>
                <a:spcPts val="360"/>
              </a:spcBef>
              <a:buClr>
                <a:srgbClr val="23C1FF"/>
              </a:buClr>
              <a:buFont typeface="Arial"/>
              <a:buChar char="–"/>
              <a:defRPr b="0" i="0" sz="18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rtl="0" algn="l">
              <a:spcBef>
                <a:spcPts val="320"/>
              </a:spcBef>
              <a:buClr>
                <a:srgbClr val="23C1FF"/>
              </a:buClr>
              <a:buFont typeface="Arial"/>
              <a:buChar char="»"/>
              <a:defRPr b="1" i="0" sz="1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835406" y="643062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1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type="blank">
  <p:cSld name="Blank with Footer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25" y="657150"/>
            <a:ext cx="7772400" cy="449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 b="1" sz="3800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835406" y="643062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1" lang="en-US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type="twoObj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4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4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835406" y="643062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1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835406" y="643062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 name="Blan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7800" lvl="0" marL="342900" marR="0" rtl="0" algn="l">
              <a:spcBef>
                <a:spcPts val="520"/>
              </a:spcBef>
              <a:buClr>
                <a:srgbClr val="23C1FF"/>
              </a:buClr>
              <a:buFont typeface="Arial"/>
              <a:buChar char="•"/>
              <a:defRPr b="0" i="0" sz="2600" u="none" cap="none" strike="noStrike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6050" lvl="1" marL="742950" marR="0" rtl="0" algn="l">
              <a:spcBef>
                <a:spcPts val="440"/>
              </a:spcBef>
              <a:buClr>
                <a:srgbClr val="23C1FF"/>
              </a:buClr>
              <a:buFont typeface="Arial"/>
              <a:buChar char="–"/>
              <a:defRPr b="1" i="0" sz="2200" u="none" cap="none" strike="noStrike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143000" marR="0" rtl="0" algn="l">
              <a:spcBef>
                <a:spcPts val="440"/>
              </a:spcBef>
              <a:buClr>
                <a:srgbClr val="23C1FF"/>
              </a:buClr>
              <a:buFont typeface="Arial"/>
              <a:buChar char="•"/>
              <a:defRPr b="0" i="0" sz="2200" u="none" cap="none" strike="noStrike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23C1FF"/>
              </a:buClr>
              <a:buFont typeface="Arial"/>
              <a:buChar char="–"/>
              <a:defRPr b="0" i="0" sz="1800" u="none" cap="none" strike="noStrike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23C1FF"/>
              </a:buClr>
              <a:buFont typeface="Arial"/>
              <a:buChar char="»"/>
              <a:defRPr b="1" i="0" sz="1600" u="none" cap="none" strike="noStrike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835406" y="643062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1" lang="en-U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" name="Shape 13"/>
          <p:cNvSpPr txBox="1"/>
          <p:nvPr/>
        </p:nvSpPr>
        <p:spPr>
          <a:xfrm>
            <a:off x="8240889" y="592666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7.jpg"/><Relationship Id="rId4" Type="http://schemas.openxmlformats.org/officeDocument/2006/relationships/hyperlink" Target="http://office.microsoft.com/en-us/excel-help/wildcard-characters-HP005203612.aspx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digitalgov.gov/2013/10/24/understanding-your-users-needs-by-analyzing-search-terms/" TargetMode="External"/><Relationship Id="rId4" Type="http://schemas.openxmlformats.org/officeDocument/2006/relationships/hyperlink" Target="https://www.youtube.com/watch?v=x2_PhowP-DI" TargetMode="External"/><Relationship Id="rId5" Type="http://schemas.openxmlformats.org/officeDocument/2006/relationships/hyperlink" Target="https://www.digitalgov.gov/files/2013/10/usa.gov-monthly-search-reports-fy13.xls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57200" y="674100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Mastering Your Search Data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1953196" y="2088656"/>
            <a:ext cx="52359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23C1FF"/>
              </a:buClr>
              <a:buSzPct val="25000"/>
              <a:buFont typeface="Arial"/>
              <a:buNone/>
            </a:pPr>
            <a:r>
              <a:rPr b="1" lang="en-US" sz="1800">
                <a:solidFill>
                  <a:srgbClr val="888E99"/>
                </a:solidFill>
              </a:rPr>
              <a:t>Michelle Chronister </a:t>
            </a:r>
            <a:r>
              <a:rPr lang="en-US" sz="1800">
                <a:solidFill>
                  <a:srgbClr val="888E99"/>
                </a:solidFill>
              </a:rPr>
              <a:t>| UX Team Lead, USAGov</a:t>
            </a:r>
          </a:p>
          <a:p>
            <a:pPr lvl="0" rtl="0">
              <a:spcBef>
                <a:spcPts val="0"/>
              </a:spcBef>
              <a:buClr>
                <a:srgbClr val="23C1FF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888E99"/>
                </a:solidFill>
              </a:rPr>
              <a:t>U.S. General Services Administration </a:t>
            </a:r>
          </a:p>
          <a:p>
            <a:pPr lvl="0" rtl="0">
              <a:spcBef>
                <a:spcPts val="0"/>
              </a:spcBef>
              <a:buClr>
                <a:srgbClr val="23C1FF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888E99"/>
                </a:solidFill>
              </a:rPr>
              <a:t>michelle.chronister@gsa.gov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2325" y="657150"/>
            <a:ext cx="7772400" cy="4499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Step 2: Review the Terms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Review the Terms</a:t>
            </a: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Look for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variations - jobs and job openings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synonyms - jobs, careers, and employment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acronyms - FDA and Food and Drug Administration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misspellings - passport and pasport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meaning confusion - colonel and kernel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double meanings - birth certificate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b="0" lang="en-US" sz="1800"/>
              <a:t>President Obama’s birth certificate? Get a new copy of your birth certificate?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22325" y="657150"/>
            <a:ext cx="7772400" cy="4499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Step 3: Create Groups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Create Groups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42307"/>
              <a:buFont typeface="Arial"/>
              <a:buNone/>
            </a:pPr>
            <a:r>
              <a:rPr lang="en-US"/>
              <a:t>Make a list of groups you noticed when reviewing the terms.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Write down similar terms and name the group later.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Don’t overthink it. It doesn’t need to be perfect at this point.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53" y="0"/>
            <a:ext cx="435729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401649" y="1015100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4935675" y="644225"/>
            <a:ext cx="3652799" cy="49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20"/>
              </a:spcBef>
              <a:buClr>
                <a:schemeClr val="dk2"/>
              </a:buClr>
              <a:buSzPct val="42307"/>
              <a:buFont typeface="Arial"/>
              <a:buNone/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Passports</a:t>
            </a:r>
          </a:p>
          <a:p>
            <a:pPr indent="-228600" lvl="0" marL="457200" rtl="0">
              <a:spcBef>
                <a:spcPts val="520"/>
              </a:spcBef>
              <a:buClr>
                <a:srgbClr val="23C1FF"/>
              </a:buClr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passport renewal</a:t>
            </a:r>
          </a:p>
          <a:p>
            <a:pPr indent="-228600" lvl="0" marL="457200" rtl="0">
              <a:spcBef>
                <a:spcPts val="520"/>
              </a:spcBef>
              <a:buClr>
                <a:srgbClr val="23C1FF"/>
              </a:buClr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passport</a:t>
            </a:r>
          </a:p>
          <a:p>
            <a:pPr indent="-228600" lvl="0" marL="457200" rtl="0">
              <a:spcBef>
                <a:spcPts val="520"/>
              </a:spcBef>
              <a:buClr>
                <a:srgbClr val="23C1FF"/>
              </a:buClr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passport application</a:t>
            </a:r>
          </a:p>
          <a:p>
            <a:pPr indent="-228600" lvl="0" marL="457200" rtl="0">
              <a:spcBef>
                <a:spcPts val="520"/>
              </a:spcBef>
              <a:buClr>
                <a:srgbClr val="23C1FF"/>
              </a:buClr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passports</a:t>
            </a:r>
          </a:p>
          <a:p>
            <a:pPr indent="-228600" lvl="0" marL="457200" rtl="0">
              <a:spcBef>
                <a:spcPts val="520"/>
              </a:spcBef>
              <a:buClr>
                <a:srgbClr val="23C1FF"/>
              </a:buClr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passport renewal application</a:t>
            </a:r>
          </a:p>
          <a:p>
            <a:pPr lvl="0" rtl="0">
              <a:spcBef>
                <a:spcPts val="520"/>
              </a:spcBef>
              <a:buNone/>
            </a:pPr>
            <a:r>
              <a:t/>
            </a:r>
            <a:endParaRPr sz="2600">
              <a:solidFill>
                <a:srgbClr val="3132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rtl="0">
              <a:spcBef>
                <a:spcPts val="52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z="2600">
              <a:solidFill>
                <a:srgbClr val="3132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01649" y="14923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01650" y="32817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01700" y="45667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01700" y="6350500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Create Groups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200"/>
              <a:t>‹#›</a:t>
            </a:fld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Decide how broad or specific to make each group.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There’s no right way to do this.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Think about the goals and purpose of your site.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Consider the number of searches for the topic.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Refine as you work.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Your groups will likely change over time.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651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53" y="0"/>
            <a:ext cx="435729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401649" y="1015100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4935675" y="644225"/>
            <a:ext cx="3652799" cy="49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20"/>
              </a:spcBef>
              <a:buNone/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General passports</a:t>
            </a:r>
          </a:p>
          <a:p>
            <a:pPr indent="-228600" lvl="0" marL="457200" rtl="0">
              <a:spcBef>
                <a:spcPts val="520"/>
              </a:spcBef>
              <a:buClr>
                <a:srgbClr val="23C1FF"/>
              </a:buClr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passport</a:t>
            </a:r>
          </a:p>
          <a:p>
            <a:pPr indent="-228600" lvl="0" marL="457200" rtl="0">
              <a:spcBef>
                <a:spcPts val="520"/>
              </a:spcBef>
              <a:buClr>
                <a:srgbClr val="23C1FF"/>
              </a:buClr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passport application</a:t>
            </a:r>
          </a:p>
          <a:p>
            <a:pPr indent="-228600" lvl="0" marL="457200" rtl="0">
              <a:spcBef>
                <a:spcPts val="520"/>
              </a:spcBef>
              <a:buClr>
                <a:srgbClr val="23C1FF"/>
              </a:buClr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passports</a:t>
            </a:r>
          </a:p>
          <a:p>
            <a:pPr lvl="0" rtl="0">
              <a:spcBef>
                <a:spcPts val="520"/>
              </a:spcBef>
              <a:buNone/>
            </a:pPr>
            <a:r>
              <a:t/>
            </a:r>
            <a:endParaRPr sz="2600">
              <a:solidFill>
                <a:srgbClr val="3132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520"/>
              </a:spcBef>
              <a:buNone/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Renew a passport</a:t>
            </a:r>
          </a:p>
          <a:p>
            <a:pPr indent="-228600" lvl="0" marL="457200" rtl="0">
              <a:spcBef>
                <a:spcPts val="520"/>
              </a:spcBef>
              <a:buClr>
                <a:srgbClr val="23C1FF"/>
              </a:buClr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passport renewal</a:t>
            </a:r>
          </a:p>
          <a:p>
            <a:pPr indent="-228600" lvl="0" marL="457200" rtl="0">
              <a:spcBef>
                <a:spcPts val="520"/>
              </a:spcBef>
              <a:buClr>
                <a:srgbClr val="23C1FF"/>
              </a:buClr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passport renewal application</a:t>
            </a:r>
          </a:p>
          <a:p>
            <a:pPr lvl="0" rtl="0">
              <a:spcBef>
                <a:spcPts val="520"/>
              </a:spcBef>
              <a:buNone/>
            </a:pPr>
            <a:r>
              <a:t/>
            </a:r>
            <a:endParaRPr sz="2600">
              <a:solidFill>
                <a:srgbClr val="3132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342900" rtl="0">
              <a:spcBef>
                <a:spcPts val="520"/>
              </a:spcBef>
              <a:buNone/>
            </a:pPr>
            <a:r>
              <a:t/>
            </a:r>
            <a:endParaRPr sz="2600">
              <a:solidFill>
                <a:srgbClr val="3132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01649" y="14923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01650" y="32817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401700" y="45667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401700" y="6350500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Create Groups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200"/>
              <a:t>‹#›</a:t>
            </a:fld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Creating groups helps you see the forest, not just the trees.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September 2015 - USA.gov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“passports” - 237 searches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Passports category - 2,298 searches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651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722325" y="657150"/>
            <a:ext cx="7772400" cy="4499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Step 4: Create Formulas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Create Formulas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42307"/>
              <a:buFont typeface="Arial"/>
              <a:buNone/>
            </a:pPr>
            <a:r>
              <a:rPr lang="en-US"/>
              <a:t>When you are finished creating groups, write formulas to add up terms in the group automatically.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This is the smarter, faster part.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Why Look at Search Data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600200"/>
            <a:ext cx="8229600" cy="3860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900" lvl="0" marL="342900" marR="0" rtl="0" algn="l">
              <a:spcBef>
                <a:spcPts val="520"/>
              </a:spcBef>
              <a:buClr>
                <a:srgbClr val="23C1FF"/>
              </a:buClr>
              <a:buSzPct val="100000"/>
              <a:buFont typeface="Arial"/>
              <a:buChar char="•"/>
            </a:pPr>
            <a:r>
              <a:rPr lang="en-US"/>
              <a:t>Learn what visitors want and when they want it</a:t>
            </a:r>
          </a:p>
          <a:p>
            <a:pPr indent="-342900" lvl="0" marL="342900" marR="0" rtl="0" algn="l">
              <a:spcBef>
                <a:spcPts val="520"/>
              </a:spcBef>
              <a:buClr>
                <a:srgbClr val="23C1FF"/>
              </a:buClr>
              <a:buSzPct val="100000"/>
              <a:buFont typeface="Arial"/>
              <a:buChar char="•"/>
            </a:pPr>
            <a:r>
              <a:rPr lang="en-US"/>
              <a:t>Identify pain points</a:t>
            </a:r>
          </a:p>
          <a:p>
            <a:pPr indent="-342900" lvl="0" marL="342900" marR="0" rtl="0" algn="l">
              <a:spcBef>
                <a:spcPts val="520"/>
              </a:spcBef>
              <a:buClr>
                <a:srgbClr val="23C1FF"/>
              </a:buClr>
              <a:buSzPct val="100000"/>
              <a:buFont typeface="Arial"/>
              <a:buChar char="•"/>
            </a:pPr>
            <a:r>
              <a:rPr lang="en-US"/>
              <a:t>Improve your content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835406" y="643062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1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53" y="0"/>
            <a:ext cx="435729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/>
          <p:nvPr/>
        </p:nvSpPr>
        <p:spPr>
          <a:xfrm>
            <a:off x="401649" y="1015100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4935675" y="644225"/>
            <a:ext cx="4031699" cy="49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20"/>
              </a:spcBef>
              <a:buClr>
                <a:schemeClr val="dk2"/>
              </a:buClr>
              <a:buSzPct val="42307"/>
              <a:buFont typeface="Arial"/>
              <a:buNone/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For a passports group:</a:t>
            </a:r>
          </a:p>
          <a:p>
            <a:pPr lvl="0" rtl="0">
              <a:spcBef>
                <a:spcPts val="60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=sumif(A:A,"*passport*",B:B)</a:t>
            </a:r>
          </a:p>
          <a:p>
            <a:pPr lvl="0" rtl="0">
              <a:spcBef>
                <a:spcPts val="60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60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If column A includes the word “passport” anywhere in it, add up the number in column B. </a:t>
            </a:r>
          </a:p>
          <a:p>
            <a:pPr lvl="0" rtl="0">
              <a:spcBef>
                <a:spcPts val="60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60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* around the word says look for this word anywhere in the cell. This counts “passport,” “passports,” “passport application,” etc. in a single formula.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3132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401649" y="14923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01650" y="32817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401700" y="45667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401700" y="6350500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53" y="0"/>
            <a:ext cx="435729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401649" y="1015100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4935675" y="644225"/>
            <a:ext cx="4031699" cy="49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=sumif(A:A,"*passport*",B:B)</a:t>
            </a:r>
          </a:p>
          <a:p>
            <a:pPr lvl="0" rtl="0">
              <a:spcBef>
                <a:spcPts val="60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>
              <a:spcBef>
                <a:spcPts val="600"/>
              </a:spcBef>
              <a:buClr>
                <a:srgbClr val="23C1FF"/>
              </a:buClr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It’s usually better to use a singular term - job not jobs.</a:t>
            </a:r>
          </a:p>
          <a:p>
            <a:pPr indent="-228600" lvl="0" marL="457200" rtl="0">
              <a:spcBef>
                <a:spcPts val="600"/>
              </a:spcBef>
              <a:buClr>
                <a:srgbClr val="23C1FF"/>
              </a:buClr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You don’t always need the *. </a:t>
            </a:r>
          </a:p>
          <a:p>
            <a:pPr indent="-228600" lvl="0" marL="457200" rtl="0">
              <a:spcBef>
                <a:spcPts val="600"/>
              </a:spcBef>
              <a:buClr>
                <a:srgbClr val="23C1FF"/>
              </a:buClr>
            </a:pPr>
            <a:r>
              <a:rPr lang="en-US" sz="18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You can use </a:t>
            </a:r>
            <a:r>
              <a:rPr lang="en-US" sz="1800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wildcard characters</a:t>
            </a:r>
            <a:r>
              <a:rPr lang="en-US" sz="18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 in your formulas. Some tools handle these better than others.</a:t>
            </a:r>
          </a:p>
          <a:p>
            <a:pPr indent="-247650" lvl="0" marL="342900" rtl="0">
              <a:spcBef>
                <a:spcPts val="52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z="1800">
              <a:solidFill>
                <a:srgbClr val="3132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3132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401649" y="14923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401650" y="32817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401700" y="45667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401700" y="6350500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722325" y="657150"/>
            <a:ext cx="7772400" cy="4499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Step 5: Test Formulas</a:t>
            </a: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8947"/>
              <a:buFont typeface="Arial"/>
              <a:buNone/>
            </a:pPr>
            <a:r>
              <a:rPr lang="en-US"/>
              <a:t>Test Your Formulas</a:t>
            </a: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Compare the formula results to a manual check.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Refine until they match as closely as possible.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If they don’t match, look for possible places where the formula may be double counting.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There may be times when they don’t match and there’s no way to fix it. Decide how important it is to you.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42307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722325" y="657150"/>
            <a:ext cx="7772400" cy="4499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Step 6: Repeat</a:t>
            </a: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Repeat</a:t>
            </a: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Now you can analyze your search terms on a regular basis in less time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Use a tab for each month.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Copy and paste the formulas to the new month.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Look for new terms and see if they are being counted in your current formulas. If not, refine and recheck.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42307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722325" y="657150"/>
            <a:ext cx="7772400" cy="4499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Step 7: Analyze and Share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Analyze</a:t>
            </a: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200"/>
              <a:t>‹#›</a:t>
            </a:fld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Quickly create graphs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Easily pull historical data for data calls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Spot trends and seasonal occurrences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012" y="3117350"/>
            <a:ext cx="5585974" cy="29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Share</a:t>
            </a: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200"/>
              <a:t>‹#›</a:t>
            </a:fld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Give your searchers a seat at the table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Share with your content team and others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Use it to support decisions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Build Your Own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Read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Understanding Your Users' Needs By Analyzing Search Terms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Watch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an earlier version of this presentation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Download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USA.gov’s FY13 spreadsheet</a:t>
            </a:r>
            <a:r>
              <a:rPr lang="en-US"/>
              <a:t> (MS Excel, 371 KB, October 2013)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Feel free to email me - michelle.chronister@gsa.gov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How We Use Search Data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Plan future content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212" y="2418100"/>
            <a:ext cx="5447574" cy="35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Main Take-Aways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Feel confident navigating the analytics section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Set up analytics alerts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US"/>
              <a:t>Steal Michelle’s tool</a:t>
            </a: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How We Use Search Data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n-US" sz="2400"/>
              <a:t>Measure success of content and find areas to explore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400"/>
              <a:t>Searches for auctions and sales have increased in the new platform. Is it because we have less content? Is that content not as search engine friendly?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1" y="2118400"/>
            <a:ext cx="4038599" cy="262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How We Use Search Data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Measure success of content and find areas to explore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sz="1400"/>
              <a:t>Searches related to looking for a job are down in the new platform. Is it because our content is better and easier to find in external search engines?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2118400"/>
            <a:ext cx="4038599" cy="262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How We Use Search Data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Measure success of content and find areas to explore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400"/>
              <a:t>Searches for photos and images are also on the rise since we removed the photos and images page in the new platform.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25" y="2118400"/>
            <a:ext cx="4038585" cy="26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 Tool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1341450"/>
            <a:ext cx="77914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How to Create Your Own Tool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Export Your Data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Review Terms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Create Groups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Create Formulas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Test Formulas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Repeat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Analyze and Share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s://schemas.openxmlformats.org/drawingml/2006/main" xmlns:r="https://schemas.openxmlformats.org/officeDocument/2006/relationships" xmlns:mc="https://schemas.openxmlformats.org/markup-compatibility/2006" xmlns:mv="urn:schemas-microsoft-com:mac:vml" xmlns:p="https://schemas.openxmlformats.org/presentationml/2006/main" xmlns:c="https://schemas.openxmlformats.org/drawingml/2006/chart" xmlns:dgm="https://schemas.openxmlformats.org/drawingml/2006/diagram" xmlns:o="urn:schemas-microsoft-com:office:office" xmlns:v="urn:schemas-microsoft-com:vml" xmlns:pvml="urn:schemas-microsoft-com:office:powerpoint" xmlns:com="https://schemas.openxmlformats.org/drawingml/2006/compatibility" xmlns:p14="https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722325" y="657150"/>
            <a:ext cx="7772400" cy="4499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Step 1: Export Your Data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s://schemas.openxmlformats.org/drawingml/2006/main" xmlns:r="https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s://schemas.openxmlformats.org/drawingml/2006/main" xmlns:r="https://schemas.openxmlformats.org/officeDocument/2006/relationships" name="Office Theme">
  <a:themeElements>
    <a:clrScheme name="GSA">
      <a:dk1>
        <a:srgbClr val="0F385A"/>
      </a:dk1>
      <a:lt1>
        <a:srgbClr val="FFFFFF"/>
      </a:lt1>
      <a:dk2>
        <a:srgbClr val="000000"/>
      </a:dk2>
      <a:lt2>
        <a:srgbClr val="23C1E0"/>
      </a:lt2>
      <a:accent1>
        <a:srgbClr val="0F385A"/>
      </a:accent1>
      <a:accent2>
        <a:srgbClr val="23C1E0"/>
      </a:accent2>
      <a:accent3>
        <a:srgbClr val="000000"/>
      </a:accent3>
      <a:accent4>
        <a:srgbClr val="FFFFFF"/>
      </a:accent4>
      <a:accent5>
        <a:srgbClr val="7D7D7D"/>
      </a:accent5>
      <a:accent6>
        <a:srgbClr val="AFAFAF"/>
      </a:accent6>
      <a:hlink>
        <a:srgbClr val="23C1E0"/>
      </a:hlink>
      <a:folHlink>
        <a:srgbClr val="0F38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