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9144000" cy="6858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706" autoAdjust="0"/>
  </p:normalViewPr>
  <p:slideViewPr>
    <p:cSldViewPr showGuides="1">
      <p:cViewPr varScale="1">
        <p:scale>
          <a:sx n="86" d="100"/>
          <a:sy n="86" d="100"/>
        </p:scale>
        <p:origin x="152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4" y="1054102"/>
            <a:ext cx="5256213" cy="11525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4" y="981080"/>
            <a:ext cx="6875463" cy="936625"/>
          </a:xfrm>
        </p:spPr>
        <p:txBody>
          <a:bodyPr/>
          <a:lstStyle>
            <a:lvl1pPr>
              <a:defRPr sz="3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ru-RU" altLang="en-US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6055" y="1581154"/>
            <a:ext cx="6227763" cy="696913"/>
          </a:xfrm>
        </p:spPr>
        <p:txBody>
          <a:bodyPr/>
          <a:lstStyle>
            <a:lvl1pPr marL="0" indent="0">
              <a:buFontTx/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ru-RU" altLang="en-US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82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21504" y="1916113"/>
            <a:ext cx="1909763" cy="46085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87450" y="1916113"/>
            <a:ext cx="5581650" cy="460851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12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1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7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1" indent="0">
              <a:buNone/>
              <a:defRPr sz="2000"/>
            </a:lvl2pPr>
            <a:lvl3pPr marL="914401" indent="0">
              <a:buNone/>
              <a:defRPr sz="1800"/>
            </a:lvl3pPr>
            <a:lvl4pPr marL="1371602" indent="0">
              <a:buNone/>
              <a:defRPr sz="1600"/>
            </a:lvl4pPr>
            <a:lvl5pPr marL="1828804" indent="0">
              <a:buNone/>
              <a:defRPr sz="1600"/>
            </a:lvl5pPr>
            <a:lvl6pPr marL="2286004" indent="0">
              <a:buNone/>
              <a:defRPr sz="1600"/>
            </a:lvl6pPr>
            <a:lvl7pPr marL="2743204" indent="0">
              <a:buNone/>
              <a:defRPr sz="1600"/>
            </a:lvl7pPr>
            <a:lvl8pPr marL="3200405" indent="0">
              <a:buNone/>
              <a:defRPr sz="1600"/>
            </a:lvl8pPr>
            <a:lvl9pPr marL="3657606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8794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7454" y="2636842"/>
            <a:ext cx="3744913" cy="38877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4763" y="2636842"/>
            <a:ext cx="3746500" cy="38877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79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43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1" indent="0">
              <a:buNone/>
              <a:defRPr sz="2000" b="1"/>
            </a:lvl2pPr>
            <a:lvl3pPr marL="914401" indent="0">
              <a:buNone/>
              <a:defRPr sz="1800" b="1"/>
            </a:lvl3pPr>
            <a:lvl4pPr marL="1371602" indent="0">
              <a:buNone/>
              <a:defRPr sz="1600" b="1"/>
            </a:lvl4pPr>
            <a:lvl5pPr marL="1828804" indent="0">
              <a:buNone/>
              <a:defRPr sz="1600" b="1"/>
            </a:lvl5pPr>
            <a:lvl6pPr marL="2286004" indent="0">
              <a:buNone/>
              <a:defRPr sz="1600" b="1"/>
            </a:lvl6pPr>
            <a:lvl7pPr marL="2743204" indent="0">
              <a:buNone/>
              <a:defRPr sz="1600" b="1"/>
            </a:lvl7pPr>
            <a:lvl8pPr marL="3200405" indent="0">
              <a:buNone/>
              <a:defRPr sz="1600" b="1"/>
            </a:lvl8pPr>
            <a:lvl9pPr marL="3657606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43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1" indent="0">
              <a:buNone/>
              <a:defRPr sz="2000" b="1"/>
            </a:lvl2pPr>
            <a:lvl3pPr marL="914401" indent="0">
              <a:buNone/>
              <a:defRPr sz="1800" b="1"/>
            </a:lvl3pPr>
            <a:lvl4pPr marL="1371602" indent="0">
              <a:buNone/>
              <a:defRPr sz="1600" b="1"/>
            </a:lvl4pPr>
            <a:lvl5pPr marL="1828804" indent="0">
              <a:buNone/>
              <a:defRPr sz="1600" b="1"/>
            </a:lvl5pPr>
            <a:lvl6pPr marL="2286004" indent="0">
              <a:buNone/>
              <a:defRPr sz="1600" b="1"/>
            </a:lvl6pPr>
            <a:lvl7pPr marL="2743204" indent="0">
              <a:buNone/>
              <a:defRPr sz="1600" b="1"/>
            </a:lvl7pPr>
            <a:lvl8pPr marL="3200405" indent="0">
              <a:buNone/>
              <a:defRPr sz="1600" b="1"/>
            </a:lvl8pPr>
            <a:lvl9pPr marL="3657606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97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3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1033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43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9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43" y="2057402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1" indent="0">
              <a:buNone/>
              <a:defRPr sz="1400"/>
            </a:lvl2pPr>
            <a:lvl3pPr marL="914401" indent="0">
              <a:buNone/>
              <a:defRPr sz="1200"/>
            </a:lvl3pPr>
            <a:lvl4pPr marL="1371602" indent="0">
              <a:buNone/>
              <a:defRPr sz="1000"/>
            </a:lvl4pPr>
            <a:lvl5pPr marL="1828804" indent="0">
              <a:buNone/>
              <a:defRPr sz="1000"/>
            </a:lvl5pPr>
            <a:lvl6pPr marL="2286004" indent="0">
              <a:buNone/>
              <a:defRPr sz="1000"/>
            </a:lvl6pPr>
            <a:lvl7pPr marL="2743204" indent="0">
              <a:buNone/>
              <a:defRPr sz="1000"/>
            </a:lvl7pPr>
            <a:lvl8pPr marL="3200405" indent="0">
              <a:buNone/>
              <a:defRPr sz="1000"/>
            </a:lvl8pPr>
            <a:lvl9pPr marL="3657606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9179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43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9" y="987430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1" indent="0">
              <a:buNone/>
              <a:defRPr sz="2800"/>
            </a:lvl2pPr>
            <a:lvl3pPr marL="914401" indent="0">
              <a:buNone/>
              <a:defRPr sz="2400"/>
            </a:lvl3pPr>
            <a:lvl4pPr marL="1371602" indent="0">
              <a:buNone/>
              <a:defRPr sz="2000"/>
            </a:lvl4pPr>
            <a:lvl5pPr marL="1828804" indent="0">
              <a:buNone/>
              <a:defRPr sz="2000"/>
            </a:lvl5pPr>
            <a:lvl6pPr marL="2286004" indent="0">
              <a:buNone/>
              <a:defRPr sz="2000"/>
            </a:lvl6pPr>
            <a:lvl7pPr marL="2743204" indent="0">
              <a:buNone/>
              <a:defRPr sz="2000"/>
            </a:lvl7pPr>
            <a:lvl8pPr marL="3200405" indent="0">
              <a:buNone/>
              <a:defRPr sz="2000"/>
            </a:lvl8pPr>
            <a:lvl9pPr marL="3657606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43" y="2057402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1" indent="0">
              <a:buNone/>
              <a:defRPr sz="1400"/>
            </a:lvl2pPr>
            <a:lvl3pPr marL="914401" indent="0">
              <a:buNone/>
              <a:defRPr sz="1200"/>
            </a:lvl3pPr>
            <a:lvl4pPr marL="1371602" indent="0">
              <a:buNone/>
              <a:defRPr sz="1000"/>
            </a:lvl4pPr>
            <a:lvl5pPr marL="1828804" indent="0">
              <a:buNone/>
              <a:defRPr sz="1000"/>
            </a:lvl5pPr>
            <a:lvl6pPr marL="2286004" indent="0">
              <a:buNone/>
              <a:defRPr sz="1000"/>
            </a:lvl6pPr>
            <a:lvl7pPr marL="2743204" indent="0">
              <a:buNone/>
              <a:defRPr sz="1000"/>
            </a:lvl7pPr>
            <a:lvl8pPr marL="3200405" indent="0">
              <a:buNone/>
              <a:defRPr sz="1000"/>
            </a:lvl8pPr>
            <a:lvl9pPr marL="3657606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9402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66951" y="1916117"/>
            <a:ext cx="6553200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ru-RU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7454" y="2636842"/>
            <a:ext cx="7643813" cy="388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ru-RU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5pPr>
      <a:lvl6pPr marL="457201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6pPr>
      <a:lvl7pPr marL="914401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7pPr>
      <a:lvl8pPr marL="1371602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8pPr>
      <a:lvl9pPr marL="1828804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899" indent="-342899" algn="l" rtl="0" eaLnBrk="1" fontAlgn="base" hangingPunct="1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1" indent="-285752" algn="l" rtl="0" eaLnBrk="1" fontAlgn="base" hangingPunct="1">
        <a:spcBef>
          <a:spcPct val="20000"/>
        </a:spcBef>
        <a:spcAft>
          <a:spcPct val="0"/>
        </a:spcAft>
        <a:buChar char="–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1" indent="-228601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2" indent="-228601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4" indent="-228601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4" indent="-228601" algn="l" defTabSz="91440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5" indent="-228601" algn="l" defTabSz="91440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6" indent="-228601" algn="l" defTabSz="91440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6" indent="-228601" algn="l" defTabSz="91440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1" algn="l" defTabSz="9144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1" algn="l" defTabSz="9144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2" algn="l" defTabSz="9144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4" algn="l" defTabSz="9144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4" algn="l" defTabSz="9144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4" algn="l" defTabSz="9144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5" algn="l" defTabSz="9144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6" algn="l" defTabSz="9144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521" y="1268763"/>
            <a:ext cx="4729163" cy="627063"/>
          </a:xfrm>
        </p:spPr>
        <p:txBody>
          <a:bodyPr/>
          <a:lstStyle/>
          <a:p>
            <a:pPr algn="ctr"/>
            <a:r>
              <a:rPr lang="en-US" altLang="en-US" sz="3400" b="1" dirty="0">
                <a:latin typeface="Tahoma" panose="020B0604030504040204" pitchFamily="34" charset="0"/>
              </a:rPr>
              <a:t>ONLINE PHARMACY </a:t>
            </a:r>
            <a:endParaRPr lang="uk-UA" altLang="en-US" sz="3400" b="1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219" y="2884634"/>
            <a:ext cx="512108" cy="34575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439" y="2884631"/>
            <a:ext cx="512108" cy="7864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2439" y="2884635"/>
            <a:ext cx="512108" cy="17293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2442" y="2884634"/>
            <a:ext cx="699923" cy="2632601"/>
          </a:xfrm>
          <a:prstGeom prst="rect">
            <a:avLst/>
          </a:prstGeom>
        </p:spPr>
      </p:pic>
      <p:sp>
        <p:nvSpPr>
          <p:cNvPr id="17" name="Rectangle: Rounded Corners 33">
            <a:extLst>
              <a:ext uri="{FF2B5EF4-FFF2-40B4-BE49-F238E27FC236}">
                <a16:creationId xmlns:a16="http://schemas.microsoft.com/office/drawing/2014/main" id="{764FE5AB-8D9C-4084-8513-CE21321E1138}"/>
              </a:ext>
            </a:extLst>
          </p:cNvPr>
          <p:cNvSpPr/>
          <p:nvPr/>
        </p:nvSpPr>
        <p:spPr>
          <a:xfrm>
            <a:off x="2106479" y="3439233"/>
            <a:ext cx="2201412" cy="452051"/>
          </a:xfrm>
          <a:prstGeom prst="roundRect">
            <a:avLst>
              <a:gd name="adj" fmla="val 50000"/>
            </a:avLst>
          </a:prstGeom>
          <a:solidFill>
            <a:srgbClr val="A2B969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noProof="1">
                <a:solidFill>
                  <a:prstClr val="white"/>
                </a:solidFill>
                <a:latin typeface="Calibri" panose="020F0502020204030204"/>
              </a:rPr>
              <a:t>INTRODUCTION</a:t>
            </a:r>
          </a:p>
        </p:txBody>
      </p:sp>
      <p:sp>
        <p:nvSpPr>
          <p:cNvPr id="18" name="Rectangle: Rounded Corners 33">
            <a:extLst>
              <a:ext uri="{FF2B5EF4-FFF2-40B4-BE49-F238E27FC236}">
                <a16:creationId xmlns:a16="http://schemas.microsoft.com/office/drawing/2014/main" id="{764FE5AB-8D9C-4084-8513-CE21321E1138}"/>
              </a:ext>
            </a:extLst>
          </p:cNvPr>
          <p:cNvSpPr/>
          <p:nvPr/>
        </p:nvSpPr>
        <p:spPr>
          <a:xfrm>
            <a:off x="2106480" y="4387557"/>
            <a:ext cx="2186381" cy="452051"/>
          </a:xfrm>
          <a:prstGeom prst="roundRect">
            <a:avLst>
              <a:gd name="adj" fmla="val 50000"/>
            </a:avLst>
          </a:prstGeom>
          <a:solidFill>
            <a:srgbClr val="A2B969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9144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noProof="1">
                <a:solidFill>
                  <a:prstClr val="white"/>
                </a:solidFill>
                <a:latin typeface="Calibri" panose="020F0502020204030204"/>
              </a:rPr>
              <a:t>PROJECT STATEMENT</a:t>
            </a:r>
          </a:p>
        </p:txBody>
      </p:sp>
      <p:sp>
        <p:nvSpPr>
          <p:cNvPr id="19" name="Rectangle: Rounded Corners 33">
            <a:extLst>
              <a:ext uri="{FF2B5EF4-FFF2-40B4-BE49-F238E27FC236}">
                <a16:creationId xmlns:a16="http://schemas.microsoft.com/office/drawing/2014/main" id="{764FE5AB-8D9C-4084-8513-CE21321E1138}"/>
              </a:ext>
            </a:extLst>
          </p:cNvPr>
          <p:cNvSpPr/>
          <p:nvPr/>
        </p:nvSpPr>
        <p:spPr>
          <a:xfrm>
            <a:off x="2106480" y="5271426"/>
            <a:ext cx="2186381" cy="452051"/>
          </a:xfrm>
          <a:prstGeom prst="roundRect">
            <a:avLst>
              <a:gd name="adj" fmla="val 50000"/>
            </a:avLst>
          </a:prstGeom>
          <a:solidFill>
            <a:srgbClr val="A2B969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noProof="1">
                <a:solidFill>
                  <a:prstClr val="white"/>
                </a:solidFill>
                <a:latin typeface="Calibri" panose="020F0502020204030204"/>
              </a:rPr>
              <a:t>WORK DIVISION</a:t>
            </a:r>
          </a:p>
        </p:txBody>
      </p:sp>
      <p:sp>
        <p:nvSpPr>
          <p:cNvPr id="20" name="Rectangle: Rounded Corners 33">
            <a:extLst>
              <a:ext uri="{FF2B5EF4-FFF2-40B4-BE49-F238E27FC236}">
                <a16:creationId xmlns:a16="http://schemas.microsoft.com/office/drawing/2014/main" id="{764FE5AB-8D9C-4084-8513-CE21321E1138}"/>
              </a:ext>
            </a:extLst>
          </p:cNvPr>
          <p:cNvSpPr/>
          <p:nvPr/>
        </p:nvSpPr>
        <p:spPr>
          <a:xfrm>
            <a:off x="2106482" y="6077386"/>
            <a:ext cx="2119313" cy="452051"/>
          </a:xfrm>
          <a:prstGeom prst="roundRect">
            <a:avLst>
              <a:gd name="adj" fmla="val 50000"/>
            </a:avLst>
          </a:prstGeom>
          <a:solidFill>
            <a:srgbClr val="A2B969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noProof="1">
                <a:solidFill>
                  <a:prstClr val="white"/>
                </a:solidFill>
                <a:latin typeface="Calibri" panose="020F0502020204030204"/>
              </a:rPr>
              <a:t>EXPERIENCE</a:t>
            </a:r>
          </a:p>
        </p:txBody>
      </p:sp>
      <p:sp>
        <p:nvSpPr>
          <p:cNvPr id="21" name="Rectangle: Rounded Corners 32">
            <a:extLst>
              <a:ext uri="{FF2B5EF4-FFF2-40B4-BE49-F238E27FC236}">
                <a16:creationId xmlns:a16="http://schemas.microsoft.com/office/drawing/2014/main" id="{BD97E539-C095-4EE3-834E-F3AD7370A25C}"/>
              </a:ext>
            </a:extLst>
          </p:cNvPr>
          <p:cNvSpPr/>
          <p:nvPr/>
        </p:nvSpPr>
        <p:spPr>
          <a:xfrm>
            <a:off x="395539" y="2095270"/>
            <a:ext cx="2881313" cy="802027"/>
          </a:xfrm>
          <a:prstGeom prst="roundRect">
            <a:avLst>
              <a:gd name="adj" fmla="val 50000"/>
            </a:avLst>
          </a:prstGeom>
          <a:solidFill>
            <a:sysClr val="windowText" lastClr="000000">
              <a:lumMod val="85000"/>
              <a:lumOff val="1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kern="0" cap="all" noProof="1">
                <a:solidFill>
                  <a:prstClr val="white"/>
                </a:solidFill>
                <a:latin typeface="Berlin Sans FB Demi" panose="020E0802020502020306" pitchFamily="34" charset="0"/>
              </a:rPr>
              <a:t>AGENDA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85ECE0-EF37-4159-8A88-705B9C8C88F0}"/>
              </a:ext>
            </a:extLst>
          </p:cNvPr>
          <p:cNvSpPr/>
          <p:nvPr/>
        </p:nvSpPr>
        <p:spPr>
          <a:xfrm>
            <a:off x="2483770" y="1463148"/>
            <a:ext cx="1835833" cy="1476696"/>
          </a:xfrm>
          <a:prstGeom prst="rect">
            <a:avLst/>
          </a:prstGeom>
          <a:solidFill>
            <a:srgbClr val="2980B9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1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4943F0-BB08-4C09-9572-494F942DB5A8}"/>
              </a:ext>
            </a:extLst>
          </p:cNvPr>
          <p:cNvSpPr/>
          <p:nvPr/>
        </p:nvSpPr>
        <p:spPr>
          <a:xfrm>
            <a:off x="2483770" y="2939845"/>
            <a:ext cx="1835833" cy="392415"/>
          </a:xfrm>
          <a:prstGeom prst="rect">
            <a:avLst/>
          </a:prstGeom>
          <a:gradFill flip="none" rotWithShape="1">
            <a:gsLst>
              <a:gs pos="0">
                <a:srgbClr val="16A085"/>
              </a:gs>
              <a:gs pos="100000">
                <a:srgbClr val="9BBB59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1" kern="0" dirty="0">
                <a:solidFill>
                  <a:prstClr val="white"/>
                </a:solidFill>
                <a:latin typeface="Calibri"/>
              </a:rPr>
              <a:t>Burhanuddin Ali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976255-25A6-4346-AB93-C2556A71D396}"/>
              </a:ext>
            </a:extLst>
          </p:cNvPr>
          <p:cNvSpPr/>
          <p:nvPr/>
        </p:nvSpPr>
        <p:spPr>
          <a:xfrm>
            <a:off x="2483770" y="3326848"/>
            <a:ext cx="1835833" cy="392415"/>
          </a:xfrm>
          <a:prstGeom prst="rect">
            <a:avLst/>
          </a:prstGeom>
          <a:solidFill>
            <a:srgbClr val="95A5A6">
              <a:alpha val="2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1" b="1" kern="0" cap="all" dirty="0" smtClean="0">
                <a:solidFill>
                  <a:srgbClr val="2C3E50"/>
                </a:solidFill>
                <a:latin typeface="Calibri"/>
              </a:rPr>
              <a:t>StUDENT 1205939</a:t>
            </a:r>
            <a:endParaRPr lang="en-US" sz="1051" b="1" kern="0" cap="all" dirty="0">
              <a:solidFill>
                <a:srgbClr val="2C3E50"/>
              </a:solidFill>
              <a:latin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85ECE0-EF37-4159-8A88-705B9C8C88F0}"/>
              </a:ext>
            </a:extLst>
          </p:cNvPr>
          <p:cNvSpPr/>
          <p:nvPr/>
        </p:nvSpPr>
        <p:spPr>
          <a:xfrm>
            <a:off x="2472076" y="4063720"/>
            <a:ext cx="1835833" cy="1476696"/>
          </a:xfrm>
          <a:prstGeom prst="rect">
            <a:avLst/>
          </a:prstGeom>
          <a:solidFill>
            <a:srgbClr val="2980B9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1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85ECE0-EF37-4159-8A88-705B9C8C88F0}"/>
              </a:ext>
            </a:extLst>
          </p:cNvPr>
          <p:cNvSpPr/>
          <p:nvPr/>
        </p:nvSpPr>
        <p:spPr>
          <a:xfrm>
            <a:off x="5940153" y="4063721"/>
            <a:ext cx="1835833" cy="1476696"/>
          </a:xfrm>
          <a:prstGeom prst="rect">
            <a:avLst/>
          </a:prstGeom>
          <a:solidFill>
            <a:srgbClr val="2980B9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1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85ECE0-EF37-4159-8A88-705B9C8C88F0}"/>
              </a:ext>
            </a:extLst>
          </p:cNvPr>
          <p:cNvSpPr/>
          <p:nvPr/>
        </p:nvSpPr>
        <p:spPr>
          <a:xfrm>
            <a:off x="5952559" y="1416665"/>
            <a:ext cx="1835833" cy="1476696"/>
          </a:xfrm>
          <a:prstGeom prst="rect">
            <a:avLst/>
          </a:prstGeom>
          <a:solidFill>
            <a:srgbClr val="2980B9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1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B94155-A039-4E78-AA29-472E89BE2FCF}"/>
              </a:ext>
            </a:extLst>
          </p:cNvPr>
          <p:cNvSpPr/>
          <p:nvPr/>
        </p:nvSpPr>
        <p:spPr>
          <a:xfrm>
            <a:off x="5952559" y="2893363"/>
            <a:ext cx="1835833" cy="392415"/>
          </a:xfrm>
          <a:prstGeom prst="rect">
            <a:avLst/>
          </a:prstGeom>
          <a:gradFill flip="none" rotWithShape="1">
            <a:gsLst>
              <a:gs pos="0">
                <a:srgbClr val="F39C12"/>
              </a:gs>
              <a:gs pos="100000">
                <a:srgbClr val="9BBB59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1" kern="0" dirty="0">
                <a:solidFill>
                  <a:prstClr val="white"/>
                </a:solidFill>
                <a:latin typeface="Calibri"/>
              </a:rPr>
              <a:t>Dawood Ali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62B074-222B-4948-94BB-C88F601F2821}"/>
              </a:ext>
            </a:extLst>
          </p:cNvPr>
          <p:cNvSpPr/>
          <p:nvPr/>
        </p:nvSpPr>
        <p:spPr>
          <a:xfrm>
            <a:off x="2469320" y="5540418"/>
            <a:ext cx="1835833" cy="392415"/>
          </a:xfrm>
          <a:prstGeom prst="rect">
            <a:avLst/>
          </a:prstGeom>
          <a:gradFill flip="none" rotWithShape="1">
            <a:gsLst>
              <a:gs pos="0">
                <a:srgbClr val="C0392B"/>
              </a:gs>
              <a:gs pos="100000">
                <a:srgbClr val="9BBB59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1" kern="0" dirty="0">
                <a:solidFill>
                  <a:prstClr val="white"/>
                </a:solidFill>
                <a:latin typeface="Calibri"/>
              </a:rPr>
              <a:t>Sheharyar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C30D8E-B23A-40DD-B75C-BBEB3D76C878}"/>
              </a:ext>
            </a:extLst>
          </p:cNvPr>
          <p:cNvSpPr/>
          <p:nvPr/>
        </p:nvSpPr>
        <p:spPr>
          <a:xfrm>
            <a:off x="5940153" y="5540420"/>
            <a:ext cx="1835833" cy="392415"/>
          </a:xfrm>
          <a:prstGeom prst="rect">
            <a:avLst/>
          </a:prstGeom>
          <a:gradFill flip="none" rotWithShape="1">
            <a:gsLst>
              <a:gs pos="0">
                <a:srgbClr val="4B2C50"/>
              </a:gs>
              <a:gs pos="100000">
                <a:srgbClr val="9BBB59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1" kern="0" dirty="0">
                <a:solidFill>
                  <a:prstClr val="white"/>
                </a:solidFill>
                <a:latin typeface="Calibri"/>
              </a:rPr>
              <a:t>Daniyal Shafique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976255-25A6-4346-AB93-C2556A71D396}"/>
              </a:ext>
            </a:extLst>
          </p:cNvPr>
          <p:cNvSpPr/>
          <p:nvPr/>
        </p:nvSpPr>
        <p:spPr>
          <a:xfrm>
            <a:off x="5940151" y="3276434"/>
            <a:ext cx="1835833" cy="392415"/>
          </a:xfrm>
          <a:prstGeom prst="rect">
            <a:avLst/>
          </a:prstGeom>
          <a:solidFill>
            <a:srgbClr val="95A5A6">
              <a:alpha val="2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STUDENT 1206801</a:t>
            </a:r>
            <a:endParaRPr lang="en-US" sz="1051" b="1" kern="0" cap="all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976255-25A6-4346-AB93-C2556A71D396}"/>
              </a:ext>
            </a:extLst>
          </p:cNvPr>
          <p:cNvSpPr/>
          <p:nvPr/>
        </p:nvSpPr>
        <p:spPr>
          <a:xfrm>
            <a:off x="5940153" y="5886105"/>
            <a:ext cx="1835833" cy="392415"/>
          </a:xfrm>
          <a:prstGeom prst="rect">
            <a:avLst/>
          </a:prstGeom>
          <a:solidFill>
            <a:srgbClr val="95A5A6">
              <a:alpha val="2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1" b="1" kern="0" cap="all" dirty="0" smtClean="0">
                <a:solidFill>
                  <a:srgbClr val="2C3E50"/>
                </a:solidFill>
                <a:latin typeface="Calibri"/>
              </a:rPr>
              <a:t>STUDENT 1199222</a:t>
            </a:r>
            <a:endParaRPr lang="en-US" sz="1051" b="1" kern="0" cap="all" dirty="0">
              <a:solidFill>
                <a:srgbClr val="2C3E50"/>
              </a:solidFill>
              <a:latin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976255-25A6-4346-AB93-C2556A71D396}"/>
              </a:ext>
            </a:extLst>
          </p:cNvPr>
          <p:cNvSpPr/>
          <p:nvPr/>
        </p:nvSpPr>
        <p:spPr>
          <a:xfrm>
            <a:off x="2483770" y="5927420"/>
            <a:ext cx="1835833" cy="392415"/>
          </a:xfrm>
          <a:prstGeom prst="rect">
            <a:avLst/>
          </a:prstGeom>
          <a:solidFill>
            <a:srgbClr val="95A5A6">
              <a:alpha val="2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1" b="1" kern="0" cap="all" dirty="0" smtClean="0">
                <a:solidFill>
                  <a:srgbClr val="2C3E50"/>
                </a:solidFill>
                <a:latin typeface="Calibri"/>
              </a:rPr>
              <a:t>STUDENT 1205900</a:t>
            </a:r>
            <a:endParaRPr lang="en-US" sz="1051" b="1" kern="0" cap="all" dirty="0">
              <a:solidFill>
                <a:srgbClr val="2C3E50"/>
              </a:solidFill>
              <a:latin typeface="Calibri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435" y="1463148"/>
            <a:ext cx="1845169" cy="147669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005" y="1417460"/>
            <a:ext cx="1835833" cy="147669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564" y="4063721"/>
            <a:ext cx="1835833" cy="148358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1" y="4063720"/>
            <a:ext cx="1835833" cy="1476696"/>
          </a:xfrm>
          <a:prstGeom prst="rect">
            <a:avLst/>
          </a:prstGeom>
        </p:spPr>
      </p:pic>
      <p:sp>
        <p:nvSpPr>
          <p:cNvPr id="24" name="Text Placeholder 1">
            <a:extLst>
              <a:ext uri="{FF2B5EF4-FFF2-40B4-BE49-F238E27FC236}">
                <a16:creationId xmlns:a16="http://schemas.microsoft.com/office/drawing/2014/main" id="{6E533997-CD25-46C1-AEFB-2B4A5FF569A1}"/>
              </a:ext>
            </a:extLst>
          </p:cNvPr>
          <p:cNvSpPr txBox="1">
            <a:spLocks/>
          </p:cNvSpPr>
          <p:nvPr/>
        </p:nvSpPr>
        <p:spPr>
          <a:xfrm>
            <a:off x="-540567" y="367457"/>
            <a:ext cx="11098939" cy="659315"/>
          </a:xfrm>
          <a:prstGeom prst="rect">
            <a:avLst/>
          </a:prstGeom>
        </p:spPr>
        <p:txBody>
          <a:bodyPr anchor="ctr"/>
          <a:lstStyle>
            <a:lvl1pPr marL="0" indent="0" algn="ctr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24" fontAlgn="auto">
              <a:spcAft>
                <a:spcPts val="0"/>
              </a:spcAft>
              <a:defRPr/>
            </a:pPr>
            <a:r>
              <a:rPr lang="en-US" b="1" dirty="0">
                <a:solidFill>
                  <a:srgbClr val="002060"/>
                </a:solidFill>
                <a:latin typeface="Berlin Sans FB Demi" panose="020E0802020502020306" pitchFamily="34" charset="0"/>
                <a:ea typeface="Arial Unicode MS"/>
              </a:rPr>
              <a:t>Meet Our Team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6E533997-CD25-46C1-AEFB-2B4A5FF569A1}"/>
              </a:ext>
            </a:extLst>
          </p:cNvPr>
          <p:cNvSpPr txBox="1">
            <a:spLocks/>
          </p:cNvSpPr>
          <p:nvPr/>
        </p:nvSpPr>
        <p:spPr>
          <a:xfrm>
            <a:off x="-1044624" y="1988840"/>
            <a:ext cx="11098939" cy="659315"/>
          </a:xfrm>
          <a:prstGeom prst="rect">
            <a:avLst/>
          </a:prstGeom>
        </p:spPr>
        <p:txBody>
          <a:bodyPr anchor="ctr"/>
          <a:lstStyle>
            <a:lvl1pPr marL="0" indent="0" algn="ctr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24" fontAlgn="auto">
              <a:spcAft>
                <a:spcPts val="0"/>
              </a:spcAft>
              <a:defRPr/>
            </a:pPr>
            <a:r>
              <a:rPr lang="en-US" b="1" dirty="0">
                <a:solidFill>
                  <a:srgbClr val="002060"/>
                </a:solidFill>
                <a:latin typeface="Berlin Sans FB Demi" panose="020E0802020502020306" pitchFamily="34" charset="0"/>
                <a:ea typeface="Arial Unicode MS"/>
              </a:rPr>
              <a:t>PROBLEM STATEMENT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2996952"/>
            <a:ext cx="8856984" cy="3564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The </a:t>
            </a:r>
            <a:r>
              <a:rPr lang="en-US" sz="2000" b="1" dirty="0"/>
              <a:t>Company has approached you to make the website and also provided the list of all the links and functionalities provided. They also want to provide a link of making a career where the interested candidates can login and provide their information (like their personal and education, professional details and also they will have the link to upload their resume). </a:t>
            </a:r>
          </a:p>
          <a:p>
            <a:r>
              <a:rPr lang="en-US" sz="2000" b="1" dirty="0"/>
              <a:t>There would be link for User Quote where user can provide their valuable feedback or any requirement.</a:t>
            </a:r>
          </a:p>
          <a:p>
            <a:r>
              <a:rPr lang="en-US" sz="2000" b="1" dirty="0"/>
              <a:t>It also wants to explain the list of the process being carried along with the details and dimension. The Process like Capsule/Encapsulation, Tablet and Liquid Filling must be explained.</a:t>
            </a:r>
          </a:p>
          <a:p>
            <a:r>
              <a:rPr lang="en-US" sz="2000" b="1" dirty="0"/>
              <a:t/>
            </a:r>
            <a:br>
              <a:rPr lang="en-US" sz="2000" b="1" dirty="0"/>
            </a:b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727053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B3BBB3A-50EC-4A4F-BB51-94A3533C073A}"/>
              </a:ext>
            </a:extLst>
          </p:cNvPr>
          <p:cNvCxnSpPr>
            <a:cxnSpLocks/>
          </p:cNvCxnSpPr>
          <p:nvPr/>
        </p:nvCxnSpPr>
        <p:spPr>
          <a:xfrm>
            <a:off x="1835696" y="3284984"/>
            <a:ext cx="7200800" cy="0"/>
          </a:xfrm>
          <a:prstGeom prst="line">
            <a:avLst/>
          </a:prstGeom>
          <a:ln w="25400">
            <a:solidFill>
              <a:schemeClr val="accent6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그룹 3">
            <a:extLst>
              <a:ext uri="{FF2B5EF4-FFF2-40B4-BE49-F238E27FC236}">
                <a16:creationId xmlns:a16="http://schemas.microsoft.com/office/drawing/2014/main" id="{6C674BAF-F07F-4974-8480-4F87D4CD8B3E}"/>
              </a:ext>
            </a:extLst>
          </p:cNvPr>
          <p:cNvGrpSpPr/>
          <p:nvPr/>
        </p:nvGrpSpPr>
        <p:grpSpPr>
          <a:xfrm>
            <a:off x="4173995" y="3010488"/>
            <a:ext cx="685800" cy="640080"/>
            <a:chOff x="1517804" y="3503738"/>
            <a:chExt cx="621139" cy="621139"/>
          </a:xfrm>
        </p:grpSpPr>
        <p:sp>
          <p:nvSpPr>
            <p:cNvPr id="116" name="Oval 4">
              <a:extLst>
                <a:ext uri="{FF2B5EF4-FFF2-40B4-BE49-F238E27FC236}">
                  <a16:creationId xmlns:a16="http://schemas.microsoft.com/office/drawing/2014/main" id="{B470FD28-25D8-469E-BEA2-ECD7D4011553}"/>
                </a:ext>
              </a:extLst>
            </p:cNvPr>
            <p:cNvSpPr/>
            <p:nvPr/>
          </p:nvSpPr>
          <p:spPr>
            <a:xfrm>
              <a:off x="1561999" y="3547935"/>
              <a:ext cx="532746" cy="532747"/>
            </a:xfrm>
            <a:prstGeom prst="hexagon">
              <a:avLst/>
            </a:prstGeom>
            <a:solidFill>
              <a:srgbClr val="92D05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117" name="Oval 5">
              <a:extLst>
                <a:ext uri="{FF2B5EF4-FFF2-40B4-BE49-F238E27FC236}">
                  <a16:creationId xmlns:a16="http://schemas.microsoft.com/office/drawing/2014/main" id="{5F379F91-DA7F-4200-8603-A149A1D42835}"/>
                </a:ext>
              </a:extLst>
            </p:cNvPr>
            <p:cNvSpPr/>
            <p:nvPr/>
          </p:nvSpPr>
          <p:spPr>
            <a:xfrm>
              <a:off x="1517804" y="3503738"/>
              <a:ext cx="621139" cy="621139"/>
            </a:xfrm>
            <a:prstGeom prst="hexagon">
              <a:avLst/>
            </a:prstGeom>
            <a:noFill/>
            <a:ln w="19050" cap="flat" cmpd="sng" algn="ctr">
              <a:solidFill>
                <a:srgbClr val="010A4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</p:grpSp>
      <p:grpSp>
        <p:nvGrpSpPr>
          <p:cNvPr id="118" name="그룹 5">
            <a:extLst>
              <a:ext uri="{FF2B5EF4-FFF2-40B4-BE49-F238E27FC236}">
                <a16:creationId xmlns:a16="http://schemas.microsoft.com/office/drawing/2014/main" id="{28F0289C-C5B1-41DE-961B-A850D72D2053}"/>
              </a:ext>
            </a:extLst>
          </p:cNvPr>
          <p:cNvGrpSpPr/>
          <p:nvPr/>
        </p:nvGrpSpPr>
        <p:grpSpPr>
          <a:xfrm>
            <a:off x="5794829" y="2994344"/>
            <a:ext cx="685800" cy="640080"/>
            <a:chOff x="5775780" y="3503738"/>
            <a:chExt cx="621139" cy="621139"/>
          </a:xfrm>
        </p:grpSpPr>
        <p:sp>
          <p:nvSpPr>
            <p:cNvPr id="119" name="Oval 10">
              <a:extLst>
                <a:ext uri="{FF2B5EF4-FFF2-40B4-BE49-F238E27FC236}">
                  <a16:creationId xmlns:a16="http://schemas.microsoft.com/office/drawing/2014/main" id="{192B7DB7-90F0-4DD2-924B-D58834C0287A}"/>
                </a:ext>
              </a:extLst>
            </p:cNvPr>
            <p:cNvSpPr/>
            <p:nvPr/>
          </p:nvSpPr>
          <p:spPr>
            <a:xfrm>
              <a:off x="5819977" y="3547935"/>
              <a:ext cx="532746" cy="532746"/>
            </a:xfrm>
            <a:prstGeom prst="hexagon">
              <a:avLst/>
            </a:prstGeom>
            <a:solidFill>
              <a:schemeClr val="accent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120" name="Oval 11">
              <a:extLst>
                <a:ext uri="{FF2B5EF4-FFF2-40B4-BE49-F238E27FC236}">
                  <a16:creationId xmlns:a16="http://schemas.microsoft.com/office/drawing/2014/main" id="{E8D5F67B-C72E-4E58-B76F-AF403DEDCB84}"/>
                </a:ext>
              </a:extLst>
            </p:cNvPr>
            <p:cNvSpPr/>
            <p:nvPr/>
          </p:nvSpPr>
          <p:spPr>
            <a:xfrm>
              <a:off x="5775780" y="3503738"/>
              <a:ext cx="621139" cy="621139"/>
            </a:xfrm>
            <a:prstGeom prst="hexagon">
              <a:avLst/>
            </a:prstGeom>
            <a:noFill/>
            <a:ln w="19050" cap="flat" cmpd="sng" algn="ctr">
              <a:solidFill>
                <a:srgbClr val="010A4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</p:grpSp>
      <p:grpSp>
        <p:nvGrpSpPr>
          <p:cNvPr id="121" name="그룹 5">
            <a:extLst>
              <a:ext uri="{FF2B5EF4-FFF2-40B4-BE49-F238E27FC236}">
                <a16:creationId xmlns:a16="http://schemas.microsoft.com/office/drawing/2014/main" id="{28F0289C-C5B1-41DE-961B-A850D72D2053}"/>
              </a:ext>
            </a:extLst>
          </p:cNvPr>
          <p:cNvGrpSpPr/>
          <p:nvPr/>
        </p:nvGrpSpPr>
        <p:grpSpPr>
          <a:xfrm>
            <a:off x="7415662" y="2994344"/>
            <a:ext cx="685800" cy="640080"/>
            <a:chOff x="5775780" y="3503738"/>
            <a:chExt cx="621139" cy="621139"/>
          </a:xfrm>
        </p:grpSpPr>
        <p:sp>
          <p:nvSpPr>
            <p:cNvPr id="122" name="Oval 10">
              <a:extLst>
                <a:ext uri="{FF2B5EF4-FFF2-40B4-BE49-F238E27FC236}">
                  <a16:creationId xmlns:a16="http://schemas.microsoft.com/office/drawing/2014/main" id="{192B7DB7-90F0-4DD2-924B-D58834C0287A}"/>
                </a:ext>
              </a:extLst>
            </p:cNvPr>
            <p:cNvSpPr/>
            <p:nvPr/>
          </p:nvSpPr>
          <p:spPr>
            <a:xfrm>
              <a:off x="5819977" y="3547935"/>
              <a:ext cx="532746" cy="532746"/>
            </a:xfrm>
            <a:prstGeom prst="hexagon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123" name="Oval 11">
              <a:extLst>
                <a:ext uri="{FF2B5EF4-FFF2-40B4-BE49-F238E27FC236}">
                  <a16:creationId xmlns:a16="http://schemas.microsoft.com/office/drawing/2014/main" id="{E8D5F67B-C72E-4E58-B76F-AF403DEDCB84}"/>
                </a:ext>
              </a:extLst>
            </p:cNvPr>
            <p:cNvSpPr/>
            <p:nvPr/>
          </p:nvSpPr>
          <p:spPr>
            <a:xfrm>
              <a:off x="5775780" y="3503738"/>
              <a:ext cx="621139" cy="621139"/>
            </a:xfrm>
            <a:prstGeom prst="hexagon">
              <a:avLst/>
            </a:prstGeom>
            <a:noFill/>
            <a:ln w="19050" cap="flat" cmpd="sng" algn="ctr">
              <a:solidFill>
                <a:srgbClr val="010A4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</p:grpSp>
      <p:grpSp>
        <p:nvGrpSpPr>
          <p:cNvPr id="124" name="그룹 3">
            <a:extLst>
              <a:ext uri="{FF2B5EF4-FFF2-40B4-BE49-F238E27FC236}">
                <a16:creationId xmlns:a16="http://schemas.microsoft.com/office/drawing/2014/main" id="{6C674BAF-F07F-4974-8480-4F87D4CD8B3E}"/>
              </a:ext>
            </a:extLst>
          </p:cNvPr>
          <p:cNvGrpSpPr/>
          <p:nvPr/>
        </p:nvGrpSpPr>
        <p:grpSpPr>
          <a:xfrm>
            <a:off x="2553161" y="2964946"/>
            <a:ext cx="685800" cy="640080"/>
            <a:chOff x="1517804" y="3503738"/>
            <a:chExt cx="621139" cy="621139"/>
          </a:xfrm>
        </p:grpSpPr>
        <p:sp>
          <p:nvSpPr>
            <p:cNvPr id="125" name="Oval 4">
              <a:extLst>
                <a:ext uri="{FF2B5EF4-FFF2-40B4-BE49-F238E27FC236}">
                  <a16:creationId xmlns:a16="http://schemas.microsoft.com/office/drawing/2014/main" id="{B470FD28-25D8-469E-BEA2-ECD7D4011553}"/>
                </a:ext>
              </a:extLst>
            </p:cNvPr>
            <p:cNvSpPr/>
            <p:nvPr/>
          </p:nvSpPr>
          <p:spPr>
            <a:xfrm>
              <a:off x="1562000" y="3547934"/>
              <a:ext cx="532746" cy="532746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26" name="Oval 5">
              <a:extLst>
                <a:ext uri="{FF2B5EF4-FFF2-40B4-BE49-F238E27FC236}">
                  <a16:creationId xmlns:a16="http://schemas.microsoft.com/office/drawing/2014/main" id="{5F379F91-DA7F-4200-8603-A149A1D42835}"/>
                </a:ext>
              </a:extLst>
            </p:cNvPr>
            <p:cNvSpPr/>
            <p:nvPr/>
          </p:nvSpPr>
          <p:spPr>
            <a:xfrm>
              <a:off x="1517804" y="3503738"/>
              <a:ext cx="621139" cy="621139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28" name="Text Placeholder 1">
            <a:extLst>
              <a:ext uri="{FF2B5EF4-FFF2-40B4-BE49-F238E27FC236}">
                <a16:creationId xmlns:a16="http://schemas.microsoft.com/office/drawing/2014/main" id="{6E533997-CD25-46C1-AEFB-2B4A5FF569A1}"/>
              </a:ext>
            </a:extLst>
          </p:cNvPr>
          <p:cNvSpPr txBox="1">
            <a:spLocks/>
          </p:cNvSpPr>
          <p:nvPr/>
        </p:nvSpPr>
        <p:spPr>
          <a:xfrm>
            <a:off x="-468560" y="548680"/>
            <a:ext cx="11098939" cy="659315"/>
          </a:xfrm>
          <a:prstGeom prst="rect">
            <a:avLst/>
          </a:prstGeom>
        </p:spPr>
        <p:txBody>
          <a:bodyPr anchor="ctr"/>
          <a:lstStyle>
            <a:lvl1pPr marL="0" indent="0" algn="ctr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24" fontAlgn="auto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002060"/>
                </a:solidFill>
                <a:latin typeface="Berlin Sans FB Demi" panose="020E0802020502020306" pitchFamily="34" charset="0"/>
                <a:ea typeface="Arial Unicode MS"/>
              </a:rPr>
              <a:t>WORK DIVISION </a:t>
            </a:r>
            <a:endParaRPr lang="en-US" b="1" dirty="0">
              <a:solidFill>
                <a:srgbClr val="002060"/>
              </a:solidFill>
              <a:latin typeface="Berlin Sans FB Demi" panose="020E0802020502020306" pitchFamily="34" charset="0"/>
              <a:ea typeface="Arial Unicode MS"/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455A9F3-152D-4B7A-82A7-F5F24B7CC06A}"/>
              </a:ext>
            </a:extLst>
          </p:cNvPr>
          <p:cNvGrpSpPr/>
          <p:nvPr/>
        </p:nvGrpSpPr>
        <p:grpSpPr>
          <a:xfrm>
            <a:off x="1772513" y="3955218"/>
            <a:ext cx="2113072" cy="858649"/>
            <a:chOff x="234634" y="4621047"/>
            <a:chExt cx="1845224" cy="858649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D5ADB5CF-C398-472C-8571-10B98F984386}"/>
                </a:ext>
              </a:extLst>
            </p:cNvPr>
            <p:cNvSpPr txBox="1"/>
            <p:nvPr/>
          </p:nvSpPr>
          <p:spPr>
            <a:xfrm>
              <a:off x="234634" y="4621047"/>
              <a:ext cx="1728187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defTabSz="914286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600" b="1" dirty="0" smtClean="0">
                  <a:solidFill>
                    <a:srgbClr val="5A9BD5"/>
                  </a:solidFill>
                  <a:latin typeface="Arial"/>
                  <a:ea typeface="Arial Unicode MS"/>
                  <a:cs typeface="Arial" pitchFamily="34" charset="0"/>
                </a:rPr>
                <a:t>DESIGNING </a:t>
              </a:r>
              <a:endParaRPr lang="ko-KR" altLang="en-US" sz="1600" b="1" dirty="0">
                <a:solidFill>
                  <a:srgbClr val="5A9BD5"/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0AD35B43-3DF2-45D9-95D1-CD8393A79F82}"/>
                </a:ext>
              </a:extLst>
            </p:cNvPr>
            <p:cNvSpPr txBox="1"/>
            <p:nvPr/>
          </p:nvSpPr>
          <p:spPr>
            <a:xfrm>
              <a:off x="351667" y="4956476"/>
              <a:ext cx="17281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defTabSz="914286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q"/>
              </a:pPr>
              <a:r>
                <a:rPr lang="en-US" altLang="ko-KR" sz="1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Dawood Ali</a:t>
              </a:r>
            </a:p>
            <a:p>
              <a:pPr marL="228600" indent="-228600" defTabSz="914286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q"/>
              </a:pPr>
              <a:r>
                <a:rPr lang="en-US" altLang="ko-KR" sz="1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Daniyal Shafique </a:t>
              </a:r>
              <a:endPara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455A9F3-152D-4B7A-82A7-F5F24B7CC06A}"/>
              </a:ext>
            </a:extLst>
          </p:cNvPr>
          <p:cNvGrpSpPr/>
          <p:nvPr/>
        </p:nvGrpSpPr>
        <p:grpSpPr>
          <a:xfrm>
            <a:off x="3465934" y="1906364"/>
            <a:ext cx="2377693" cy="790014"/>
            <a:chOff x="475449" y="4620608"/>
            <a:chExt cx="2076302" cy="790014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D5ADB5CF-C398-472C-8571-10B98F984386}"/>
                </a:ext>
              </a:extLst>
            </p:cNvPr>
            <p:cNvSpPr txBox="1"/>
            <p:nvPr/>
          </p:nvSpPr>
          <p:spPr>
            <a:xfrm>
              <a:off x="475449" y="4620608"/>
              <a:ext cx="2076302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defTabSz="914286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600" b="1" dirty="0" smtClean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/>
                  <a:ea typeface="Arial Unicode MS"/>
                  <a:cs typeface="Arial" pitchFamily="34" charset="0"/>
                </a:rPr>
                <a:t>Backend Development </a:t>
              </a:r>
              <a:endParaRPr lang="ko-KR" altLang="en-US" sz="1600" b="1" dirty="0">
                <a:solidFill>
                  <a:schemeClr val="bg2">
                    <a:lumMod val="75000"/>
                    <a:lumOff val="25000"/>
                  </a:schemeClr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0AD35B43-3DF2-45D9-95D1-CD8393A79F82}"/>
                </a:ext>
              </a:extLst>
            </p:cNvPr>
            <p:cNvSpPr txBox="1"/>
            <p:nvPr/>
          </p:nvSpPr>
          <p:spPr>
            <a:xfrm>
              <a:off x="633886" y="4948957"/>
              <a:ext cx="17281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defTabSz="914286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q"/>
              </a:pPr>
              <a:r>
                <a:rPr lang="en-US" altLang="ko-KR" sz="12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Burhanuddin Ali </a:t>
              </a:r>
            </a:p>
            <a:p>
              <a:pPr marL="228600" indent="-228600" defTabSz="914286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q"/>
              </a:pPr>
              <a:r>
                <a:rPr lang="en-US" altLang="ko-KR" sz="12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Dawood Ali</a:t>
              </a:r>
              <a:endPara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B455A9F3-152D-4B7A-82A7-F5F24B7CC06A}"/>
              </a:ext>
            </a:extLst>
          </p:cNvPr>
          <p:cNvGrpSpPr/>
          <p:nvPr/>
        </p:nvGrpSpPr>
        <p:grpSpPr>
          <a:xfrm>
            <a:off x="5176360" y="3982870"/>
            <a:ext cx="1990592" cy="790497"/>
            <a:chOff x="553684" y="4672815"/>
            <a:chExt cx="1738268" cy="790497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D5ADB5CF-C398-472C-8571-10B98F984386}"/>
                </a:ext>
              </a:extLst>
            </p:cNvPr>
            <p:cNvSpPr txBox="1"/>
            <p:nvPr/>
          </p:nvSpPr>
          <p:spPr>
            <a:xfrm>
              <a:off x="553684" y="4672815"/>
              <a:ext cx="172818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FF0000"/>
                  </a:solidFill>
                  <a:cs typeface="Arial" pitchFamily="34" charset="0"/>
                </a:rPr>
                <a:t>Database</a:t>
              </a:r>
              <a:endParaRPr lang="ko-KR" altLang="en-US" sz="1400" b="1" dirty="0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0AD35B43-3DF2-45D9-95D1-CD8393A79F82}"/>
                </a:ext>
              </a:extLst>
            </p:cNvPr>
            <p:cNvSpPr txBox="1"/>
            <p:nvPr/>
          </p:nvSpPr>
          <p:spPr>
            <a:xfrm>
              <a:off x="563761" y="5001647"/>
              <a:ext cx="17281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q"/>
              </a:pPr>
              <a:r>
                <a:rPr lang="en-US" altLang="ko-KR" sz="1200" b="1" dirty="0" smtClean="0">
                  <a:solidFill>
                    <a:srgbClr val="000000"/>
                  </a:solidFill>
                  <a:cs typeface="Arial" pitchFamily="34" charset="0"/>
                </a:rPr>
                <a:t>Burhanuddin Ali</a:t>
              </a:r>
            </a:p>
            <a:p>
              <a:pPr marL="228600" indent="-228600">
                <a:buFont typeface="Wingdings" panose="05000000000000000000" pitchFamily="2" charset="2"/>
                <a:buChar char="q"/>
              </a:pPr>
              <a:r>
                <a:rPr lang="en-US" altLang="ko-KR" sz="1200" b="1" dirty="0" smtClean="0">
                  <a:solidFill>
                    <a:srgbClr val="000000"/>
                  </a:solidFill>
                  <a:cs typeface="Arial" pitchFamily="34" charset="0"/>
                </a:rPr>
                <a:t>Dawood Ali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455A9F3-152D-4B7A-82A7-F5F24B7CC06A}"/>
              </a:ext>
            </a:extLst>
          </p:cNvPr>
          <p:cNvGrpSpPr/>
          <p:nvPr/>
        </p:nvGrpSpPr>
        <p:grpSpPr>
          <a:xfrm>
            <a:off x="6660233" y="1820429"/>
            <a:ext cx="2207857" cy="794322"/>
            <a:chOff x="434083" y="4616300"/>
            <a:chExt cx="1927994" cy="794322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5ADB5CF-C398-472C-8571-10B98F984386}"/>
                </a:ext>
              </a:extLst>
            </p:cNvPr>
            <p:cNvSpPr txBox="1"/>
            <p:nvPr/>
          </p:nvSpPr>
          <p:spPr>
            <a:xfrm>
              <a:off x="434083" y="4616300"/>
              <a:ext cx="172818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defTabSz="914286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400" b="1" dirty="0" smtClean="0">
                  <a:solidFill>
                    <a:srgbClr val="7030A0"/>
                  </a:solidFill>
                  <a:latin typeface="Arial"/>
                  <a:ea typeface="Arial Unicode MS"/>
                  <a:cs typeface="Arial" pitchFamily="34" charset="0"/>
                </a:rPr>
                <a:t>Documentation</a:t>
              </a:r>
              <a:endParaRPr lang="ko-KR" altLang="en-US" sz="1400" b="1" dirty="0">
                <a:solidFill>
                  <a:srgbClr val="7030A0"/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0AD35B43-3DF2-45D9-95D1-CD8393A79F82}"/>
                </a:ext>
              </a:extLst>
            </p:cNvPr>
            <p:cNvSpPr txBox="1"/>
            <p:nvPr/>
          </p:nvSpPr>
          <p:spPr>
            <a:xfrm>
              <a:off x="633886" y="4948957"/>
              <a:ext cx="17281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defTabSz="914286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q"/>
              </a:pPr>
              <a:r>
                <a:rPr lang="en-US" altLang="ko-KR" sz="12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Sheharyar </a:t>
              </a:r>
            </a:p>
            <a:p>
              <a:pPr marL="228600" indent="-228600" defTabSz="914286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q"/>
              </a:pPr>
              <a:r>
                <a:rPr lang="en-US" altLang="ko-KR" sz="12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Daniyal Shafique</a:t>
              </a:r>
              <a:endPara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92373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533997-CD25-46C1-AEFB-2B4A5FF569A1}"/>
              </a:ext>
            </a:extLst>
          </p:cNvPr>
          <p:cNvSpPr txBox="1">
            <a:spLocks/>
          </p:cNvSpPr>
          <p:nvPr/>
        </p:nvSpPr>
        <p:spPr>
          <a:xfrm>
            <a:off x="-1044624" y="2132856"/>
            <a:ext cx="11098939" cy="659315"/>
          </a:xfrm>
          <a:prstGeom prst="rect">
            <a:avLst/>
          </a:prstGeom>
        </p:spPr>
        <p:txBody>
          <a:bodyPr anchor="ctr"/>
          <a:lstStyle>
            <a:lvl1pPr marL="0" indent="0" algn="ctr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24" fontAlgn="auto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002060"/>
                </a:solidFill>
                <a:latin typeface="Berlin Sans FB Demi" panose="020E0802020502020306" pitchFamily="34" charset="0"/>
                <a:ea typeface="Arial Unicode MS"/>
              </a:rPr>
              <a:t>OVERALL  EXPERIENCE </a:t>
            </a:r>
            <a:endParaRPr lang="en-US" b="1" dirty="0">
              <a:solidFill>
                <a:srgbClr val="002060"/>
              </a:solidFill>
              <a:latin typeface="Berlin Sans FB Demi" panose="020E0802020502020306" pitchFamily="34" charset="0"/>
              <a:ea typeface="Arial Unicode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C90B5-76B6-49E1-9277-CC2542A25B5E}"/>
              </a:ext>
            </a:extLst>
          </p:cNvPr>
          <p:cNvSpPr txBox="1"/>
          <p:nvPr/>
        </p:nvSpPr>
        <p:spPr>
          <a:xfrm>
            <a:off x="395536" y="3068960"/>
            <a:ext cx="7378230" cy="3139321"/>
          </a:xfrm>
          <a:prstGeom prst="rect">
            <a:avLst/>
          </a:prstGeom>
          <a:noFill/>
          <a:ln w="57150">
            <a:noFill/>
          </a:ln>
        </p:spPr>
        <p:txBody>
          <a:bodyPr wrap="square" rtlCol="0" anchor="ctr">
            <a:spAutoFit/>
          </a:bodyPr>
          <a:lstStyle/>
          <a:p>
            <a:pPr defTabSz="914286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b="1" dirty="0">
                <a:solidFill>
                  <a:prstClr val="black">
                    <a:lumMod val="85000"/>
                    <a:lumOff val="15000"/>
                  </a:prstClr>
                </a:solidFill>
                <a:latin typeface="Adobe Caslon Pro Bold" panose="0205070206050A020403" pitchFamily="18" charset="0"/>
                <a:ea typeface="Arial Unicode MS"/>
                <a:cs typeface="Arial" pitchFamily="34" charset="0"/>
              </a:rPr>
              <a:t>This is a good opportunity to attend e-project to polish</a:t>
            </a:r>
          </a:p>
          <a:p>
            <a:pPr defTabSz="914286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b="1" dirty="0">
                <a:solidFill>
                  <a:prstClr val="black">
                    <a:lumMod val="85000"/>
                    <a:lumOff val="15000"/>
                  </a:prstClr>
                </a:solidFill>
                <a:latin typeface="Adobe Caslon Pro Bold" panose="0205070206050A020403" pitchFamily="18" charset="0"/>
                <a:ea typeface="Arial Unicode MS"/>
                <a:cs typeface="Arial" pitchFamily="34" charset="0"/>
              </a:rPr>
              <a:t>our skills. And ready to step-in in the professional life</a:t>
            </a:r>
          </a:p>
          <a:p>
            <a:pPr defTabSz="914286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b="1" dirty="0">
                <a:solidFill>
                  <a:prstClr val="black">
                    <a:lumMod val="85000"/>
                    <a:lumOff val="15000"/>
                  </a:prstClr>
                </a:solidFill>
                <a:latin typeface="Adobe Caslon Pro Bold" panose="0205070206050A020403" pitchFamily="18" charset="0"/>
                <a:ea typeface="Arial Unicode MS"/>
                <a:cs typeface="Arial" pitchFamily="34" charset="0"/>
              </a:rPr>
              <a:t>and face actual difficulties this is the best way to</a:t>
            </a:r>
          </a:p>
          <a:p>
            <a:pPr defTabSz="914286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b="1" dirty="0">
                <a:solidFill>
                  <a:prstClr val="black">
                    <a:lumMod val="85000"/>
                    <a:lumOff val="15000"/>
                  </a:prstClr>
                </a:solidFill>
                <a:latin typeface="Adobe Caslon Pro Bold" panose="0205070206050A020403" pitchFamily="18" charset="0"/>
                <a:ea typeface="Arial Unicode MS"/>
                <a:cs typeface="Arial" pitchFamily="34" charset="0"/>
              </a:rPr>
              <a:t>experience.</a:t>
            </a:r>
          </a:p>
          <a:p>
            <a:pPr defTabSz="914286" fontAlgn="auto">
              <a:spcBef>
                <a:spcPts val="0"/>
              </a:spcBef>
              <a:spcAft>
                <a:spcPts val="0"/>
              </a:spcAft>
            </a:pPr>
            <a:endParaRPr lang="en-US" altLang="ko-KR" b="1" dirty="0">
              <a:solidFill>
                <a:prstClr val="black">
                  <a:lumMod val="85000"/>
                  <a:lumOff val="15000"/>
                </a:prstClr>
              </a:solidFill>
              <a:latin typeface="Adobe Caslon Pro Bold" panose="0205070206050A020403" pitchFamily="18" charset="0"/>
              <a:ea typeface="Arial Unicode MS"/>
              <a:cs typeface="Arial" pitchFamily="34" charset="0"/>
            </a:endParaRPr>
          </a:p>
          <a:p>
            <a:pPr defTabSz="914286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b="1" dirty="0">
                <a:solidFill>
                  <a:prstClr val="black">
                    <a:lumMod val="85000"/>
                    <a:lumOff val="15000"/>
                  </a:prstClr>
                </a:solidFill>
                <a:latin typeface="Adobe Caslon Pro Bold" panose="0205070206050A020403" pitchFamily="18" charset="0"/>
                <a:ea typeface="Arial Unicode MS"/>
                <a:cs typeface="Arial" pitchFamily="34" charset="0"/>
              </a:rPr>
              <a:t>We would like to express our special thanks of gratitude</a:t>
            </a:r>
          </a:p>
          <a:p>
            <a:pPr defTabSz="914286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b="1" dirty="0">
                <a:solidFill>
                  <a:prstClr val="black">
                    <a:lumMod val="85000"/>
                    <a:lumOff val="15000"/>
                  </a:prstClr>
                </a:solidFill>
                <a:latin typeface="Adobe Caslon Pro Bold" panose="0205070206050A020403" pitchFamily="18" charset="0"/>
                <a:ea typeface="Arial Unicode MS"/>
                <a:cs typeface="Arial" pitchFamily="34" charset="0"/>
              </a:rPr>
              <a:t>To e-project team and Aptech to give us an opportunity to</a:t>
            </a:r>
          </a:p>
          <a:p>
            <a:pPr defTabSz="914286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b="1" dirty="0">
                <a:solidFill>
                  <a:prstClr val="black">
                    <a:lumMod val="85000"/>
                    <a:lumOff val="15000"/>
                  </a:prstClr>
                </a:solidFill>
                <a:latin typeface="Adobe Caslon Pro Bold" panose="0205070206050A020403" pitchFamily="18" charset="0"/>
                <a:ea typeface="Arial Unicode MS"/>
                <a:cs typeface="Arial" pitchFamily="34" charset="0"/>
              </a:rPr>
              <a:t>improve our skills. We would like to extend our gratitude</a:t>
            </a:r>
          </a:p>
          <a:p>
            <a:pPr defTabSz="914286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b="1" dirty="0">
                <a:solidFill>
                  <a:prstClr val="black">
                    <a:lumMod val="85000"/>
                    <a:lumOff val="15000"/>
                  </a:prstClr>
                </a:solidFill>
                <a:latin typeface="Adobe Caslon Pro Bold" panose="0205070206050A020403" pitchFamily="18" charset="0"/>
                <a:ea typeface="Arial Unicode MS"/>
                <a:cs typeface="Arial" pitchFamily="34" charset="0"/>
              </a:rPr>
              <a:t>to Miss Samreen Rafiq who clear our</a:t>
            </a:r>
          </a:p>
          <a:p>
            <a:pPr defTabSz="914286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b="1" dirty="0">
                <a:solidFill>
                  <a:prstClr val="black">
                    <a:lumMod val="85000"/>
                    <a:lumOff val="15000"/>
                  </a:prstClr>
                </a:solidFill>
                <a:latin typeface="Adobe Caslon Pro Bold" panose="0205070206050A020403" pitchFamily="18" charset="0"/>
                <a:ea typeface="Arial Unicode MS"/>
                <a:cs typeface="Arial" pitchFamily="34" charset="0"/>
              </a:rPr>
              <a:t>difficulties and helps us to complete our project on</a:t>
            </a:r>
          </a:p>
          <a:p>
            <a:pPr defTabSz="914286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b="1" dirty="0">
                <a:solidFill>
                  <a:prstClr val="black">
                    <a:lumMod val="85000"/>
                    <a:lumOff val="15000"/>
                  </a:prstClr>
                </a:solidFill>
                <a:latin typeface="Adobe Caslon Pro Bold" panose="0205070206050A020403" pitchFamily="18" charset="0"/>
                <a:ea typeface="Arial Unicode MS"/>
                <a:cs typeface="Arial" pitchFamily="34" charset="0"/>
              </a:rPr>
              <a:t>time</a:t>
            </a:r>
            <a:r>
              <a:rPr lang="en-US" altLang="ko-KR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dobe Caslon Pro Bold" panose="0205070206050A020403" pitchFamily="18" charset="0"/>
                <a:ea typeface="Arial Unicode MS"/>
                <a:cs typeface="Arial" pitchFamily="34" charset="0"/>
              </a:rPr>
              <a:t>. ALHUMDULILLAH!</a:t>
            </a:r>
            <a:endParaRPr lang="ko-KR" altLang="en-US" b="1" dirty="0">
              <a:solidFill>
                <a:prstClr val="black">
                  <a:lumMod val="85000"/>
                  <a:lumOff val="15000"/>
                </a:prstClr>
              </a:solidFill>
              <a:latin typeface="Adobe Caslon Pro Bold" panose="0205070206050A020403" pitchFamily="18" charset="0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1640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wnloader.la/temp/5ff417156847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988840"/>
            <a:ext cx="6912768" cy="3328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9489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template 7">
      <a:dk1>
        <a:srgbClr val="5F5F5F"/>
      </a:dk1>
      <a:lt1>
        <a:srgbClr val="FFFFFF"/>
      </a:lt1>
      <a:dk2>
        <a:srgbClr val="339933"/>
      </a:dk2>
      <a:lt2>
        <a:srgbClr val="003300"/>
      </a:lt2>
      <a:accent1>
        <a:srgbClr val="FFCC66"/>
      </a:accent1>
      <a:accent2>
        <a:srgbClr val="CC0000"/>
      </a:accent2>
      <a:accent3>
        <a:srgbClr val="FFFFFF"/>
      </a:accent3>
      <a:accent4>
        <a:srgbClr val="505050"/>
      </a:accent4>
      <a:accent5>
        <a:srgbClr val="FFE2B8"/>
      </a:accent5>
      <a:accent6>
        <a:srgbClr val="B90000"/>
      </a:accent6>
      <a:hlink>
        <a:srgbClr val="FF9933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template 1">
        <a:dk1>
          <a:srgbClr val="5F5F5F"/>
        </a:dk1>
        <a:lt1>
          <a:srgbClr val="FFFFFF"/>
        </a:lt1>
        <a:dk2>
          <a:srgbClr val="006600"/>
        </a:dk2>
        <a:lt2>
          <a:srgbClr val="FFCC99"/>
        </a:lt2>
        <a:accent1>
          <a:srgbClr val="339966"/>
        </a:accent1>
        <a:accent2>
          <a:srgbClr val="CC9900"/>
        </a:accent2>
        <a:accent3>
          <a:srgbClr val="FFFFFF"/>
        </a:accent3>
        <a:accent4>
          <a:srgbClr val="505050"/>
        </a:accent4>
        <a:accent5>
          <a:srgbClr val="ADCAB8"/>
        </a:accent5>
        <a:accent6>
          <a:srgbClr val="B98A00"/>
        </a:accent6>
        <a:hlink>
          <a:srgbClr val="FF9900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5F5F5F"/>
        </a:dk1>
        <a:lt1>
          <a:srgbClr val="FFFFFF"/>
        </a:lt1>
        <a:dk2>
          <a:srgbClr val="006600"/>
        </a:dk2>
        <a:lt2>
          <a:srgbClr val="FFCC99"/>
        </a:lt2>
        <a:accent1>
          <a:srgbClr val="00CC00"/>
        </a:accent1>
        <a:accent2>
          <a:srgbClr val="CC9900"/>
        </a:accent2>
        <a:accent3>
          <a:srgbClr val="FFFFFF"/>
        </a:accent3>
        <a:accent4>
          <a:srgbClr val="505050"/>
        </a:accent4>
        <a:accent5>
          <a:srgbClr val="AAE2AA"/>
        </a:accent5>
        <a:accent6>
          <a:srgbClr val="B98A00"/>
        </a:accent6>
        <a:hlink>
          <a:srgbClr val="FFCC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5F5F5F"/>
        </a:dk1>
        <a:lt1>
          <a:srgbClr val="FFFFFF"/>
        </a:lt1>
        <a:dk2>
          <a:srgbClr val="006600"/>
        </a:dk2>
        <a:lt2>
          <a:srgbClr val="336699"/>
        </a:lt2>
        <a:accent1>
          <a:srgbClr val="FFCC66"/>
        </a:accent1>
        <a:accent2>
          <a:srgbClr val="CC9900"/>
        </a:accent2>
        <a:accent3>
          <a:srgbClr val="FFFFFF"/>
        </a:accent3>
        <a:accent4>
          <a:srgbClr val="505050"/>
        </a:accent4>
        <a:accent5>
          <a:srgbClr val="FFE2B8"/>
        </a:accent5>
        <a:accent6>
          <a:srgbClr val="B98A00"/>
        </a:accent6>
        <a:hlink>
          <a:srgbClr val="FFCC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5F5F5F"/>
        </a:dk1>
        <a:lt1>
          <a:srgbClr val="FFFFFF"/>
        </a:lt1>
        <a:dk2>
          <a:srgbClr val="006600"/>
        </a:dk2>
        <a:lt2>
          <a:srgbClr val="336699"/>
        </a:lt2>
        <a:accent1>
          <a:srgbClr val="FFCC99"/>
        </a:accent1>
        <a:accent2>
          <a:srgbClr val="663300"/>
        </a:accent2>
        <a:accent3>
          <a:srgbClr val="FFFFFF"/>
        </a:accent3>
        <a:accent4>
          <a:srgbClr val="505050"/>
        </a:accent4>
        <a:accent5>
          <a:srgbClr val="FFE2CA"/>
        </a:accent5>
        <a:accent6>
          <a:srgbClr val="5C2D00"/>
        </a:accent6>
        <a:hlink>
          <a:srgbClr val="33CC3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5F5F5F"/>
        </a:dk1>
        <a:lt1>
          <a:srgbClr val="FFFFFF"/>
        </a:lt1>
        <a:dk2>
          <a:srgbClr val="006600"/>
        </a:dk2>
        <a:lt2>
          <a:srgbClr val="003300"/>
        </a:lt2>
        <a:accent1>
          <a:srgbClr val="339933"/>
        </a:accent1>
        <a:accent2>
          <a:srgbClr val="663300"/>
        </a:accent2>
        <a:accent3>
          <a:srgbClr val="FFFFFF"/>
        </a:accent3>
        <a:accent4>
          <a:srgbClr val="505050"/>
        </a:accent4>
        <a:accent5>
          <a:srgbClr val="ADCAAD"/>
        </a:accent5>
        <a:accent6>
          <a:srgbClr val="5C2D00"/>
        </a:accent6>
        <a:hlink>
          <a:srgbClr val="FFCC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5F5F5F"/>
        </a:dk1>
        <a:lt1>
          <a:srgbClr val="FFFFFF"/>
        </a:lt1>
        <a:dk2>
          <a:srgbClr val="006600"/>
        </a:dk2>
        <a:lt2>
          <a:srgbClr val="003300"/>
        </a:lt2>
        <a:accent1>
          <a:srgbClr val="339933"/>
        </a:accent1>
        <a:accent2>
          <a:srgbClr val="FF99CC"/>
        </a:accent2>
        <a:accent3>
          <a:srgbClr val="FFFFFF"/>
        </a:accent3>
        <a:accent4>
          <a:srgbClr val="505050"/>
        </a:accent4>
        <a:accent5>
          <a:srgbClr val="ADCAAD"/>
        </a:accent5>
        <a:accent6>
          <a:srgbClr val="E78AB9"/>
        </a:accent6>
        <a:hlink>
          <a:srgbClr val="FFCC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5F5F5F"/>
        </a:dk1>
        <a:lt1>
          <a:srgbClr val="FFFFFF"/>
        </a:lt1>
        <a:dk2>
          <a:srgbClr val="339933"/>
        </a:dk2>
        <a:lt2>
          <a:srgbClr val="003300"/>
        </a:lt2>
        <a:accent1>
          <a:srgbClr val="FFCC66"/>
        </a:accent1>
        <a:accent2>
          <a:srgbClr val="CC0000"/>
        </a:accent2>
        <a:accent3>
          <a:srgbClr val="FFFFFF"/>
        </a:accent3>
        <a:accent4>
          <a:srgbClr val="505050"/>
        </a:accent4>
        <a:accent5>
          <a:srgbClr val="FFE2B8"/>
        </a:accent5>
        <a:accent6>
          <a:srgbClr val="B90000"/>
        </a:accent6>
        <a:hlink>
          <a:srgbClr val="FF993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</TotalTime>
  <Words>202</Words>
  <Application>Microsoft Office PowerPoint</Application>
  <PresentationFormat>On-screen Show (4:3)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 Unicode MS</vt:lpstr>
      <vt:lpstr>Adobe Caslon Pro Bold</vt:lpstr>
      <vt:lpstr>Arial</vt:lpstr>
      <vt:lpstr>Berlin Sans FB Demi</vt:lpstr>
      <vt:lpstr>Calibri</vt:lpstr>
      <vt:lpstr>Tahoma</vt:lpstr>
      <vt:lpstr>Wingdings</vt:lpstr>
      <vt:lpstr>template</vt:lpstr>
      <vt:lpstr>ONLINE PHARMACY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PHARMACY</dc:title>
  <dc:creator>Burhanuddin Ali</dc:creator>
  <cp:lastModifiedBy>Burhanuddin Ali</cp:lastModifiedBy>
  <cp:revision>20</cp:revision>
  <dcterms:created xsi:type="dcterms:W3CDTF">2021-01-05T04:52:37Z</dcterms:created>
  <dcterms:modified xsi:type="dcterms:W3CDTF">2021-01-06T08:35:57Z</dcterms:modified>
</cp:coreProperties>
</file>