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61" r:id="rId6"/>
    <p:sldId id="259" r:id="rId7"/>
    <p:sldId id="262" r:id="rId8"/>
    <p:sldId id="260" r:id="rId9"/>
    <p:sldId id="270" r:id="rId10"/>
    <p:sldId id="263" r:id="rId11"/>
    <p:sldId id="267" r:id="rId12"/>
    <p:sldId id="271" r:id="rId13"/>
    <p:sldId id="264" r:id="rId14"/>
    <p:sldId id="265" r:id="rId15"/>
    <p:sldId id="272" r:id="rId16"/>
    <p:sldId id="266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91309-B454-4A65-B5B1-601D33E2744F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26C71-0221-4DCE-BDB7-D6BFFB79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Study of Kernel Contraction in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Amr Dawood, M.Sc. student</a:t>
            </a:r>
          </a:p>
          <a:p>
            <a:r>
              <a:rPr lang="en-US" dirty="0"/>
              <a:t>adawood@sfu.ca</a:t>
            </a:r>
          </a:p>
        </p:txBody>
      </p:sp>
    </p:spTree>
    <p:extLst>
      <p:ext uri="{BB962C8B-B14F-4D97-AF65-F5344CB8AC3E}">
        <p14:creationId xmlns:p14="http://schemas.microsoft.com/office/powerpoint/2010/main" val="48779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Contraction Using Graphs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2" y="1645360"/>
            <a:ext cx="6825376" cy="1987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4072810"/>
                <a:ext cx="7660466" cy="1474239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Complexity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000" dirty="0"/>
                  <a:t> </a:t>
                </a:r>
                <a:r>
                  <a:rPr lang="en-US" dirty="0"/>
                  <a:t>is the number of edges</a:t>
                </a:r>
              </a:p>
              <a:p>
                <a:r>
                  <a:rPr lang="en-US" dirty="0"/>
                  <a:t>Applicable only under some settings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4072810"/>
                <a:ext cx="7660466" cy="1474239"/>
              </a:xfrm>
              <a:blipFill>
                <a:blip r:embed="rId3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have a set of kernels computed – possibly using minimum hitting set 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9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Functions: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Ensure change is only applied to smallest portion of the knowledge base by affecting least number of concepts: </a:t>
            </a:r>
            <a:r>
              <a:rPr lang="en-US" dirty="0"/>
              <a:t>prefer removing GCIs that share concepts or roles to ones that do not.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Compute the number of strongly-connected components in each potential </a:t>
            </a:r>
            <a:r>
              <a:rPr lang="en-US" dirty="0" err="1"/>
              <a:t>GiveUpSet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Choose the </a:t>
            </a:r>
            <a:r>
              <a:rPr lang="en-US" dirty="0" err="1"/>
              <a:t>GiveUpSet</a:t>
            </a:r>
            <a:r>
              <a:rPr lang="en-US" dirty="0"/>
              <a:t> with the minimum such number.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Functions: Localization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420" y="1905000"/>
            <a:ext cx="2761894" cy="323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1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Functions: Localization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2" y="1512220"/>
            <a:ext cx="1729890" cy="2023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57698" y="1512220"/>
            <a:ext cx="1729890" cy="2023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972779"/>
            <a:ext cx="1729890" cy="2023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698" y="3972778"/>
            <a:ext cx="1729890" cy="2023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&lt;strong&gt;Wrong&lt;/strong&gt; sign - vector Clip Ar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808" y="4391415"/>
            <a:ext cx="1186010" cy="1186010"/>
          </a:xfrm>
          <a:prstGeom prst="rect">
            <a:avLst/>
          </a:prstGeom>
        </p:spPr>
      </p:pic>
      <p:pic>
        <p:nvPicPr>
          <p:cNvPr id="20" name="Picture 19" descr="Green &lt;strong&gt;tick&lt;/strong&gt; - simple by Kliponius - A simple green &lt;strong&gt;tick&lt;/strong&gt;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390" y="1711933"/>
            <a:ext cx="1418845" cy="162385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2446014" y="3747071"/>
            <a:ext cx="6767964" cy="91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8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Functions: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Ensure the effect of contraction is minimized by removing beliefs related to most specific concepts rather than general ones.</a:t>
            </a:r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Assign a weight to each GCI based on it’s position in the </a:t>
            </a:r>
            <a:r>
              <a:rPr lang="en-US" dirty="0" err="1"/>
              <a:t>subsumption</a:t>
            </a:r>
            <a:r>
              <a:rPr lang="en-US" dirty="0"/>
              <a:t> hierarchy.</a:t>
            </a:r>
          </a:p>
          <a:p>
            <a:pPr lvl="1"/>
            <a:r>
              <a:rPr lang="en-US" dirty="0"/>
              <a:t>Assign a weight to each potential </a:t>
            </a:r>
            <a:r>
              <a:rPr lang="en-US" dirty="0" err="1"/>
              <a:t>GiveUpSet</a:t>
            </a:r>
            <a:r>
              <a:rPr lang="en-US" dirty="0"/>
              <a:t> to be the sum of the GCIs’ weights.</a:t>
            </a:r>
          </a:p>
          <a:p>
            <a:pPr lvl="1"/>
            <a:r>
              <a:rPr lang="en-US" dirty="0"/>
              <a:t>Choose the </a:t>
            </a:r>
            <a:r>
              <a:rPr lang="en-US" dirty="0" err="1"/>
              <a:t>GiveUpSet</a:t>
            </a:r>
            <a:r>
              <a:rPr lang="en-US" dirty="0"/>
              <a:t> with minimum weight.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1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Incision Functions: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Vertebrate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Animal		</a:t>
                </a:r>
                <a:r>
                  <a:rPr lang="en-US" sz="1200" dirty="0"/>
                  <a:t>weight=2</a:t>
                </a:r>
                <a:endParaRPr lang="en-US" dirty="0"/>
              </a:p>
              <a:p>
                <a:r>
                  <a:rPr lang="en-US" dirty="0"/>
                  <a:t>Mammal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Vertebrate	</a:t>
                </a:r>
                <a:r>
                  <a:rPr lang="en-US" sz="1200" dirty="0"/>
                  <a:t>weight=1</a:t>
                </a:r>
                <a:endParaRPr lang="en-US" dirty="0"/>
              </a:p>
              <a:p>
                <a:r>
                  <a:rPr lang="en-US" dirty="0"/>
                  <a:t>Lion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Mammal			</a:t>
                </a:r>
                <a:r>
                  <a:rPr lang="en-US" sz="1200" dirty="0"/>
                  <a:t>weight=0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Animal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2589212" y="1783706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TBox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09327" y="3466322"/>
            <a:ext cx="2668555" cy="9563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contributions of this study are:</a:t>
            </a:r>
          </a:p>
          <a:p>
            <a:pPr lvl="1"/>
            <a:r>
              <a:rPr lang="en-US" dirty="0"/>
              <a:t>An graph algorithm for kernel contraction.</a:t>
            </a:r>
          </a:p>
          <a:p>
            <a:pPr lvl="1"/>
            <a:r>
              <a:rPr lang="en-US" dirty="0"/>
              <a:t>A revised version of Localization algorithm.</a:t>
            </a:r>
          </a:p>
          <a:p>
            <a:pPr lvl="1"/>
            <a:r>
              <a:rPr lang="en-US" dirty="0"/>
              <a:t>A Specificity-based incision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63" y="2058750"/>
            <a:ext cx="7263848" cy="1556862"/>
          </a:xfrm>
        </p:spPr>
        <p:txBody>
          <a:bodyPr>
            <a:normAutofit/>
          </a:bodyPr>
          <a:lstStyle/>
          <a:p>
            <a:r>
              <a:rPr lang="en-US" sz="4800" dirty="0"/>
              <a:t>Questions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contracting knowledge bases represented in Description Logic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  <a:r>
              <a:rPr lang="en-US" dirty="0"/>
              <a:t>.</a:t>
            </a:r>
          </a:p>
          <a:p>
            <a:r>
              <a:rPr lang="en-US" dirty="0"/>
              <a:t>Provide a graph approach to the contraction operation.</a:t>
            </a:r>
          </a:p>
          <a:p>
            <a:r>
              <a:rPr lang="en-US" dirty="0"/>
              <a:t>Design heuristics for choosing the “best” set of beliefs to be removed, if there are multiple options.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Belief Contraction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Description Logic </a:t>
            </a:r>
            <a:r>
              <a:rPr lang="en-US" sz="2400" dirty="0">
                <a:latin typeface="Script MT Bold" panose="03040602040607080904" pitchFamily="66" charset="0"/>
              </a:rPr>
              <a:t>EL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Kernels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Contraction using Graphs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Incision functions:</a:t>
            </a:r>
          </a:p>
          <a:p>
            <a:pPr lvl="1"/>
            <a:r>
              <a:rPr lang="en-US" sz="2000" dirty="0"/>
              <a:t>Localization</a:t>
            </a:r>
          </a:p>
          <a:p>
            <a:pPr lvl="1"/>
            <a:r>
              <a:rPr lang="en-US" sz="2000" dirty="0"/>
              <a:t>Specificity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Contraction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Birds can fly</a:t>
            </a:r>
          </a:p>
          <a:p>
            <a:r>
              <a:rPr lang="en-US" dirty="0"/>
              <a:t>Penguins are birds</a:t>
            </a:r>
          </a:p>
          <a:p>
            <a:r>
              <a:rPr lang="en-US" dirty="0"/>
              <a:t>Penguins can fly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Mumble is a penguin</a:t>
            </a:r>
          </a:p>
          <a:p>
            <a:r>
              <a:rPr lang="en-US" dirty="0"/>
              <a:t>Mumble can fly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Algorithmic Study of Kernel Contraction in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</a:p>
        </p:txBody>
      </p:sp>
    </p:spTree>
    <p:extLst>
      <p:ext uri="{BB962C8B-B14F-4D97-AF65-F5344CB8AC3E}">
        <p14:creationId xmlns:p14="http://schemas.microsoft.com/office/powerpoint/2010/main" val="29027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Contraction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Birds can fly</a:t>
            </a:r>
          </a:p>
          <a:p>
            <a:r>
              <a:rPr lang="en-US" dirty="0"/>
              <a:t>Penguins are birds</a:t>
            </a:r>
          </a:p>
          <a:p>
            <a:r>
              <a:rPr lang="en-US" dirty="0"/>
              <a:t>Penguins can fly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Mumble is a penguin</a:t>
            </a:r>
          </a:p>
          <a:p>
            <a:r>
              <a:rPr lang="en-US" dirty="0"/>
              <a:t>Mumble can fly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Algorithmic Study of Kernel Contraction in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</a:p>
        </p:txBody>
      </p:sp>
      <p:pic>
        <p:nvPicPr>
          <p:cNvPr id="8" name="Picture 7" descr="Uploaded By : ocal Date : 06/26/2012 License Type: Public Doma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14423" y="2761284"/>
            <a:ext cx="977553" cy="977553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 rot="160801">
            <a:off x="5099127" y="3096801"/>
            <a:ext cx="2303218" cy="2194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Logic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3914"/>
              </a:xfrm>
            </p:spPr>
            <p:txBody>
              <a:bodyPr/>
              <a:lstStyle/>
              <a:p>
                <a:r>
                  <a:rPr lang="en-US" dirty="0"/>
                  <a:t>Bird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CanFly</a:t>
                </a:r>
                <a:endParaRPr lang="en-US" dirty="0"/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Bird</a:t>
                </a:r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dirty="0"/>
                  <a:t>CanFly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Penguin(Mumble)</a:t>
                </a:r>
              </a:p>
              <a:p>
                <a:r>
                  <a:rPr lang="en-US" dirty="0" err="1"/>
                  <a:t>CanFly</a:t>
                </a:r>
                <a:r>
                  <a:rPr lang="en-US" dirty="0"/>
                  <a:t>(Mumble)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Polynomial-time </a:t>
                </a:r>
                <a:r>
                  <a:rPr lang="en-US" dirty="0" err="1"/>
                  <a:t>subsumption</a:t>
                </a:r>
                <a:r>
                  <a:rPr lang="en-US" dirty="0"/>
                  <a:t> algorithm: ( </a:t>
                </a:r>
                <a:r>
                  <a:rPr lang="en-US" sz="2000" dirty="0" err="1"/>
                  <a:t>Tbox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sz="2000" dirty="0"/>
                  <a:t> (A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sz="2000" dirty="0"/>
                  <a:t> B) </a:t>
                </a:r>
                <a:r>
                  <a:rPr lang="en-US" dirty="0"/>
                  <a:t>)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B : General Concept Inclusion (GCI)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3914"/>
              </a:xfrm>
              <a:blipFill>
                <a:blip r:embed="rId2"/>
                <a:stretch>
                  <a:fillRect l="-616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589212" y="1783706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TBox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587657" y="3797563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Logic </a:t>
            </a:r>
            <a:r>
              <a:rPr lang="en-US" dirty="0">
                <a:latin typeface="Script MT Bold" panose="03040602040607080904" pitchFamily="66" charset="0"/>
              </a:rPr>
              <a:t>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94584"/>
              </a:xfrm>
            </p:spPr>
            <p:txBody>
              <a:bodyPr/>
              <a:lstStyle/>
              <a:p>
                <a:r>
                  <a:rPr lang="en-US" dirty="0"/>
                  <a:t>Bird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CanFly</a:t>
                </a:r>
                <a:endParaRPr lang="en-US" dirty="0"/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Bird</a:t>
                </a:r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dirty="0"/>
                  <a:t>CanFly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Penguin(Mumble)</a:t>
                </a:r>
              </a:p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CanFly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(Mumble)</a:t>
                </a:r>
              </a:p>
              <a:p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Polynomial-time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subsumption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algorithm: ( </a:t>
                </a:r>
                <a:r>
                  <a:rPr lang="en-US" sz="2000" dirty="0" err="1">
                    <a:solidFill>
                      <a:schemeClr val="bg1">
                        <a:lumMod val="75000"/>
                      </a:schemeClr>
                    </a:solidFill>
                  </a:rPr>
                  <a:t>Tbox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(A</a:t>
                </a:r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B)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B : General Concept Inclusion (GCI)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94584"/>
              </a:xfrm>
              <a:blipFill>
                <a:blip r:embed="rId2"/>
                <a:stretch>
                  <a:fillRect l="-616" t="-744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589212" y="1783706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TBox</a:t>
            </a:r>
            <a:endParaRPr lang="en-US" b="1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2587657" y="3797563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ABox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8" descr="Uploaded By : ocal Date : 06/26/2012 License Type: Public Dom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4423" y="2761284"/>
            <a:ext cx="977553" cy="977553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 rot="160801">
            <a:off x="5099127" y="3096801"/>
            <a:ext cx="2303218" cy="2194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CanFly</a:t>
                </a:r>
                <a:endParaRPr lang="en-US" dirty="0"/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Bird</a:t>
                </a:r>
              </a:p>
              <a:p>
                <a:r>
                  <a:rPr lang="en-US" dirty="0"/>
                  <a:t>Penguin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 </m:t>
                    </m:r>
                  </m:oMath>
                </a14:m>
                <a:r>
                  <a:rPr lang="en-US" dirty="0"/>
                  <a:t>CanFly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Smallest subsets of a </a:t>
                </a:r>
                <a:r>
                  <a:rPr lang="en-US" dirty="0" err="1"/>
                  <a:t>Tbox</a:t>
                </a:r>
                <a:r>
                  <a:rPr lang="en-US" dirty="0"/>
                  <a:t> that imply a certain belief</a:t>
                </a:r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2589212" y="1783706"/>
            <a:ext cx="4313864" cy="37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TBox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757195" y="2152911"/>
            <a:ext cx="342060" cy="7069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4528458" y="2156475"/>
            <a:ext cx="342060" cy="70692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2869165" y="2985797"/>
            <a:ext cx="191183" cy="31724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0800000">
            <a:off x="4920341" y="2984247"/>
            <a:ext cx="191183" cy="31724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File:1NumberOneInCircle.png - Wikimedia Commo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01" y="2229137"/>
            <a:ext cx="561596" cy="561596"/>
          </a:xfrm>
          <a:prstGeom prst="rect">
            <a:avLst/>
          </a:prstGeom>
        </p:spPr>
      </p:pic>
      <p:pic>
        <p:nvPicPr>
          <p:cNvPr id="20" name="Picture 19" descr="File:2NumberTwoInCircle.png - Wikiped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724" y="2878639"/>
            <a:ext cx="523975" cy="5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2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Contraction Using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problem to Network-Flow:</a:t>
            </a:r>
          </a:p>
          <a:p>
            <a:pPr lvl="1"/>
            <a:r>
              <a:rPr lang="en-US" dirty="0"/>
              <a:t>Transform the </a:t>
            </a:r>
            <a:r>
              <a:rPr lang="en-US" dirty="0" err="1"/>
              <a:t>TBox</a:t>
            </a:r>
            <a:r>
              <a:rPr lang="en-US" dirty="0"/>
              <a:t> into a Graph.</a:t>
            </a:r>
          </a:p>
          <a:p>
            <a:pPr lvl="1"/>
            <a:r>
              <a:rPr lang="en-US" dirty="0"/>
              <a:t>Define source, sink, and capacities.</a:t>
            </a:r>
          </a:p>
          <a:p>
            <a:pPr lvl="1"/>
            <a:r>
              <a:rPr lang="en-US" dirty="0"/>
              <a:t>Run Ford-Fulkerson algorithm, and compute maximum flow.</a:t>
            </a:r>
          </a:p>
          <a:p>
            <a:pPr lvl="1"/>
            <a:r>
              <a:rPr lang="en-US" dirty="0"/>
              <a:t>Compute minimum cut.</a:t>
            </a:r>
          </a:p>
          <a:p>
            <a:pPr lvl="1"/>
            <a:r>
              <a:rPr lang="en-US" dirty="0"/>
              <a:t>Remove the edges forming minimum cut.</a:t>
            </a:r>
          </a:p>
          <a:p>
            <a:pPr lvl="1"/>
            <a:r>
              <a:rPr lang="en-US" dirty="0"/>
              <a:t>Transform the Graph into </a:t>
            </a:r>
            <a:r>
              <a:rPr lang="en-US" dirty="0" err="1"/>
              <a:t>TBox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13,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Algorithmic Study of Kernel Contraction in 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1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4412</TotalTime>
  <Words>679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Script MT Bold</vt:lpstr>
      <vt:lpstr>Wingdings 3</vt:lpstr>
      <vt:lpstr>Wisp</vt:lpstr>
      <vt:lpstr>Algorithmic Study of Kernel Contraction in EL</vt:lpstr>
      <vt:lpstr>Our Goal</vt:lpstr>
      <vt:lpstr>Outline</vt:lpstr>
      <vt:lpstr>Belief Contraction</vt:lpstr>
      <vt:lpstr>Belief Contraction</vt:lpstr>
      <vt:lpstr>Description Logic EL</vt:lpstr>
      <vt:lpstr>Description Logic EL</vt:lpstr>
      <vt:lpstr>Kernels</vt:lpstr>
      <vt:lpstr>Contraction Using Graphs</vt:lpstr>
      <vt:lpstr>Contraction Using Graphs</vt:lpstr>
      <vt:lpstr>Incision Functions</vt:lpstr>
      <vt:lpstr>Incision Functions: Localization</vt:lpstr>
      <vt:lpstr>Incision Functions: Localization</vt:lpstr>
      <vt:lpstr>Incision Functions: Localization</vt:lpstr>
      <vt:lpstr>Incision Functions: Specificity</vt:lpstr>
      <vt:lpstr>Incision Functions: Specificity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Study of Kernel Contraction in EL</dc:title>
  <dc:creator>Dawood, Amr</dc:creator>
  <cp:lastModifiedBy>Dawood, Amr</cp:lastModifiedBy>
  <cp:revision>50</cp:revision>
  <dcterms:created xsi:type="dcterms:W3CDTF">2017-09-09T18:18:47Z</dcterms:created>
  <dcterms:modified xsi:type="dcterms:W3CDTF">2017-09-12T19:51:33Z</dcterms:modified>
</cp:coreProperties>
</file>