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5" r:id="rId6"/>
    <p:sldId id="261" r:id="rId7"/>
    <p:sldId id="262" r:id="rId8"/>
    <p:sldId id="263" r:id="rId9"/>
    <p:sldId id="259"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6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E84-3B9C-44FD-A155-6CEB81712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6E194-ED13-4CE0-9DD0-1ABAADCB8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6A2B69-40CA-45E8-AAB8-C40A959364AB}"/>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5" name="Footer Placeholder 4">
            <a:extLst>
              <a:ext uri="{FF2B5EF4-FFF2-40B4-BE49-F238E27FC236}">
                <a16:creationId xmlns:a16="http://schemas.microsoft.com/office/drawing/2014/main" id="{84E9F760-8D11-4B86-8F4E-E57AEACFF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8236B-3C05-4212-80EA-48E98D5A8A7C}"/>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172299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33D9-A931-411F-9CAD-0CB02544B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6E5631-CC48-4162-8EF3-E6D52763E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D646A-A957-48EC-9E79-0242A48AA9B4}"/>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5" name="Footer Placeholder 4">
            <a:extLst>
              <a:ext uri="{FF2B5EF4-FFF2-40B4-BE49-F238E27FC236}">
                <a16:creationId xmlns:a16="http://schemas.microsoft.com/office/drawing/2014/main" id="{0E7E8FA6-3449-45EA-A114-BCC4536FB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9AF8D-21E1-4B5C-88AD-B835EA80E47F}"/>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259263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6F94B-7E25-475A-AF57-26D3394680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966CA-7796-4868-A991-6E335C480A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B3E2-9DCA-4609-941A-E6193F430355}"/>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5" name="Footer Placeholder 4">
            <a:extLst>
              <a:ext uri="{FF2B5EF4-FFF2-40B4-BE49-F238E27FC236}">
                <a16:creationId xmlns:a16="http://schemas.microsoft.com/office/drawing/2014/main" id="{BAD3A07C-17FC-4252-A78C-80BCB9B5F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FBC71-2EF3-4EF9-915B-FA84DE7FC472}"/>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173180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DC61-09A2-4DA6-81A7-8AAF15D1E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5EC4A-DE88-4179-BFF8-9F5D7F300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20FF0-AE5F-467E-AAF2-22FDE433D07E}"/>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5" name="Footer Placeholder 4">
            <a:extLst>
              <a:ext uri="{FF2B5EF4-FFF2-40B4-BE49-F238E27FC236}">
                <a16:creationId xmlns:a16="http://schemas.microsoft.com/office/drawing/2014/main" id="{D5ECE3C6-11B9-4D40-992A-7560F7F89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8A904-561D-4E5B-96C2-EFF4A64BA78D}"/>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375891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F08F-7E05-407A-8F98-D3BACBF2C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FF8F3-EA12-4057-B2CC-B53853201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E3647-B4BD-4A67-BC9B-C2763DDF352B}"/>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5" name="Footer Placeholder 4">
            <a:extLst>
              <a:ext uri="{FF2B5EF4-FFF2-40B4-BE49-F238E27FC236}">
                <a16:creationId xmlns:a16="http://schemas.microsoft.com/office/drawing/2014/main" id="{C1104175-0B94-4937-8FB9-E3547CC2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7F400-26C0-40D3-9B6E-2607C7614333}"/>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162699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A08E-4EC9-4264-B40C-6FCB9189E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38255-8502-4C03-8A25-6D2F9E8BB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18F39-4253-4D7A-9D81-44EE4703AD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73BB07-4C0D-4B8A-8ABC-F59FBA070FCB}"/>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6" name="Footer Placeholder 5">
            <a:extLst>
              <a:ext uri="{FF2B5EF4-FFF2-40B4-BE49-F238E27FC236}">
                <a16:creationId xmlns:a16="http://schemas.microsoft.com/office/drawing/2014/main" id="{3D8D0E29-5D1A-44C7-9FF7-79745A09D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0C60-9257-4E8F-A2BF-9E6A4715DA26}"/>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369940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208F-D4F9-4632-AC1D-91277BA20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B49CB-0835-4383-9086-88AA24194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086DA-E732-4DF2-94F3-D0C7E28B3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0987-451A-4969-9938-BA96E4EAF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268BC-AE84-44F6-9A92-DF67B6C90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5F458-B974-4E67-8715-C50B04359FEF}"/>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8" name="Footer Placeholder 7">
            <a:extLst>
              <a:ext uri="{FF2B5EF4-FFF2-40B4-BE49-F238E27FC236}">
                <a16:creationId xmlns:a16="http://schemas.microsoft.com/office/drawing/2014/main" id="{38E15419-7FBA-4171-AD6D-AF8D932207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C17C2-4A1E-4238-884A-B8D8761F2887}"/>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280810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F5D6-6FBB-4413-AF04-9489C07F8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2DA5FB-B6B4-4E58-AB01-E04D47370D11}"/>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4" name="Footer Placeholder 3">
            <a:extLst>
              <a:ext uri="{FF2B5EF4-FFF2-40B4-BE49-F238E27FC236}">
                <a16:creationId xmlns:a16="http://schemas.microsoft.com/office/drawing/2014/main" id="{5AAD4758-15DF-4C7A-9832-04B8D5BCFE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E5E52-9340-4E60-929C-BFF0C49FAB5F}"/>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347537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F172E-658F-4ED0-A590-415DFD13A8EA}"/>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3" name="Footer Placeholder 2">
            <a:extLst>
              <a:ext uri="{FF2B5EF4-FFF2-40B4-BE49-F238E27FC236}">
                <a16:creationId xmlns:a16="http://schemas.microsoft.com/office/drawing/2014/main" id="{00A9A755-1DA4-4305-BA6C-91E1A32CF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D78B2-F814-4DBD-87E9-D66FB6ADE0A0}"/>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369285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5091-56E5-4385-92A8-6050C9C6C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1E2B57-5CE3-4A19-A8B7-D35308BF5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D1531-383E-4A76-80EF-09782E7C8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F8ED3-4BC0-412E-8340-852A3D65952B}"/>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6" name="Footer Placeholder 5">
            <a:extLst>
              <a:ext uri="{FF2B5EF4-FFF2-40B4-BE49-F238E27FC236}">
                <a16:creationId xmlns:a16="http://schemas.microsoft.com/office/drawing/2014/main" id="{BFFE3FBD-9414-4360-AA85-3BBFB151E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C560-1987-400C-B522-E80FD881D3F6}"/>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13189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564-F204-4300-89BF-4BDA3421B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6EED6-71A3-462D-9355-A13A3F8F4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155F1D-21F1-4C87-A07C-5E1BDA67D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814CE-AB0A-4390-B420-1C2E6487A917}"/>
              </a:ext>
            </a:extLst>
          </p:cNvPr>
          <p:cNvSpPr>
            <a:spLocks noGrp="1"/>
          </p:cNvSpPr>
          <p:nvPr>
            <p:ph type="dt" sz="half" idx="10"/>
          </p:nvPr>
        </p:nvSpPr>
        <p:spPr/>
        <p:txBody>
          <a:bodyPr/>
          <a:lstStyle/>
          <a:p>
            <a:fld id="{32486711-2485-4827-B1CC-E07E94D980BF}" type="datetimeFigureOut">
              <a:rPr lang="en-US" smtClean="0"/>
              <a:t>5/18/2021</a:t>
            </a:fld>
            <a:endParaRPr lang="en-US"/>
          </a:p>
        </p:txBody>
      </p:sp>
      <p:sp>
        <p:nvSpPr>
          <p:cNvPr id="6" name="Footer Placeholder 5">
            <a:extLst>
              <a:ext uri="{FF2B5EF4-FFF2-40B4-BE49-F238E27FC236}">
                <a16:creationId xmlns:a16="http://schemas.microsoft.com/office/drawing/2014/main" id="{ACFCD01C-D8A1-489C-8280-424826F20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288D6-AFC6-4BC7-AF78-93E2D03228A5}"/>
              </a:ext>
            </a:extLst>
          </p:cNvPr>
          <p:cNvSpPr>
            <a:spLocks noGrp="1"/>
          </p:cNvSpPr>
          <p:nvPr>
            <p:ph type="sldNum" sz="quarter" idx="12"/>
          </p:nvPr>
        </p:nvSpPr>
        <p:spPr/>
        <p:txBody>
          <a:bodyPr/>
          <a:lstStyle/>
          <a:p>
            <a:fld id="{E8AFCE46-8F14-474F-A7AF-9D3F15443BAE}" type="slidenum">
              <a:rPr lang="en-US" smtClean="0"/>
              <a:t>‹#›</a:t>
            </a:fld>
            <a:endParaRPr lang="en-US"/>
          </a:p>
        </p:txBody>
      </p:sp>
    </p:spTree>
    <p:extLst>
      <p:ext uri="{BB962C8B-B14F-4D97-AF65-F5344CB8AC3E}">
        <p14:creationId xmlns:p14="http://schemas.microsoft.com/office/powerpoint/2010/main" val="298516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923AD-B5D7-4A72-AB8F-10D91572C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97655C-4902-495E-AD08-957338014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E1844-6915-45D8-8636-56AD2408D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86711-2485-4827-B1CC-E07E94D980BF}" type="datetimeFigureOut">
              <a:rPr lang="en-US" smtClean="0"/>
              <a:t>5/18/2021</a:t>
            </a:fld>
            <a:endParaRPr lang="en-US"/>
          </a:p>
        </p:txBody>
      </p:sp>
      <p:sp>
        <p:nvSpPr>
          <p:cNvPr id="5" name="Footer Placeholder 4">
            <a:extLst>
              <a:ext uri="{FF2B5EF4-FFF2-40B4-BE49-F238E27FC236}">
                <a16:creationId xmlns:a16="http://schemas.microsoft.com/office/drawing/2014/main" id="{F273DF39-1D07-42E6-83D6-28F85C19D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9EAC48-9BEB-4A58-8F94-60A7A342C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FCE46-8F14-474F-A7AF-9D3F15443BAE}" type="slidenum">
              <a:rPr lang="en-US" smtClean="0"/>
              <a:t>‹#›</a:t>
            </a:fld>
            <a:endParaRPr lang="en-US"/>
          </a:p>
        </p:txBody>
      </p:sp>
    </p:spTree>
    <p:extLst>
      <p:ext uri="{BB962C8B-B14F-4D97-AF65-F5344CB8AC3E}">
        <p14:creationId xmlns:p14="http://schemas.microsoft.com/office/powerpoint/2010/main" val="30926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5F94-3072-4927-A5AF-3AAF4F097E96}"/>
              </a:ext>
            </a:extLst>
          </p:cNvPr>
          <p:cNvSpPr>
            <a:spLocks noGrp="1"/>
          </p:cNvSpPr>
          <p:nvPr>
            <p:ph type="ctrTitle"/>
          </p:nvPr>
        </p:nvSpPr>
        <p:spPr/>
        <p:txBody>
          <a:bodyPr/>
          <a:lstStyle/>
          <a:p>
            <a:r>
              <a:rPr lang="en-US" b="1" dirty="0"/>
              <a:t>Polymorphism</a:t>
            </a:r>
            <a:endParaRPr lang="en-US" dirty="0"/>
          </a:p>
        </p:txBody>
      </p:sp>
    </p:spTree>
    <p:extLst>
      <p:ext uri="{BB962C8B-B14F-4D97-AF65-F5344CB8AC3E}">
        <p14:creationId xmlns:p14="http://schemas.microsoft.com/office/powerpoint/2010/main" val="57845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normAutofit/>
          </a:bodyPr>
          <a:lstStyle/>
          <a:p>
            <a:r>
              <a:rPr lang="en-US" sz="4000" b="1" dirty="0">
                <a:latin typeface="+mn-lt"/>
                <a:ea typeface="+mn-ea"/>
                <a:cs typeface="+mn-cs"/>
              </a:rPr>
              <a:t>Static/Compile-Time Polymorphism</a:t>
            </a:r>
            <a:br>
              <a:rPr lang="en-US" sz="4000" b="1" i="0" dirty="0">
                <a:solidFill>
                  <a:srgbClr val="444444"/>
                </a:solidFill>
                <a:effectLst/>
                <a:latin typeface="Georgia" panose="02040502050405020303" pitchFamily="18" charset="0"/>
              </a:rPr>
            </a:br>
            <a:endParaRPr lang="en-US" sz="4000" b="1" dirty="0"/>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a:xfrm>
            <a:off x="652670" y="1414807"/>
            <a:ext cx="10515600" cy="4351338"/>
          </a:xfrm>
        </p:spPr>
        <p:txBody>
          <a:bodyPr>
            <a:normAutofit lnSpcReduction="10000"/>
          </a:bodyPr>
          <a:lstStyle/>
          <a:p>
            <a:r>
              <a:rPr lang="en-US" sz="3600" dirty="0"/>
              <a:t>When the compiler resolves the polymorphism during the compilation of the program, then we call such polymorphism as compile-time polymorphism or static polymorphism. Sometimes we also call it static binding.</a:t>
            </a:r>
          </a:p>
          <a:p>
            <a:endParaRPr lang="en-US" sz="3600" dirty="0"/>
          </a:p>
          <a:p>
            <a:r>
              <a:rPr lang="en-US" sz="3600" dirty="0"/>
              <a:t>In Java, we can implement or achieve the compile-time/ static polymorphism with the help of </a:t>
            </a:r>
            <a:r>
              <a:rPr lang="en-US" sz="3600" b="1" dirty="0"/>
              <a:t>Method /Function Overloading.</a:t>
            </a:r>
          </a:p>
        </p:txBody>
      </p:sp>
    </p:spTree>
    <p:extLst>
      <p:ext uri="{BB962C8B-B14F-4D97-AF65-F5344CB8AC3E}">
        <p14:creationId xmlns:p14="http://schemas.microsoft.com/office/powerpoint/2010/main" val="5591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normAutofit/>
          </a:bodyPr>
          <a:lstStyle/>
          <a:p>
            <a:r>
              <a:rPr lang="en-US" sz="4000" b="1" dirty="0">
                <a:latin typeface="+mn-lt"/>
                <a:ea typeface="+mn-ea"/>
                <a:cs typeface="+mn-cs"/>
              </a:rPr>
              <a:t>what is Method Overloading:</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a:xfrm>
            <a:off x="838200" y="1799120"/>
            <a:ext cx="10515600" cy="4351338"/>
          </a:xfrm>
        </p:spPr>
        <p:txBody>
          <a:bodyPr>
            <a:normAutofit/>
          </a:bodyPr>
          <a:lstStyle/>
          <a:p>
            <a:r>
              <a:rPr lang="en-US" sz="3600" dirty="0"/>
              <a:t>When a class has two or more than two methods which are having the same name but different types of order or number of parameters, it is known as </a:t>
            </a:r>
            <a:r>
              <a:rPr lang="en-US" sz="3600" b="1" dirty="0"/>
              <a:t>Method overloading</a:t>
            </a:r>
            <a:r>
              <a:rPr lang="en-US" sz="3600" dirty="0"/>
              <a:t>. </a:t>
            </a:r>
          </a:p>
          <a:p>
            <a:r>
              <a:rPr lang="en-US" sz="3600" dirty="0"/>
              <a:t>Java allows a function to have the same name if it can distinguish them by their number and type of arguments. For example, the following functions are different in Java</a:t>
            </a:r>
          </a:p>
        </p:txBody>
      </p:sp>
    </p:spTree>
    <p:extLst>
      <p:ext uri="{BB962C8B-B14F-4D97-AF65-F5344CB8AC3E}">
        <p14:creationId xmlns:p14="http://schemas.microsoft.com/office/powerpoint/2010/main" val="116905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a:xfrm>
            <a:off x="645342" y="892308"/>
            <a:ext cx="11139854" cy="930447"/>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 what is Method/Function Overloading</a:t>
            </a:r>
          </a:p>
        </p:txBody>
      </p:sp>
      <p:cxnSp>
        <p:nvCxnSpPr>
          <p:cNvPr id="22" name="Straight Connector 1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9B81700-9889-49D6-BE84-C26A6A0B8FD6}"/>
              </a:ext>
            </a:extLst>
          </p:cNvPr>
          <p:cNvPicPr>
            <a:picLocks noChangeAspect="1"/>
          </p:cNvPicPr>
          <p:nvPr/>
        </p:nvPicPr>
        <p:blipFill>
          <a:blip r:embed="rId2"/>
          <a:stretch>
            <a:fillRect/>
          </a:stretch>
        </p:blipFill>
        <p:spPr>
          <a:xfrm>
            <a:off x="169106" y="2298654"/>
            <a:ext cx="11496821" cy="3201814"/>
          </a:xfrm>
          <a:prstGeom prst="rect">
            <a:avLst/>
          </a:prstGeom>
        </p:spPr>
      </p:pic>
    </p:spTree>
    <p:extLst>
      <p:ext uri="{BB962C8B-B14F-4D97-AF65-F5344CB8AC3E}">
        <p14:creationId xmlns:p14="http://schemas.microsoft.com/office/powerpoint/2010/main" val="329513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normAutofit/>
          </a:bodyPr>
          <a:lstStyle/>
          <a:p>
            <a:r>
              <a:rPr lang="en-US" sz="4000" b="1" dirty="0">
                <a:latin typeface="+mn-lt"/>
                <a:ea typeface="+mn-ea"/>
                <a:cs typeface="+mn-cs"/>
              </a:rPr>
              <a:t>Code to illustrate Method/function overloading:</a:t>
            </a:r>
          </a:p>
        </p:txBody>
      </p:sp>
      <p:pic>
        <p:nvPicPr>
          <p:cNvPr id="11" name="Picture 10">
            <a:extLst>
              <a:ext uri="{FF2B5EF4-FFF2-40B4-BE49-F238E27FC236}">
                <a16:creationId xmlns:a16="http://schemas.microsoft.com/office/drawing/2014/main" id="{6C34C27E-0922-4849-A2A5-5C19729992CC}"/>
              </a:ext>
            </a:extLst>
          </p:cNvPr>
          <p:cNvPicPr>
            <a:picLocks noChangeAspect="1"/>
          </p:cNvPicPr>
          <p:nvPr/>
        </p:nvPicPr>
        <p:blipFill>
          <a:blip r:embed="rId2"/>
          <a:stretch>
            <a:fillRect/>
          </a:stretch>
        </p:blipFill>
        <p:spPr>
          <a:xfrm>
            <a:off x="454300" y="1516958"/>
            <a:ext cx="10905943" cy="4504013"/>
          </a:xfrm>
          <a:prstGeom prst="rect">
            <a:avLst/>
          </a:prstGeom>
        </p:spPr>
      </p:pic>
    </p:spTree>
    <p:extLst>
      <p:ext uri="{BB962C8B-B14F-4D97-AF65-F5344CB8AC3E}">
        <p14:creationId xmlns:p14="http://schemas.microsoft.com/office/powerpoint/2010/main" val="88755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10C46-15C6-4842-95B4-0638369FB9FC}"/>
              </a:ext>
            </a:extLst>
          </p:cNvPr>
          <p:cNvPicPr>
            <a:picLocks noChangeAspect="1"/>
          </p:cNvPicPr>
          <p:nvPr/>
        </p:nvPicPr>
        <p:blipFill>
          <a:blip r:embed="rId2"/>
          <a:stretch>
            <a:fillRect/>
          </a:stretch>
        </p:blipFill>
        <p:spPr>
          <a:xfrm>
            <a:off x="677006" y="198784"/>
            <a:ext cx="6712524" cy="6437420"/>
          </a:xfrm>
          <a:prstGeom prst="rect">
            <a:avLst/>
          </a:prstGeom>
        </p:spPr>
      </p:pic>
    </p:spTree>
    <p:extLst>
      <p:ext uri="{BB962C8B-B14F-4D97-AF65-F5344CB8AC3E}">
        <p14:creationId xmlns:p14="http://schemas.microsoft.com/office/powerpoint/2010/main" val="162454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normAutofit/>
          </a:bodyPr>
          <a:lstStyle/>
          <a:p>
            <a:r>
              <a:rPr lang="en-US" sz="4000" b="1" dirty="0">
                <a:latin typeface="+mn-lt"/>
                <a:ea typeface="+mn-ea"/>
                <a:cs typeface="+mn-cs"/>
              </a:rPr>
              <a:t>Dynamic/Run-Time Polymorphism</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a:xfrm>
            <a:off x="838199" y="1690688"/>
            <a:ext cx="11102009" cy="4459770"/>
          </a:xfrm>
        </p:spPr>
        <p:txBody>
          <a:bodyPr>
            <a:normAutofit fontScale="92500" lnSpcReduction="10000"/>
          </a:bodyPr>
          <a:lstStyle/>
          <a:p>
            <a:pPr marL="0" indent="0">
              <a:buNone/>
            </a:pPr>
            <a:r>
              <a:rPr lang="en-US" sz="3600" b="1" dirty="0"/>
              <a:t>Runtime or dynamic Polymorphism </a:t>
            </a:r>
            <a:r>
              <a:rPr lang="en-US" sz="3600" dirty="0"/>
              <a:t>is the polymorphism which resolves dynamically at the runtime rather than compile-time is called. We can also call it as dynamic binding or Dynamic Method Dispatch. Since the method invocation is during runtime and not during compile-time, this type of polymorphism is called </a:t>
            </a:r>
            <a:r>
              <a:rPr lang="en-US" sz="3600" b="1" dirty="0"/>
              <a:t>Runtime or dynamic polymorphism</a:t>
            </a:r>
            <a:r>
              <a:rPr lang="en-US" sz="3600" dirty="0"/>
              <a:t>.</a:t>
            </a:r>
          </a:p>
          <a:p>
            <a:pPr marL="0" indent="0">
              <a:buNone/>
            </a:pPr>
            <a:r>
              <a:rPr lang="en-US" sz="3600" dirty="0"/>
              <a:t>In an object-oriented language, Method overriding occurs when a derived class provides a specific definition of the method that is already present in its parent class. We say that the function in the base class is being overridden</a:t>
            </a:r>
          </a:p>
        </p:txBody>
      </p:sp>
    </p:spTree>
    <p:extLst>
      <p:ext uri="{BB962C8B-B14F-4D97-AF65-F5344CB8AC3E}">
        <p14:creationId xmlns:p14="http://schemas.microsoft.com/office/powerpoint/2010/main" val="4148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Dynamic/Run-Time Polymorphism</a:t>
            </a:r>
          </a:p>
        </p:txBody>
      </p:sp>
      <p:pic>
        <p:nvPicPr>
          <p:cNvPr id="7" name="Picture 6">
            <a:extLst>
              <a:ext uri="{FF2B5EF4-FFF2-40B4-BE49-F238E27FC236}">
                <a16:creationId xmlns:a16="http://schemas.microsoft.com/office/drawing/2014/main" id="{81FA5058-F63C-4EB0-B631-DDA879A95738}"/>
              </a:ext>
            </a:extLst>
          </p:cNvPr>
          <p:cNvPicPr>
            <a:picLocks noChangeAspect="1"/>
          </p:cNvPicPr>
          <p:nvPr/>
        </p:nvPicPr>
        <p:blipFill>
          <a:blip r:embed="rId2"/>
          <a:stretch>
            <a:fillRect/>
          </a:stretch>
        </p:blipFill>
        <p:spPr>
          <a:xfrm>
            <a:off x="4684542" y="151119"/>
            <a:ext cx="6807853" cy="6404425"/>
          </a:xfrm>
          <a:prstGeom prst="rect">
            <a:avLst/>
          </a:prstGeom>
        </p:spPr>
      </p:pic>
    </p:spTree>
    <p:extLst>
      <p:ext uri="{BB962C8B-B14F-4D97-AF65-F5344CB8AC3E}">
        <p14:creationId xmlns:p14="http://schemas.microsoft.com/office/powerpoint/2010/main" val="201114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Dynamic/Run-Time Polymorphism</a:t>
            </a:r>
          </a:p>
        </p:txBody>
      </p:sp>
      <p:pic>
        <p:nvPicPr>
          <p:cNvPr id="4" name="Picture 3">
            <a:extLst>
              <a:ext uri="{FF2B5EF4-FFF2-40B4-BE49-F238E27FC236}">
                <a16:creationId xmlns:a16="http://schemas.microsoft.com/office/drawing/2014/main" id="{3BFF0328-38AE-40F4-B6A2-90B3C58E74E9}"/>
              </a:ext>
            </a:extLst>
          </p:cNvPr>
          <p:cNvPicPr>
            <a:picLocks noChangeAspect="1"/>
          </p:cNvPicPr>
          <p:nvPr/>
        </p:nvPicPr>
        <p:blipFill>
          <a:blip r:embed="rId2"/>
          <a:stretch>
            <a:fillRect/>
          </a:stretch>
        </p:blipFill>
        <p:spPr>
          <a:xfrm>
            <a:off x="4216526" y="75653"/>
            <a:ext cx="7101910" cy="6706694"/>
          </a:xfrm>
          <a:prstGeom prst="rect">
            <a:avLst/>
          </a:prstGeom>
        </p:spPr>
      </p:pic>
    </p:spTree>
    <p:extLst>
      <p:ext uri="{BB962C8B-B14F-4D97-AF65-F5344CB8AC3E}">
        <p14:creationId xmlns:p14="http://schemas.microsoft.com/office/powerpoint/2010/main" val="222132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30E4-B511-4DD3-87B0-89F06450A4EF}"/>
              </a:ext>
            </a:extLst>
          </p:cNvPr>
          <p:cNvSpPr>
            <a:spLocks noGrp="1"/>
          </p:cNvSpPr>
          <p:nvPr>
            <p:ph type="title"/>
          </p:nvPr>
        </p:nvSpPr>
        <p:spPr/>
        <p:txBody>
          <a:bodyPr/>
          <a:lstStyle/>
          <a:p>
            <a:r>
              <a:rPr lang="en-US" b="1" dirty="0"/>
              <a:t>Differences b/w compile time and run time polymorphism</a:t>
            </a:r>
          </a:p>
        </p:txBody>
      </p:sp>
      <p:sp>
        <p:nvSpPr>
          <p:cNvPr id="3" name="Text Placeholder 2">
            <a:extLst>
              <a:ext uri="{FF2B5EF4-FFF2-40B4-BE49-F238E27FC236}">
                <a16:creationId xmlns:a16="http://schemas.microsoft.com/office/drawing/2014/main" id="{8DC0314A-A2F2-4A1D-B5DF-72131937BF5E}"/>
              </a:ext>
            </a:extLst>
          </p:cNvPr>
          <p:cNvSpPr>
            <a:spLocks noGrp="1"/>
          </p:cNvSpPr>
          <p:nvPr>
            <p:ph type="body" idx="1"/>
          </p:nvPr>
        </p:nvSpPr>
        <p:spPr/>
        <p:txBody>
          <a:bodyPr/>
          <a:lstStyle/>
          <a:p>
            <a:r>
              <a:rPr lang="en-US" b="1" i="0" dirty="0">
                <a:solidFill>
                  <a:srgbClr val="000000"/>
                </a:solidFill>
                <a:effectLst/>
                <a:latin typeface="times new roman" panose="02020603050405020304" pitchFamily="18" charset="0"/>
              </a:rPr>
              <a:t>Compile time polymorphism</a:t>
            </a:r>
            <a:endParaRPr lang="en-US" dirty="0"/>
          </a:p>
        </p:txBody>
      </p:sp>
      <p:sp>
        <p:nvSpPr>
          <p:cNvPr id="4" name="Content Placeholder 3">
            <a:extLst>
              <a:ext uri="{FF2B5EF4-FFF2-40B4-BE49-F238E27FC236}">
                <a16:creationId xmlns:a16="http://schemas.microsoft.com/office/drawing/2014/main" id="{16000E48-F1C7-42B3-9678-0209A55E8F3B}"/>
              </a:ext>
            </a:extLst>
          </p:cNvPr>
          <p:cNvSpPr>
            <a:spLocks noGrp="1"/>
          </p:cNvSpPr>
          <p:nvPr>
            <p:ph sz="half" idx="2"/>
          </p:nvPr>
        </p:nvSpPr>
        <p:spPr/>
        <p:txBody>
          <a:bodyPr>
            <a:normAutofit fontScale="92500" lnSpcReduction="10000"/>
          </a:bodyPr>
          <a:lstStyle/>
          <a:p>
            <a:r>
              <a:rPr lang="en-US" dirty="0"/>
              <a:t>The function to be invoked is known at the compile time.</a:t>
            </a:r>
          </a:p>
          <a:p>
            <a:r>
              <a:rPr lang="en-US" dirty="0"/>
              <a:t>It is also known as overloading, early binding and static binding.</a:t>
            </a:r>
          </a:p>
          <a:p>
            <a:r>
              <a:rPr lang="en-US" dirty="0"/>
              <a:t>Overloading is a compile time polymorphism where more than one method is having the same name but with the different number of parameters or the type of the parameters.</a:t>
            </a:r>
          </a:p>
        </p:txBody>
      </p:sp>
      <p:sp>
        <p:nvSpPr>
          <p:cNvPr id="5" name="Text Placeholder 4">
            <a:extLst>
              <a:ext uri="{FF2B5EF4-FFF2-40B4-BE49-F238E27FC236}">
                <a16:creationId xmlns:a16="http://schemas.microsoft.com/office/drawing/2014/main" id="{F0F236AC-0A35-4B46-9977-95BA0CB5FA78}"/>
              </a:ext>
            </a:extLst>
          </p:cNvPr>
          <p:cNvSpPr>
            <a:spLocks noGrp="1"/>
          </p:cNvSpPr>
          <p:nvPr>
            <p:ph type="body" sz="quarter" idx="3"/>
          </p:nvPr>
        </p:nvSpPr>
        <p:spPr/>
        <p:txBody>
          <a:bodyPr/>
          <a:lstStyle/>
          <a:p>
            <a:r>
              <a:rPr lang="en-US" b="1" i="0" dirty="0">
                <a:solidFill>
                  <a:srgbClr val="000000"/>
                </a:solidFill>
                <a:effectLst/>
                <a:latin typeface="times new roman" panose="02020603050405020304" pitchFamily="18" charset="0"/>
              </a:rPr>
              <a:t>Run time polymorphism</a:t>
            </a:r>
            <a:endParaRPr lang="en-US" dirty="0"/>
          </a:p>
        </p:txBody>
      </p:sp>
      <p:sp>
        <p:nvSpPr>
          <p:cNvPr id="6" name="Content Placeholder 5">
            <a:extLst>
              <a:ext uri="{FF2B5EF4-FFF2-40B4-BE49-F238E27FC236}">
                <a16:creationId xmlns:a16="http://schemas.microsoft.com/office/drawing/2014/main" id="{4A871D79-9022-46E7-82CF-82E91CD83963}"/>
              </a:ext>
            </a:extLst>
          </p:cNvPr>
          <p:cNvSpPr>
            <a:spLocks noGrp="1"/>
          </p:cNvSpPr>
          <p:nvPr>
            <p:ph sz="quarter" idx="4"/>
          </p:nvPr>
        </p:nvSpPr>
        <p:spPr/>
        <p:txBody>
          <a:bodyPr>
            <a:normAutofit fontScale="92500" lnSpcReduction="10000"/>
          </a:bodyPr>
          <a:lstStyle/>
          <a:p>
            <a:r>
              <a:rPr lang="en-US" sz="2600" dirty="0"/>
              <a:t>The function to be invoked is known at the run time.</a:t>
            </a:r>
          </a:p>
          <a:p>
            <a:r>
              <a:rPr lang="en-US" sz="2600" dirty="0"/>
              <a:t>It is also known as overriding, Dynamic binding and late binding.</a:t>
            </a:r>
          </a:p>
          <a:p>
            <a:r>
              <a:rPr lang="en-US" sz="2600" dirty="0"/>
              <a:t>Overriding is a run time polymorphism where more than one method is having the same name, number of parameters and the type of the parameters.</a:t>
            </a:r>
          </a:p>
        </p:txBody>
      </p:sp>
    </p:spTree>
    <p:extLst>
      <p:ext uri="{BB962C8B-B14F-4D97-AF65-F5344CB8AC3E}">
        <p14:creationId xmlns:p14="http://schemas.microsoft.com/office/powerpoint/2010/main" val="404991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37EC4D-8487-4765-B32A-AD93EFEBB417}"/>
              </a:ext>
            </a:extLst>
          </p:cNvPr>
          <p:cNvPicPr>
            <a:picLocks noChangeAspect="1"/>
          </p:cNvPicPr>
          <p:nvPr/>
        </p:nvPicPr>
        <p:blipFill>
          <a:blip r:embed="rId2"/>
          <a:stretch>
            <a:fillRect/>
          </a:stretch>
        </p:blipFill>
        <p:spPr>
          <a:xfrm>
            <a:off x="398688" y="1424895"/>
            <a:ext cx="10832630" cy="4525962"/>
          </a:xfrm>
          <a:prstGeom prst="rect">
            <a:avLst/>
          </a:prstGeom>
        </p:spPr>
      </p:pic>
    </p:spTree>
    <p:extLst>
      <p:ext uri="{BB962C8B-B14F-4D97-AF65-F5344CB8AC3E}">
        <p14:creationId xmlns:p14="http://schemas.microsoft.com/office/powerpoint/2010/main" val="212226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lstStyle/>
          <a:p>
            <a:r>
              <a:rPr lang="en-US" b="1" dirty="0"/>
              <a:t>Polymorphism</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term "Polymorphism" is the combination of "poly" + "morphs" which means many forms. It is a </a:t>
            </a:r>
            <a:r>
              <a:rPr lang="en-US" b="0" i="0" dirty="0" err="1">
                <a:solidFill>
                  <a:srgbClr val="000000"/>
                </a:solidFill>
                <a:effectLst/>
                <a:latin typeface="verdana" panose="020B0604030504040204" pitchFamily="34" charset="0"/>
              </a:rPr>
              <a:t>greek</a:t>
            </a:r>
            <a:r>
              <a:rPr lang="en-US" b="0" i="0" dirty="0">
                <a:solidFill>
                  <a:srgbClr val="000000"/>
                </a:solidFill>
                <a:effectLst/>
                <a:latin typeface="verdana" panose="020B0604030504040204" pitchFamily="34" charset="0"/>
              </a:rPr>
              <a:t> word. In object-oriented programming, we use 3 main concepts: inheritance, encapsulation, and polymorphism</a:t>
            </a:r>
            <a:endParaRPr lang="en-US" dirty="0"/>
          </a:p>
        </p:txBody>
      </p:sp>
    </p:spTree>
    <p:extLst>
      <p:ext uri="{BB962C8B-B14F-4D97-AF65-F5344CB8AC3E}">
        <p14:creationId xmlns:p14="http://schemas.microsoft.com/office/powerpoint/2010/main" val="54337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normAutofit/>
          </a:bodyPr>
          <a:lstStyle/>
          <a:p>
            <a:r>
              <a:rPr lang="en-US" sz="4000" b="1" dirty="0">
                <a:latin typeface="+mn-lt"/>
                <a:ea typeface="+mn-ea"/>
                <a:cs typeface="+mn-cs"/>
              </a:rPr>
              <a:t>Why Java Polymorphism?</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a:xfrm>
            <a:off x="838199" y="1690688"/>
            <a:ext cx="11102009" cy="4459770"/>
          </a:xfrm>
        </p:spPr>
        <p:txBody>
          <a:bodyPr>
            <a:normAutofit/>
          </a:bodyPr>
          <a:lstStyle/>
          <a:p>
            <a:pPr marL="0" indent="0">
              <a:buNone/>
            </a:pPr>
            <a:r>
              <a:rPr lang="en-US" sz="2400" b="0" i="0" dirty="0">
                <a:solidFill>
                  <a:srgbClr val="444444"/>
                </a:solidFill>
                <a:effectLst/>
                <a:latin typeface="Georgia" panose="02040502050405020303" pitchFamily="18" charset="0"/>
              </a:rPr>
              <a:t>With Polymorphism, it is possible to write a method that correctly processes lots of different types of functionalities with the same name. Polymorphism also allows gaining consistency in our code.</a:t>
            </a:r>
          </a:p>
          <a:p>
            <a:pPr algn="l" fontAlgn="base"/>
            <a:r>
              <a:rPr lang="en-US" sz="2400" b="0" i="0" dirty="0">
                <a:solidFill>
                  <a:srgbClr val="444444"/>
                </a:solidFill>
                <a:effectLst/>
                <a:latin typeface="Georgia" panose="02040502050405020303" pitchFamily="18" charset="0"/>
              </a:rPr>
              <a:t>Suppose we need to execute the </a:t>
            </a:r>
            <a:r>
              <a:rPr lang="en-US" sz="2400" b="0" i="0" dirty="0" err="1">
                <a:solidFill>
                  <a:srgbClr val="444444"/>
                </a:solidFill>
                <a:effectLst/>
                <a:latin typeface="Georgia" panose="02040502050405020303" pitchFamily="18" charset="0"/>
              </a:rPr>
              <a:t>animalSound</a:t>
            </a:r>
            <a:r>
              <a:rPr lang="en-US" sz="2400" b="0" i="0" dirty="0">
                <a:solidFill>
                  <a:srgbClr val="444444"/>
                </a:solidFill>
                <a:effectLst/>
                <a:latin typeface="Georgia" panose="02040502050405020303" pitchFamily="18" charset="0"/>
              </a:rPr>
              <a:t>() method of both Dog and Cat. To do so, we can create an ‘Animal’ class and extend two subclasses Dog and Cat from it. In this case, it makes sense to create a method with the same name </a:t>
            </a:r>
            <a:r>
              <a:rPr lang="en-US" sz="2400" b="0" i="0" dirty="0" err="1">
                <a:solidFill>
                  <a:srgbClr val="444444"/>
                </a:solidFill>
                <a:effectLst/>
                <a:latin typeface="Georgia" panose="02040502050405020303" pitchFamily="18" charset="0"/>
              </a:rPr>
              <a:t>animalSound</a:t>
            </a:r>
            <a:r>
              <a:rPr lang="en-US" sz="2400" b="0" i="0" dirty="0">
                <a:solidFill>
                  <a:srgbClr val="444444"/>
                </a:solidFill>
                <a:effectLst/>
                <a:latin typeface="Georgia" panose="02040502050405020303" pitchFamily="18" charset="0"/>
              </a:rPr>
              <a:t>() in both these subclasses rather than creating methods with different names.</a:t>
            </a:r>
          </a:p>
          <a:p>
            <a:pPr algn="l" fontAlgn="base"/>
            <a:r>
              <a:rPr lang="en-US" sz="2400" b="0" i="0" dirty="0">
                <a:solidFill>
                  <a:srgbClr val="444444"/>
                </a:solidFill>
                <a:effectLst/>
                <a:latin typeface="Georgia" panose="02040502050405020303" pitchFamily="18" charset="0"/>
              </a:rPr>
              <a:t>In our method overloading example, for achieving consistency, we have used the same method name </a:t>
            </a:r>
            <a:r>
              <a:rPr lang="en-US" sz="2400" b="0" i="0" dirty="0" err="1">
                <a:solidFill>
                  <a:srgbClr val="444444"/>
                </a:solidFill>
                <a:effectLst/>
                <a:latin typeface="Georgia" panose="02040502050405020303" pitchFamily="18" charset="0"/>
              </a:rPr>
              <a:t>minFunction</a:t>
            </a:r>
            <a:r>
              <a:rPr lang="en-US" sz="2400" b="0" i="0" dirty="0">
                <a:solidFill>
                  <a:srgbClr val="444444"/>
                </a:solidFill>
                <a:effectLst/>
                <a:latin typeface="Georgia" panose="02040502050405020303" pitchFamily="18" charset="0"/>
              </a:rPr>
              <a:t>() to find the minimum of two different types of numbers, that is, int and double types.</a:t>
            </a:r>
          </a:p>
          <a:p>
            <a:pPr marL="0" indent="0">
              <a:buNone/>
            </a:pPr>
            <a:endParaRPr lang="en-US" sz="3600" dirty="0"/>
          </a:p>
        </p:txBody>
      </p:sp>
    </p:spTree>
    <p:extLst>
      <p:ext uri="{BB962C8B-B14F-4D97-AF65-F5344CB8AC3E}">
        <p14:creationId xmlns:p14="http://schemas.microsoft.com/office/powerpoint/2010/main" val="2805638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normAutofit/>
          </a:bodyPr>
          <a:lstStyle/>
          <a:p>
            <a:r>
              <a:rPr lang="en-US" sz="4000" b="1" dirty="0">
                <a:latin typeface="+mn-lt"/>
                <a:ea typeface="+mn-ea"/>
                <a:cs typeface="+mn-cs"/>
              </a:rPr>
              <a:t>Characteristics of Polymorphism in Java</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a:xfrm>
            <a:off x="838199" y="1690688"/>
            <a:ext cx="11102009" cy="4459770"/>
          </a:xfrm>
        </p:spPr>
        <p:txBody>
          <a:bodyPr>
            <a:normAutofit/>
          </a:bodyPr>
          <a:lstStyle/>
          <a:p>
            <a:pPr algn="l" fontAlgn="base"/>
            <a:r>
              <a:rPr lang="en-US" sz="2400" b="0" i="0" dirty="0">
                <a:solidFill>
                  <a:srgbClr val="444444"/>
                </a:solidFill>
                <a:effectLst/>
                <a:latin typeface="Georgia" panose="02040502050405020303" pitchFamily="18" charset="0"/>
              </a:rPr>
              <a:t>There are many other characteristics of Polymorphism in Java other than Method Overloading and Method Overriding. They are as follows:</a:t>
            </a:r>
          </a:p>
          <a:p>
            <a:pPr algn="l" fontAlgn="base">
              <a:buFont typeface="Arial" panose="020B0604020202020204" pitchFamily="34" charset="0"/>
              <a:buChar char="•"/>
            </a:pPr>
            <a:r>
              <a:rPr lang="en-US" sz="2400" b="0" i="0" dirty="0">
                <a:solidFill>
                  <a:srgbClr val="444444"/>
                </a:solidFill>
                <a:effectLst/>
                <a:latin typeface="Georgia" panose="02040502050405020303" pitchFamily="18" charset="0"/>
              </a:rPr>
              <a:t>Coercion</a:t>
            </a:r>
          </a:p>
          <a:p>
            <a:pPr algn="l" fontAlgn="base">
              <a:buFont typeface="Arial" panose="020B0604020202020204" pitchFamily="34" charset="0"/>
              <a:buChar char="•"/>
            </a:pPr>
            <a:r>
              <a:rPr lang="en-US" sz="2400" b="0" i="0" dirty="0">
                <a:solidFill>
                  <a:srgbClr val="444444"/>
                </a:solidFill>
                <a:effectLst/>
                <a:latin typeface="Georgia" panose="02040502050405020303" pitchFamily="18" charset="0"/>
              </a:rPr>
              <a:t>Operator Overloading</a:t>
            </a:r>
          </a:p>
          <a:p>
            <a:pPr algn="l" fontAlgn="base">
              <a:buFont typeface="Arial" panose="020B0604020202020204" pitchFamily="34" charset="0"/>
              <a:buChar char="•"/>
            </a:pPr>
            <a:r>
              <a:rPr lang="en-US" sz="2400" b="0" i="0" dirty="0">
                <a:solidFill>
                  <a:srgbClr val="444444"/>
                </a:solidFill>
                <a:effectLst/>
                <a:latin typeface="Georgia" panose="02040502050405020303" pitchFamily="18" charset="0"/>
              </a:rPr>
              <a:t>Polymorphic Variables or Parameters</a:t>
            </a:r>
          </a:p>
          <a:p>
            <a:pPr marL="0" indent="0">
              <a:buNone/>
            </a:pPr>
            <a:endParaRPr lang="en-US" sz="3600" dirty="0"/>
          </a:p>
        </p:txBody>
      </p:sp>
    </p:spTree>
    <p:extLst>
      <p:ext uri="{BB962C8B-B14F-4D97-AF65-F5344CB8AC3E}">
        <p14:creationId xmlns:p14="http://schemas.microsoft.com/office/powerpoint/2010/main" val="427230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lstStyle/>
          <a:p>
            <a:r>
              <a:rPr lang="en-US" b="1" dirty="0"/>
              <a:t>Real Life Example Of Polymorphism</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 lady behaves like a teacher in a classroom, mother or daughter in a home and customer in a market. Here, a single person is behaving differently according to the situations.</a:t>
            </a:r>
          </a:p>
          <a:p>
            <a:r>
              <a:rPr lang="en-US" dirty="0"/>
              <a:t>Polymorphism is the ability for a data or message to be processed in more than one form. It is a concept by which a single operation can be performed in multiple different ways</a:t>
            </a:r>
          </a:p>
        </p:txBody>
      </p:sp>
    </p:spTree>
    <p:extLst>
      <p:ext uri="{BB962C8B-B14F-4D97-AF65-F5344CB8AC3E}">
        <p14:creationId xmlns:p14="http://schemas.microsoft.com/office/powerpoint/2010/main" val="339539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Real Life Example Of Polymorphism</a:t>
            </a:r>
          </a:p>
        </p:txBody>
      </p:sp>
      <p:pic>
        <p:nvPicPr>
          <p:cNvPr id="2050" name="Picture 2" descr="Polymorphism in Java">
            <a:extLst>
              <a:ext uri="{FF2B5EF4-FFF2-40B4-BE49-F238E27FC236}">
                <a16:creationId xmlns:a16="http://schemas.microsoft.com/office/drawing/2014/main" id="{20BC2D4B-6FC7-4BDA-B758-A46AAD743B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8283" y="1781923"/>
            <a:ext cx="9315430" cy="48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1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Real Life Example Of Polymorphism</a:t>
            </a:r>
          </a:p>
        </p:txBody>
      </p:sp>
      <p:pic>
        <p:nvPicPr>
          <p:cNvPr id="4" name="Picture 3">
            <a:extLst>
              <a:ext uri="{FF2B5EF4-FFF2-40B4-BE49-F238E27FC236}">
                <a16:creationId xmlns:a16="http://schemas.microsoft.com/office/drawing/2014/main" id="{2B2A6EA9-4893-486A-ADB6-7841519291CA}"/>
              </a:ext>
            </a:extLst>
          </p:cNvPr>
          <p:cNvPicPr>
            <a:picLocks noChangeAspect="1"/>
          </p:cNvPicPr>
          <p:nvPr/>
        </p:nvPicPr>
        <p:blipFill>
          <a:blip r:embed="rId2"/>
          <a:stretch>
            <a:fillRect/>
          </a:stretch>
        </p:blipFill>
        <p:spPr>
          <a:xfrm>
            <a:off x="4731657" y="40772"/>
            <a:ext cx="6260615" cy="6171433"/>
          </a:xfrm>
          <a:prstGeom prst="rect">
            <a:avLst/>
          </a:prstGeom>
        </p:spPr>
      </p:pic>
    </p:spTree>
    <p:extLst>
      <p:ext uri="{BB962C8B-B14F-4D97-AF65-F5344CB8AC3E}">
        <p14:creationId xmlns:p14="http://schemas.microsoft.com/office/powerpoint/2010/main" val="295362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lstStyle/>
          <a:p>
            <a:r>
              <a:rPr lang="en-US" b="1" dirty="0"/>
              <a:t>Real Life Example Of Polymorphism</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p:txBody>
          <a:bodyPr>
            <a:normAutofit lnSpcReduction="10000"/>
          </a:bodyPr>
          <a:lstStyle/>
          <a:p>
            <a:r>
              <a:rPr lang="en-US" dirty="0"/>
              <a:t>A security guard outside an organization behaves differently with different people entering the organization. He acts in a different way when the </a:t>
            </a:r>
            <a:r>
              <a:rPr lang="en-US" b="1" dirty="0"/>
              <a:t>Boss comes </a:t>
            </a:r>
            <a:r>
              <a:rPr lang="en-US" dirty="0"/>
              <a:t>and, in another way when the </a:t>
            </a:r>
            <a:r>
              <a:rPr lang="en-US" b="1" dirty="0"/>
              <a:t>employees</a:t>
            </a:r>
            <a:r>
              <a:rPr lang="en-US" dirty="0"/>
              <a:t> come. When the </a:t>
            </a:r>
            <a:r>
              <a:rPr lang="en-US" b="1" dirty="0"/>
              <a:t>customers enter</a:t>
            </a:r>
            <a:r>
              <a:rPr lang="en-US" dirty="0"/>
              <a:t>, the guard will respond differently. So here, the behavior of the guard is in various forms, which depends on the member who is coming.</a:t>
            </a:r>
          </a:p>
          <a:p>
            <a:endParaRPr lang="en-US" dirty="0"/>
          </a:p>
          <a:p>
            <a:r>
              <a:rPr lang="en-US" dirty="0"/>
              <a:t>Another example is the sound of animals. We can have a common method sound but with this method, we are using sounds of different animals. The method sound will behave differently with respect to different animals.</a:t>
            </a:r>
          </a:p>
        </p:txBody>
      </p:sp>
    </p:spTree>
    <p:extLst>
      <p:ext uri="{BB962C8B-B14F-4D97-AF65-F5344CB8AC3E}">
        <p14:creationId xmlns:p14="http://schemas.microsoft.com/office/powerpoint/2010/main" val="199737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1204-F13B-4FD0-9DFE-8E5BED0E1F7F}"/>
              </a:ext>
            </a:extLst>
          </p:cNvPr>
          <p:cNvSpPr>
            <a:spLocks noGrp="1"/>
          </p:cNvSpPr>
          <p:nvPr>
            <p:ph type="title"/>
          </p:nvPr>
        </p:nvSpPr>
        <p:spPr/>
        <p:txBody>
          <a:bodyPr/>
          <a:lstStyle/>
          <a:p>
            <a:r>
              <a:rPr lang="en-US" b="1" dirty="0"/>
              <a:t>What is Java Polymorphism?</a:t>
            </a:r>
          </a:p>
        </p:txBody>
      </p:sp>
      <p:sp>
        <p:nvSpPr>
          <p:cNvPr id="3" name="Content Placeholder 2">
            <a:extLst>
              <a:ext uri="{FF2B5EF4-FFF2-40B4-BE49-F238E27FC236}">
                <a16:creationId xmlns:a16="http://schemas.microsoft.com/office/drawing/2014/main" id="{F31B32BF-1B50-44A8-84B8-40A5A981D62B}"/>
              </a:ext>
            </a:extLst>
          </p:cNvPr>
          <p:cNvSpPr>
            <a:spLocks noGrp="1"/>
          </p:cNvSpPr>
          <p:nvPr>
            <p:ph idx="1"/>
          </p:nvPr>
        </p:nvSpPr>
        <p:spPr/>
        <p:txBody>
          <a:bodyPr>
            <a:normAutofit/>
          </a:bodyPr>
          <a:lstStyle/>
          <a:p>
            <a:r>
              <a:rPr lang="en-US" sz="3600" dirty="0"/>
              <a:t>The virtue by which the same action can be performed by objects of different classes and each object responds in a different way depending on its class is called Polymorphism.</a:t>
            </a:r>
          </a:p>
        </p:txBody>
      </p:sp>
    </p:spTree>
    <p:extLst>
      <p:ext uri="{BB962C8B-B14F-4D97-AF65-F5344CB8AC3E}">
        <p14:creationId xmlns:p14="http://schemas.microsoft.com/office/powerpoint/2010/main" val="267429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 Polymorphism Example">
            <a:extLst>
              <a:ext uri="{FF2B5EF4-FFF2-40B4-BE49-F238E27FC236}">
                <a16:creationId xmlns:a16="http://schemas.microsoft.com/office/drawing/2014/main" id="{2F62B390-8005-4D96-AD6C-28FC13198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9656" y="715706"/>
            <a:ext cx="8736035" cy="582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30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
            <a:extLst>
              <a:ext uri="{FF2B5EF4-FFF2-40B4-BE49-F238E27FC236}">
                <a16:creationId xmlns:a16="http://schemas.microsoft.com/office/drawing/2014/main" id="{CE86EC1B-D119-45EC-ADEB-935F9BD791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3824" y="643466"/>
            <a:ext cx="892435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8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828</Words>
  <Application>Microsoft Office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Georgia</vt:lpstr>
      <vt:lpstr>Times New Roman</vt:lpstr>
      <vt:lpstr>Verdana</vt:lpstr>
      <vt:lpstr>Office Theme</vt:lpstr>
      <vt:lpstr>Polymorphism</vt:lpstr>
      <vt:lpstr>Polymorphism</vt:lpstr>
      <vt:lpstr>Real Life Example Of Polymorphism</vt:lpstr>
      <vt:lpstr>Real Life Example Of Polymorphism</vt:lpstr>
      <vt:lpstr>Real Life Example Of Polymorphism</vt:lpstr>
      <vt:lpstr>Real Life Example Of Polymorphism</vt:lpstr>
      <vt:lpstr>What is Java Polymorphism?</vt:lpstr>
      <vt:lpstr>PowerPoint Presentation</vt:lpstr>
      <vt:lpstr>PowerPoint Presentation</vt:lpstr>
      <vt:lpstr>Static/Compile-Time Polymorphism </vt:lpstr>
      <vt:lpstr>what is Method Overloading:</vt:lpstr>
      <vt:lpstr> what is Method/Function Overloading</vt:lpstr>
      <vt:lpstr>Code to illustrate Method/function overloading:</vt:lpstr>
      <vt:lpstr>PowerPoint Presentation</vt:lpstr>
      <vt:lpstr>Dynamic/Run-Time Polymorphism</vt:lpstr>
      <vt:lpstr>Dynamic/Run-Time Polymorphism</vt:lpstr>
      <vt:lpstr>Dynamic/Run-Time Polymorphism</vt:lpstr>
      <vt:lpstr>Differences b/w compile time and run time polymorphism</vt:lpstr>
      <vt:lpstr>PowerPoint Presentation</vt:lpstr>
      <vt:lpstr>Why Java Polymorphism?</vt:lpstr>
      <vt:lpstr>Characteristics of Polymorphism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Irfan</dc:creator>
  <cp:lastModifiedBy>Irfan</cp:lastModifiedBy>
  <cp:revision>28</cp:revision>
  <dcterms:created xsi:type="dcterms:W3CDTF">2021-05-17T20:08:36Z</dcterms:created>
  <dcterms:modified xsi:type="dcterms:W3CDTF">2021-05-17T21:57:02Z</dcterms:modified>
</cp:coreProperties>
</file>