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62" r:id="rId11"/>
    <p:sldId id="263" r:id="rId12"/>
    <p:sldId id="264" r:id="rId13"/>
    <p:sldId id="266" r:id="rId14"/>
    <p:sldId id="265" r:id="rId15"/>
    <p:sldId id="268" r:id="rId16"/>
    <p:sldId id="26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B6B24-BC6C-4316-BC6B-AFABC3940BF8}" v="29" dt="2025-03-23T17:13:23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ood Shakeel" userId="11fba2df7862579f" providerId="LiveId" clId="{448B6B24-BC6C-4316-BC6B-AFABC3940BF8}"/>
    <pc:docChg chg="undo custSel addSld modSld sldOrd">
      <pc:chgData name="Dawood Shakeel" userId="11fba2df7862579f" providerId="LiveId" clId="{448B6B24-BC6C-4316-BC6B-AFABC3940BF8}" dt="2025-03-23T17:24:40.383" v="3056" actId="20577"/>
      <pc:docMkLst>
        <pc:docMk/>
      </pc:docMkLst>
      <pc:sldChg chg="modSp mod">
        <pc:chgData name="Dawood Shakeel" userId="11fba2df7862579f" providerId="LiveId" clId="{448B6B24-BC6C-4316-BC6B-AFABC3940BF8}" dt="2025-03-23T16:02:15.847" v="648" actId="20577"/>
        <pc:sldMkLst>
          <pc:docMk/>
          <pc:sldMk cId="2048292419" sldId="261"/>
        </pc:sldMkLst>
        <pc:spChg chg="mod">
          <ac:chgData name="Dawood Shakeel" userId="11fba2df7862579f" providerId="LiveId" clId="{448B6B24-BC6C-4316-BC6B-AFABC3940BF8}" dt="2025-03-23T16:02:15.847" v="648" actId="20577"/>
          <ac:spMkLst>
            <pc:docMk/>
            <pc:sldMk cId="2048292419" sldId="261"/>
            <ac:spMk id="8" creationId="{C1DB45D3-57CA-1D98-7A77-74270A9D4357}"/>
          </ac:spMkLst>
        </pc:spChg>
      </pc:sldChg>
      <pc:sldChg chg="addSp modSp mod">
        <pc:chgData name="Dawood Shakeel" userId="11fba2df7862579f" providerId="LiveId" clId="{448B6B24-BC6C-4316-BC6B-AFABC3940BF8}" dt="2025-03-23T17:17:20.705" v="3009" actId="123"/>
        <pc:sldMkLst>
          <pc:docMk/>
          <pc:sldMk cId="2078986918" sldId="267"/>
        </pc:sldMkLst>
        <pc:spChg chg="add mod">
          <ac:chgData name="Dawood Shakeel" userId="11fba2df7862579f" providerId="LiveId" clId="{448B6B24-BC6C-4316-BC6B-AFABC3940BF8}" dt="2025-03-23T16:32:30.785" v="1559" actId="113"/>
          <ac:spMkLst>
            <pc:docMk/>
            <pc:sldMk cId="2078986918" sldId="267"/>
            <ac:spMk id="4" creationId="{EF8BA49B-4821-D68E-DC53-701F0CF17E38}"/>
          </ac:spMkLst>
        </pc:spChg>
        <pc:spChg chg="add mod">
          <ac:chgData name="Dawood Shakeel" userId="11fba2df7862579f" providerId="LiveId" clId="{448B6B24-BC6C-4316-BC6B-AFABC3940BF8}" dt="2025-03-23T17:17:20.705" v="3009" actId="123"/>
          <ac:spMkLst>
            <pc:docMk/>
            <pc:sldMk cId="2078986918" sldId="267"/>
            <ac:spMk id="5" creationId="{9C01042E-7920-3722-C447-AF1E4BE4A03B}"/>
          </ac:spMkLst>
        </pc:spChg>
      </pc:sldChg>
      <pc:sldChg chg="modSp mod">
        <pc:chgData name="Dawood Shakeel" userId="11fba2df7862579f" providerId="LiveId" clId="{448B6B24-BC6C-4316-BC6B-AFABC3940BF8}" dt="2025-03-23T17:24:40.383" v="3056" actId="20577"/>
        <pc:sldMkLst>
          <pc:docMk/>
          <pc:sldMk cId="1841266513" sldId="268"/>
        </pc:sldMkLst>
        <pc:spChg chg="mod">
          <ac:chgData name="Dawood Shakeel" userId="11fba2df7862579f" providerId="LiveId" clId="{448B6B24-BC6C-4316-BC6B-AFABC3940BF8}" dt="2025-03-23T17:24:40.383" v="3056" actId="20577"/>
          <ac:spMkLst>
            <pc:docMk/>
            <pc:sldMk cId="1841266513" sldId="268"/>
            <ac:spMk id="20" creationId="{C2C5D0BB-D5A5-1B2D-B1DA-631F140132FD}"/>
          </ac:spMkLst>
        </pc:spChg>
      </pc:sldChg>
      <pc:sldChg chg="modSp mod">
        <pc:chgData name="Dawood Shakeel" userId="11fba2df7862579f" providerId="LiveId" clId="{448B6B24-BC6C-4316-BC6B-AFABC3940BF8}" dt="2025-03-23T17:18:56.685" v="3017" actId="20577"/>
        <pc:sldMkLst>
          <pc:docMk/>
          <pc:sldMk cId="179037203" sldId="269"/>
        </pc:sldMkLst>
        <pc:spChg chg="mod">
          <ac:chgData name="Dawood Shakeel" userId="11fba2df7862579f" providerId="LiveId" clId="{448B6B24-BC6C-4316-BC6B-AFABC3940BF8}" dt="2025-03-23T17:18:56.685" v="3017" actId="20577"/>
          <ac:spMkLst>
            <pc:docMk/>
            <pc:sldMk cId="179037203" sldId="269"/>
            <ac:spMk id="8" creationId="{A484670B-DC48-9D6A-6A21-5DEA08ACEC0A}"/>
          </ac:spMkLst>
        </pc:spChg>
        <pc:picChg chg="mod">
          <ac:chgData name="Dawood Shakeel" userId="11fba2df7862579f" providerId="LiveId" clId="{448B6B24-BC6C-4316-BC6B-AFABC3940BF8}" dt="2025-03-23T16:30:16.631" v="1522" actId="14100"/>
          <ac:picMkLst>
            <pc:docMk/>
            <pc:sldMk cId="179037203" sldId="269"/>
            <ac:picMk id="5" creationId="{371C80BD-2CED-6B5F-DAA4-D3ECEF9B3644}"/>
          </ac:picMkLst>
        </pc:picChg>
      </pc:sldChg>
      <pc:sldChg chg="modSp add mod">
        <pc:chgData name="Dawood Shakeel" userId="11fba2df7862579f" providerId="LiveId" clId="{448B6B24-BC6C-4316-BC6B-AFABC3940BF8}" dt="2025-03-23T17:19:45.363" v="3055" actId="20577"/>
        <pc:sldMkLst>
          <pc:docMk/>
          <pc:sldMk cId="932519418" sldId="270"/>
        </pc:sldMkLst>
        <pc:spChg chg="mod">
          <ac:chgData name="Dawood Shakeel" userId="11fba2df7862579f" providerId="LiveId" clId="{448B6B24-BC6C-4316-BC6B-AFABC3940BF8}" dt="2025-03-23T16:02:25.763" v="657" actId="20577"/>
          <ac:spMkLst>
            <pc:docMk/>
            <pc:sldMk cId="932519418" sldId="270"/>
            <ac:spMk id="7" creationId="{4F8AF5BE-232F-567E-0146-70D71B45B054}"/>
          </ac:spMkLst>
        </pc:spChg>
        <pc:spChg chg="mod">
          <ac:chgData name="Dawood Shakeel" userId="11fba2df7862579f" providerId="LiveId" clId="{448B6B24-BC6C-4316-BC6B-AFABC3940BF8}" dt="2025-03-23T17:19:45.363" v="3055" actId="20577"/>
          <ac:spMkLst>
            <pc:docMk/>
            <pc:sldMk cId="932519418" sldId="270"/>
            <ac:spMk id="8" creationId="{A68196A9-2CBA-7FE8-2C09-08964E057209}"/>
          </ac:spMkLst>
        </pc:spChg>
        <pc:picChg chg="mod">
          <ac:chgData name="Dawood Shakeel" userId="11fba2df7862579f" providerId="LiveId" clId="{448B6B24-BC6C-4316-BC6B-AFABC3940BF8}" dt="2025-03-23T16:30:36.557" v="1525" actId="14100"/>
          <ac:picMkLst>
            <pc:docMk/>
            <pc:sldMk cId="932519418" sldId="270"/>
            <ac:picMk id="5" creationId="{2F348BA7-1383-1C81-3A96-1F7BD511C50D}"/>
          </ac:picMkLst>
        </pc:picChg>
      </pc:sldChg>
      <pc:sldChg chg="addSp delSp modSp add mod">
        <pc:chgData name="Dawood Shakeel" userId="11fba2df7862579f" providerId="LiveId" clId="{448B6B24-BC6C-4316-BC6B-AFABC3940BF8}" dt="2025-03-23T16:30:59.583" v="1529" actId="14100"/>
        <pc:sldMkLst>
          <pc:docMk/>
          <pc:sldMk cId="1680053797" sldId="271"/>
        </pc:sldMkLst>
        <pc:spChg chg="add mod">
          <ac:chgData name="Dawood Shakeel" userId="11fba2df7862579f" providerId="LiveId" clId="{448B6B24-BC6C-4316-BC6B-AFABC3940BF8}" dt="2025-03-23T16:05:08.055" v="801" actId="255"/>
          <ac:spMkLst>
            <pc:docMk/>
            <pc:sldMk cId="1680053797" sldId="271"/>
            <ac:spMk id="3" creationId="{6150DF98-9409-9263-32C9-B370F7BE4B8F}"/>
          </ac:spMkLst>
        </pc:spChg>
        <pc:spChg chg="add mod">
          <ac:chgData name="Dawood Shakeel" userId="11fba2df7862579f" providerId="LiveId" clId="{448B6B24-BC6C-4316-BC6B-AFABC3940BF8}" dt="2025-03-23T16:07:55.658" v="857" actId="1076"/>
          <ac:spMkLst>
            <pc:docMk/>
            <pc:sldMk cId="1680053797" sldId="271"/>
            <ac:spMk id="4" creationId="{828CE70A-3FD0-CB8A-CB76-1E56F929948C}"/>
          </ac:spMkLst>
        </pc:spChg>
        <pc:spChg chg="add mod">
          <ac:chgData name="Dawood Shakeel" userId="11fba2df7862579f" providerId="LiveId" clId="{448B6B24-BC6C-4316-BC6B-AFABC3940BF8}" dt="2025-03-23T16:05:58.377" v="826" actId="255"/>
          <ac:spMkLst>
            <pc:docMk/>
            <pc:sldMk cId="1680053797" sldId="271"/>
            <ac:spMk id="6" creationId="{49CC5470-64B5-2DA1-73B1-3058B4DD288B}"/>
          </ac:spMkLst>
        </pc:spChg>
        <pc:spChg chg="mod">
          <ac:chgData name="Dawood Shakeel" userId="11fba2df7862579f" providerId="LiveId" clId="{448B6B24-BC6C-4316-BC6B-AFABC3940BF8}" dt="2025-03-23T14:36:19.692" v="631" actId="20577"/>
          <ac:spMkLst>
            <pc:docMk/>
            <pc:sldMk cId="1680053797" sldId="271"/>
            <ac:spMk id="7" creationId="{D3B73157-C55C-0DC6-7621-785FAAAFEBD2}"/>
          </ac:spMkLst>
        </pc:spChg>
        <pc:spChg chg="del">
          <ac:chgData name="Dawood Shakeel" userId="11fba2df7862579f" providerId="LiveId" clId="{448B6B24-BC6C-4316-BC6B-AFABC3940BF8}" dt="2025-03-23T14:36:26.077" v="632" actId="478"/>
          <ac:spMkLst>
            <pc:docMk/>
            <pc:sldMk cId="1680053797" sldId="271"/>
            <ac:spMk id="8" creationId="{1B47AE0C-CCB7-F583-6F1F-B9DAC274FA1B}"/>
          </ac:spMkLst>
        </pc:spChg>
        <pc:spChg chg="add mod">
          <ac:chgData name="Dawood Shakeel" userId="11fba2df7862579f" providerId="LiveId" clId="{448B6B24-BC6C-4316-BC6B-AFABC3940BF8}" dt="2025-03-23T16:08:00.268" v="858" actId="1076"/>
          <ac:spMkLst>
            <pc:docMk/>
            <pc:sldMk cId="1680053797" sldId="271"/>
            <ac:spMk id="9" creationId="{6B07FC09-39FB-5334-B5F9-B78DBC42A090}"/>
          </ac:spMkLst>
        </pc:spChg>
        <pc:picChg chg="mod">
          <ac:chgData name="Dawood Shakeel" userId="11fba2df7862579f" providerId="LiveId" clId="{448B6B24-BC6C-4316-BC6B-AFABC3940BF8}" dt="2025-03-23T16:30:59.583" v="1529" actId="14100"/>
          <ac:picMkLst>
            <pc:docMk/>
            <pc:sldMk cId="1680053797" sldId="271"/>
            <ac:picMk id="5" creationId="{C0698653-10D0-7D40-18ED-F0BA3613AFC9}"/>
          </ac:picMkLst>
        </pc:picChg>
      </pc:sldChg>
      <pc:sldChg chg="addSp delSp modSp add mod ord">
        <pc:chgData name="Dawood Shakeel" userId="11fba2df7862579f" providerId="LiveId" clId="{448B6B24-BC6C-4316-BC6B-AFABC3940BF8}" dt="2025-03-23T16:31:34.537" v="1534" actId="1076"/>
        <pc:sldMkLst>
          <pc:docMk/>
          <pc:sldMk cId="3095640491" sldId="272"/>
        </pc:sldMkLst>
        <pc:spChg chg="mod">
          <ac:chgData name="Dawood Shakeel" userId="11fba2df7862579f" providerId="LiveId" clId="{448B6B24-BC6C-4316-BC6B-AFABC3940BF8}" dt="2025-03-23T16:19:11.180" v="1070" actId="1076"/>
          <ac:spMkLst>
            <pc:docMk/>
            <pc:sldMk cId="3095640491" sldId="272"/>
            <ac:spMk id="2" creationId="{4DE854C8-C5C0-4F2F-AAB3-BF28E5B8CCF7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3" creationId="{E22B2475-0488-2594-7BAD-C92ADB20D33B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4" creationId="{6CA7633E-C4D0-F566-EBF5-C4AC15162472}"/>
          </ac:spMkLst>
        </pc:spChg>
        <pc:spChg chg="add del mod">
          <ac:chgData name="Dawood Shakeel" userId="11fba2df7862579f" providerId="LiveId" clId="{448B6B24-BC6C-4316-BC6B-AFABC3940BF8}" dt="2025-03-23T16:14:47.351" v="966" actId="478"/>
          <ac:spMkLst>
            <pc:docMk/>
            <pc:sldMk cId="3095640491" sldId="272"/>
            <ac:spMk id="6" creationId="{ED4AA98E-A051-15D8-530D-42D67F8E7A70}"/>
          </ac:spMkLst>
        </pc:spChg>
        <pc:spChg chg="mod">
          <ac:chgData name="Dawood Shakeel" userId="11fba2df7862579f" providerId="LiveId" clId="{448B6B24-BC6C-4316-BC6B-AFABC3940BF8}" dt="2025-03-23T16:31:24.257" v="1533" actId="1076"/>
          <ac:spMkLst>
            <pc:docMk/>
            <pc:sldMk cId="3095640491" sldId="272"/>
            <ac:spMk id="7" creationId="{A8BE9D8B-043A-8965-49C5-D1BB7184DCCA}"/>
          </ac:spMkLst>
        </pc:spChg>
        <pc:spChg chg="del mod">
          <ac:chgData name="Dawood Shakeel" userId="11fba2df7862579f" providerId="LiveId" clId="{448B6B24-BC6C-4316-BC6B-AFABC3940BF8}" dt="2025-03-23T16:09:03.544" v="879" actId="478"/>
          <ac:spMkLst>
            <pc:docMk/>
            <pc:sldMk cId="3095640491" sldId="272"/>
            <ac:spMk id="8" creationId="{BE7394F3-C1DF-F063-43E0-15706EFB8F30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9" creationId="{73A38490-BEEA-FE1A-1514-2AF8A3B3B5EA}"/>
          </ac:spMkLst>
        </pc:spChg>
        <pc:spChg chg="add del mod">
          <ac:chgData name="Dawood Shakeel" userId="11fba2df7862579f" providerId="LiveId" clId="{448B6B24-BC6C-4316-BC6B-AFABC3940BF8}" dt="2025-03-23T16:14:48.370" v="967" actId="478"/>
          <ac:spMkLst>
            <pc:docMk/>
            <pc:sldMk cId="3095640491" sldId="272"/>
            <ac:spMk id="10" creationId="{9E23C8CD-6FED-FF1E-6190-739074443F87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11" creationId="{16D3FCA4-4818-83BB-3569-BA278FCEAB26}"/>
          </ac:spMkLst>
        </pc:spChg>
        <pc:spChg chg="add del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12" creationId="{7C7267C6-F309-13D2-7D3A-4EC40CDCE529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13" creationId="{69204D5B-E6AC-058D-4F59-3A69CC962D89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14" creationId="{FAF3C3AA-A48D-2BFF-5F62-B7D1644D9EAB}"/>
          </ac:spMkLst>
        </pc:spChg>
        <pc:spChg chg="add del mod">
          <ac:chgData name="Dawood Shakeel" userId="11fba2df7862579f" providerId="LiveId" clId="{448B6B24-BC6C-4316-BC6B-AFABC3940BF8}" dt="2025-03-23T16:20:53.962" v="1082" actId="478"/>
          <ac:spMkLst>
            <pc:docMk/>
            <pc:sldMk cId="3095640491" sldId="272"/>
            <ac:spMk id="15" creationId="{0F2FD7BE-B23E-187E-3797-CF998EA57384}"/>
          </ac:spMkLst>
        </pc:spChg>
        <pc:spChg chg="add del mod">
          <ac:chgData name="Dawood Shakeel" userId="11fba2df7862579f" providerId="LiveId" clId="{448B6B24-BC6C-4316-BC6B-AFABC3940BF8}" dt="2025-03-23T16:20:59.378" v="1085" actId="478"/>
          <ac:spMkLst>
            <pc:docMk/>
            <pc:sldMk cId="3095640491" sldId="272"/>
            <ac:spMk id="16" creationId="{7FDCC2AA-10CD-1CA5-404E-0F40AC6E0D1C}"/>
          </ac:spMkLst>
        </pc:spChg>
        <pc:spChg chg="add mod">
          <ac:chgData name="Dawood Shakeel" userId="11fba2df7862579f" providerId="LiveId" clId="{448B6B24-BC6C-4316-BC6B-AFABC3940BF8}" dt="2025-03-23T16:31:34.537" v="1534" actId="1076"/>
          <ac:spMkLst>
            <pc:docMk/>
            <pc:sldMk cId="3095640491" sldId="272"/>
            <ac:spMk id="17" creationId="{C0EE1F88-9E21-75AE-C66C-4EAB7D2C4FD1}"/>
          </ac:spMkLst>
        </pc:spChg>
        <pc:picChg chg="mod">
          <ac:chgData name="Dawood Shakeel" userId="11fba2df7862579f" providerId="LiveId" clId="{448B6B24-BC6C-4316-BC6B-AFABC3940BF8}" dt="2025-03-23T16:31:18.129" v="1532" actId="14100"/>
          <ac:picMkLst>
            <pc:docMk/>
            <pc:sldMk cId="3095640491" sldId="272"/>
            <ac:picMk id="5" creationId="{3838DE79-DB4D-D8D6-1E7C-9DD520548811}"/>
          </ac:picMkLst>
        </pc:picChg>
      </pc:sldChg>
      <pc:sldChg chg="addSp modSp add mod ord">
        <pc:chgData name="Dawood Shakeel" userId="11fba2df7862579f" providerId="LiveId" clId="{448B6B24-BC6C-4316-BC6B-AFABC3940BF8}" dt="2025-03-23T16:32:11.170" v="1551" actId="20577"/>
        <pc:sldMkLst>
          <pc:docMk/>
          <pc:sldMk cId="42143706" sldId="273"/>
        </pc:sldMkLst>
        <pc:spChg chg="add mod">
          <ac:chgData name="Dawood Shakeel" userId="11fba2df7862579f" providerId="LiveId" clId="{448B6B24-BC6C-4316-BC6B-AFABC3940BF8}" dt="2025-03-23T16:28:22.380" v="1500" actId="255"/>
          <ac:spMkLst>
            <pc:docMk/>
            <pc:sldMk cId="42143706" sldId="273"/>
            <ac:spMk id="2" creationId="{363A3DC6-862C-1411-A0AD-84884F574FCA}"/>
          </ac:spMkLst>
        </pc:spChg>
        <pc:spChg chg="mod">
          <ac:chgData name="Dawood Shakeel" userId="11fba2df7862579f" providerId="LiveId" clId="{448B6B24-BC6C-4316-BC6B-AFABC3940BF8}" dt="2025-03-23T16:32:11.170" v="1551" actId="20577"/>
          <ac:spMkLst>
            <pc:docMk/>
            <pc:sldMk cId="42143706" sldId="273"/>
            <ac:spMk id="4" creationId="{724FC30A-DF45-77EA-1505-F34BF554E6AC}"/>
          </ac:spMkLst>
        </pc:spChg>
      </pc:sldChg>
      <pc:sldChg chg="delSp modSp add mod">
        <pc:chgData name="Dawood Shakeel" userId="11fba2df7862579f" providerId="LiveId" clId="{448B6B24-BC6C-4316-BC6B-AFABC3940BF8}" dt="2025-03-23T17:13:50.518" v="2989" actId="20577"/>
        <pc:sldMkLst>
          <pc:docMk/>
          <pc:sldMk cId="708133931" sldId="274"/>
        </pc:sldMkLst>
        <pc:spChg chg="mod">
          <ac:chgData name="Dawood Shakeel" userId="11fba2df7862579f" providerId="LiveId" clId="{448B6B24-BC6C-4316-BC6B-AFABC3940BF8}" dt="2025-03-23T17:13:50.518" v="2989" actId="20577"/>
          <ac:spMkLst>
            <pc:docMk/>
            <pc:sldMk cId="708133931" sldId="274"/>
            <ac:spMk id="4" creationId="{10D72696-1BB5-4D8E-AE3A-1B5A83EFCB26}"/>
          </ac:spMkLst>
        </pc:spChg>
        <pc:spChg chg="del">
          <ac:chgData name="Dawood Shakeel" userId="11fba2df7862579f" providerId="LiveId" clId="{448B6B24-BC6C-4316-BC6B-AFABC3940BF8}" dt="2025-03-23T17:13:32.715" v="2975" actId="478"/>
          <ac:spMkLst>
            <pc:docMk/>
            <pc:sldMk cId="708133931" sldId="274"/>
            <ac:spMk id="5" creationId="{E516F9E1-F9E9-FCCE-581C-2330DD0A81E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Demographic bifurcation of customers based on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9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6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B2-4A0C-BAD8-234280A6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5942672"/>
        <c:axId val="1055947472"/>
      </c:barChart>
      <c:catAx>
        <c:axId val="105594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47472"/>
        <c:auto val="1"/>
        <c:lblAlgn val="ctr"/>
        <c:lblOffset val="100"/>
        <c:noMultiLvlLbl val="0"/>
      </c:catAx>
      <c:valAx>
        <c:axId val="105594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42672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Bifurcation</a:t>
            </a:r>
            <a:r>
              <a:rPr lang="en-US" sz="1800" b="1" baseline="0" dirty="0">
                <a:solidFill>
                  <a:schemeClr val="tx1"/>
                </a:solidFill>
              </a:rPr>
              <a:t> of customers based on sex</a:t>
            </a:r>
            <a:endParaRPr lang="en-IN" sz="18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915562913907288"/>
          <c:y val="2.9644268774703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62-4509-949C-FBF47BEC8F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>
                <a:softEdge rad="393700"/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2-4509-949C-FBF47BEC8F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Sales</a:t>
            </a:r>
            <a:r>
              <a:rPr lang="en-US" b="1" baseline="0" dirty="0"/>
              <a:t> figure of different Product IDs in the age groups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5113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1">
                  <c:v>90</c:v>
                </c:pt>
                <c:pt idx="3">
                  <c:v>30</c:v>
                </c:pt>
                <c:pt idx="4">
                  <c:v>150</c:v>
                </c:pt>
                <c:pt idx="6">
                  <c:v>40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4-4BF0-B010-1B6BEDE8CB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5114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65</c:v>
                </c:pt>
                <c:pt idx="2">
                  <c:v>110</c:v>
                </c:pt>
                <c:pt idx="7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84-4BF0-B010-1B6BEDE8CB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5115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50</c:v>
                </c:pt>
                <c:pt idx="1">
                  <c:v>75</c:v>
                </c:pt>
                <c:pt idx="3">
                  <c:v>50</c:v>
                </c:pt>
                <c:pt idx="5">
                  <c:v>35</c:v>
                </c:pt>
                <c:pt idx="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84-4BF0-B010-1B6BEDE8CB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5116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1">
                  <c:v>130</c:v>
                </c:pt>
                <c:pt idx="6">
                  <c:v>30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84-4BF0-B010-1B6BEDE8CB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5117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1">
                  <c:v>40</c:v>
                </c:pt>
                <c:pt idx="2">
                  <c:v>20</c:v>
                </c:pt>
                <c:pt idx="4">
                  <c:v>50</c:v>
                </c:pt>
                <c:pt idx="6">
                  <c:v>40</c:v>
                </c:pt>
                <c:pt idx="7">
                  <c:v>35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84-4BF0-B010-1B6BEDE8CBF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5118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20 - 25</c:v>
                </c:pt>
                <c:pt idx="1">
                  <c:v>25 - 30</c:v>
                </c:pt>
                <c:pt idx="2">
                  <c:v>30 - 35</c:v>
                </c:pt>
                <c:pt idx="3">
                  <c:v>35 - 40</c:v>
                </c:pt>
                <c:pt idx="4">
                  <c:v>40 - 45</c:v>
                </c:pt>
                <c:pt idx="5">
                  <c:v>45 - 50</c:v>
                </c:pt>
                <c:pt idx="6">
                  <c:v>50 - 55</c:v>
                </c:pt>
                <c:pt idx="7">
                  <c:v>55 - 60</c:v>
                </c:pt>
                <c:pt idx="8">
                  <c:v>60 - 65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100</c:v>
                </c:pt>
                <c:pt idx="3">
                  <c:v>50</c:v>
                </c:pt>
                <c:pt idx="4">
                  <c:v>25</c:v>
                </c:pt>
                <c:pt idx="5">
                  <c:v>75</c:v>
                </c:pt>
                <c:pt idx="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84-4BF0-B010-1B6BEDE8CB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608384"/>
        <c:axId val="200614144"/>
      </c:barChart>
      <c:catAx>
        <c:axId val="20060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14144"/>
        <c:crosses val="autoZero"/>
        <c:auto val="1"/>
        <c:lblAlgn val="ctr"/>
        <c:lblOffset val="100"/>
        <c:noMultiLvlLbl val="0"/>
      </c:catAx>
      <c:valAx>
        <c:axId val="2006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60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Market share of products among Male customers.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Units Purchased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5113</c:v>
                </c:pt>
                <c:pt idx="1">
                  <c:v>5114</c:v>
                </c:pt>
                <c:pt idx="2">
                  <c:v>5115</c:v>
                </c:pt>
                <c:pt idx="3">
                  <c:v>5116</c:v>
                </c:pt>
                <c:pt idx="4">
                  <c:v>5117</c:v>
                </c:pt>
                <c:pt idx="5">
                  <c:v>5118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290</c:v>
                </c:pt>
                <c:pt idx="1">
                  <c:v>125</c:v>
                </c:pt>
                <c:pt idx="2">
                  <c:v>150</c:v>
                </c:pt>
                <c:pt idx="3">
                  <c:v>145</c:v>
                </c:pt>
                <c:pt idx="4">
                  <c:v>200</c:v>
                </c:pt>
                <c:pt idx="5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9-4391-96FB-218E6B5F37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Market share of products among Female customers.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Units Purchased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6-4478-B5EC-0D46BBA2031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D6-4478-B5EC-0D46BBA2031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D6-4478-B5EC-0D46BBA2031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D6-4478-B5EC-0D46BBA2031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FD6-4478-B5EC-0D46BBA2031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FD6-4478-B5EC-0D46BBA203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5113</c:v>
                </c:pt>
                <c:pt idx="1">
                  <c:v>5114</c:v>
                </c:pt>
                <c:pt idx="2">
                  <c:v>5115</c:v>
                </c:pt>
                <c:pt idx="3">
                  <c:v>5116</c:v>
                </c:pt>
                <c:pt idx="4">
                  <c:v>5117</c:v>
                </c:pt>
                <c:pt idx="5">
                  <c:v>5118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175</c:v>
                </c:pt>
                <c:pt idx="2">
                  <c:v>125</c:v>
                </c:pt>
                <c:pt idx="3">
                  <c:v>40</c:v>
                </c:pt>
                <c:pt idx="4">
                  <c:v>0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D6-4478-B5EC-0D46BBA203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0073-C569-B774-342D-EF067104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2FDCE-EBCB-FD77-3235-2F9E8D0A2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0D69-01DF-81B9-42C5-A19DE953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87B3-04CE-3220-DA06-D38AC6C8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DE6E-7A34-6069-622A-797A0D9B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5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1081-1064-A173-F62B-BA93C597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B5C7A-8CB4-ADAA-D253-3D4029D1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EE42-EA69-DD7C-09CF-08605D22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935C-1173-8338-B5DD-A13D1D68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ACF7-52DC-0D0D-9C89-5B33BF14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20C5E-3733-5784-EB4C-5A2659D9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94DF2-D85E-E76A-D21A-C9CF9DE20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24F2-345B-DA27-27A4-58EA502B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4B62-8C81-1CA6-48A5-8C006D75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26E03-229C-BA9E-2605-89D22BB4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2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5493-C249-9302-E831-177403CF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F6E0-4774-C812-6D96-25580326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D0B9-B29F-514F-AC5F-76994F69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146B7-2805-5065-6E22-2E8852B8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14A4-4F4E-206C-C11D-9DECBE77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31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519D-D638-9292-C848-D8705BD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83EE-86EE-ADE9-31D6-79D1A6597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74CA-3A19-0727-3A92-891097B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526B-96BC-77DE-F5BA-4E9391E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0BE6-77DB-3814-6B12-EA514150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0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7AC-E563-1E7F-1EB9-E6BBDF37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CEBF-C664-1ADB-58E0-31456A96D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B65D9-0E80-9BD6-4B6E-1403B0E8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2EBF-5291-2B61-4DB7-FB528654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2845-4E45-4050-53F7-8F5B1D6C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183D-D26C-4272-5758-6A24ACEC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0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9E18-83BC-2798-C631-CE280AC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B57F-A3E9-76E2-CA09-5172158D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95D7-8FC0-1F1B-7445-C3FE0E673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E9C87-7FCA-16B3-336B-188B0E494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B7B1-F98B-778C-C1FD-8C907B1A6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FD468-E191-85CE-C8F2-D7E9BB8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E6689-58F5-CB38-AEA7-970D5E4C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44F3-2D1B-BFF6-8F58-8EAB0CA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4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8205-8708-53C3-75AB-3DA75E24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85441-2962-76E6-D813-6A48A81E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49D4-33AC-9EEB-3745-50D1C7C5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C5BF4-DFAD-A782-72AD-CAB73A3D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42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BE5F1-3611-8959-04F2-0DF176EC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276CB-2DBA-7B2F-A407-FAEC106F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33058-9690-FA62-90C6-8E4EF942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9201-0B41-CCD3-ED01-3CC2D086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9CA3-DCA6-1534-0CB6-BE349D94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0008-5B6B-245E-5F19-9EC2B2A5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27FAB-B9AD-B7C6-86E5-1570B91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093F-D2CF-607F-6D3F-924270D9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794E-BBB2-890A-823F-F8A955F2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46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E427-E813-6BF8-59D0-3316DD68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9991F-33D0-E24E-DEC0-A2ABE38A6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8D88-7167-E1C4-D31E-3BE628A02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EFF9-7A32-9045-CC76-950C4768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A52B-E874-B8AB-3EFE-725DA62A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03ED-72AE-FEF8-B8A8-9D14252F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4FAA0-852F-C804-0104-CB76809D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76AC6-21CE-6B65-8DCC-BB8B97AA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069E-D89A-E4D1-4444-FD29263CE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0FAB-DFC2-4219-B755-79867D84E5C3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06FB1-7AE1-E7FC-217D-1378BF772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0421-2013-FD49-B328-3B6F3B71D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570D-C9F8-4FFC-913C-E8DC0861725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54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F8C8-1081-EFBE-8D03-37D0432F5D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0A97-7FE8-EAF5-2031-5BDFA07AD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1A298-9074-22EF-A323-C6E73B03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8575" y="-1883295"/>
            <a:ext cx="22913898" cy="11798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E4198-7065-DEF9-7721-67D75731C4EC}"/>
              </a:ext>
            </a:extLst>
          </p:cNvPr>
          <p:cNvSpPr txBox="1"/>
          <p:nvPr/>
        </p:nvSpPr>
        <p:spPr>
          <a:xfrm>
            <a:off x="2509896" y="1962220"/>
            <a:ext cx="3204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D.Shakeel Inc</a:t>
            </a:r>
            <a:endParaRPr lang="en-IN" sz="4000" i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7FD74-9CC3-D982-4E7A-93B89345F9A7}"/>
              </a:ext>
            </a:extLst>
          </p:cNvPr>
          <p:cNvSpPr txBox="1"/>
          <p:nvPr/>
        </p:nvSpPr>
        <p:spPr>
          <a:xfrm>
            <a:off x="757175" y="1237576"/>
            <a:ext cx="4737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ANALYSIS</a:t>
            </a:r>
            <a:endParaRPr lang="en-IN" sz="5400" b="1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09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80F3-BA1F-51D7-E1FE-0300A84FB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7C0A2-59B7-22D5-9A5E-4D7267841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0DEB52-5B88-8615-6171-E3351472D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076051"/>
              </p:ext>
            </p:extLst>
          </p:nvPr>
        </p:nvGraphicFramePr>
        <p:xfrm>
          <a:off x="-1" y="0"/>
          <a:ext cx="943905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C3FFA61-C9FB-C1DD-F54B-FF4D0BFAC800}"/>
              </a:ext>
            </a:extLst>
          </p:cNvPr>
          <p:cNvSpPr txBox="1"/>
          <p:nvPr/>
        </p:nvSpPr>
        <p:spPr>
          <a:xfrm>
            <a:off x="9519920" y="177069"/>
            <a:ext cx="259121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dirty="0"/>
              <a:t>First, we look at how the products performed in different age groups.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Ages 25 – 30 &amp; 55 – 60, having greatest number of customers, have the most units sold. The bulk of the purchases comes from these age groups.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 aggregate of 55 units were sold in the age group 60 – 65, which is the least compared to all other groups.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On a standalone basis, the product ID 5113 was most sold between 40 – 45 years old, relative to all other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D697-B12A-52FA-474B-A397DBE3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8061B-7F91-BB67-1C67-43B8DDD88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A537E2-F23D-B112-50D4-5980786D0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262742"/>
              </p:ext>
            </p:extLst>
          </p:nvPr>
        </p:nvGraphicFramePr>
        <p:xfrm>
          <a:off x="-568325" y="0"/>
          <a:ext cx="812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FAF887-8673-D85D-C6A5-96C11A3420E6}"/>
              </a:ext>
            </a:extLst>
          </p:cNvPr>
          <p:cNvSpPr txBox="1"/>
          <p:nvPr/>
        </p:nvSpPr>
        <p:spPr>
          <a:xfrm>
            <a:off x="6913984" y="731431"/>
            <a:ext cx="5001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Now, w</a:t>
            </a:r>
            <a:r>
              <a:rPr lang="en-IN" sz="1800" dirty="0"/>
              <a:t>e look at how the products performed </a:t>
            </a:r>
            <a:r>
              <a:rPr lang="en-IN" dirty="0"/>
              <a:t>between Male and Female customers.</a:t>
            </a:r>
          </a:p>
          <a:p>
            <a:pPr algn="just"/>
            <a:endParaRPr lang="en-IN" sz="1800" dirty="0"/>
          </a:p>
          <a:p>
            <a:pPr algn="just"/>
            <a:r>
              <a:rPr lang="en-IN" sz="1800" dirty="0"/>
              <a:t>Product ID 5113 was the most sold making up to 25% share amongst the total male customer, followed by 5118 at 22%. </a:t>
            </a:r>
            <a:r>
              <a:rPr lang="en-IN" dirty="0"/>
              <a:t>Both comprising the bulk of the sales, around 57%.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FA6958E-78D3-6A80-5779-07F6980DD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073408"/>
              </p:ext>
            </p:extLst>
          </p:nvPr>
        </p:nvGraphicFramePr>
        <p:xfrm>
          <a:off x="-568325" y="3429000"/>
          <a:ext cx="8128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B28A04-5791-A6D7-71AD-392E59A7A3DB}"/>
              </a:ext>
            </a:extLst>
          </p:cNvPr>
          <p:cNvSpPr txBox="1"/>
          <p:nvPr/>
        </p:nvSpPr>
        <p:spPr>
          <a:xfrm>
            <a:off x="6913984" y="4127837"/>
            <a:ext cx="5001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Amongst the female customers, Product ID 5114 was the most sold product, followed by 5115 comprising of 70% of the sale.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worth noting that product ID 5117 could not sale even a single unit amongst female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3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FF0AC-6073-D721-7715-067F3C47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1C61B-5F65-BD1D-1BB2-FDFBF0C8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2A6AD8-1219-08F4-DA55-F6FC329F93BD}"/>
              </a:ext>
            </a:extLst>
          </p:cNvPr>
          <p:cNvSpPr/>
          <p:nvPr/>
        </p:nvSpPr>
        <p:spPr>
          <a:xfrm>
            <a:off x="394995" y="2631232"/>
            <a:ext cx="2239347" cy="2621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E73CC-62F7-258D-1198-B76397BB6729}"/>
              </a:ext>
            </a:extLst>
          </p:cNvPr>
          <p:cNvSpPr/>
          <p:nvPr/>
        </p:nvSpPr>
        <p:spPr>
          <a:xfrm>
            <a:off x="2634342" y="3256384"/>
            <a:ext cx="2239347" cy="1996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98189-3DD1-278B-5BFE-DAA8A967D4B6}"/>
              </a:ext>
            </a:extLst>
          </p:cNvPr>
          <p:cNvSpPr/>
          <p:nvPr/>
        </p:nvSpPr>
        <p:spPr>
          <a:xfrm>
            <a:off x="4873689" y="3956179"/>
            <a:ext cx="2239347" cy="12969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8CF75-B6DC-23BF-511B-56B1DC086986}"/>
              </a:ext>
            </a:extLst>
          </p:cNvPr>
          <p:cNvSpPr txBox="1"/>
          <p:nvPr/>
        </p:nvSpPr>
        <p:spPr>
          <a:xfrm>
            <a:off x="823038" y="1512866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5113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3E61A-A603-E049-88A5-AABB00D7BE57}"/>
              </a:ext>
            </a:extLst>
          </p:cNvPr>
          <p:cNvSpPr txBox="1"/>
          <p:nvPr/>
        </p:nvSpPr>
        <p:spPr>
          <a:xfrm>
            <a:off x="1136392" y="755779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3A2F8-7A29-29F1-4BD3-A8F0C854C7B9}"/>
              </a:ext>
            </a:extLst>
          </p:cNvPr>
          <p:cNvSpPr txBox="1"/>
          <p:nvPr/>
        </p:nvSpPr>
        <p:spPr>
          <a:xfrm>
            <a:off x="2947696" y="2200345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5114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816FB-96D4-AB39-1BC8-DCE9E35C85B0}"/>
              </a:ext>
            </a:extLst>
          </p:cNvPr>
          <p:cNvSpPr txBox="1"/>
          <p:nvPr/>
        </p:nvSpPr>
        <p:spPr>
          <a:xfrm>
            <a:off x="3261050" y="1443258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1D2D6-2FCE-F6FD-1761-6178FB4519CF}"/>
              </a:ext>
            </a:extLst>
          </p:cNvPr>
          <p:cNvSpPr txBox="1"/>
          <p:nvPr/>
        </p:nvSpPr>
        <p:spPr>
          <a:xfrm>
            <a:off x="5224170" y="2907793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5118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30B49-2B51-857A-9518-C9B46D807DBA}"/>
              </a:ext>
            </a:extLst>
          </p:cNvPr>
          <p:cNvSpPr txBox="1"/>
          <p:nvPr/>
        </p:nvSpPr>
        <p:spPr>
          <a:xfrm>
            <a:off x="5537524" y="2150706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56736-5F45-8D6B-744F-A957D037FA19}"/>
              </a:ext>
            </a:extLst>
          </p:cNvPr>
          <p:cNvSpPr txBox="1"/>
          <p:nvPr/>
        </p:nvSpPr>
        <p:spPr>
          <a:xfrm>
            <a:off x="7695227" y="2511021"/>
            <a:ext cx="4015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terms of which product ID was the </a:t>
            </a:r>
            <a:r>
              <a:rPr lang="en-US" b="1" dirty="0"/>
              <a:t>most sold</a:t>
            </a:r>
            <a:r>
              <a:rPr lang="en-US" dirty="0"/>
              <a:t> product, the ranking are as follows: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#1 – 5113, with 350 units sold.</a:t>
            </a:r>
          </a:p>
          <a:p>
            <a:pPr algn="just"/>
            <a:r>
              <a:rPr lang="en-US" dirty="0"/>
              <a:t>#2 – 5114, with 300 units sold.</a:t>
            </a:r>
          </a:p>
          <a:p>
            <a:pPr algn="just"/>
            <a:r>
              <a:rPr lang="en-US" dirty="0"/>
              <a:t>#3 – 5118, with 280 units sold.</a:t>
            </a:r>
          </a:p>
          <a:p>
            <a:pPr algn="just"/>
            <a:r>
              <a:rPr lang="en-US" dirty="0"/>
              <a:t>#4 – 5115, with 275 units sold.</a:t>
            </a:r>
          </a:p>
          <a:p>
            <a:pPr algn="just"/>
            <a:r>
              <a:rPr lang="en-US" dirty="0"/>
              <a:t>#5 – 5117, with 200 units sold.</a:t>
            </a:r>
          </a:p>
          <a:p>
            <a:pPr algn="just"/>
            <a:r>
              <a:rPr lang="en-US" dirty="0"/>
              <a:t>#6 – 5116, with 185 units sold.</a:t>
            </a:r>
          </a:p>
        </p:txBody>
      </p:sp>
    </p:spTree>
    <p:extLst>
      <p:ext uri="{BB962C8B-B14F-4D97-AF65-F5344CB8AC3E}">
        <p14:creationId xmlns:p14="http://schemas.microsoft.com/office/powerpoint/2010/main" val="85386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EF57-85D1-1726-EF67-D55FBCE33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0E0A5-2F2B-E082-CA76-7084F867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6A2950-6560-53FF-6D61-1709B1226989}"/>
              </a:ext>
            </a:extLst>
          </p:cNvPr>
          <p:cNvSpPr/>
          <p:nvPr/>
        </p:nvSpPr>
        <p:spPr>
          <a:xfrm>
            <a:off x="394995" y="2631232"/>
            <a:ext cx="2239347" cy="2621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D4FB9-FDF4-B87D-3D8A-21400BE5AF51}"/>
              </a:ext>
            </a:extLst>
          </p:cNvPr>
          <p:cNvSpPr/>
          <p:nvPr/>
        </p:nvSpPr>
        <p:spPr>
          <a:xfrm>
            <a:off x="2634342" y="3256384"/>
            <a:ext cx="2239347" cy="1996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373D9-7C80-3ADF-57B0-864671127727}"/>
              </a:ext>
            </a:extLst>
          </p:cNvPr>
          <p:cNvSpPr/>
          <p:nvPr/>
        </p:nvSpPr>
        <p:spPr>
          <a:xfrm>
            <a:off x="4873689" y="3956179"/>
            <a:ext cx="2239347" cy="12969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2A536-1749-4541-B903-1CE721C52069}"/>
              </a:ext>
            </a:extLst>
          </p:cNvPr>
          <p:cNvSpPr txBox="1"/>
          <p:nvPr/>
        </p:nvSpPr>
        <p:spPr>
          <a:xfrm>
            <a:off x="823038" y="1512866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5116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F6EB4-5181-2C27-53F5-CD08CA9F1FE1}"/>
              </a:ext>
            </a:extLst>
          </p:cNvPr>
          <p:cNvSpPr txBox="1"/>
          <p:nvPr/>
        </p:nvSpPr>
        <p:spPr>
          <a:xfrm>
            <a:off x="1136392" y="755779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EE0A9-80CC-96BE-778E-B51A1FFFE160}"/>
              </a:ext>
            </a:extLst>
          </p:cNvPr>
          <p:cNvSpPr txBox="1"/>
          <p:nvPr/>
        </p:nvSpPr>
        <p:spPr>
          <a:xfrm>
            <a:off x="2947696" y="2200345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5113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D2C8A-9BB5-BF65-5FB2-DBAA83ABA31E}"/>
              </a:ext>
            </a:extLst>
          </p:cNvPr>
          <p:cNvSpPr txBox="1"/>
          <p:nvPr/>
        </p:nvSpPr>
        <p:spPr>
          <a:xfrm>
            <a:off x="3261050" y="1443258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38929-B448-AFF1-08FF-6398EE44173F}"/>
              </a:ext>
            </a:extLst>
          </p:cNvPr>
          <p:cNvSpPr txBox="1"/>
          <p:nvPr/>
        </p:nvSpPr>
        <p:spPr>
          <a:xfrm>
            <a:off x="5224170" y="2907793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5117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EE7AA-1878-2051-8527-EFAF1C041CDA}"/>
              </a:ext>
            </a:extLst>
          </p:cNvPr>
          <p:cNvSpPr txBox="1"/>
          <p:nvPr/>
        </p:nvSpPr>
        <p:spPr>
          <a:xfrm>
            <a:off x="5537524" y="2150706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35B05-DFA3-E782-CB1A-E89398FECE5B}"/>
              </a:ext>
            </a:extLst>
          </p:cNvPr>
          <p:cNvSpPr txBox="1"/>
          <p:nvPr/>
        </p:nvSpPr>
        <p:spPr>
          <a:xfrm>
            <a:off x="7644881" y="2511021"/>
            <a:ext cx="4015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terms of which product ID was the </a:t>
            </a:r>
            <a:r>
              <a:rPr lang="en-US" b="1" dirty="0"/>
              <a:t>most rated </a:t>
            </a:r>
            <a:r>
              <a:rPr lang="en-US" dirty="0"/>
              <a:t>out of 5 stars, the ranking are as follows: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#1 – 5116, with 4.5 score.</a:t>
            </a:r>
          </a:p>
          <a:p>
            <a:pPr algn="just"/>
            <a:r>
              <a:rPr lang="en-US" dirty="0"/>
              <a:t>#2 – 5113, with 4.4 score.</a:t>
            </a:r>
          </a:p>
          <a:p>
            <a:pPr algn="just"/>
            <a:r>
              <a:rPr lang="en-US" dirty="0"/>
              <a:t>#3 – 5117, with 4.2 score.</a:t>
            </a:r>
          </a:p>
          <a:p>
            <a:pPr algn="just"/>
            <a:r>
              <a:rPr lang="en-US" dirty="0"/>
              <a:t>#4 – 5115, with 4.1 score.</a:t>
            </a:r>
          </a:p>
          <a:p>
            <a:pPr algn="just"/>
            <a:r>
              <a:rPr lang="en-US" dirty="0"/>
              <a:t>#5 – 5114, with 4.0 score.</a:t>
            </a:r>
          </a:p>
          <a:p>
            <a:pPr algn="just"/>
            <a:r>
              <a:rPr lang="en-US" dirty="0"/>
              <a:t>#6 – 5118, with 4.0 score.</a:t>
            </a:r>
          </a:p>
        </p:txBody>
      </p:sp>
    </p:spTree>
    <p:extLst>
      <p:ext uri="{BB962C8B-B14F-4D97-AF65-F5344CB8AC3E}">
        <p14:creationId xmlns:p14="http://schemas.microsoft.com/office/powerpoint/2010/main" val="383707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77C8-C7B4-6604-53AF-595DB60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F4526-66A9-610E-8238-966A3B089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A3D51-EB23-57F5-1EB1-3DE936C63EC8}"/>
              </a:ext>
            </a:extLst>
          </p:cNvPr>
          <p:cNvSpPr txBox="1"/>
          <p:nvPr/>
        </p:nvSpPr>
        <p:spPr>
          <a:xfrm>
            <a:off x="706120" y="1074509"/>
            <a:ext cx="107797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It is worth noting that the least sold product ID 5116 was the best average rated product.</a:t>
            </a:r>
          </a:p>
          <a:p>
            <a:pPr algn="ctr"/>
            <a:r>
              <a:rPr lang="en-US" sz="5000" dirty="0"/>
              <a:t>The company can leverage the ratings for the product ID 5116 to boost its sale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38129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809C-C0AA-642C-6470-EA00E03C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F7CDC-72B1-05BA-AAE8-2494A1BF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6B1A7F-CACC-9B6F-14AD-90BE850D4911}"/>
              </a:ext>
            </a:extLst>
          </p:cNvPr>
          <p:cNvSpPr/>
          <p:nvPr/>
        </p:nvSpPr>
        <p:spPr>
          <a:xfrm>
            <a:off x="394995" y="2631232"/>
            <a:ext cx="2239347" cy="2621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183D7-E4FA-2426-9F67-F65156E6ACEF}"/>
              </a:ext>
            </a:extLst>
          </p:cNvPr>
          <p:cNvSpPr/>
          <p:nvPr/>
        </p:nvSpPr>
        <p:spPr>
          <a:xfrm>
            <a:off x="2634342" y="3256384"/>
            <a:ext cx="2239347" cy="199674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5358CD-DC36-2AB7-81A2-851EE9031C7A}"/>
              </a:ext>
            </a:extLst>
          </p:cNvPr>
          <p:cNvSpPr/>
          <p:nvPr/>
        </p:nvSpPr>
        <p:spPr>
          <a:xfrm>
            <a:off x="4873689" y="3956179"/>
            <a:ext cx="2239347" cy="129695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F2611-0563-904D-228E-7E3F8781BB77}"/>
              </a:ext>
            </a:extLst>
          </p:cNvPr>
          <p:cNvSpPr txBox="1"/>
          <p:nvPr/>
        </p:nvSpPr>
        <p:spPr>
          <a:xfrm>
            <a:off x="823038" y="1512866"/>
            <a:ext cx="1520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Hills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19D49-BE76-E333-EED6-EF3428AE2823}"/>
              </a:ext>
            </a:extLst>
          </p:cNvPr>
          <p:cNvSpPr txBox="1"/>
          <p:nvPr/>
        </p:nvSpPr>
        <p:spPr>
          <a:xfrm>
            <a:off x="1136392" y="755779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#1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7584C-D6F0-DA42-D568-CB47D4CB05B6}"/>
              </a:ext>
            </a:extLst>
          </p:cNvPr>
          <p:cNvSpPr txBox="1"/>
          <p:nvPr/>
        </p:nvSpPr>
        <p:spPr>
          <a:xfrm>
            <a:off x="2664331" y="2207998"/>
            <a:ext cx="2589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Williams</a:t>
            </a:r>
            <a:endParaRPr lang="en-IN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8DFD9-C3AF-451E-8B68-BD8981B6482C}"/>
              </a:ext>
            </a:extLst>
          </p:cNvPr>
          <p:cNvSpPr txBox="1"/>
          <p:nvPr/>
        </p:nvSpPr>
        <p:spPr>
          <a:xfrm>
            <a:off x="3261050" y="1443258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#2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3657A-FF5F-13E0-3676-71692171A520}"/>
              </a:ext>
            </a:extLst>
          </p:cNvPr>
          <p:cNvSpPr txBox="1"/>
          <p:nvPr/>
        </p:nvSpPr>
        <p:spPr>
          <a:xfrm>
            <a:off x="5224169" y="2907793"/>
            <a:ext cx="1713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Taylor</a:t>
            </a:r>
            <a:endParaRPr lang="en-IN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71005-730E-5A3E-AB86-956D95793D54}"/>
              </a:ext>
            </a:extLst>
          </p:cNvPr>
          <p:cNvSpPr txBox="1"/>
          <p:nvPr/>
        </p:nvSpPr>
        <p:spPr>
          <a:xfrm>
            <a:off x="5537524" y="2150706"/>
            <a:ext cx="11476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#3</a:t>
            </a:r>
            <a:endParaRPr lang="en-IN" sz="5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5D0BB-D5A5-1B2D-B1DA-631F140132FD}"/>
              </a:ext>
            </a:extLst>
          </p:cNvPr>
          <p:cNvSpPr txBox="1"/>
          <p:nvPr/>
        </p:nvSpPr>
        <p:spPr>
          <a:xfrm>
            <a:off x="7644881" y="2754861"/>
            <a:ext cx="4015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best performing employees</a:t>
            </a:r>
            <a:r>
              <a:rPr lang="en-US" dirty="0"/>
              <a:t> are ranked as follows: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#1 – Molly Hills.</a:t>
            </a:r>
          </a:p>
          <a:p>
            <a:pPr algn="just"/>
            <a:r>
              <a:rPr lang="en-US" dirty="0"/>
              <a:t>#2 – </a:t>
            </a:r>
            <a:r>
              <a:rPr lang="en-US"/>
              <a:t>Paul Williams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#3 – Sam Taylor.</a:t>
            </a:r>
          </a:p>
          <a:p>
            <a:pPr algn="just"/>
            <a:r>
              <a:rPr lang="en-US" dirty="0"/>
              <a:t>#4 – John Doe.</a:t>
            </a:r>
          </a:p>
          <a:p>
            <a:pPr algn="just"/>
            <a:r>
              <a:rPr lang="en-US" dirty="0"/>
              <a:t>#5 – Emmanuel Fontaine.</a:t>
            </a:r>
          </a:p>
          <a:p>
            <a:pPr algn="just"/>
            <a:r>
              <a:rPr lang="en-US" dirty="0"/>
              <a:t>#6 – Max Euler.</a:t>
            </a:r>
          </a:p>
        </p:txBody>
      </p:sp>
    </p:spTree>
    <p:extLst>
      <p:ext uri="{BB962C8B-B14F-4D97-AF65-F5344CB8AC3E}">
        <p14:creationId xmlns:p14="http://schemas.microsoft.com/office/powerpoint/2010/main" val="184126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0B1A-B746-FC34-FC1B-FB2D85BD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3100D-8DDD-9078-FE8B-A8D188ED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A49B-4821-D68E-DC53-701F0CF17E38}"/>
              </a:ext>
            </a:extLst>
          </p:cNvPr>
          <p:cNvSpPr txBox="1"/>
          <p:nvPr/>
        </p:nvSpPr>
        <p:spPr>
          <a:xfrm>
            <a:off x="706120" y="390148"/>
            <a:ext cx="10779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1042E-7920-3722-C447-AF1E4BE4A03B}"/>
              </a:ext>
            </a:extLst>
          </p:cNvPr>
          <p:cNvSpPr txBox="1"/>
          <p:nvPr/>
        </p:nvSpPr>
        <p:spPr>
          <a:xfrm>
            <a:off x="985520" y="1524000"/>
            <a:ext cx="105003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From the previous analyses, It is advised that the following observations need to be addressed:</a:t>
            </a:r>
          </a:p>
          <a:p>
            <a:pPr algn="just"/>
            <a:endParaRPr lang="en-US" sz="2200" dirty="0"/>
          </a:p>
          <a:p>
            <a:pPr marL="342900" indent="-342900" algn="just">
              <a:buAutoNum type="arabicPeriod"/>
            </a:pPr>
            <a:r>
              <a:rPr lang="en-US" sz="2200" dirty="0"/>
              <a:t>Product ID 5113 has been an overall bestselling product across age groups. Its sales performance needs to be maintained.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Product ID 5116 is the top – rated product, its potential needs to be converted into commercial success. This will increase overall sale.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The customer base is dominated by young individuals (25 – 30 years old) and middle – aged individuals (55 – 60 years old). These are the primary target audience. Focus on boosting sales in other age groups is needed.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Product ID 5117 could not sell even a single unit amongst female customers. Company needs to investigate the reasons.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The top 3 sales employees bring in the most revenue. Employee training and incentives must be given in order to drive up sales from the remaining employees.</a:t>
            </a:r>
          </a:p>
        </p:txBody>
      </p:sp>
    </p:spTree>
    <p:extLst>
      <p:ext uri="{BB962C8B-B14F-4D97-AF65-F5344CB8AC3E}">
        <p14:creationId xmlns:p14="http://schemas.microsoft.com/office/powerpoint/2010/main" val="207898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C5265-9FFF-3618-AC83-632BC982F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35416-B330-A164-31CC-466B0C04D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72696-1BB5-4D8E-AE3A-1B5A83EFCB26}"/>
              </a:ext>
            </a:extLst>
          </p:cNvPr>
          <p:cNvSpPr txBox="1"/>
          <p:nvPr/>
        </p:nvSpPr>
        <p:spPr>
          <a:xfrm>
            <a:off x="706120" y="2998113"/>
            <a:ext cx="10779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813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4BFE-0A36-16EC-BA24-9DC1CBD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F8E02-0697-7950-2B64-51538C0E6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0"/>
            <a:ext cx="29352240" cy="192016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84AD7E-1E76-76ED-EC7A-08E8D42EA47A}"/>
              </a:ext>
            </a:extLst>
          </p:cNvPr>
          <p:cNvSpPr txBox="1"/>
          <p:nvPr/>
        </p:nvSpPr>
        <p:spPr>
          <a:xfrm>
            <a:off x="1491916" y="1571250"/>
            <a:ext cx="9424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AGENDA</a:t>
            </a:r>
            <a:endParaRPr lang="en-IN" sz="5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B45D3-57CA-1D98-7A77-74270A9D4357}"/>
              </a:ext>
            </a:extLst>
          </p:cNvPr>
          <p:cNvSpPr txBox="1"/>
          <p:nvPr/>
        </p:nvSpPr>
        <p:spPr>
          <a:xfrm>
            <a:off x="1580147" y="2703095"/>
            <a:ext cx="7603958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800" spc="-19" dirty="0">
                <a:solidFill>
                  <a:srgbClr val="000000"/>
                </a:solidFill>
              </a:rPr>
              <a:t>Project recap</a:t>
            </a:r>
          </a:p>
          <a:p>
            <a:pPr>
              <a:lnSpc>
                <a:spcPts val="2660"/>
              </a:lnSpc>
            </a:pPr>
            <a:r>
              <a:rPr lang="en-US" spc="-19" dirty="0">
                <a:solidFill>
                  <a:srgbClr val="000000"/>
                </a:solidFill>
              </a:rPr>
              <a:t>Objective</a:t>
            </a:r>
            <a:endParaRPr lang="en-US" sz="1800" spc="-19" dirty="0">
              <a:solidFill>
                <a:srgbClr val="000000"/>
              </a:solidFill>
            </a:endParaRPr>
          </a:p>
          <a:p>
            <a:pPr>
              <a:lnSpc>
                <a:spcPts val="2660"/>
              </a:lnSpc>
            </a:pPr>
            <a:r>
              <a:rPr lang="en-US" sz="1800" spc="-19" dirty="0">
                <a:solidFill>
                  <a:srgbClr val="000000"/>
                </a:solidFill>
              </a:rPr>
              <a:t>The Analytics team</a:t>
            </a:r>
          </a:p>
          <a:p>
            <a:pPr>
              <a:lnSpc>
                <a:spcPts val="2660"/>
              </a:lnSpc>
            </a:pPr>
            <a:r>
              <a:rPr lang="en-US" sz="1800" spc="-19" dirty="0">
                <a:solidFill>
                  <a:srgbClr val="000000"/>
                </a:solidFill>
              </a:rPr>
              <a:t>Process</a:t>
            </a:r>
          </a:p>
          <a:p>
            <a:pPr>
              <a:lnSpc>
                <a:spcPts val="2660"/>
              </a:lnSpc>
            </a:pPr>
            <a:r>
              <a:rPr lang="en-US" sz="1800" spc="-19" dirty="0">
                <a:solidFill>
                  <a:srgbClr val="000000"/>
                </a:solidFill>
              </a:rPr>
              <a:t>Insights</a:t>
            </a:r>
          </a:p>
          <a:p>
            <a:pPr>
              <a:lnSpc>
                <a:spcPts val="2660"/>
              </a:lnSpc>
            </a:pPr>
            <a:r>
              <a:rPr lang="en-US" sz="1800" spc="-19" dirty="0">
                <a:solidFill>
                  <a:srgbClr val="000000"/>
                </a:solidFill>
              </a:rPr>
              <a:t>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9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1E771-9BA3-0695-AAE8-C35E8A01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CEA9-B375-4EA6-11EA-42EF996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C80BD-2CED-6B5F-DAA4-D3ECEF9B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421"/>
            <a:ext cx="12192000" cy="68445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F5BE0-3B21-D803-2399-6CDCFA6D9037}"/>
              </a:ext>
            </a:extLst>
          </p:cNvPr>
          <p:cNvSpPr txBox="1"/>
          <p:nvPr/>
        </p:nvSpPr>
        <p:spPr>
          <a:xfrm>
            <a:off x="1491916" y="1571250"/>
            <a:ext cx="9424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Project Recap</a:t>
            </a:r>
            <a:endParaRPr lang="en-IN" sz="5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4670B-DC48-9D6A-6A21-5DEA08ACEC0A}"/>
              </a:ext>
            </a:extLst>
          </p:cNvPr>
          <p:cNvSpPr txBox="1"/>
          <p:nvPr/>
        </p:nvSpPr>
        <p:spPr>
          <a:xfrm>
            <a:off x="1580147" y="2703095"/>
            <a:ext cx="7603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D.Shakeel Inc </a:t>
            </a:r>
            <a:r>
              <a:rPr lang="en-US" sz="1800" dirty="0">
                <a:solidFill>
                  <a:schemeClr val="tx2"/>
                </a:solidFill>
              </a:rPr>
              <a:t>aims to scale its business.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in-house Analytics team is providing consultancy with respect to: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Audit of Sales data set,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Analysis of product IDs to determine largest average popularity,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Market share of products amongst male and female customers,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</a:rPr>
              <a:t>Market share of products amongst different age group of customers,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Recommendation for successful scaling.</a:t>
            </a:r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0AD33-847E-AA61-BFEC-A0226C6E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EC3C-417C-0127-AB2E-AECF10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48BA7-1383-1C81-3A96-1F7BD511C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3421"/>
            <a:ext cx="12192000" cy="68445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AF5BE-232F-567E-0146-70D71B45B054}"/>
              </a:ext>
            </a:extLst>
          </p:cNvPr>
          <p:cNvSpPr txBox="1"/>
          <p:nvPr/>
        </p:nvSpPr>
        <p:spPr>
          <a:xfrm>
            <a:off x="1491916" y="1571250"/>
            <a:ext cx="9424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Objective</a:t>
            </a:r>
            <a:endParaRPr lang="en-IN" sz="5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196A9-2CBA-7FE8-2C09-08964E057209}"/>
              </a:ext>
            </a:extLst>
          </p:cNvPr>
          <p:cNvSpPr txBox="1"/>
          <p:nvPr/>
        </p:nvSpPr>
        <p:spPr>
          <a:xfrm>
            <a:off x="1580147" y="2703095"/>
            <a:ext cx="7603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 organize the data set as it is stretched in to different headings and ledgers.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make the data set cohesive.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 clean, model and then analyze the final data 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To make necessary recommendations.</a:t>
            </a:r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FCA42-FCDB-2FE5-3417-A483EF4B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3F62-CBC0-A14A-2660-8487E8ED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98653-10D0-7D40-18ED-F0BA3613A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421"/>
            <a:ext cx="12192000" cy="68445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73157-C55C-0DC6-7621-785FAAAFEBD2}"/>
              </a:ext>
            </a:extLst>
          </p:cNvPr>
          <p:cNvSpPr txBox="1"/>
          <p:nvPr/>
        </p:nvSpPr>
        <p:spPr>
          <a:xfrm>
            <a:off x="1491916" y="1571250"/>
            <a:ext cx="9424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The Analytics Team</a:t>
            </a:r>
            <a:endParaRPr lang="en-IN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0DF98-9409-9263-32C9-B370F7BE4B8F}"/>
              </a:ext>
            </a:extLst>
          </p:cNvPr>
          <p:cNvSpPr txBox="1"/>
          <p:nvPr/>
        </p:nvSpPr>
        <p:spPr>
          <a:xfrm>
            <a:off x="1491916" y="2702560"/>
            <a:ext cx="334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Johnathan Hicks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CE70A-3FD0-CB8A-CB76-1E56F929948C}"/>
              </a:ext>
            </a:extLst>
          </p:cNvPr>
          <p:cNvSpPr txBox="1"/>
          <p:nvPr/>
        </p:nvSpPr>
        <p:spPr>
          <a:xfrm>
            <a:off x="1491916" y="4149877"/>
            <a:ext cx="334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Kelly Bridge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C5470-64B5-2DA1-73B1-3058B4DD288B}"/>
              </a:ext>
            </a:extLst>
          </p:cNvPr>
          <p:cNvSpPr txBox="1"/>
          <p:nvPr/>
        </p:nvSpPr>
        <p:spPr>
          <a:xfrm>
            <a:off x="1491916" y="3315983"/>
            <a:ext cx="334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Analyst</a:t>
            </a:r>
            <a:endParaRPr lang="en-IN" sz="2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7FC09-39FB-5334-B5F9-B78DBC42A090}"/>
              </a:ext>
            </a:extLst>
          </p:cNvPr>
          <p:cNvSpPr txBox="1"/>
          <p:nvPr/>
        </p:nvSpPr>
        <p:spPr>
          <a:xfrm>
            <a:off x="1491916" y="4763530"/>
            <a:ext cx="334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Analyst</a:t>
            </a:r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8005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9CE4-CE5F-75DB-E102-59651CE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54C8-C5C0-4F2F-AAB3-BF28E5B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8DE79-DB4D-D8D6-1E7C-9DD52054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421"/>
            <a:ext cx="12192000" cy="68445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E9D8B-043A-8965-49C5-D1BB7184DCCA}"/>
              </a:ext>
            </a:extLst>
          </p:cNvPr>
          <p:cNvSpPr txBox="1"/>
          <p:nvPr/>
        </p:nvSpPr>
        <p:spPr>
          <a:xfrm>
            <a:off x="1491916" y="540521"/>
            <a:ext cx="94247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Process</a:t>
            </a:r>
            <a:endParaRPr lang="en-IN" sz="50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2B2475-0488-2594-7BAD-C92ADB20D33B}"/>
              </a:ext>
            </a:extLst>
          </p:cNvPr>
          <p:cNvSpPr/>
          <p:nvPr/>
        </p:nvSpPr>
        <p:spPr>
          <a:xfrm>
            <a:off x="1491916" y="1866084"/>
            <a:ext cx="680720" cy="641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633E-C4D0-F566-EBF5-C4AC15162472}"/>
              </a:ext>
            </a:extLst>
          </p:cNvPr>
          <p:cNvSpPr txBox="1"/>
          <p:nvPr/>
        </p:nvSpPr>
        <p:spPr>
          <a:xfrm>
            <a:off x="2195335" y="1841565"/>
            <a:ext cx="3637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Cleaning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38490-BEEA-FE1A-1514-2AF8A3B3B5EA}"/>
              </a:ext>
            </a:extLst>
          </p:cNvPr>
          <p:cNvSpPr txBox="1"/>
          <p:nvPr/>
        </p:nvSpPr>
        <p:spPr>
          <a:xfrm>
            <a:off x="2876055" y="3660366"/>
            <a:ext cx="4036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Modelling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D3FCA4-4818-83BB-3569-BA278FCEAB26}"/>
              </a:ext>
            </a:extLst>
          </p:cNvPr>
          <p:cNvSpPr txBox="1"/>
          <p:nvPr/>
        </p:nvSpPr>
        <p:spPr>
          <a:xfrm>
            <a:off x="2535695" y="2790604"/>
            <a:ext cx="4534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Variable selection</a:t>
            </a:r>
            <a:endParaRPr lang="en-IN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7267C6-F309-13D2-7D3A-4EC40CDCE529}"/>
              </a:ext>
            </a:extLst>
          </p:cNvPr>
          <p:cNvSpPr/>
          <p:nvPr/>
        </p:nvSpPr>
        <p:spPr>
          <a:xfrm>
            <a:off x="1854975" y="2762474"/>
            <a:ext cx="680720" cy="641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204D5B-E6AC-058D-4F59-3A69CC962D89}"/>
              </a:ext>
            </a:extLst>
          </p:cNvPr>
          <p:cNvSpPr/>
          <p:nvPr/>
        </p:nvSpPr>
        <p:spPr>
          <a:xfrm>
            <a:off x="2172636" y="3692302"/>
            <a:ext cx="680720" cy="641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F3C3AA-A48D-2BFF-5F62-B7D1644D9EAB}"/>
              </a:ext>
            </a:extLst>
          </p:cNvPr>
          <p:cNvSpPr/>
          <p:nvPr/>
        </p:nvSpPr>
        <p:spPr>
          <a:xfrm>
            <a:off x="2535695" y="4580046"/>
            <a:ext cx="680720" cy="641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E1F88-9E21-75AE-C66C-4EAB7D2C4FD1}"/>
              </a:ext>
            </a:extLst>
          </p:cNvPr>
          <p:cNvSpPr txBox="1"/>
          <p:nvPr/>
        </p:nvSpPr>
        <p:spPr>
          <a:xfrm>
            <a:off x="3311157" y="4608176"/>
            <a:ext cx="5318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analysis &amp; Interpretation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564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D401-34E0-6731-4ED5-BEABBA37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F9230-659A-F3EB-B3BD-8FDC6944B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FC30A-DF45-77EA-1505-F34BF554E6AC}"/>
              </a:ext>
            </a:extLst>
          </p:cNvPr>
          <p:cNvSpPr txBox="1"/>
          <p:nvPr/>
        </p:nvSpPr>
        <p:spPr>
          <a:xfrm>
            <a:off x="706120" y="390148"/>
            <a:ext cx="10779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/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A3DC6-862C-1411-A0AD-84884F574FCA}"/>
              </a:ext>
            </a:extLst>
          </p:cNvPr>
          <p:cNvSpPr txBox="1"/>
          <p:nvPr/>
        </p:nvSpPr>
        <p:spPr>
          <a:xfrm>
            <a:off x="985520" y="1524000"/>
            <a:ext cx="10500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answers for the following questions:</a:t>
            </a:r>
          </a:p>
          <a:p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What is the Customers’ demographic bifurcation based on age and sex?</a:t>
            </a:r>
          </a:p>
          <a:p>
            <a:pPr marL="342900" indent="-342900">
              <a:buAutoNum type="arabicPeriod"/>
            </a:pPr>
            <a:r>
              <a:rPr lang="en-US" sz="2800" dirty="0"/>
              <a:t>What is the market share of products among age groups?</a:t>
            </a:r>
          </a:p>
          <a:p>
            <a:pPr marL="342900" indent="-342900">
              <a:buAutoNum type="arabicPeriod"/>
            </a:pPr>
            <a:r>
              <a:rPr lang="en-US" sz="2800" dirty="0"/>
              <a:t>What is the market share of products among Male customers?</a:t>
            </a:r>
          </a:p>
          <a:p>
            <a:pPr marL="342900" indent="-342900">
              <a:buAutoNum type="arabicPeriod"/>
            </a:pPr>
            <a:r>
              <a:rPr lang="en-US" sz="2800" dirty="0"/>
              <a:t>What is the market share of products among Female customers?</a:t>
            </a:r>
          </a:p>
          <a:p>
            <a:pPr marL="342900" indent="-342900">
              <a:buAutoNum type="arabicPeriod"/>
            </a:pPr>
            <a:r>
              <a:rPr lang="en-US" sz="2800" dirty="0"/>
              <a:t>Which Product ID is the most sold product?</a:t>
            </a:r>
          </a:p>
          <a:p>
            <a:pPr marL="342900" indent="-342900">
              <a:buAutoNum type="arabicPeriod"/>
            </a:pPr>
            <a:r>
              <a:rPr lang="en-IN" sz="2800" dirty="0"/>
              <a:t>Which are the top 3 rated Product IDs?</a:t>
            </a:r>
          </a:p>
          <a:p>
            <a:pPr marL="342900" indent="-342900">
              <a:buAutoNum type="arabicPeriod"/>
            </a:pPr>
            <a:r>
              <a:rPr lang="en-IN" sz="2800" dirty="0"/>
              <a:t>Which Sales Employee has the best performance?</a:t>
            </a:r>
          </a:p>
        </p:txBody>
      </p:sp>
    </p:spTree>
    <p:extLst>
      <p:ext uri="{BB962C8B-B14F-4D97-AF65-F5344CB8AC3E}">
        <p14:creationId xmlns:p14="http://schemas.microsoft.com/office/powerpoint/2010/main" val="4214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271B34-BDDB-54AC-0C58-26FBF03B2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367"/>
            <a:ext cx="12192000" cy="687636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2991F2-7944-2ACD-7E57-17E0B5F68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287576"/>
              </p:ext>
            </p:extLst>
          </p:nvPr>
        </p:nvGraphicFramePr>
        <p:xfrm>
          <a:off x="95043" y="119284"/>
          <a:ext cx="8498349" cy="666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144722-4DD5-3F15-C0B2-50D589CB7F72}"/>
              </a:ext>
            </a:extLst>
          </p:cNvPr>
          <p:cNvSpPr txBox="1"/>
          <p:nvPr/>
        </p:nvSpPr>
        <p:spPr>
          <a:xfrm>
            <a:off x="8740712" y="2724540"/>
            <a:ext cx="323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Most customers are from the age group of 25 – 30 years, followed by 55 – 60 and 40 – 45, comprising almost 50% of the customers based on age groups.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terms of Sex distribution, Male customers comprise the majority with 76%.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Therefore, the customer base is male dominated and tilted towards young people of the age group 25 – 30.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11ED01-407B-B9D8-4333-C684B0E42E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2743"/>
              </p:ext>
            </p:extLst>
          </p:nvPr>
        </p:nvGraphicFramePr>
        <p:xfrm>
          <a:off x="7287832" y="119284"/>
          <a:ext cx="6136640" cy="257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633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3A8E-61AC-4922-3C48-A00A0356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C98E5A-CD78-7D19-B17B-EE9E847FDFCC}"/>
              </a:ext>
            </a:extLst>
          </p:cNvPr>
          <p:cNvSpPr txBox="1"/>
          <p:nvPr/>
        </p:nvSpPr>
        <p:spPr>
          <a:xfrm>
            <a:off x="706120" y="1459230"/>
            <a:ext cx="107797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Having ascertained the age and sex distribution of customer base, it is imperative that we determine how our different products fared amongst the said groups.</a:t>
            </a:r>
          </a:p>
        </p:txBody>
      </p:sp>
    </p:spTree>
    <p:extLst>
      <p:ext uri="{BB962C8B-B14F-4D97-AF65-F5344CB8AC3E}">
        <p14:creationId xmlns:p14="http://schemas.microsoft.com/office/powerpoint/2010/main" val="42663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975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Dawood Shakeel</dc:creator>
  <cp:lastModifiedBy>Dawood Shakeel</cp:lastModifiedBy>
  <cp:revision>88</cp:revision>
  <dcterms:created xsi:type="dcterms:W3CDTF">2025-03-22T11:37:04Z</dcterms:created>
  <dcterms:modified xsi:type="dcterms:W3CDTF">2025-03-23T17:24:42Z</dcterms:modified>
</cp:coreProperties>
</file>