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0"/>
  </p:handoutMasterIdLst>
  <p:sldIdLst>
    <p:sldId id="256" r:id="rId2"/>
    <p:sldId id="257" r:id="rId3"/>
    <p:sldId id="258" r:id="rId4"/>
    <p:sldId id="279" r:id="rId5"/>
    <p:sldId id="280" r:id="rId6"/>
    <p:sldId id="281" r:id="rId7"/>
    <p:sldId id="260" r:id="rId8"/>
    <p:sldId id="282" r:id="rId9"/>
    <p:sldId id="283" r:id="rId10"/>
    <p:sldId id="262" r:id="rId11"/>
    <p:sldId id="285" r:id="rId12"/>
    <p:sldId id="286" r:id="rId13"/>
    <p:sldId id="284" r:id="rId14"/>
    <p:sldId id="263" r:id="rId15"/>
    <p:sldId id="288" r:id="rId16"/>
    <p:sldId id="289" r:id="rId17"/>
    <p:sldId id="290" r:id="rId18"/>
    <p:sldId id="287" r:id="rId19"/>
    <p:sldId id="264" r:id="rId20"/>
    <p:sldId id="291" r:id="rId21"/>
    <p:sldId id="292" r:id="rId22"/>
    <p:sldId id="293" r:id="rId23"/>
    <p:sldId id="265" r:id="rId24"/>
    <p:sldId id="294" r:id="rId25"/>
    <p:sldId id="295" r:id="rId26"/>
    <p:sldId id="266" r:id="rId27"/>
    <p:sldId id="267" r:id="rId28"/>
    <p:sldId id="268" r:id="rId29"/>
    <p:sldId id="269" r:id="rId30"/>
    <p:sldId id="270" r:id="rId31"/>
    <p:sldId id="272" r:id="rId32"/>
    <p:sldId id="273" r:id="rId33"/>
    <p:sldId id="274" r:id="rId34"/>
    <p:sldId id="275" r:id="rId35"/>
    <p:sldId id="276" r:id="rId36"/>
    <p:sldId id="277" r:id="rId37"/>
    <p:sldId id="278" r:id="rId38"/>
    <p:sldId id="27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BCB881-7768-4F3A-9951-A66D178DA524}" v="27" dt="2025-10-17T03:20:45.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48" y="64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adys Broncano" userId="10b899a2419d1b39" providerId="LiveId" clId="{8E401A68-6507-4D95-B04D-076EF7061197}"/>
    <pc:docChg chg="custSel addSld modSld modShowInfo">
      <pc:chgData name="Gladys Broncano" userId="10b899a2419d1b39" providerId="LiveId" clId="{8E401A68-6507-4D95-B04D-076EF7061197}" dt="2025-10-17T03:22:56.959" v="312" actId="2744"/>
      <pc:docMkLst>
        <pc:docMk/>
      </pc:docMkLst>
      <pc:sldChg chg="modSp add mod">
        <pc:chgData name="Gladys Broncano" userId="10b899a2419d1b39" providerId="LiveId" clId="{8E401A68-6507-4D95-B04D-076EF7061197}" dt="2025-10-17T02:48:19.913" v="4"/>
        <pc:sldMkLst>
          <pc:docMk/>
          <pc:sldMk cId="876597925" sldId="279"/>
        </pc:sldMkLst>
        <pc:spChg chg="mod">
          <ac:chgData name="Gladys Broncano" userId="10b899a2419d1b39" providerId="LiveId" clId="{8E401A68-6507-4D95-B04D-076EF7061197}" dt="2025-10-17T02:48:19.913" v="4"/>
          <ac:spMkLst>
            <pc:docMk/>
            <pc:sldMk cId="876597925" sldId="279"/>
            <ac:spMk id="3" creationId="{FD960652-F2C2-923C-E61A-5C904091FBBC}"/>
          </ac:spMkLst>
        </pc:spChg>
      </pc:sldChg>
      <pc:sldChg chg="modSp add mod">
        <pc:chgData name="Gladys Broncano" userId="10b899a2419d1b39" providerId="LiveId" clId="{8E401A68-6507-4D95-B04D-076EF7061197}" dt="2025-10-17T02:49:18.829" v="10" actId="20577"/>
        <pc:sldMkLst>
          <pc:docMk/>
          <pc:sldMk cId="1993066324" sldId="280"/>
        </pc:sldMkLst>
        <pc:spChg chg="mod">
          <ac:chgData name="Gladys Broncano" userId="10b899a2419d1b39" providerId="LiveId" clId="{8E401A68-6507-4D95-B04D-076EF7061197}" dt="2025-10-17T02:49:18.829" v="10" actId="20577"/>
          <ac:spMkLst>
            <pc:docMk/>
            <pc:sldMk cId="1993066324" sldId="280"/>
            <ac:spMk id="3" creationId="{BFC8C696-F72E-5F12-53DA-5D08AF01EF45}"/>
          </ac:spMkLst>
        </pc:spChg>
      </pc:sldChg>
      <pc:sldChg chg="modSp add mod">
        <pc:chgData name="Gladys Broncano" userId="10b899a2419d1b39" providerId="LiveId" clId="{8E401A68-6507-4D95-B04D-076EF7061197}" dt="2025-10-17T02:51:05.581" v="14" actId="13926"/>
        <pc:sldMkLst>
          <pc:docMk/>
          <pc:sldMk cId="3502280523" sldId="281"/>
        </pc:sldMkLst>
        <pc:spChg chg="mod">
          <ac:chgData name="Gladys Broncano" userId="10b899a2419d1b39" providerId="LiveId" clId="{8E401A68-6507-4D95-B04D-076EF7061197}" dt="2025-10-17T02:51:05.581" v="14" actId="13926"/>
          <ac:spMkLst>
            <pc:docMk/>
            <pc:sldMk cId="3502280523" sldId="281"/>
            <ac:spMk id="3" creationId="{657F5710-F228-B0EA-2700-F0AFA916B955}"/>
          </ac:spMkLst>
        </pc:spChg>
      </pc:sldChg>
      <pc:sldChg chg="modSp add mod">
        <pc:chgData name="Gladys Broncano" userId="10b899a2419d1b39" providerId="LiveId" clId="{8E401A68-6507-4D95-B04D-076EF7061197}" dt="2025-10-17T02:57:01.637" v="20" actId="13926"/>
        <pc:sldMkLst>
          <pc:docMk/>
          <pc:sldMk cId="3707668211" sldId="282"/>
        </pc:sldMkLst>
        <pc:spChg chg="mod">
          <ac:chgData name="Gladys Broncano" userId="10b899a2419d1b39" providerId="LiveId" clId="{8E401A68-6507-4D95-B04D-076EF7061197}" dt="2025-10-17T02:57:01.637" v="20" actId="13926"/>
          <ac:spMkLst>
            <pc:docMk/>
            <pc:sldMk cId="3707668211" sldId="282"/>
            <ac:spMk id="8" creationId="{B18D98CD-31D7-AAE1-BD45-B0100224E785}"/>
          </ac:spMkLst>
        </pc:spChg>
      </pc:sldChg>
      <pc:sldChg chg="modSp add mod">
        <pc:chgData name="Gladys Broncano" userId="10b899a2419d1b39" providerId="LiveId" clId="{8E401A68-6507-4D95-B04D-076EF7061197}" dt="2025-10-17T02:57:44.740" v="26" actId="13926"/>
        <pc:sldMkLst>
          <pc:docMk/>
          <pc:sldMk cId="2055018960" sldId="283"/>
        </pc:sldMkLst>
        <pc:spChg chg="mod">
          <ac:chgData name="Gladys Broncano" userId="10b899a2419d1b39" providerId="LiveId" clId="{8E401A68-6507-4D95-B04D-076EF7061197}" dt="2025-10-17T02:57:44.740" v="26" actId="13926"/>
          <ac:spMkLst>
            <pc:docMk/>
            <pc:sldMk cId="2055018960" sldId="283"/>
            <ac:spMk id="8" creationId="{1F4B9959-96B6-C8A4-120D-13AB1FB38C0B}"/>
          </ac:spMkLst>
        </pc:spChg>
      </pc:sldChg>
      <pc:sldChg chg="modSp new mod">
        <pc:chgData name="Gladys Broncano" userId="10b899a2419d1b39" providerId="LiveId" clId="{8E401A68-6507-4D95-B04D-076EF7061197}" dt="2025-10-17T02:59:33.824" v="46"/>
        <pc:sldMkLst>
          <pc:docMk/>
          <pc:sldMk cId="1163419102" sldId="284"/>
        </pc:sldMkLst>
        <pc:spChg chg="mod">
          <ac:chgData name="Gladys Broncano" userId="10b899a2419d1b39" providerId="LiveId" clId="{8E401A68-6507-4D95-B04D-076EF7061197}" dt="2025-10-17T02:59:01.345" v="43" actId="20577"/>
          <ac:spMkLst>
            <pc:docMk/>
            <pc:sldMk cId="1163419102" sldId="284"/>
            <ac:spMk id="2" creationId="{B826FE98-2904-ECD0-028F-C46FB52F1965}"/>
          </ac:spMkLst>
        </pc:spChg>
        <pc:spChg chg="mod">
          <ac:chgData name="Gladys Broncano" userId="10b899a2419d1b39" providerId="LiveId" clId="{8E401A68-6507-4D95-B04D-076EF7061197}" dt="2025-10-17T02:59:33.824" v="46"/>
          <ac:spMkLst>
            <pc:docMk/>
            <pc:sldMk cId="1163419102" sldId="284"/>
            <ac:spMk id="3" creationId="{91CA4BFE-A110-A18B-5C21-D0A49EA42D3B}"/>
          </ac:spMkLst>
        </pc:spChg>
      </pc:sldChg>
      <pc:sldChg chg="modSp new mod">
        <pc:chgData name="Gladys Broncano" userId="10b899a2419d1b39" providerId="LiveId" clId="{8E401A68-6507-4D95-B04D-076EF7061197}" dt="2025-10-17T03:01:58.901" v="71" actId="13926"/>
        <pc:sldMkLst>
          <pc:docMk/>
          <pc:sldMk cId="2076198262" sldId="285"/>
        </pc:sldMkLst>
        <pc:spChg chg="mod">
          <ac:chgData name="Gladys Broncano" userId="10b899a2419d1b39" providerId="LiveId" clId="{8E401A68-6507-4D95-B04D-076EF7061197}" dt="2025-10-17T03:00:46.768" v="64" actId="20577"/>
          <ac:spMkLst>
            <pc:docMk/>
            <pc:sldMk cId="2076198262" sldId="285"/>
            <ac:spMk id="2" creationId="{C56ACF7F-CFF0-F453-0C5D-E4E2648BB9C0}"/>
          </ac:spMkLst>
        </pc:spChg>
        <pc:spChg chg="mod">
          <ac:chgData name="Gladys Broncano" userId="10b899a2419d1b39" providerId="LiveId" clId="{8E401A68-6507-4D95-B04D-076EF7061197}" dt="2025-10-17T03:01:58.901" v="71" actId="13926"/>
          <ac:spMkLst>
            <pc:docMk/>
            <pc:sldMk cId="2076198262" sldId="285"/>
            <ac:spMk id="3" creationId="{EE235DEC-70A2-18B9-AEB8-E88E963F11EF}"/>
          </ac:spMkLst>
        </pc:spChg>
      </pc:sldChg>
      <pc:sldChg chg="modSp new mod">
        <pc:chgData name="Gladys Broncano" userId="10b899a2419d1b39" providerId="LiveId" clId="{8E401A68-6507-4D95-B04D-076EF7061197}" dt="2025-10-17T03:04:50.214" v="102" actId="27636"/>
        <pc:sldMkLst>
          <pc:docMk/>
          <pc:sldMk cId="3081981745" sldId="286"/>
        </pc:sldMkLst>
        <pc:spChg chg="mod">
          <ac:chgData name="Gladys Broncano" userId="10b899a2419d1b39" providerId="LiveId" clId="{8E401A68-6507-4D95-B04D-076EF7061197}" dt="2025-10-17T03:03:36.449" v="96" actId="20577"/>
          <ac:spMkLst>
            <pc:docMk/>
            <pc:sldMk cId="3081981745" sldId="286"/>
            <ac:spMk id="2" creationId="{C3023188-6B2A-04AC-DA53-3FC0803E9BE2}"/>
          </ac:spMkLst>
        </pc:spChg>
        <pc:spChg chg="mod">
          <ac:chgData name="Gladys Broncano" userId="10b899a2419d1b39" providerId="LiveId" clId="{8E401A68-6507-4D95-B04D-076EF7061197}" dt="2025-10-17T03:04:50.214" v="102" actId="27636"/>
          <ac:spMkLst>
            <pc:docMk/>
            <pc:sldMk cId="3081981745" sldId="286"/>
            <ac:spMk id="3" creationId="{9AE68B8F-EFE0-AF21-B96D-A7D29981B999}"/>
          </ac:spMkLst>
        </pc:spChg>
      </pc:sldChg>
      <pc:sldChg chg="modSp new mod">
        <pc:chgData name="Gladys Broncano" userId="10b899a2419d1b39" providerId="LiveId" clId="{8E401A68-6507-4D95-B04D-076EF7061197}" dt="2025-10-17T03:08:13.010" v="178" actId="20577"/>
        <pc:sldMkLst>
          <pc:docMk/>
          <pc:sldMk cId="1183635470" sldId="287"/>
        </pc:sldMkLst>
        <pc:spChg chg="mod">
          <ac:chgData name="Gladys Broncano" userId="10b899a2419d1b39" providerId="LiveId" clId="{8E401A68-6507-4D95-B04D-076EF7061197}" dt="2025-10-17T03:06:11.503" v="130" actId="20577"/>
          <ac:spMkLst>
            <pc:docMk/>
            <pc:sldMk cId="1183635470" sldId="287"/>
            <ac:spMk id="2" creationId="{B7747187-2283-18EB-5C75-3257E766BB18}"/>
          </ac:spMkLst>
        </pc:spChg>
        <pc:spChg chg="mod">
          <ac:chgData name="Gladys Broncano" userId="10b899a2419d1b39" providerId="LiveId" clId="{8E401A68-6507-4D95-B04D-076EF7061197}" dt="2025-10-17T03:08:13.010" v="178" actId="20577"/>
          <ac:spMkLst>
            <pc:docMk/>
            <pc:sldMk cId="1183635470" sldId="287"/>
            <ac:spMk id="3" creationId="{113B1506-01D7-9833-FA71-5B7329919A98}"/>
          </ac:spMkLst>
        </pc:spChg>
      </pc:sldChg>
      <pc:sldChg chg="modSp new mod">
        <pc:chgData name="Gladys Broncano" userId="10b899a2419d1b39" providerId="LiveId" clId="{8E401A68-6507-4D95-B04D-076EF7061197}" dt="2025-10-17T03:10:46.959" v="214" actId="13926"/>
        <pc:sldMkLst>
          <pc:docMk/>
          <pc:sldMk cId="161443457" sldId="288"/>
        </pc:sldMkLst>
        <pc:spChg chg="mod">
          <ac:chgData name="Gladys Broncano" userId="10b899a2419d1b39" providerId="LiveId" clId="{8E401A68-6507-4D95-B04D-076EF7061197}" dt="2025-10-17T03:09:04.487" v="204" actId="20577"/>
          <ac:spMkLst>
            <pc:docMk/>
            <pc:sldMk cId="161443457" sldId="288"/>
            <ac:spMk id="2" creationId="{FFA976C1-3B9F-9458-BB6C-3FF260B87F28}"/>
          </ac:spMkLst>
        </pc:spChg>
        <pc:spChg chg="mod">
          <ac:chgData name="Gladys Broncano" userId="10b899a2419d1b39" providerId="LiveId" clId="{8E401A68-6507-4D95-B04D-076EF7061197}" dt="2025-10-17T03:10:46.959" v="214" actId="13926"/>
          <ac:spMkLst>
            <pc:docMk/>
            <pc:sldMk cId="161443457" sldId="288"/>
            <ac:spMk id="3" creationId="{7AB1B957-881D-9A30-1EC1-BF5FE2D45B3D}"/>
          </ac:spMkLst>
        </pc:spChg>
      </pc:sldChg>
      <pc:sldChg chg="modSp add mod">
        <pc:chgData name="Gladys Broncano" userId="10b899a2419d1b39" providerId="LiveId" clId="{8E401A68-6507-4D95-B04D-076EF7061197}" dt="2025-10-17T03:10:28.761" v="212" actId="13926"/>
        <pc:sldMkLst>
          <pc:docMk/>
          <pc:sldMk cId="3865659273" sldId="289"/>
        </pc:sldMkLst>
        <pc:spChg chg="mod">
          <ac:chgData name="Gladys Broncano" userId="10b899a2419d1b39" providerId="LiveId" clId="{8E401A68-6507-4D95-B04D-076EF7061197}" dt="2025-10-17T03:10:28.761" v="212" actId="13926"/>
          <ac:spMkLst>
            <pc:docMk/>
            <pc:sldMk cId="3865659273" sldId="289"/>
            <ac:spMk id="3" creationId="{384B0EA7-72D3-6EDF-D860-3C7F6543BA4D}"/>
          </ac:spMkLst>
        </pc:spChg>
      </pc:sldChg>
      <pc:sldChg chg="modSp add mod">
        <pc:chgData name="Gladys Broncano" userId="10b899a2419d1b39" providerId="LiveId" clId="{8E401A68-6507-4D95-B04D-076EF7061197}" dt="2025-10-17T03:11:37.674" v="220" actId="13926"/>
        <pc:sldMkLst>
          <pc:docMk/>
          <pc:sldMk cId="756812257" sldId="290"/>
        </pc:sldMkLst>
        <pc:spChg chg="mod">
          <ac:chgData name="Gladys Broncano" userId="10b899a2419d1b39" providerId="LiveId" clId="{8E401A68-6507-4D95-B04D-076EF7061197}" dt="2025-10-17T03:11:37.674" v="220" actId="13926"/>
          <ac:spMkLst>
            <pc:docMk/>
            <pc:sldMk cId="756812257" sldId="290"/>
            <ac:spMk id="3" creationId="{5CB1E50B-265B-1D4E-6C8F-A8171F63BBF4}"/>
          </ac:spMkLst>
        </pc:spChg>
      </pc:sldChg>
      <pc:sldChg chg="modSp add mod">
        <pc:chgData name="Gladys Broncano" userId="10b899a2419d1b39" providerId="LiveId" clId="{8E401A68-6507-4D95-B04D-076EF7061197}" dt="2025-10-17T03:14:05.807" v="228"/>
        <pc:sldMkLst>
          <pc:docMk/>
          <pc:sldMk cId="2578682232" sldId="291"/>
        </pc:sldMkLst>
        <pc:spChg chg="mod">
          <ac:chgData name="Gladys Broncano" userId="10b899a2419d1b39" providerId="LiveId" clId="{8E401A68-6507-4D95-B04D-076EF7061197}" dt="2025-10-17T03:14:05.807" v="228"/>
          <ac:spMkLst>
            <pc:docMk/>
            <pc:sldMk cId="2578682232" sldId="291"/>
            <ac:spMk id="3" creationId="{15D727EE-98A8-BC4D-8359-7A8CEFA1C3B4}"/>
          </ac:spMkLst>
        </pc:spChg>
      </pc:sldChg>
      <pc:sldChg chg="modSp add mod">
        <pc:chgData name="Gladys Broncano" userId="10b899a2419d1b39" providerId="LiveId" clId="{8E401A68-6507-4D95-B04D-076EF7061197}" dt="2025-10-17T03:15:34.499" v="233" actId="13926"/>
        <pc:sldMkLst>
          <pc:docMk/>
          <pc:sldMk cId="3851768214" sldId="292"/>
        </pc:sldMkLst>
        <pc:spChg chg="mod">
          <ac:chgData name="Gladys Broncano" userId="10b899a2419d1b39" providerId="LiveId" clId="{8E401A68-6507-4D95-B04D-076EF7061197}" dt="2025-10-17T03:15:34.499" v="233" actId="13926"/>
          <ac:spMkLst>
            <pc:docMk/>
            <pc:sldMk cId="3851768214" sldId="292"/>
            <ac:spMk id="3" creationId="{C18F4BA1-5A86-3CB3-9C23-4818B9A46585}"/>
          </ac:spMkLst>
        </pc:spChg>
      </pc:sldChg>
      <pc:sldChg chg="modSp add mod">
        <pc:chgData name="Gladys Broncano" userId="10b899a2419d1b39" providerId="LiveId" clId="{8E401A68-6507-4D95-B04D-076EF7061197}" dt="2025-10-17T03:18:15.334" v="240" actId="13926"/>
        <pc:sldMkLst>
          <pc:docMk/>
          <pc:sldMk cId="1393240952" sldId="293"/>
        </pc:sldMkLst>
        <pc:spChg chg="mod">
          <ac:chgData name="Gladys Broncano" userId="10b899a2419d1b39" providerId="LiveId" clId="{8E401A68-6507-4D95-B04D-076EF7061197}" dt="2025-10-17T03:18:15.334" v="240" actId="13926"/>
          <ac:spMkLst>
            <pc:docMk/>
            <pc:sldMk cId="1393240952" sldId="293"/>
            <ac:spMk id="3" creationId="{7579C70F-E30A-50BF-EB4D-C6E0D0FD4EA7}"/>
          </ac:spMkLst>
        </pc:spChg>
      </pc:sldChg>
      <pc:sldChg chg="modSp add mod">
        <pc:chgData name="Gladys Broncano" userId="10b899a2419d1b39" providerId="LiveId" clId="{8E401A68-6507-4D95-B04D-076EF7061197}" dt="2025-10-17T03:20:02.383" v="250" actId="13926"/>
        <pc:sldMkLst>
          <pc:docMk/>
          <pc:sldMk cId="339283102" sldId="294"/>
        </pc:sldMkLst>
        <pc:spChg chg="mod">
          <ac:chgData name="Gladys Broncano" userId="10b899a2419d1b39" providerId="LiveId" clId="{8E401A68-6507-4D95-B04D-076EF7061197}" dt="2025-10-17T03:20:02.383" v="250" actId="13926"/>
          <ac:spMkLst>
            <pc:docMk/>
            <pc:sldMk cId="339283102" sldId="294"/>
            <ac:spMk id="3" creationId="{A38785CA-3141-ED41-3F28-0E2F28F2495E}"/>
          </ac:spMkLst>
        </pc:spChg>
      </pc:sldChg>
      <pc:sldChg chg="modSp add mod">
        <pc:chgData name="Gladys Broncano" userId="10b899a2419d1b39" providerId="LiveId" clId="{8E401A68-6507-4D95-B04D-076EF7061197}" dt="2025-10-17T03:22:20.345" v="311" actId="20577"/>
        <pc:sldMkLst>
          <pc:docMk/>
          <pc:sldMk cId="1444421690" sldId="295"/>
        </pc:sldMkLst>
        <pc:spChg chg="mod">
          <ac:chgData name="Gladys Broncano" userId="10b899a2419d1b39" providerId="LiveId" clId="{8E401A68-6507-4D95-B04D-076EF7061197}" dt="2025-10-17T03:22:20.345" v="311" actId="20577"/>
          <ac:spMkLst>
            <pc:docMk/>
            <pc:sldMk cId="1444421690" sldId="295"/>
            <ac:spMk id="3" creationId="{2F892E92-DCBC-5F3C-E1A3-9AA413455C0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A7D99E-0463-4E91-B581-C237339C8251}" type="datetimeFigureOut">
              <a:rPr lang="en-US" smtClean="0"/>
              <a:pPr/>
              <a:t>10/17/2025</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8114A4-1EB7-480D-BB54-38E4CF6D821F}" type="slidenum">
              <a:rPr lang="en-PH" smtClean="0"/>
              <a:pPr/>
              <a:t>‹#›</a:t>
            </a:fld>
            <a:endParaRPr lang="en-PH"/>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FF9238D-2A52-4EEC-8613-FA52605DBCFE}" type="slidenum">
              <a:rPr lang="en-PH" smtClean="0"/>
              <a:pPr/>
              <a:t>‹#›</a:t>
            </a:fld>
            <a:endParaRPr lang="en-PH"/>
          </a:p>
        </p:txBody>
      </p:sp>
      <p:sp>
        <p:nvSpPr>
          <p:cNvPr id="8" name="TextBox 7"/>
          <p:cNvSpPr txBox="1"/>
          <p:nvPr userDrawn="1"/>
        </p:nvSpPr>
        <p:spPr>
          <a:xfrm>
            <a:off x="1428728" y="5335801"/>
            <a:ext cx="6357982" cy="307777"/>
          </a:xfrm>
          <a:prstGeom prst="rect">
            <a:avLst/>
          </a:prstGeom>
          <a:noFill/>
        </p:spPr>
        <p:txBody>
          <a:bodyPr wrap="square" rtlCol="0">
            <a:spAutoFit/>
          </a:bodyPr>
          <a:lstStyle/>
          <a:p>
            <a:pPr algn="ctr"/>
            <a:r>
              <a:rPr lang="en-PH" sz="1400" dirty="0">
                <a:solidFill>
                  <a:srgbClr val="0070C0"/>
                </a:solidFill>
              </a:rPr>
              <a:t>Bachelor of Science in Information Technology</a:t>
            </a:r>
          </a:p>
        </p:txBody>
      </p:sp>
      <p:sp>
        <p:nvSpPr>
          <p:cNvPr id="9" name="TextBox 6">
            <a:extLst>
              <a:ext uri="{FF2B5EF4-FFF2-40B4-BE49-F238E27FC236}">
                <a16:creationId xmlns:a16="http://schemas.microsoft.com/office/drawing/2014/main" id="{4A71169C-07D3-D0DF-FB5E-6ECDCE2B89E3}"/>
              </a:ext>
            </a:extLst>
          </p:cNvPr>
          <p:cNvSpPr txBox="1"/>
          <p:nvPr userDrawn="1"/>
        </p:nvSpPr>
        <p:spPr>
          <a:xfrm>
            <a:off x="1405401" y="5058215"/>
            <a:ext cx="6357982" cy="307777"/>
          </a:xfrm>
          <a:prstGeom prst="rect">
            <a:avLst/>
          </a:prstGeom>
          <a:noFill/>
        </p:spPr>
        <p:txBody>
          <a:bodyPr wrap="square" rtlCol="0">
            <a:spAutoFit/>
          </a:bodyPr>
          <a:lstStyle>
            <a:defPPr marR="0" lvl="0" algn="l" rtl="0">
              <a:lnSpc>
                <a:spcPct val="100000"/>
              </a:lnSpc>
              <a:spcBef>
                <a:spcPts val="0"/>
              </a:spcBef>
              <a:spcAft>
                <a:spcPts val="0"/>
              </a:spcAft>
              <a:defRPr lang="en-US"/>
            </a:defPPr>
            <a:lvl1pPr marL="0" marR="0" lvl="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pPr algn="ctr"/>
            <a:r>
              <a:rPr lang="en-PH" sz="1400" dirty="0">
                <a:solidFill>
                  <a:srgbClr val="0070C0"/>
                </a:solidFill>
              </a:rPr>
              <a:t>MELEC9 – Systems</a:t>
            </a:r>
            <a:r>
              <a:rPr lang="en-PH" sz="1400" baseline="0" dirty="0">
                <a:solidFill>
                  <a:srgbClr val="0070C0"/>
                </a:solidFill>
              </a:rPr>
              <a:t> Need Analysis</a:t>
            </a:r>
            <a:endParaRPr lang="en-PH" sz="1400" dirty="0">
              <a:solidFill>
                <a:srgbClr val="0070C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FF9238D-2A52-4EEC-8613-FA52605DBCFE}"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FF9238D-2A52-4EEC-8613-FA52605DBCFE}"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lvl1pPr marL="1079500" indent="-546100" algn="just">
              <a:buNone/>
              <a:defRPr sz="2400"/>
            </a:lvl1pPr>
            <a:lvl2pPr>
              <a:buNone/>
              <a:defRPr sz="2000"/>
            </a:lvl2pPr>
            <a:lvl3pPr>
              <a:buNone/>
              <a:defRPr sz="1800"/>
            </a:lvl3pPr>
            <a:lvl4pPr>
              <a:buNone/>
              <a:defRPr sz="1600"/>
            </a:lvl4pPr>
            <a:lvl5pPr>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FF9238D-2A52-4EEC-8613-FA52605DBCFE}"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entury Gothic" pitchFamily="34" charset="0"/>
              </a:defRPr>
            </a:lvl1pPr>
          </a:lstStyle>
          <a:p>
            <a:r>
              <a:rPr lang="en-US" dirty="0"/>
              <a:t>Click to edit Master title style</a:t>
            </a:r>
            <a:endParaRPr lang="en-PH"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FF9238D-2A52-4EEC-8613-FA52605DBCFE}" type="slidenum">
              <a:rPr lang="en-PH" smtClean="0"/>
              <a:pPr/>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FF9238D-2A52-4EEC-8613-FA52605DBCFE}"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CFF9238D-2A52-4EEC-8613-FA52605DBCFE}"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CFF9238D-2A52-4EEC-8613-FA52605DBCFE}" type="slidenum">
              <a:rPr lang="en-PH" smtClean="0"/>
              <a:pPr/>
              <a:t>‹#›</a:t>
            </a:fld>
            <a:endParaRPr lang="en-PH"/>
          </a:p>
        </p:txBody>
      </p:sp>
      <p:sp>
        <p:nvSpPr>
          <p:cNvPr id="6" name="TextBox 5"/>
          <p:cNvSpPr txBox="1"/>
          <p:nvPr userDrawn="1"/>
        </p:nvSpPr>
        <p:spPr>
          <a:xfrm>
            <a:off x="500034" y="5786454"/>
            <a:ext cx="8143932" cy="369332"/>
          </a:xfrm>
          <a:prstGeom prst="rect">
            <a:avLst/>
          </a:prstGeom>
          <a:noFill/>
        </p:spPr>
        <p:txBody>
          <a:bodyPr wrap="square" rtlCol="0">
            <a:spAutoFit/>
          </a:bodyPr>
          <a:lstStyle/>
          <a:p>
            <a:pPr algn="ctr"/>
            <a:r>
              <a:rPr lang="en-PH" b="0" i="1" dirty="0">
                <a:solidFill>
                  <a:srgbClr val="C00000"/>
                </a:solidFill>
                <a:latin typeface="Copperplate Gothic Light" pitchFamily="34" charset="0"/>
              </a:rPr>
              <a:t>”We Care, your Legacy to</a:t>
            </a:r>
            <a:r>
              <a:rPr lang="en-PH" b="0" i="1" baseline="0" dirty="0">
                <a:solidFill>
                  <a:srgbClr val="C00000"/>
                </a:solidFill>
                <a:latin typeface="Copperplate Gothic Light" pitchFamily="34" charset="0"/>
              </a:rPr>
              <a:t> Share”</a:t>
            </a:r>
            <a:endParaRPr lang="en-PH" b="0" i="1" dirty="0">
              <a:solidFill>
                <a:srgbClr val="C00000"/>
              </a:solidFill>
              <a:latin typeface="Copperplate Gothic Light"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CFF9238D-2A52-4EEC-8613-FA52605DBCFE}" type="slidenum">
              <a:rPr lang="en-PH" smtClean="0"/>
              <a:pPr/>
              <a:t>‹#›</a:t>
            </a:fld>
            <a:endParaRPr lang="en-PH"/>
          </a:p>
        </p:txBody>
      </p:sp>
      <p:sp>
        <p:nvSpPr>
          <p:cNvPr id="5" name="TextBox 4"/>
          <p:cNvSpPr txBox="1"/>
          <p:nvPr userDrawn="1"/>
        </p:nvSpPr>
        <p:spPr>
          <a:xfrm>
            <a:off x="500034" y="5786454"/>
            <a:ext cx="8143932" cy="369332"/>
          </a:xfrm>
          <a:prstGeom prst="rect">
            <a:avLst/>
          </a:prstGeom>
          <a:noFill/>
        </p:spPr>
        <p:txBody>
          <a:bodyPr wrap="square" rtlCol="0">
            <a:spAutoFit/>
          </a:bodyPr>
          <a:lstStyle/>
          <a:p>
            <a:pPr algn="ctr"/>
            <a:r>
              <a:rPr lang="en-PH" b="0" i="1" dirty="0">
                <a:solidFill>
                  <a:srgbClr val="C00000"/>
                </a:solidFill>
                <a:latin typeface="Copperplate Gothic Light" pitchFamily="34" charset="0"/>
              </a:rPr>
              <a:t>”We Care, your Legacy to</a:t>
            </a:r>
            <a:r>
              <a:rPr lang="en-PH" b="0" i="1" baseline="0" dirty="0">
                <a:solidFill>
                  <a:srgbClr val="C00000"/>
                </a:solidFill>
                <a:latin typeface="Copperplate Gothic Light" pitchFamily="34" charset="0"/>
              </a:rPr>
              <a:t> Share”</a:t>
            </a:r>
            <a:endParaRPr lang="en-PH" b="0" i="1" dirty="0">
              <a:solidFill>
                <a:srgbClr val="C00000"/>
              </a:solidFill>
              <a:latin typeface="Copperplate Gothic Light"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FF9238D-2A52-4EEC-8613-FA52605DBCFE}"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B7827-E551-4CC2-95E3-B60541B6B108}" type="datetimeFigureOut">
              <a:rPr lang="en-US" smtClean="0"/>
              <a:pPr/>
              <a:t>10/17/2025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FF9238D-2A52-4EEC-8613-FA52605DBCFE}"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4480" y="274638"/>
            <a:ext cx="6972320" cy="1143000"/>
          </a:xfrm>
          <a:prstGeom prst="rect">
            <a:avLst/>
          </a:prstGeom>
          <a:solidFill>
            <a:srgbClr val="C00000"/>
          </a:solidFill>
        </p:spPr>
        <p:txBody>
          <a:bodyPr vert="horz" lIns="91440" tIns="45720" rIns="91440" bIns="45720" rtlCol="0" anchor="ctr">
            <a:normAutofit/>
          </a:bodyPr>
          <a:lstStyle/>
          <a:p>
            <a:r>
              <a:rPr lang="en-US" dirty="0"/>
              <a:t>Click to edit Master title style</a:t>
            </a:r>
            <a:endParaRPr lang="en-PH"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B7827-E551-4CC2-95E3-B60541B6B108}" type="datetimeFigureOut">
              <a:rPr lang="en-US" smtClean="0"/>
              <a:pPr/>
              <a:t>10/17/2025</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9238D-2A52-4EEC-8613-FA52605DBCFE}" type="slidenum">
              <a:rPr lang="en-PH" smtClean="0"/>
              <a:pPr/>
              <a:t>‹#›</a:t>
            </a:fld>
            <a:endParaRPr lang="en-PH"/>
          </a:p>
        </p:txBody>
      </p:sp>
      <p:sp>
        <p:nvSpPr>
          <p:cNvPr id="8" name="TextBox 7"/>
          <p:cNvSpPr txBox="1"/>
          <p:nvPr userDrawn="1"/>
        </p:nvSpPr>
        <p:spPr>
          <a:xfrm>
            <a:off x="500034" y="6060064"/>
            <a:ext cx="8143932" cy="307777"/>
          </a:xfrm>
          <a:prstGeom prst="rect">
            <a:avLst/>
          </a:prstGeom>
          <a:noFill/>
        </p:spPr>
        <p:txBody>
          <a:bodyPr wrap="square" rtlCol="0">
            <a:spAutoFit/>
          </a:bodyPr>
          <a:lstStyle/>
          <a:p>
            <a:pPr algn="ctr"/>
            <a:r>
              <a:rPr lang="en-PH" sz="1400" b="0" i="1" dirty="0">
                <a:solidFill>
                  <a:srgbClr val="C00000"/>
                </a:solidFill>
                <a:latin typeface="Copperplate Gothic Light" pitchFamily="34" charset="0"/>
              </a:rPr>
              <a:t>” Be a </a:t>
            </a:r>
            <a:r>
              <a:rPr lang="en-PH" sz="1400" b="0" i="1" dirty="0" err="1">
                <a:solidFill>
                  <a:srgbClr val="C00000"/>
                </a:solidFill>
                <a:latin typeface="Copperplate Gothic Light" pitchFamily="34" charset="0"/>
              </a:rPr>
              <a:t>Gabrielian</a:t>
            </a:r>
            <a:r>
              <a:rPr lang="en-PH" sz="1400" b="0" i="1" dirty="0">
                <a:solidFill>
                  <a:srgbClr val="C00000"/>
                </a:solidFill>
                <a:latin typeface="Copperplate Gothic Light" pitchFamily="34" charset="0"/>
              </a:rPr>
              <a:t>: We Care, your Legacy to</a:t>
            </a:r>
            <a:r>
              <a:rPr lang="en-PH" sz="1400" b="0" i="1" baseline="0" dirty="0">
                <a:solidFill>
                  <a:srgbClr val="C00000"/>
                </a:solidFill>
                <a:latin typeface="Copperplate Gothic Light" pitchFamily="34" charset="0"/>
              </a:rPr>
              <a:t> Share”</a:t>
            </a:r>
            <a:endParaRPr lang="en-PH" sz="1400" b="0" i="1" dirty="0">
              <a:solidFill>
                <a:srgbClr val="C00000"/>
              </a:solidFill>
              <a:latin typeface="Copperplate Gothic Light" pitchFamily="34" charset="0"/>
            </a:endParaRPr>
          </a:p>
        </p:txBody>
      </p:sp>
      <p:pic>
        <p:nvPicPr>
          <p:cNvPr id="10" name="Picture 9">
            <a:extLst>
              <a:ext uri="{FF2B5EF4-FFF2-40B4-BE49-F238E27FC236}">
                <a16:creationId xmlns:a16="http://schemas.microsoft.com/office/drawing/2014/main" id="{81A2F8EE-EB20-D27B-0153-1F9B8F3EC88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57200" y="274638"/>
            <a:ext cx="1162472" cy="1143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spcBef>
          <a:spcPct val="0"/>
        </a:spcBef>
        <a:buNone/>
        <a:defRPr sz="4000" kern="1200">
          <a:solidFill>
            <a:srgbClr val="FFFF00"/>
          </a:solidFill>
          <a:latin typeface="+mj-lt"/>
          <a:ea typeface="+mj-ea"/>
          <a:cs typeface="+mj-cs"/>
        </a:defRPr>
      </a:lvl1pPr>
    </p:titleStyle>
    <p:bodyStyle>
      <a:lvl1pPr marL="0" indent="53340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09550" algn="l" defTabSz="914400" rtl="0" eaLnBrk="1" latinLnBrk="0" hangingPunct="1">
        <a:spcBef>
          <a:spcPct val="20000"/>
        </a:spcBef>
        <a:buFont typeface="Arial" pitchFamily="34" charset="0"/>
        <a:buNone/>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a:t>Designing Databases</a:t>
            </a:r>
          </a:p>
        </p:txBody>
      </p:sp>
      <p:sp>
        <p:nvSpPr>
          <p:cNvPr id="5" name="Subtitle 4"/>
          <p:cNvSpPr>
            <a:spLocks noGrp="1"/>
          </p:cNvSpPr>
          <p:nvPr>
            <p:ph type="subTitle" idx="1"/>
          </p:nvPr>
        </p:nvSpPr>
        <p:spPr/>
        <p:txBody>
          <a:bodyPr/>
          <a:lstStyle/>
          <a:p>
            <a:r>
              <a:rPr lang="en-PH" dirty="0"/>
              <a:t>Presented by</a:t>
            </a:r>
          </a:p>
          <a:p>
            <a:r>
              <a:rPr lang="en-PH" dirty="0"/>
              <a:t>JIMMY DE VERA ROLDAN, MSIT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Purposes of Database Design</a:t>
            </a:r>
          </a:p>
        </p:txBody>
      </p:sp>
      <p:sp>
        <p:nvSpPr>
          <p:cNvPr id="3" name="Content Placeholder 2"/>
          <p:cNvSpPr>
            <a:spLocks noGrp="1"/>
          </p:cNvSpPr>
          <p:nvPr>
            <p:ph idx="1"/>
          </p:nvPr>
        </p:nvSpPr>
        <p:spPr/>
        <p:txBody>
          <a:bodyPr>
            <a:normAutofit/>
          </a:bodyPr>
          <a:lstStyle/>
          <a:p>
            <a:pPr lvl="0">
              <a:buFont typeface="+mj-lt"/>
              <a:buAutoNum type="arabicPeriod"/>
            </a:pPr>
            <a:r>
              <a:rPr lang="en-PH" dirty="0"/>
              <a:t>Structure the data in stable structures, called normalized tables, that are not likely to change over time and that have minimal redundancy.</a:t>
            </a:r>
          </a:p>
          <a:p>
            <a:pPr lvl="0">
              <a:buFont typeface="+mj-lt"/>
              <a:buAutoNum type="arabicPeriod"/>
            </a:pPr>
            <a:r>
              <a:rPr lang="en-PH" dirty="0"/>
              <a:t>Develop a logical database design that reflects the actual data requirements that exist in the forms and reports of an information system.</a:t>
            </a:r>
          </a:p>
          <a:p>
            <a:pPr lvl="0">
              <a:buFont typeface="+mj-lt"/>
              <a:buAutoNum type="arabicPeriod"/>
            </a:pPr>
            <a:r>
              <a:rPr lang="en-PH" dirty="0"/>
              <a:t>Develop a logical database design from which we can do physical database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CF7F-CFF0-F453-0C5D-E4E2648BB9C0}"/>
              </a:ext>
            </a:extLst>
          </p:cNvPr>
          <p:cNvSpPr>
            <a:spLocks noGrp="1"/>
          </p:cNvSpPr>
          <p:nvPr>
            <p:ph type="title"/>
          </p:nvPr>
        </p:nvSpPr>
        <p:spPr/>
        <p:txBody>
          <a:bodyPr/>
          <a:lstStyle/>
          <a:p>
            <a:r>
              <a:rPr lang="en-PH" dirty="0"/>
              <a:t>Logical Databases</a:t>
            </a:r>
          </a:p>
        </p:txBody>
      </p:sp>
      <p:sp>
        <p:nvSpPr>
          <p:cNvPr id="3" name="Content Placeholder 2">
            <a:extLst>
              <a:ext uri="{FF2B5EF4-FFF2-40B4-BE49-F238E27FC236}">
                <a16:creationId xmlns:a16="http://schemas.microsoft.com/office/drawing/2014/main" id="{EE235DEC-70A2-18B9-AEB8-E88E963F11EF}"/>
              </a:ext>
            </a:extLst>
          </p:cNvPr>
          <p:cNvSpPr>
            <a:spLocks noGrp="1"/>
          </p:cNvSpPr>
          <p:nvPr>
            <p:ph idx="1"/>
          </p:nvPr>
        </p:nvSpPr>
        <p:spPr/>
        <p:txBody>
          <a:bodyPr>
            <a:normAutofit fontScale="92500" lnSpcReduction="20000"/>
          </a:bodyPr>
          <a:lstStyle/>
          <a:p>
            <a:r>
              <a:rPr lang="en-US" dirty="0"/>
              <a:t>A logical database is a conceptual way of organizing and accessing data that focuses </a:t>
            </a:r>
            <a:r>
              <a:rPr lang="en-US" dirty="0">
                <a:highlight>
                  <a:srgbClr val="00FF00"/>
                </a:highlight>
              </a:rPr>
              <a:t>on how data is related and structured</a:t>
            </a:r>
            <a:r>
              <a:rPr lang="en-US" dirty="0"/>
              <a:t>—rather than where or how it's physically stored. It's like designing the blueprint of a house before laying bricks.</a:t>
            </a:r>
          </a:p>
          <a:p>
            <a:r>
              <a:rPr lang="en-US" dirty="0">
                <a:highlight>
                  <a:srgbClr val="FFFF00"/>
                </a:highlight>
              </a:rPr>
              <a:t>🧩 Real-World Analogy</a:t>
            </a:r>
          </a:p>
          <a:p>
            <a:r>
              <a:rPr lang="en-US" dirty="0"/>
              <a:t>Imagine planning a library:</a:t>
            </a:r>
          </a:p>
          <a:p>
            <a:r>
              <a:rPr lang="en-US" dirty="0"/>
              <a:t>• 	Conceptual: Decide you’ll have books, authors, and genres.</a:t>
            </a:r>
          </a:p>
          <a:p>
            <a:r>
              <a:rPr lang="en-US" dirty="0"/>
              <a:t>• 	Logical: Define how books relate to authors, what fields each table has, and rules like “every book must have an author.”</a:t>
            </a:r>
          </a:p>
          <a:p>
            <a:r>
              <a:rPr lang="en-US" dirty="0"/>
              <a:t>• 	Physical: Choose shelves, labels, and how books are arranged.</a:t>
            </a:r>
          </a:p>
          <a:p>
            <a:endParaRPr lang="en-PH" dirty="0"/>
          </a:p>
        </p:txBody>
      </p:sp>
    </p:spTree>
    <p:extLst>
      <p:ext uri="{BB962C8B-B14F-4D97-AF65-F5344CB8AC3E}">
        <p14:creationId xmlns:p14="http://schemas.microsoft.com/office/powerpoint/2010/main" val="207619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3188-6B2A-04AC-DA53-3FC0803E9BE2}"/>
              </a:ext>
            </a:extLst>
          </p:cNvPr>
          <p:cNvSpPr>
            <a:spLocks noGrp="1"/>
          </p:cNvSpPr>
          <p:nvPr>
            <p:ph type="title"/>
          </p:nvPr>
        </p:nvSpPr>
        <p:spPr/>
        <p:txBody>
          <a:bodyPr/>
          <a:lstStyle/>
          <a:p>
            <a:r>
              <a:rPr lang="en-PH" dirty="0"/>
              <a:t>Physical Database Design</a:t>
            </a:r>
          </a:p>
        </p:txBody>
      </p:sp>
      <p:sp>
        <p:nvSpPr>
          <p:cNvPr id="3" name="Content Placeholder 2">
            <a:extLst>
              <a:ext uri="{FF2B5EF4-FFF2-40B4-BE49-F238E27FC236}">
                <a16:creationId xmlns:a16="http://schemas.microsoft.com/office/drawing/2014/main" id="{9AE68B8F-EFE0-AF21-B96D-A7D29981B999}"/>
              </a:ext>
            </a:extLst>
          </p:cNvPr>
          <p:cNvSpPr>
            <a:spLocks noGrp="1"/>
          </p:cNvSpPr>
          <p:nvPr>
            <p:ph idx="1"/>
          </p:nvPr>
        </p:nvSpPr>
        <p:spPr/>
        <p:txBody>
          <a:bodyPr>
            <a:normAutofit lnSpcReduction="10000"/>
          </a:bodyPr>
          <a:lstStyle/>
          <a:p>
            <a:r>
              <a:rPr lang="en-US" dirty="0">
                <a:highlight>
                  <a:srgbClr val="00FF00"/>
                </a:highlight>
              </a:rPr>
              <a:t>Physical database design </a:t>
            </a:r>
            <a:r>
              <a:rPr lang="en-US" dirty="0"/>
              <a:t>is the stage where your abstract data model becomes a real, optimized system that runs efficiently on hardware. It’s like turning a blueprint into a fully functional building—with plumbing, wiring, and insulation all tailored for performance.</a:t>
            </a:r>
          </a:p>
          <a:p>
            <a:r>
              <a:rPr lang="en-US" dirty="0"/>
              <a:t>This involves decisions about:</a:t>
            </a:r>
          </a:p>
          <a:p>
            <a:r>
              <a:rPr lang="en-US" dirty="0"/>
              <a:t>• 	Storage formats (how data is saved on disk)</a:t>
            </a:r>
          </a:p>
          <a:p>
            <a:r>
              <a:rPr lang="en-US" dirty="0"/>
              <a:t>• 	Indexing (speeding up queries)</a:t>
            </a:r>
          </a:p>
          <a:p>
            <a:r>
              <a:rPr lang="en-US" dirty="0"/>
              <a:t>• 	Partitioning (splitting data across files or servers)</a:t>
            </a:r>
          </a:p>
          <a:p>
            <a:r>
              <a:rPr lang="en-US" dirty="0"/>
              <a:t>• 	Data types (choosing efficient formats for each field)</a:t>
            </a:r>
          </a:p>
          <a:p>
            <a:endParaRPr lang="en-PH" dirty="0"/>
          </a:p>
        </p:txBody>
      </p:sp>
    </p:spTree>
    <p:extLst>
      <p:ext uri="{BB962C8B-B14F-4D97-AF65-F5344CB8AC3E}">
        <p14:creationId xmlns:p14="http://schemas.microsoft.com/office/powerpoint/2010/main" val="308198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FE98-2904-ECD0-028F-C46FB52F1965}"/>
              </a:ext>
            </a:extLst>
          </p:cNvPr>
          <p:cNvSpPr>
            <a:spLocks noGrp="1"/>
          </p:cNvSpPr>
          <p:nvPr>
            <p:ph type="title"/>
          </p:nvPr>
        </p:nvSpPr>
        <p:spPr/>
        <p:txBody>
          <a:bodyPr/>
          <a:lstStyle/>
          <a:p>
            <a:r>
              <a:rPr lang="en-PH" dirty="0"/>
              <a:t>Normalized table</a:t>
            </a:r>
          </a:p>
        </p:txBody>
      </p:sp>
      <p:sp>
        <p:nvSpPr>
          <p:cNvPr id="3" name="Content Placeholder 2">
            <a:extLst>
              <a:ext uri="{FF2B5EF4-FFF2-40B4-BE49-F238E27FC236}">
                <a16:creationId xmlns:a16="http://schemas.microsoft.com/office/drawing/2014/main" id="{91CA4BFE-A110-A18B-5C21-D0A49EA42D3B}"/>
              </a:ext>
            </a:extLst>
          </p:cNvPr>
          <p:cNvSpPr>
            <a:spLocks noGrp="1"/>
          </p:cNvSpPr>
          <p:nvPr>
            <p:ph idx="1"/>
          </p:nvPr>
        </p:nvSpPr>
        <p:spPr/>
        <p:txBody>
          <a:bodyPr/>
          <a:lstStyle/>
          <a:p>
            <a:r>
              <a:rPr lang="en-US" dirty="0"/>
              <a:t>A normalized table is a table in a relational database that’s been organized to reduce redundancy and improve data integrity. It’s like tidying up a messy room—everything has its place, and nothing is duplicated unnecessarily.</a:t>
            </a:r>
          </a:p>
          <a:p>
            <a:r>
              <a:rPr lang="en-US" dirty="0"/>
              <a:t>Normalization is the process of structuring a database into multiple related tables to:</a:t>
            </a:r>
          </a:p>
          <a:p>
            <a:r>
              <a:rPr lang="en-US" dirty="0"/>
              <a:t>• 	Eliminate duplicate data</a:t>
            </a:r>
          </a:p>
          <a:p>
            <a:r>
              <a:rPr lang="en-US" dirty="0"/>
              <a:t>• 	Ensure logical data dependencies</a:t>
            </a:r>
          </a:p>
          <a:p>
            <a:r>
              <a:rPr lang="en-US" dirty="0"/>
              <a:t>• 	Make updates and queries more efficient</a:t>
            </a:r>
          </a:p>
          <a:p>
            <a:endParaRPr lang="en-PH" dirty="0"/>
          </a:p>
        </p:txBody>
      </p:sp>
    </p:spTree>
    <p:extLst>
      <p:ext uri="{BB962C8B-B14F-4D97-AF65-F5344CB8AC3E}">
        <p14:creationId xmlns:p14="http://schemas.microsoft.com/office/powerpoint/2010/main" val="116341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Purposes of Database Design</a:t>
            </a:r>
          </a:p>
        </p:txBody>
      </p:sp>
      <p:sp>
        <p:nvSpPr>
          <p:cNvPr id="3" name="Content Placeholder 2"/>
          <p:cNvSpPr>
            <a:spLocks noGrp="1"/>
          </p:cNvSpPr>
          <p:nvPr>
            <p:ph idx="1"/>
          </p:nvPr>
        </p:nvSpPr>
        <p:spPr/>
        <p:txBody>
          <a:bodyPr/>
          <a:lstStyle/>
          <a:p>
            <a:pPr lvl="0">
              <a:buFont typeface="+mj-lt"/>
              <a:buAutoNum type="arabicPeriod" startAt="4"/>
            </a:pPr>
            <a:r>
              <a:rPr lang="en-PH" dirty="0"/>
              <a:t>Translate a relational database model into a technical file and database design that balances several performance factors.</a:t>
            </a:r>
          </a:p>
          <a:p>
            <a:pPr lvl="0">
              <a:buFont typeface="+mj-lt"/>
              <a:buAutoNum type="arabicPeriod" startAt="4"/>
            </a:pPr>
            <a:r>
              <a:rPr lang="en-PH" dirty="0"/>
              <a:t>Choose data storage technologies that will efficiently, accurately, and securely process database activities.</a:t>
            </a:r>
          </a:p>
          <a:p>
            <a:endParaRPr lang="en-PH"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76C1-3B9F-9458-BB6C-3FF260B87F28}"/>
              </a:ext>
            </a:extLst>
          </p:cNvPr>
          <p:cNvSpPr>
            <a:spLocks noGrp="1"/>
          </p:cNvSpPr>
          <p:nvPr>
            <p:ph type="title"/>
          </p:nvPr>
        </p:nvSpPr>
        <p:spPr/>
        <p:txBody>
          <a:bodyPr/>
          <a:lstStyle/>
          <a:p>
            <a:r>
              <a:rPr lang="en-PH" dirty="0"/>
              <a:t>Data Storage Technologies</a:t>
            </a:r>
          </a:p>
        </p:txBody>
      </p:sp>
      <p:sp>
        <p:nvSpPr>
          <p:cNvPr id="3" name="Content Placeholder 2">
            <a:extLst>
              <a:ext uri="{FF2B5EF4-FFF2-40B4-BE49-F238E27FC236}">
                <a16:creationId xmlns:a16="http://schemas.microsoft.com/office/drawing/2014/main" id="{7AB1B957-881D-9A30-1EC1-BF5FE2D45B3D}"/>
              </a:ext>
            </a:extLst>
          </p:cNvPr>
          <p:cNvSpPr>
            <a:spLocks noGrp="1"/>
          </p:cNvSpPr>
          <p:nvPr>
            <p:ph idx="1"/>
          </p:nvPr>
        </p:nvSpPr>
        <p:spPr/>
        <p:txBody>
          <a:bodyPr/>
          <a:lstStyle/>
          <a:p>
            <a:r>
              <a:rPr lang="en-US" dirty="0">
                <a:highlight>
                  <a:srgbClr val="FFFF00"/>
                </a:highlight>
              </a:rPr>
              <a:t>Data storage technologies </a:t>
            </a:r>
            <a:r>
              <a:rPr lang="en-US" dirty="0"/>
              <a:t>are the backbone of how digital information is saved, accessed, and managed. They range from simple local devices to complex cloud-based systems.</a:t>
            </a:r>
          </a:p>
          <a:p>
            <a:r>
              <a:rPr lang="en-US" dirty="0">
                <a:highlight>
                  <a:srgbClr val="00FF00"/>
                </a:highlight>
              </a:rPr>
              <a:t>🧱 1. Direct-Attached Storage (DAS)</a:t>
            </a:r>
          </a:p>
          <a:p>
            <a:r>
              <a:rPr lang="en-US" dirty="0"/>
              <a:t>• 	What it is: Storage directly connected to a computer (e.g., internal hard drives, USB drives).</a:t>
            </a:r>
          </a:p>
          <a:p>
            <a:r>
              <a:rPr lang="en-US" dirty="0"/>
              <a:t>• 	Use case: Personal devices, small businesses.</a:t>
            </a:r>
          </a:p>
          <a:p>
            <a:r>
              <a:rPr lang="en-US" dirty="0"/>
              <a:t>• 	Pros: Fast access, low cost.</a:t>
            </a:r>
          </a:p>
          <a:p>
            <a:r>
              <a:rPr lang="en-US" dirty="0"/>
              <a:t>• 	Cons: Limited scalability and sharing.</a:t>
            </a:r>
            <a:endParaRPr lang="en-PH" dirty="0"/>
          </a:p>
        </p:txBody>
      </p:sp>
    </p:spTree>
    <p:extLst>
      <p:ext uri="{BB962C8B-B14F-4D97-AF65-F5344CB8AC3E}">
        <p14:creationId xmlns:p14="http://schemas.microsoft.com/office/powerpoint/2010/main" val="161443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5F7F0-D936-727A-9FA7-DC08775D4E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F445F-CB62-42D3-85DD-E81B9C0D3354}"/>
              </a:ext>
            </a:extLst>
          </p:cNvPr>
          <p:cNvSpPr>
            <a:spLocks noGrp="1"/>
          </p:cNvSpPr>
          <p:nvPr>
            <p:ph type="title"/>
          </p:nvPr>
        </p:nvSpPr>
        <p:spPr/>
        <p:txBody>
          <a:bodyPr/>
          <a:lstStyle/>
          <a:p>
            <a:r>
              <a:rPr lang="en-PH" dirty="0"/>
              <a:t>Data Storage Technologies</a:t>
            </a:r>
          </a:p>
        </p:txBody>
      </p:sp>
      <p:sp>
        <p:nvSpPr>
          <p:cNvPr id="3" name="Content Placeholder 2">
            <a:extLst>
              <a:ext uri="{FF2B5EF4-FFF2-40B4-BE49-F238E27FC236}">
                <a16:creationId xmlns:a16="http://schemas.microsoft.com/office/drawing/2014/main" id="{384B0EA7-72D3-6EDF-D860-3C7F6543BA4D}"/>
              </a:ext>
            </a:extLst>
          </p:cNvPr>
          <p:cNvSpPr>
            <a:spLocks noGrp="1"/>
          </p:cNvSpPr>
          <p:nvPr>
            <p:ph idx="1"/>
          </p:nvPr>
        </p:nvSpPr>
        <p:spPr/>
        <p:txBody>
          <a:bodyPr/>
          <a:lstStyle/>
          <a:p>
            <a:r>
              <a:rPr lang="en-US" dirty="0">
                <a:highlight>
                  <a:srgbClr val="00FF00"/>
                </a:highlight>
              </a:rPr>
              <a:t>🌐 2. Network-Attached Storage (NAS)</a:t>
            </a:r>
          </a:p>
          <a:p>
            <a:r>
              <a:rPr lang="en-US" dirty="0"/>
              <a:t>• 	What it is: A dedicated device connected to a network that provides file-level access to multiple users.</a:t>
            </a:r>
          </a:p>
          <a:p>
            <a:r>
              <a:rPr lang="en-US" dirty="0"/>
              <a:t>• 	Use case: Home networks, small offices.</a:t>
            </a:r>
          </a:p>
          <a:p>
            <a:r>
              <a:rPr lang="en-US" dirty="0"/>
              <a:t>• 	Pros: Centralized storage, easy sharing.</a:t>
            </a:r>
          </a:p>
          <a:p>
            <a:r>
              <a:rPr lang="en-US" dirty="0"/>
              <a:t>• 	Cons: Slower than DAS, limited performance under heavy load.</a:t>
            </a:r>
            <a:endParaRPr lang="en-PH" dirty="0"/>
          </a:p>
        </p:txBody>
      </p:sp>
    </p:spTree>
    <p:extLst>
      <p:ext uri="{BB962C8B-B14F-4D97-AF65-F5344CB8AC3E}">
        <p14:creationId xmlns:p14="http://schemas.microsoft.com/office/powerpoint/2010/main" val="3865659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C58D3-A879-D0F1-9D11-E53BF3B29F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59A2C7-4D29-A12E-99FB-1E0BDD648984}"/>
              </a:ext>
            </a:extLst>
          </p:cNvPr>
          <p:cNvSpPr>
            <a:spLocks noGrp="1"/>
          </p:cNvSpPr>
          <p:nvPr>
            <p:ph type="title"/>
          </p:nvPr>
        </p:nvSpPr>
        <p:spPr/>
        <p:txBody>
          <a:bodyPr/>
          <a:lstStyle/>
          <a:p>
            <a:r>
              <a:rPr lang="en-PH" dirty="0"/>
              <a:t>Data Storage Technologies</a:t>
            </a:r>
          </a:p>
        </p:txBody>
      </p:sp>
      <p:sp>
        <p:nvSpPr>
          <p:cNvPr id="3" name="Content Placeholder 2">
            <a:extLst>
              <a:ext uri="{FF2B5EF4-FFF2-40B4-BE49-F238E27FC236}">
                <a16:creationId xmlns:a16="http://schemas.microsoft.com/office/drawing/2014/main" id="{5CB1E50B-265B-1D4E-6C8F-A8171F63BBF4}"/>
              </a:ext>
            </a:extLst>
          </p:cNvPr>
          <p:cNvSpPr>
            <a:spLocks noGrp="1"/>
          </p:cNvSpPr>
          <p:nvPr>
            <p:ph idx="1"/>
          </p:nvPr>
        </p:nvSpPr>
        <p:spPr/>
        <p:txBody>
          <a:bodyPr/>
          <a:lstStyle/>
          <a:p>
            <a:r>
              <a:rPr lang="en-US" dirty="0">
                <a:highlight>
                  <a:srgbClr val="00FF00"/>
                </a:highlight>
              </a:rPr>
              <a:t>☁️ 3. Cloud Storage</a:t>
            </a:r>
          </a:p>
          <a:p>
            <a:r>
              <a:rPr lang="en-US" dirty="0"/>
              <a:t>• 	What it is: Data stored on remote servers accessed via the internet (e.g., AWS S3, Google Cloud Storage).</a:t>
            </a:r>
          </a:p>
          <a:p>
            <a:r>
              <a:rPr lang="en-US" dirty="0"/>
              <a:t>• 	Use case: Backup, collaboration, global access.</a:t>
            </a:r>
          </a:p>
          <a:p>
            <a:r>
              <a:rPr lang="en-US" dirty="0"/>
              <a:t>• 	Pros: Scalable, accessible anywhere, pay-as-you-go.</a:t>
            </a:r>
          </a:p>
          <a:p>
            <a:r>
              <a:rPr lang="en-US" dirty="0"/>
              <a:t>• 	Cons: Dependent on internet, potential privacy concerns.</a:t>
            </a:r>
            <a:endParaRPr lang="en-PH" dirty="0"/>
          </a:p>
        </p:txBody>
      </p:sp>
    </p:spTree>
    <p:extLst>
      <p:ext uri="{BB962C8B-B14F-4D97-AF65-F5344CB8AC3E}">
        <p14:creationId xmlns:p14="http://schemas.microsoft.com/office/powerpoint/2010/main" val="75681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7187-2283-18EB-5C75-3257E766BB18}"/>
              </a:ext>
            </a:extLst>
          </p:cNvPr>
          <p:cNvSpPr>
            <a:spLocks noGrp="1"/>
          </p:cNvSpPr>
          <p:nvPr>
            <p:ph type="title"/>
          </p:nvPr>
        </p:nvSpPr>
        <p:spPr/>
        <p:txBody>
          <a:bodyPr/>
          <a:lstStyle/>
          <a:p>
            <a:r>
              <a:rPr lang="en-PH" dirty="0"/>
              <a:t>Relational Database Model</a:t>
            </a:r>
          </a:p>
        </p:txBody>
      </p:sp>
      <p:sp>
        <p:nvSpPr>
          <p:cNvPr id="3" name="Content Placeholder 2">
            <a:extLst>
              <a:ext uri="{FF2B5EF4-FFF2-40B4-BE49-F238E27FC236}">
                <a16:creationId xmlns:a16="http://schemas.microsoft.com/office/drawing/2014/main" id="{113B1506-01D7-9833-FA71-5B7329919A98}"/>
              </a:ext>
            </a:extLst>
          </p:cNvPr>
          <p:cNvSpPr>
            <a:spLocks noGrp="1"/>
          </p:cNvSpPr>
          <p:nvPr>
            <p:ph idx="1"/>
          </p:nvPr>
        </p:nvSpPr>
        <p:spPr/>
        <p:txBody>
          <a:bodyPr/>
          <a:lstStyle/>
          <a:p>
            <a:r>
              <a:rPr lang="en-US" dirty="0"/>
              <a:t>The </a:t>
            </a:r>
            <a:r>
              <a:rPr lang="en-US" dirty="0">
                <a:highlight>
                  <a:srgbClr val="00FF00"/>
                </a:highlight>
              </a:rPr>
              <a:t>relational database model </a:t>
            </a:r>
            <a:r>
              <a:rPr lang="en-US" dirty="0"/>
              <a:t>is one of the most widely used ways to organize and manage data. It structures data into tables (also called relations) that are easy to understand, query, and maintain.</a:t>
            </a:r>
          </a:p>
          <a:p>
            <a:r>
              <a:rPr lang="en-US" dirty="0"/>
              <a:t>🧱 Core Concepts</a:t>
            </a:r>
          </a:p>
          <a:p>
            <a:r>
              <a:rPr lang="en-US" dirty="0"/>
              <a:t>• 	Tables (Relations): Each table represents a type of entity (like Customer ,Orders , or Products ).</a:t>
            </a:r>
          </a:p>
          <a:p>
            <a:r>
              <a:rPr lang="en-US" dirty="0"/>
              <a:t>• 	Rows (Records): Each row is a single instance of that entity (e.g., one customer).</a:t>
            </a:r>
          </a:p>
          <a:p>
            <a:r>
              <a:rPr lang="en-US" dirty="0"/>
              <a:t>• 	Columns (Attributes): Each column holds a specific piece of information (e.g. Name, Email ,Phone).</a:t>
            </a:r>
          </a:p>
          <a:p>
            <a:endParaRPr lang="en-PH" dirty="0"/>
          </a:p>
        </p:txBody>
      </p:sp>
    </p:spTree>
    <p:extLst>
      <p:ext uri="{BB962C8B-B14F-4D97-AF65-F5344CB8AC3E}">
        <p14:creationId xmlns:p14="http://schemas.microsoft.com/office/powerpoint/2010/main" val="118363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File Organization</a:t>
            </a:r>
          </a:p>
        </p:txBody>
      </p:sp>
      <p:sp>
        <p:nvSpPr>
          <p:cNvPr id="3" name="Content Placeholder 2"/>
          <p:cNvSpPr>
            <a:spLocks noGrp="1"/>
          </p:cNvSpPr>
          <p:nvPr>
            <p:ph idx="1"/>
          </p:nvPr>
        </p:nvSpPr>
        <p:spPr/>
        <p:txBody>
          <a:bodyPr/>
          <a:lstStyle/>
          <a:p>
            <a:pPr lvl="0">
              <a:buFont typeface="+mj-lt"/>
              <a:buAutoNum type="arabicPeriod"/>
            </a:pPr>
            <a:r>
              <a:rPr lang="en-PH" dirty="0"/>
              <a:t>Master Files. A master file is a collection or records pertaining to one of the main subjects of an information system and includes descriptive data.</a:t>
            </a:r>
          </a:p>
          <a:p>
            <a:pPr lvl="0">
              <a:buFont typeface="+mj-lt"/>
              <a:buAutoNum type="arabicPeriod"/>
            </a:pPr>
            <a:r>
              <a:rPr lang="en-PH" dirty="0"/>
              <a:t>Table Files. A particular table file includes data that is used to calculate more data or performance measures. Generally, table files are read only by a program.</a:t>
            </a:r>
          </a:p>
          <a:p>
            <a:pPr>
              <a:buFont typeface="+mj-lt"/>
              <a:buAutoNum type="arabicPeriod"/>
            </a:pPr>
            <a:r>
              <a:rPr lang="en-PH" dirty="0"/>
              <a:t>Transaction Files. A transaction file is a collection of records. The data in transaction files is used to update the master files, which contain data about the subjects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What is System Design?</a:t>
            </a:r>
          </a:p>
        </p:txBody>
      </p:sp>
      <p:sp>
        <p:nvSpPr>
          <p:cNvPr id="3" name="Content Placeholder 2"/>
          <p:cNvSpPr>
            <a:spLocks noGrp="1"/>
          </p:cNvSpPr>
          <p:nvPr>
            <p:ph idx="1"/>
          </p:nvPr>
        </p:nvSpPr>
        <p:spPr/>
        <p:txBody>
          <a:bodyPr/>
          <a:lstStyle/>
          <a:p>
            <a:r>
              <a:rPr lang="en-PH" dirty="0"/>
              <a:t>System design is the process of defining the architecture, components, modules, interfaces, and data for a system to satisfy specified requirements. It is similar to a set of blueprints used to build a house. It is also called physical design. Thus, while system analysis emphasized the business problem, system design focuses on the technical or implementation concern of the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95D3D-290F-114B-0377-C7E001652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AB8D7-6F8E-FEBF-266B-9820EB62EB33}"/>
              </a:ext>
            </a:extLst>
          </p:cNvPr>
          <p:cNvSpPr>
            <a:spLocks noGrp="1"/>
          </p:cNvSpPr>
          <p:nvPr>
            <p:ph type="title"/>
          </p:nvPr>
        </p:nvSpPr>
        <p:spPr/>
        <p:txBody>
          <a:bodyPr/>
          <a:lstStyle/>
          <a:p>
            <a:r>
              <a:rPr lang="en-PH" dirty="0"/>
              <a:t>File Organization</a:t>
            </a:r>
          </a:p>
        </p:txBody>
      </p:sp>
      <p:sp>
        <p:nvSpPr>
          <p:cNvPr id="3" name="Content Placeholder 2">
            <a:extLst>
              <a:ext uri="{FF2B5EF4-FFF2-40B4-BE49-F238E27FC236}">
                <a16:creationId xmlns:a16="http://schemas.microsoft.com/office/drawing/2014/main" id="{15D727EE-98A8-BC4D-8359-7A8CEFA1C3B4}"/>
              </a:ext>
            </a:extLst>
          </p:cNvPr>
          <p:cNvSpPr>
            <a:spLocks noGrp="1"/>
          </p:cNvSpPr>
          <p:nvPr>
            <p:ph idx="1"/>
          </p:nvPr>
        </p:nvSpPr>
        <p:spPr/>
        <p:txBody>
          <a:bodyPr/>
          <a:lstStyle/>
          <a:p>
            <a:pPr marL="533400" lvl="0" indent="0"/>
            <a:r>
              <a:rPr lang="en-US" dirty="0"/>
              <a:t>A </a:t>
            </a:r>
            <a:r>
              <a:rPr lang="en-US" dirty="0">
                <a:highlight>
                  <a:srgbClr val="FFFF00"/>
                </a:highlight>
              </a:rPr>
              <a:t>master file </a:t>
            </a:r>
            <a:r>
              <a:rPr lang="en-US" dirty="0"/>
              <a:t>in database and information systems refers to a central, authoritative file that stores core data about key entities—like customers, products, employees, or accounts. It’s the “source of truth” that other systems and processes rely on.</a:t>
            </a:r>
          </a:p>
          <a:p>
            <a:pPr marL="533400" lvl="0" indent="0"/>
            <a:r>
              <a:rPr lang="en-US" dirty="0"/>
              <a:t>• 	It contains permanent or semi-permanent data that’s updated occasionally but referenced frequently.</a:t>
            </a:r>
          </a:p>
          <a:p>
            <a:pPr marL="533400" lvl="0" indent="0"/>
            <a:r>
              <a:rPr lang="en-US" dirty="0"/>
              <a:t>• 	Unlike transaction files (which record daily operations), master files hold baseline information.</a:t>
            </a:r>
          </a:p>
          <a:p>
            <a:pPr marL="533400" lvl="0" indent="0"/>
            <a:r>
              <a:rPr lang="en-US" dirty="0"/>
              <a:t>• 	Think of it as the digital equivalent of a master record book.</a:t>
            </a:r>
          </a:p>
          <a:p>
            <a:pPr marL="533400" lvl="0" indent="0"/>
            <a:endParaRPr lang="en-PH" dirty="0"/>
          </a:p>
        </p:txBody>
      </p:sp>
    </p:spTree>
    <p:extLst>
      <p:ext uri="{BB962C8B-B14F-4D97-AF65-F5344CB8AC3E}">
        <p14:creationId xmlns:p14="http://schemas.microsoft.com/office/powerpoint/2010/main" val="2578682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59769-CEBE-2E0A-948F-82AB34053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626F04-BD26-5161-B73A-54D871D501D5}"/>
              </a:ext>
            </a:extLst>
          </p:cNvPr>
          <p:cNvSpPr>
            <a:spLocks noGrp="1"/>
          </p:cNvSpPr>
          <p:nvPr>
            <p:ph type="title"/>
          </p:nvPr>
        </p:nvSpPr>
        <p:spPr/>
        <p:txBody>
          <a:bodyPr/>
          <a:lstStyle/>
          <a:p>
            <a:r>
              <a:rPr lang="en-PH" dirty="0"/>
              <a:t>File Organization</a:t>
            </a:r>
          </a:p>
        </p:txBody>
      </p:sp>
      <p:sp>
        <p:nvSpPr>
          <p:cNvPr id="3" name="Content Placeholder 2">
            <a:extLst>
              <a:ext uri="{FF2B5EF4-FFF2-40B4-BE49-F238E27FC236}">
                <a16:creationId xmlns:a16="http://schemas.microsoft.com/office/drawing/2014/main" id="{C18F4BA1-5A86-3CB3-9C23-4818B9A46585}"/>
              </a:ext>
            </a:extLst>
          </p:cNvPr>
          <p:cNvSpPr>
            <a:spLocks noGrp="1"/>
          </p:cNvSpPr>
          <p:nvPr>
            <p:ph idx="1"/>
          </p:nvPr>
        </p:nvSpPr>
        <p:spPr/>
        <p:txBody>
          <a:bodyPr/>
          <a:lstStyle/>
          <a:p>
            <a:pPr marL="533400" lvl="0" indent="0"/>
            <a:r>
              <a:rPr lang="en-US" dirty="0">
                <a:highlight>
                  <a:srgbClr val="00FF00"/>
                </a:highlight>
              </a:rPr>
              <a:t>📊 Example: Payroll System</a:t>
            </a:r>
          </a:p>
          <a:p>
            <a:pPr marL="533400" lvl="0" indent="0"/>
            <a:r>
              <a:rPr lang="en-US" dirty="0"/>
              <a:t>• 	Employee Master File might include:</a:t>
            </a:r>
          </a:p>
          <a:p>
            <a:pPr marL="533400" lvl="0" indent="0"/>
            <a:r>
              <a:rPr lang="en-US" dirty="0"/>
              <a:t>• 	Employee ID</a:t>
            </a:r>
          </a:p>
          <a:p>
            <a:pPr marL="533400" lvl="0" indent="0"/>
            <a:r>
              <a:rPr lang="en-US" dirty="0"/>
              <a:t>• 	Name and contact info</a:t>
            </a:r>
          </a:p>
          <a:p>
            <a:pPr marL="533400" lvl="0" indent="0"/>
            <a:r>
              <a:rPr lang="en-US" dirty="0"/>
              <a:t>• 	Job title and department</a:t>
            </a:r>
          </a:p>
          <a:p>
            <a:pPr marL="533400" lvl="0" indent="0"/>
            <a:r>
              <a:rPr lang="en-US" dirty="0"/>
              <a:t>• 	Salary and tax details</a:t>
            </a:r>
          </a:p>
          <a:p>
            <a:pPr marL="533400" lvl="0" indent="0"/>
            <a:r>
              <a:rPr lang="en-US" dirty="0">
                <a:highlight>
                  <a:srgbClr val="00FF00"/>
                </a:highlight>
              </a:rPr>
              <a:t>• 	Transaction File would record:</a:t>
            </a:r>
          </a:p>
          <a:p>
            <a:pPr marL="533400" lvl="0" indent="0"/>
            <a:r>
              <a:rPr lang="en-US" dirty="0"/>
              <a:t>• 	Monthly salary payments</a:t>
            </a:r>
          </a:p>
          <a:p>
            <a:pPr marL="533400" lvl="0" indent="0"/>
            <a:r>
              <a:rPr lang="en-US" dirty="0"/>
              <a:t>• 	Bonuses or deductions</a:t>
            </a:r>
            <a:endParaRPr lang="en-PH" dirty="0"/>
          </a:p>
        </p:txBody>
      </p:sp>
    </p:spTree>
    <p:extLst>
      <p:ext uri="{BB962C8B-B14F-4D97-AF65-F5344CB8AC3E}">
        <p14:creationId xmlns:p14="http://schemas.microsoft.com/office/powerpoint/2010/main" val="385176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6ED8C-A441-0FFC-4EC7-EE79D6983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6D95E2-7294-37F1-2F7D-3644E3C4EDA2}"/>
              </a:ext>
            </a:extLst>
          </p:cNvPr>
          <p:cNvSpPr>
            <a:spLocks noGrp="1"/>
          </p:cNvSpPr>
          <p:nvPr>
            <p:ph type="title"/>
          </p:nvPr>
        </p:nvSpPr>
        <p:spPr/>
        <p:txBody>
          <a:bodyPr/>
          <a:lstStyle/>
          <a:p>
            <a:r>
              <a:rPr lang="en-PH" dirty="0"/>
              <a:t>File Organization</a:t>
            </a:r>
          </a:p>
        </p:txBody>
      </p:sp>
      <p:sp>
        <p:nvSpPr>
          <p:cNvPr id="3" name="Content Placeholder 2">
            <a:extLst>
              <a:ext uri="{FF2B5EF4-FFF2-40B4-BE49-F238E27FC236}">
                <a16:creationId xmlns:a16="http://schemas.microsoft.com/office/drawing/2014/main" id="{7579C70F-E30A-50BF-EB4D-C6E0D0FD4EA7}"/>
              </a:ext>
            </a:extLst>
          </p:cNvPr>
          <p:cNvSpPr>
            <a:spLocks noGrp="1"/>
          </p:cNvSpPr>
          <p:nvPr>
            <p:ph idx="1"/>
          </p:nvPr>
        </p:nvSpPr>
        <p:spPr/>
        <p:txBody>
          <a:bodyPr/>
          <a:lstStyle/>
          <a:p>
            <a:pPr marL="533400" lvl="0" indent="0"/>
            <a:r>
              <a:rPr lang="en-US" dirty="0"/>
              <a:t>A </a:t>
            </a:r>
            <a:r>
              <a:rPr lang="en-US" dirty="0">
                <a:highlight>
                  <a:srgbClr val="FFFF00"/>
                </a:highlight>
              </a:rPr>
              <a:t>table file </a:t>
            </a:r>
            <a:r>
              <a:rPr lang="en-US" dirty="0"/>
              <a:t>typically refers to a structured file that stores data in a tabular format—organized into rows and columns—similar to how data is stored in a database table or a spreadsheet.</a:t>
            </a:r>
          </a:p>
          <a:p>
            <a:pPr marL="533400" lvl="0" indent="0"/>
            <a:r>
              <a:rPr lang="en-US" dirty="0">
                <a:highlight>
                  <a:srgbClr val="00FF00"/>
                </a:highlight>
              </a:rPr>
              <a:t>📁 What Is a Table File?</a:t>
            </a:r>
          </a:p>
          <a:p>
            <a:pPr marL="533400" lvl="0" indent="0"/>
            <a:r>
              <a:rPr lang="en-US" dirty="0"/>
              <a:t>• 	A table file is a digital file that represents data in a grid-like structure.</a:t>
            </a:r>
          </a:p>
          <a:p>
            <a:pPr marL="533400" lvl="0" indent="0"/>
            <a:r>
              <a:rPr lang="en-US" dirty="0"/>
              <a:t>• 	Each row corresponds to a record (e.g., one customer, one product).</a:t>
            </a:r>
          </a:p>
          <a:p>
            <a:pPr marL="533400" lvl="0" indent="0"/>
            <a:r>
              <a:rPr lang="en-US" dirty="0"/>
              <a:t>• 	Each column represents a field or attribute (e.g., name, price, date).</a:t>
            </a:r>
          </a:p>
          <a:p>
            <a:pPr marL="533400" lvl="0" indent="0"/>
            <a:endParaRPr lang="en-PH" dirty="0"/>
          </a:p>
        </p:txBody>
      </p:sp>
    </p:spTree>
    <p:extLst>
      <p:ext uri="{BB962C8B-B14F-4D97-AF65-F5344CB8AC3E}">
        <p14:creationId xmlns:p14="http://schemas.microsoft.com/office/powerpoint/2010/main" val="1393240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File Organization</a:t>
            </a:r>
          </a:p>
        </p:txBody>
      </p:sp>
      <p:sp>
        <p:nvSpPr>
          <p:cNvPr id="3" name="Content Placeholder 2"/>
          <p:cNvSpPr>
            <a:spLocks noGrp="1"/>
          </p:cNvSpPr>
          <p:nvPr>
            <p:ph idx="1"/>
          </p:nvPr>
        </p:nvSpPr>
        <p:spPr/>
        <p:txBody>
          <a:bodyPr/>
          <a:lstStyle/>
          <a:p>
            <a:pPr lvl="0">
              <a:buFont typeface="+mj-lt"/>
              <a:buAutoNum type="arabicPeriod" startAt="4"/>
            </a:pPr>
            <a:r>
              <a:rPr lang="en-PH" dirty="0"/>
              <a:t>Work Files. Using a work file can sometimes make program run more efficiently.</a:t>
            </a:r>
          </a:p>
          <a:p>
            <a:pPr>
              <a:buFont typeface="+mj-lt"/>
              <a:buAutoNum type="arabicPeriod" startAt="4"/>
            </a:pPr>
            <a:r>
              <a:rPr lang="en-PH" dirty="0"/>
              <a:t>Report Files. A report file is a file that describes how a report is printed. This is very useful since users can take files to other computer systems and output to specialty devices such as plotters or laser printers.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5CF10-D884-17EE-2B2E-812CFB0F31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6DAE0-403A-BC62-4E05-040C3BDFBB3C}"/>
              </a:ext>
            </a:extLst>
          </p:cNvPr>
          <p:cNvSpPr>
            <a:spLocks noGrp="1"/>
          </p:cNvSpPr>
          <p:nvPr>
            <p:ph type="title"/>
          </p:nvPr>
        </p:nvSpPr>
        <p:spPr/>
        <p:txBody>
          <a:bodyPr/>
          <a:lstStyle/>
          <a:p>
            <a:r>
              <a:rPr lang="en-PH" dirty="0"/>
              <a:t>File Organization</a:t>
            </a:r>
          </a:p>
        </p:txBody>
      </p:sp>
      <p:sp>
        <p:nvSpPr>
          <p:cNvPr id="3" name="Content Placeholder 2">
            <a:extLst>
              <a:ext uri="{FF2B5EF4-FFF2-40B4-BE49-F238E27FC236}">
                <a16:creationId xmlns:a16="http://schemas.microsoft.com/office/drawing/2014/main" id="{A38785CA-3141-ED41-3F28-0E2F28F2495E}"/>
              </a:ext>
            </a:extLst>
          </p:cNvPr>
          <p:cNvSpPr>
            <a:spLocks noGrp="1"/>
          </p:cNvSpPr>
          <p:nvPr>
            <p:ph idx="1"/>
          </p:nvPr>
        </p:nvSpPr>
        <p:spPr/>
        <p:txBody>
          <a:bodyPr>
            <a:normAutofit lnSpcReduction="10000"/>
          </a:bodyPr>
          <a:lstStyle/>
          <a:p>
            <a:pPr marL="533400" lvl="0" indent="0"/>
            <a:r>
              <a:rPr lang="en-US" dirty="0">
                <a:highlight>
                  <a:srgbClr val="FFFF00"/>
                </a:highlight>
              </a:rPr>
              <a:t>Work files in databases</a:t>
            </a:r>
            <a:r>
              <a:rPr lang="en-US" dirty="0"/>
              <a:t>—especially in systems like IBM Db2—are temporary storage areas used during the execution of SQL operations that require intermediate processing. Think of them as scratchpads the database uses while it's working through complex tasks.</a:t>
            </a:r>
          </a:p>
          <a:p>
            <a:pPr marL="533400" lvl="0" indent="0"/>
            <a:r>
              <a:rPr lang="en-US" dirty="0">
                <a:highlight>
                  <a:srgbClr val="00FF00"/>
                </a:highlight>
              </a:rPr>
              <a:t>🧠 What Are Work Files?</a:t>
            </a:r>
          </a:p>
          <a:p>
            <a:pPr marL="533400" lvl="0" indent="0"/>
            <a:r>
              <a:rPr lang="en-US" dirty="0"/>
              <a:t>• 	Temporary storage used during SQL operations like:</a:t>
            </a:r>
          </a:p>
          <a:p>
            <a:pPr marL="533400" lvl="0" indent="0"/>
            <a:r>
              <a:rPr lang="en-US" dirty="0"/>
              <a:t>• 	Sorting large datasets</a:t>
            </a:r>
          </a:p>
          <a:p>
            <a:pPr marL="533400" lvl="0" indent="0"/>
            <a:r>
              <a:rPr lang="en-US" dirty="0"/>
              <a:t>• 	Joining tables</a:t>
            </a:r>
          </a:p>
          <a:p>
            <a:pPr marL="533400" lvl="0" indent="0"/>
            <a:r>
              <a:rPr lang="en-US" dirty="0"/>
              <a:t>• 	Handling subqueries</a:t>
            </a:r>
          </a:p>
          <a:p>
            <a:pPr marL="533400" lvl="0" indent="0"/>
            <a:r>
              <a:rPr lang="en-US" dirty="0"/>
              <a:t>• 	Managing temporary tables</a:t>
            </a:r>
          </a:p>
          <a:p>
            <a:pPr marL="533400" lvl="0" indent="0"/>
            <a:endParaRPr lang="en-PH" dirty="0"/>
          </a:p>
        </p:txBody>
      </p:sp>
    </p:spTree>
    <p:extLst>
      <p:ext uri="{BB962C8B-B14F-4D97-AF65-F5344CB8AC3E}">
        <p14:creationId xmlns:p14="http://schemas.microsoft.com/office/powerpoint/2010/main" val="339283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8F569-1E6E-7F9E-3B05-12A97DE02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D3DBB-AC24-5966-F065-7A7B3A8187C8}"/>
              </a:ext>
            </a:extLst>
          </p:cNvPr>
          <p:cNvSpPr>
            <a:spLocks noGrp="1"/>
          </p:cNvSpPr>
          <p:nvPr>
            <p:ph type="title"/>
          </p:nvPr>
        </p:nvSpPr>
        <p:spPr/>
        <p:txBody>
          <a:bodyPr/>
          <a:lstStyle/>
          <a:p>
            <a:r>
              <a:rPr lang="en-PH" dirty="0"/>
              <a:t>File Organization</a:t>
            </a:r>
          </a:p>
        </p:txBody>
      </p:sp>
      <p:sp>
        <p:nvSpPr>
          <p:cNvPr id="3" name="Content Placeholder 2">
            <a:extLst>
              <a:ext uri="{FF2B5EF4-FFF2-40B4-BE49-F238E27FC236}">
                <a16:creationId xmlns:a16="http://schemas.microsoft.com/office/drawing/2014/main" id="{2F892E92-DCBC-5F3C-E1A3-9AA413455C0B}"/>
              </a:ext>
            </a:extLst>
          </p:cNvPr>
          <p:cNvSpPr>
            <a:spLocks noGrp="1"/>
          </p:cNvSpPr>
          <p:nvPr>
            <p:ph idx="1"/>
          </p:nvPr>
        </p:nvSpPr>
        <p:spPr/>
        <p:txBody>
          <a:bodyPr>
            <a:normAutofit/>
          </a:bodyPr>
          <a:lstStyle/>
          <a:p>
            <a:pPr marL="533400" lvl="0" indent="0"/>
            <a:r>
              <a:rPr lang="en-US" dirty="0"/>
              <a:t>A </a:t>
            </a:r>
            <a:r>
              <a:rPr lang="en-US" dirty="0">
                <a:highlight>
                  <a:srgbClr val="FFFF00"/>
                </a:highlight>
              </a:rPr>
              <a:t>report file </a:t>
            </a:r>
            <a:r>
              <a:rPr lang="en-US" dirty="0"/>
              <a:t>is a file that defines or contains the output of a report generated from a database or application. These files are used to present data in a structured, readable format—often for analysis, printing, or sharing. </a:t>
            </a:r>
          </a:p>
          <a:p>
            <a:pPr marL="533400" lvl="0" indent="0"/>
            <a:r>
              <a:rPr lang="en-US" dirty="0"/>
              <a:t>Ex. Generated report files</a:t>
            </a:r>
          </a:p>
          <a:p>
            <a:pPr marL="533400" lvl="0" indent="0"/>
            <a:r>
              <a:rPr lang="en-US" dirty="0"/>
              <a:t>Formats in PDF, Excel, HTML</a:t>
            </a:r>
          </a:p>
          <a:p>
            <a:pPr marL="533400" lvl="0" indent="0"/>
            <a:endParaRPr lang="en-PH" dirty="0"/>
          </a:p>
        </p:txBody>
      </p:sp>
    </p:spTree>
    <p:extLst>
      <p:ext uri="{BB962C8B-B14F-4D97-AF65-F5344CB8AC3E}">
        <p14:creationId xmlns:p14="http://schemas.microsoft.com/office/powerpoint/2010/main" val="1444421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Relational Database Model</a:t>
            </a:r>
          </a:p>
        </p:txBody>
      </p:sp>
      <p:sp>
        <p:nvSpPr>
          <p:cNvPr id="3" name="Content Placeholder 2"/>
          <p:cNvSpPr>
            <a:spLocks noGrp="1"/>
          </p:cNvSpPr>
          <p:nvPr>
            <p:ph idx="1"/>
          </p:nvPr>
        </p:nvSpPr>
        <p:spPr/>
        <p:txBody>
          <a:bodyPr/>
          <a:lstStyle/>
          <a:p>
            <a:r>
              <a:rPr lang="en-PH" dirty="0"/>
              <a:t>Relational database model represents data in the form of related tables, or relations. A relation is a named, two-dimensional table of data. Each relation is composed of a set of named columns and a random number or unnamed rows. Each column in a relation corresponds to an attribute of that relation. Each row of a relation corresponds to a record that contains data values for an entity.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Relational Database Model</a:t>
            </a:r>
          </a:p>
        </p:txBody>
      </p:sp>
      <p:sp>
        <p:nvSpPr>
          <p:cNvPr id="3" name="Content Placeholder 2"/>
          <p:cNvSpPr>
            <a:spLocks noGrp="1"/>
          </p:cNvSpPr>
          <p:nvPr>
            <p:ph idx="1"/>
          </p:nvPr>
        </p:nvSpPr>
        <p:spPr/>
        <p:txBody>
          <a:bodyPr/>
          <a:lstStyle/>
          <a:p>
            <a:pPr lvl="0"/>
            <a:r>
              <a:rPr lang="en-PH" dirty="0"/>
              <a:t>A single cell in a table is called a field value, attribute value, or data element. Each relation in a relational database should have a unique key – is a field or set of fields, the values of which occur only once in all the rows of a relation. If there is only one field that is unique, that key is called the primary key.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Database Normalization</a:t>
            </a:r>
          </a:p>
        </p:txBody>
      </p:sp>
      <p:sp>
        <p:nvSpPr>
          <p:cNvPr id="5" name="Content Placeholder 4"/>
          <p:cNvSpPr>
            <a:spLocks noGrp="1"/>
          </p:cNvSpPr>
          <p:nvPr>
            <p:ph idx="1"/>
          </p:nvPr>
        </p:nvSpPr>
        <p:spPr/>
        <p:txBody>
          <a:bodyPr/>
          <a:lstStyle/>
          <a:p>
            <a:r>
              <a:rPr lang="en-PH" dirty="0"/>
              <a:t>Normalization is a technique used to assess the quality of a relational database schema by minimizing data redundancy. It defines specific methods to eliminate these redundancies. Normalization is based on the analysis of functional dependence and on a series of normal forms.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First Normal Form (1NF)</a:t>
            </a:r>
          </a:p>
        </p:txBody>
      </p:sp>
      <p:sp>
        <p:nvSpPr>
          <p:cNvPr id="3" name="Content Placeholder 2"/>
          <p:cNvSpPr>
            <a:spLocks noGrp="1"/>
          </p:cNvSpPr>
          <p:nvPr>
            <p:ph idx="1"/>
          </p:nvPr>
        </p:nvSpPr>
        <p:spPr/>
        <p:txBody>
          <a:bodyPr>
            <a:normAutofit/>
          </a:bodyPr>
          <a:lstStyle/>
          <a:p>
            <a:pPr lvl="0"/>
            <a:r>
              <a:rPr lang="en-PH" dirty="0"/>
              <a:t>A relation is in first normal form if it has no repeating fields or group of fields. Repeating columns make your data less flexible, waste disk space, and make it more difficult to search for data. Functional dependency occurs when one attribute in a relation uniquely determines another attribute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Databases</a:t>
            </a:r>
          </a:p>
        </p:txBody>
      </p:sp>
      <p:sp>
        <p:nvSpPr>
          <p:cNvPr id="3" name="Content Placeholder 2"/>
          <p:cNvSpPr>
            <a:spLocks noGrp="1"/>
          </p:cNvSpPr>
          <p:nvPr>
            <p:ph idx="1"/>
          </p:nvPr>
        </p:nvSpPr>
        <p:spPr/>
        <p:txBody>
          <a:bodyPr>
            <a:normAutofit/>
          </a:bodyPr>
          <a:lstStyle/>
          <a:p>
            <a:r>
              <a:rPr lang="en-PH" dirty="0"/>
              <a:t>A database is an integrated collection of stored data that is centrally managed and controlled. It stores information about dozens or hundreds of entity types of classes. It is managed and controlled by a DBMS which is a system software component that is generally purchased and installed separately from other system software components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Second Normal Form (2NF)</a:t>
            </a:r>
          </a:p>
        </p:txBody>
      </p:sp>
      <p:sp>
        <p:nvSpPr>
          <p:cNvPr id="3" name="Content Placeholder 2"/>
          <p:cNvSpPr>
            <a:spLocks noGrp="1"/>
          </p:cNvSpPr>
          <p:nvPr>
            <p:ph idx="1"/>
          </p:nvPr>
        </p:nvSpPr>
        <p:spPr/>
        <p:txBody>
          <a:bodyPr/>
          <a:lstStyle/>
          <a:p>
            <a:pPr lvl="0"/>
            <a:r>
              <a:rPr lang="en-PH" dirty="0"/>
              <a:t>A relation is in second normal form if it is in first normal form and if each non-key element is functionally dependent on the entire primary key. 2NF is satisfied  if one of the following conditions apply:</a:t>
            </a:r>
          </a:p>
          <a:p>
            <a:pPr marL="1528763" lvl="0" indent="-450850">
              <a:buFont typeface="+mj-lt"/>
              <a:buAutoNum type="arabicPeriod"/>
            </a:pPr>
            <a:r>
              <a:rPr lang="en-PH" dirty="0"/>
              <a:t>The primary key consists of only one attribute</a:t>
            </a:r>
          </a:p>
          <a:p>
            <a:pPr marL="1528763" lvl="0" indent="-450850">
              <a:buFont typeface="+mj-lt"/>
              <a:buAutoNum type="arabicPeriod"/>
            </a:pPr>
            <a:r>
              <a:rPr lang="en-PH" dirty="0"/>
              <a:t>No non-primary key attributes exist in the relation</a:t>
            </a:r>
          </a:p>
          <a:p>
            <a:pPr marL="1528763" indent="-450850">
              <a:buFont typeface="+mj-lt"/>
              <a:buAutoNum type="arabicPeriod"/>
            </a:pPr>
            <a:r>
              <a:rPr lang="en-PH" dirty="0"/>
              <a:t>Every non-primary key attribute is functionally dependent on the full set of primary key attributes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Third Normal Form (3NF)</a:t>
            </a:r>
          </a:p>
        </p:txBody>
      </p:sp>
      <p:sp>
        <p:nvSpPr>
          <p:cNvPr id="3" name="Content Placeholder 2"/>
          <p:cNvSpPr>
            <a:spLocks noGrp="1"/>
          </p:cNvSpPr>
          <p:nvPr>
            <p:ph idx="1"/>
          </p:nvPr>
        </p:nvSpPr>
        <p:spPr/>
        <p:txBody>
          <a:bodyPr/>
          <a:lstStyle/>
          <a:p>
            <a:pPr lvl="0"/>
            <a:r>
              <a:rPr lang="en-PH" dirty="0"/>
              <a:t>A normalized relation is in third normal form if it is in second normal form and if no non-key element is functionally dependent on any other non-key element.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Database Relationships</a:t>
            </a:r>
          </a:p>
        </p:txBody>
      </p:sp>
      <p:sp>
        <p:nvSpPr>
          <p:cNvPr id="5" name="Content Placeholder 4"/>
          <p:cNvSpPr>
            <a:spLocks noGrp="1"/>
          </p:cNvSpPr>
          <p:nvPr>
            <p:ph idx="1"/>
          </p:nvPr>
        </p:nvSpPr>
        <p:spPr>
          <a:xfrm>
            <a:off x="457200" y="1600201"/>
            <a:ext cx="8229600" cy="1685924"/>
          </a:xfrm>
        </p:spPr>
        <p:txBody>
          <a:bodyPr/>
          <a:lstStyle/>
          <a:p>
            <a:r>
              <a:rPr lang="en-PH" dirty="0"/>
              <a:t>One-to-one relationship.  This relationship occurs when there is exactly one record in the first table that corresponds to exactly one record in the related table.</a:t>
            </a:r>
          </a:p>
          <a:p>
            <a:endParaRPr lang="en-PH" dirty="0"/>
          </a:p>
        </p:txBody>
      </p:sp>
      <p:graphicFrame>
        <p:nvGraphicFramePr>
          <p:cNvPr id="6146" name="Object 2"/>
          <p:cNvGraphicFramePr>
            <a:graphicFrameLocks noChangeAspect="1"/>
          </p:cNvGraphicFramePr>
          <p:nvPr/>
        </p:nvGraphicFramePr>
        <p:xfrm>
          <a:off x="3436941" y="3286124"/>
          <a:ext cx="2563819" cy="2571768"/>
        </p:xfrm>
        <a:graphic>
          <a:graphicData uri="http://schemas.openxmlformats.org/presentationml/2006/ole">
            <mc:AlternateContent xmlns:mc="http://schemas.openxmlformats.org/markup-compatibility/2006">
              <mc:Choice xmlns:v="urn:schemas-microsoft-com:vml" Requires="v">
                <p:oleObj name="VISIO" r:id="rId2" imgW="1746000" imgH="1749240" progId="Visio.Drawing.6">
                  <p:embed/>
                </p:oleObj>
              </mc:Choice>
              <mc:Fallback>
                <p:oleObj name="VISIO" r:id="rId2" imgW="1746000" imgH="1749240" progId="Visio.Drawing.6">
                  <p:embed/>
                  <p:pic>
                    <p:nvPicPr>
                      <p:cNvPr id="614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941" y="3286124"/>
                        <a:ext cx="2563819" cy="2571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Database Relationships</a:t>
            </a:r>
          </a:p>
        </p:txBody>
      </p:sp>
      <p:sp>
        <p:nvSpPr>
          <p:cNvPr id="3" name="Content Placeholder 2"/>
          <p:cNvSpPr>
            <a:spLocks noGrp="1"/>
          </p:cNvSpPr>
          <p:nvPr>
            <p:ph idx="1"/>
          </p:nvPr>
        </p:nvSpPr>
        <p:spPr>
          <a:xfrm>
            <a:off x="457200" y="1600201"/>
            <a:ext cx="8229600" cy="1328734"/>
          </a:xfrm>
        </p:spPr>
        <p:txBody>
          <a:bodyPr/>
          <a:lstStyle/>
          <a:p>
            <a:r>
              <a:rPr lang="en-PH" dirty="0"/>
              <a:t>One-to-many relationship.  The primary key table contains only one record that relates to none, one, or many records in the related table. </a:t>
            </a:r>
          </a:p>
          <a:p>
            <a:pPr lvl="0"/>
            <a:endParaRPr lang="en-PH" dirty="0"/>
          </a:p>
        </p:txBody>
      </p:sp>
      <p:graphicFrame>
        <p:nvGraphicFramePr>
          <p:cNvPr id="7170" name="Object 2"/>
          <p:cNvGraphicFramePr>
            <a:graphicFrameLocks noChangeAspect="1"/>
          </p:cNvGraphicFramePr>
          <p:nvPr/>
        </p:nvGraphicFramePr>
        <p:xfrm>
          <a:off x="3500430" y="3071810"/>
          <a:ext cx="2643206" cy="2714644"/>
        </p:xfrm>
        <a:graphic>
          <a:graphicData uri="http://schemas.openxmlformats.org/presentationml/2006/ole">
            <mc:AlternateContent xmlns:mc="http://schemas.openxmlformats.org/markup-compatibility/2006">
              <mc:Choice xmlns:v="urn:schemas-microsoft-com:vml" Requires="v">
                <p:oleObj name="VISIO" r:id="rId2" imgW="1746000" imgH="1749240" progId="Visio.Drawing.6">
                  <p:embed/>
                </p:oleObj>
              </mc:Choice>
              <mc:Fallback>
                <p:oleObj name="VISIO" r:id="rId2" imgW="1746000" imgH="1749240" progId="Visio.Drawing.6">
                  <p:embed/>
                  <p:pic>
                    <p:nvPicPr>
                      <p:cNvPr id="717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0" y="3071810"/>
                        <a:ext cx="2643206" cy="2714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Database Relationships</a:t>
            </a:r>
          </a:p>
        </p:txBody>
      </p:sp>
      <p:sp>
        <p:nvSpPr>
          <p:cNvPr id="5" name="Content Placeholder 4"/>
          <p:cNvSpPr>
            <a:spLocks noGrp="1"/>
          </p:cNvSpPr>
          <p:nvPr>
            <p:ph idx="1"/>
          </p:nvPr>
        </p:nvSpPr>
        <p:spPr>
          <a:xfrm>
            <a:off x="457200" y="1600201"/>
            <a:ext cx="8229600" cy="1757362"/>
          </a:xfrm>
        </p:spPr>
        <p:txBody>
          <a:bodyPr/>
          <a:lstStyle/>
          <a:p>
            <a:pPr lvl="0"/>
            <a:r>
              <a:rPr lang="en-PH" dirty="0"/>
              <a:t>Many-to-many relationship. This is a relationship between two tables in which one record in either table can have many matching records in the other table.</a:t>
            </a:r>
          </a:p>
          <a:p>
            <a:endParaRPr lang="en-PH" dirty="0"/>
          </a:p>
        </p:txBody>
      </p:sp>
      <p:graphicFrame>
        <p:nvGraphicFramePr>
          <p:cNvPr id="8194" name="Object 2"/>
          <p:cNvGraphicFramePr>
            <a:graphicFrameLocks noChangeAspect="1"/>
          </p:cNvGraphicFramePr>
          <p:nvPr/>
        </p:nvGraphicFramePr>
        <p:xfrm>
          <a:off x="3643306" y="3357562"/>
          <a:ext cx="2357454" cy="2357454"/>
        </p:xfrm>
        <a:graphic>
          <a:graphicData uri="http://schemas.openxmlformats.org/presentationml/2006/ole">
            <mc:AlternateContent xmlns:mc="http://schemas.openxmlformats.org/markup-compatibility/2006">
              <mc:Choice xmlns:v="urn:schemas-microsoft-com:vml" Requires="v">
                <p:oleObj name="VISIO" r:id="rId2" imgW="1746000" imgH="1749240" progId="Visio.Drawing.6">
                  <p:embed/>
                </p:oleObj>
              </mc:Choice>
              <mc:Fallback>
                <p:oleObj name="VISIO" r:id="rId2" imgW="1746000" imgH="1749240" progId="Visio.Drawing.6">
                  <p:embed/>
                  <p:pic>
                    <p:nvPicPr>
                      <p:cNvPr id="819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06" y="3357562"/>
                        <a:ext cx="2357454" cy="2357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Guidelines for Master File or Database Relation Design</a:t>
            </a:r>
          </a:p>
        </p:txBody>
      </p:sp>
      <p:sp>
        <p:nvSpPr>
          <p:cNvPr id="3" name="Content Placeholder 2"/>
          <p:cNvSpPr>
            <a:spLocks noGrp="1"/>
          </p:cNvSpPr>
          <p:nvPr>
            <p:ph idx="1"/>
          </p:nvPr>
        </p:nvSpPr>
        <p:spPr/>
        <p:txBody>
          <a:bodyPr>
            <a:normAutofit/>
          </a:bodyPr>
          <a:lstStyle/>
          <a:p>
            <a:pPr lvl="0">
              <a:buFont typeface="+mj-lt"/>
              <a:buAutoNum type="arabicPeriod"/>
            </a:pPr>
            <a:r>
              <a:rPr lang="en-PH" dirty="0"/>
              <a:t>Each separate data entity should create a master database table. Do not combine two distinct entities on one file.</a:t>
            </a:r>
          </a:p>
          <a:p>
            <a:pPr lvl="0">
              <a:buFont typeface="+mj-lt"/>
              <a:buAutoNum type="arabicPeriod"/>
            </a:pPr>
            <a:r>
              <a:rPr lang="en-PH" dirty="0"/>
              <a:t>A specific data field should exist only on one master table.</a:t>
            </a:r>
          </a:p>
          <a:p>
            <a:pPr lvl="0">
              <a:buFont typeface="+mj-lt"/>
              <a:buAutoNum type="arabicPeriod"/>
            </a:pPr>
            <a:r>
              <a:rPr lang="en-PH" dirty="0"/>
              <a:t>Every master table or database relation should have programs to Create, Read, Update, and Delete (CRUD) the records.</a:t>
            </a:r>
          </a:p>
          <a:p>
            <a:endParaRPr lang="en-PH"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Integrity Constraints</a:t>
            </a:r>
          </a:p>
        </p:txBody>
      </p:sp>
      <p:sp>
        <p:nvSpPr>
          <p:cNvPr id="3" name="Content Placeholder 2"/>
          <p:cNvSpPr>
            <a:spLocks noGrp="1"/>
          </p:cNvSpPr>
          <p:nvPr>
            <p:ph idx="1"/>
          </p:nvPr>
        </p:nvSpPr>
        <p:spPr/>
        <p:txBody>
          <a:bodyPr/>
          <a:lstStyle/>
          <a:p>
            <a:pPr lvl="0"/>
            <a:r>
              <a:rPr lang="en-PH" dirty="0"/>
              <a:t>Integrity constraints are rules that manage changing and deleting records, and that help keep the data in the database accurate.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Types of Integrity Constraints</a:t>
            </a:r>
          </a:p>
        </p:txBody>
      </p:sp>
      <p:sp>
        <p:nvSpPr>
          <p:cNvPr id="3" name="Content Placeholder 2"/>
          <p:cNvSpPr>
            <a:spLocks noGrp="1"/>
          </p:cNvSpPr>
          <p:nvPr>
            <p:ph idx="1"/>
          </p:nvPr>
        </p:nvSpPr>
        <p:spPr/>
        <p:txBody>
          <a:bodyPr>
            <a:normAutofit lnSpcReduction="10000"/>
          </a:bodyPr>
          <a:lstStyle/>
          <a:p>
            <a:pPr>
              <a:buFont typeface="+mj-lt"/>
              <a:buAutoNum type="arabicPeriod"/>
            </a:pPr>
            <a:r>
              <a:rPr lang="en-PH" dirty="0"/>
              <a:t>Entity integrity. These are rules that manage the composition of primary keys. The primary key must not have a null value, and if the primary key is a composite key, none of the component fields in the key can contain a null value.</a:t>
            </a:r>
          </a:p>
          <a:p>
            <a:pPr lvl="0">
              <a:buFont typeface="+mj-lt"/>
              <a:buAutoNum type="arabicPeriod"/>
            </a:pPr>
            <a:r>
              <a:rPr lang="en-PH" dirty="0"/>
              <a:t>Referential integrity. It describes a consistent state among foreign key and primary key values. Each foreign key is a reference to the primary key of another table. A referential integrity constraint is a constraint on database content.</a:t>
            </a:r>
          </a:p>
          <a:p>
            <a:pPr lvl="0">
              <a:buFont typeface="+mj-lt"/>
              <a:buAutoNum type="arabicPeriod"/>
            </a:pPr>
            <a:r>
              <a:rPr lang="en-PH" dirty="0"/>
              <a:t>Domain integrity. Domain integrity rules are used to validate the data.</a:t>
            </a:r>
          </a:p>
          <a:p>
            <a:pPr lvl="0"/>
            <a:endParaRPr lang="en-PH"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a:t>Designing Databases</a:t>
            </a:r>
          </a:p>
        </p:txBody>
      </p:sp>
      <p:sp>
        <p:nvSpPr>
          <p:cNvPr id="5" name="Subtitle 4"/>
          <p:cNvSpPr>
            <a:spLocks noGrp="1"/>
          </p:cNvSpPr>
          <p:nvPr>
            <p:ph type="subTitle" idx="1"/>
          </p:nvPr>
        </p:nvSpPr>
        <p:spPr/>
        <p:txBody>
          <a:bodyPr/>
          <a:lstStyle/>
          <a:p>
            <a:r>
              <a:rPr lang="en-PH" dirty="0"/>
              <a:t>Presented by</a:t>
            </a:r>
          </a:p>
          <a:p>
            <a:r>
              <a:rPr lang="en-PH" dirty="0"/>
              <a:t>JIMMY DE VERA ROLDAN, MSIT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023FF-C143-6BB1-2860-088577B43E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601751-8D38-B5EF-78E2-99E456ABAC19}"/>
              </a:ext>
            </a:extLst>
          </p:cNvPr>
          <p:cNvSpPr>
            <a:spLocks noGrp="1"/>
          </p:cNvSpPr>
          <p:nvPr>
            <p:ph type="title"/>
          </p:nvPr>
        </p:nvSpPr>
        <p:spPr/>
        <p:txBody>
          <a:bodyPr>
            <a:normAutofit/>
          </a:bodyPr>
          <a:lstStyle/>
          <a:p>
            <a:r>
              <a:rPr lang="en-PH" dirty="0"/>
              <a:t>Databases</a:t>
            </a:r>
          </a:p>
        </p:txBody>
      </p:sp>
      <p:sp>
        <p:nvSpPr>
          <p:cNvPr id="3" name="Content Placeholder 2">
            <a:extLst>
              <a:ext uri="{FF2B5EF4-FFF2-40B4-BE49-F238E27FC236}">
                <a16:creationId xmlns:a16="http://schemas.microsoft.com/office/drawing/2014/main" id="{FD960652-F2C2-923C-E61A-5C904091FBBC}"/>
              </a:ext>
            </a:extLst>
          </p:cNvPr>
          <p:cNvSpPr>
            <a:spLocks noGrp="1"/>
          </p:cNvSpPr>
          <p:nvPr>
            <p:ph idx="1"/>
          </p:nvPr>
        </p:nvSpPr>
        <p:spPr/>
        <p:txBody>
          <a:bodyPr>
            <a:normAutofit/>
          </a:bodyPr>
          <a:lstStyle/>
          <a:p>
            <a:r>
              <a:rPr lang="en-US" dirty="0"/>
              <a:t>🧠 What Is a Database?</a:t>
            </a:r>
          </a:p>
          <a:p>
            <a:r>
              <a:rPr lang="en-US" dirty="0"/>
              <a:t>• 	A database is a structured collection of data that’s stored electronically and organized for easy access, management, and updating.</a:t>
            </a:r>
          </a:p>
          <a:p>
            <a:r>
              <a:rPr lang="en-US" dirty="0"/>
              <a:t>• 	It can hold anything from numbers and text to images and files—think of it as a central hub for information.</a:t>
            </a:r>
          </a:p>
          <a:p>
            <a:r>
              <a:rPr lang="en-US" dirty="0"/>
              <a:t>🛠️ How Does It Work?</a:t>
            </a:r>
          </a:p>
          <a:p>
            <a:r>
              <a:rPr lang="en-US" dirty="0"/>
              <a:t>• 	Most databases are managed by a Database Management System (DBMS), which acts like the librarian of your digital library.</a:t>
            </a:r>
            <a:endParaRPr lang="en-PH" dirty="0"/>
          </a:p>
        </p:txBody>
      </p:sp>
    </p:spTree>
    <p:extLst>
      <p:ext uri="{BB962C8B-B14F-4D97-AF65-F5344CB8AC3E}">
        <p14:creationId xmlns:p14="http://schemas.microsoft.com/office/powerpoint/2010/main" val="87659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BD528-0A29-B077-C92B-ED0729C4B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EF087E-A240-C67A-555A-E68751C27624}"/>
              </a:ext>
            </a:extLst>
          </p:cNvPr>
          <p:cNvSpPr>
            <a:spLocks noGrp="1"/>
          </p:cNvSpPr>
          <p:nvPr>
            <p:ph type="title"/>
          </p:nvPr>
        </p:nvSpPr>
        <p:spPr/>
        <p:txBody>
          <a:bodyPr>
            <a:normAutofit/>
          </a:bodyPr>
          <a:lstStyle/>
          <a:p>
            <a:r>
              <a:rPr lang="en-PH" dirty="0"/>
              <a:t>Databases</a:t>
            </a:r>
          </a:p>
        </p:txBody>
      </p:sp>
      <p:sp>
        <p:nvSpPr>
          <p:cNvPr id="3" name="Content Placeholder 2">
            <a:extLst>
              <a:ext uri="{FF2B5EF4-FFF2-40B4-BE49-F238E27FC236}">
                <a16:creationId xmlns:a16="http://schemas.microsoft.com/office/drawing/2014/main" id="{BFC8C696-F72E-5F12-53DA-5D08AF01EF45}"/>
              </a:ext>
            </a:extLst>
          </p:cNvPr>
          <p:cNvSpPr>
            <a:spLocks noGrp="1"/>
          </p:cNvSpPr>
          <p:nvPr>
            <p:ph idx="1"/>
          </p:nvPr>
        </p:nvSpPr>
        <p:spPr/>
        <p:txBody>
          <a:bodyPr>
            <a:normAutofit/>
          </a:bodyPr>
          <a:lstStyle/>
          <a:p>
            <a:r>
              <a:rPr lang="en-US" dirty="0"/>
              <a:t>Data is typically stored in tables with rows and columns, similar to a spreadsheet. Each row is a record, and each column is a field.</a:t>
            </a:r>
          </a:p>
          <a:p>
            <a:r>
              <a:rPr lang="en-US" dirty="0"/>
              <a:t>You interact with the database using SQL (Structured Query Language) to ask questions, add data, or make changes.</a:t>
            </a:r>
            <a:endParaRPr lang="en-PH" dirty="0"/>
          </a:p>
        </p:txBody>
      </p:sp>
    </p:spTree>
    <p:extLst>
      <p:ext uri="{BB962C8B-B14F-4D97-AF65-F5344CB8AC3E}">
        <p14:creationId xmlns:p14="http://schemas.microsoft.com/office/powerpoint/2010/main" val="199306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C2552-9FAE-F65C-AA31-345253475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75538-764F-5EE7-BDB2-663C51A48416}"/>
              </a:ext>
            </a:extLst>
          </p:cNvPr>
          <p:cNvSpPr>
            <a:spLocks noGrp="1"/>
          </p:cNvSpPr>
          <p:nvPr>
            <p:ph type="title"/>
          </p:nvPr>
        </p:nvSpPr>
        <p:spPr/>
        <p:txBody>
          <a:bodyPr>
            <a:normAutofit/>
          </a:bodyPr>
          <a:lstStyle/>
          <a:p>
            <a:r>
              <a:rPr lang="en-PH" dirty="0"/>
              <a:t>Databases</a:t>
            </a:r>
          </a:p>
        </p:txBody>
      </p:sp>
      <p:sp>
        <p:nvSpPr>
          <p:cNvPr id="3" name="Content Placeholder 2">
            <a:extLst>
              <a:ext uri="{FF2B5EF4-FFF2-40B4-BE49-F238E27FC236}">
                <a16:creationId xmlns:a16="http://schemas.microsoft.com/office/drawing/2014/main" id="{657F5710-F228-B0EA-2700-F0AFA916B955}"/>
              </a:ext>
            </a:extLst>
          </p:cNvPr>
          <p:cNvSpPr>
            <a:spLocks noGrp="1"/>
          </p:cNvSpPr>
          <p:nvPr>
            <p:ph idx="1"/>
          </p:nvPr>
        </p:nvSpPr>
        <p:spPr/>
        <p:txBody>
          <a:bodyPr>
            <a:normAutofit/>
          </a:bodyPr>
          <a:lstStyle/>
          <a:p>
            <a:r>
              <a:rPr lang="en-US" dirty="0">
                <a:highlight>
                  <a:srgbClr val="00FF00"/>
                </a:highlight>
              </a:rPr>
              <a:t>🧩 Real-World Examples</a:t>
            </a:r>
          </a:p>
          <a:p>
            <a:r>
              <a:rPr lang="en-US" dirty="0"/>
              <a:t>• 	Banking: Tracks transactions and customer info.</a:t>
            </a:r>
          </a:p>
          <a:p>
            <a:r>
              <a:rPr lang="en-US" dirty="0"/>
              <a:t>• 	E-commerce: Manages product listings, orders, and inventory.</a:t>
            </a:r>
          </a:p>
          <a:p>
            <a:r>
              <a:rPr lang="en-US" dirty="0"/>
              <a:t>• 	Healthcare: Stores patient records and appointment schedules.</a:t>
            </a:r>
          </a:p>
          <a:p>
            <a:r>
              <a:rPr lang="en-US" dirty="0"/>
              <a:t>• 	Social Media: Keeps posts, likes, and user profiles organized.</a:t>
            </a:r>
          </a:p>
          <a:p>
            <a:endParaRPr lang="en-PH" dirty="0"/>
          </a:p>
        </p:txBody>
      </p:sp>
    </p:spTree>
    <p:extLst>
      <p:ext uri="{BB962C8B-B14F-4D97-AF65-F5344CB8AC3E}">
        <p14:creationId xmlns:p14="http://schemas.microsoft.com/office/powerpoint/2010/main" val="350228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Effectiveness Objectives of Databases</a:t>
            </a:r>
          </a:p>
        </p:txBody>
      </p:sp>
      <p:sp>
        <p:nvSpPr>
          <p:cNvPr id="8" name="Content Placeholder 7"/>
          <p:cNvSpPr>
            <a:spLocks noGrp="1"/>
          </p:cNvSpPr>
          <p:nvPr>
            <p:ph idx="1"/>
          </p:nvPr>
        </p:nvSpPr>
        <p:spPr/>
        <p:txBody>
          <a:bodyPr/>
          <a:lstStyle/>
          <a:p>
            <a:pPr lvl="0">
              <a:buFont typeface="+mj-lt"/>
              <a:buAutoNum type="arabicPeriod"/>
            </a:pPr>
            <a:r>
              <a:rPr lang="en-PH" dirty="0"/>
              <a:t>Ensure that data can be shared among users for a variety of applications.</a:t>
            </a:r>
          </a:p>
          <a:p>
            <a:pPr lvl="0">
              <a:buFont typeface="+mj-lt"/>
              <a:buAutoNum type="arabicPeriod"/>
            </a:pPr>
            <a:r>
              <a:rPr lang="en-PH" dirty="0"/>
              <a:t>Maintain data that are both accurate and consistent.</a:t>
            </a:r>
          </a:p>
          <a:p>
            <a:pPr lvl="0">
              <a:buFont typeface="+mj-lt"/>
              <a:buAutoNum type="arabicPeriod"/>
            </a:pPr>
            <a:r>
              <a:rPr lang="en-PH" dirty="0"/>
              <a:t>Ensure that all data required for current and future applications will be readily available.</a:t>
            </a:r>
          </a:p>
          <a:p>
            <a:pPr lvl="0">
              <a:buFont typeface="+mj-lt"/>
              <a:buAutoNum type="arabicPeriod"/>
            </a:pPr>
            <a:r>
              <a:rPr lang="en-PH" dirty="0"/>
              <a:t>Allow database to evolve as the needs of the users grow.</a:t>
            </a:r>
          </a:p>
          <a:p>
            <a:pPr>
              <a:buFont typeface="+mj-lt"/>
              <a:buAutoNum type="arabicPeriod"/>
            </a:pPr>
            <a:r>
              <a:rPr lang="en-PH" dirty="0"/>
              <a:t>Allow users to create their personal view of the data without concern for the way data are physically stored.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4A5C3-C0C4-13C7-0293-D328BC825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5AA48-00C0-589B-DE26-073307269675}"/>
              </a:ext>
            </a:extLst>
          </p:cNvPr>
          <p:cNvSpPr>
            <a:spLocks noGrp="1"/>
          </p:cNvSpPr>
          <p:nvPr>
            <p:ph type="title"/>
          </p:nvPr>
        </p:nvSpPr>
        <p:spPr/>
        <p:txBody>
          <a:bodyPr>
            <a:normAutofit fontScale="90000"/>
          </a:bodyPr>
          <a:lstStyle/>
          <a:p>
            <a:r>
              <a:rPr lang="en-PH" dirty="0"/>
              <a:t>Effectiveness Objectives of Databases</a:t>
            </a:r>
          </a:p>
        </p:txBody>
      </p:sp>
      <p:sp>
        <p:nvSpPr>
          <p:cNvPr id="8" name="Content Placeholder 7">
            <a:extLst>
              <a:ext uri="{FF2B5EF4-FFF2-40B4-BE49-F238E27FC236}">
                <a16:creationId xmlns:a16="http://schemas.microsoft.com/office/drawing/2014/main" id="{B18D98CD-31D7-AAE1-BD45-B0100224E785}"/>
              </a:ext>
            </a:extLst>
          </p:cNvPr>
          <p:cNvSpPr>
            <a:spLocks noGrp="1"/>
          </p:cNvSpPr>
          <p:nvPr>
            <p:ph idx="1"/>
          </p:nvPr>
        </p:nvSpPr>
        <p:spPr/>
        <p:txBody>
          <a:bodyPr>
            <a:normAutofit fontScale="92500"/>
          </a:bodyPr>
          <a:lstStyle/>
          <a:p>
            <a:pPr marL="533400" lvl="0" indent="0"/>
            <a:r>
              <a:rPr lang="en-US" dirty="0">
                <a:highlight>
                  <a:srgbClr val="00FF00"/>
                </a:highlight>
              </a:rPr>
              <a:t>🎯 Accuracy in Databases</a:t>
            </a:r>
          </a:p>
          <a:p>
            <a:pPr marL="533400" lvl="0" indent="0"/>
            <a:r>
              <a:rPr lang="en-US" dirty="0"/>
              <a:t>Accuracy means the data stored reflects the real-world truth.</a:t>
            </a:r>
          </a:p>
          <a:p>
            <a:pPr marL="533400" lvl="0" indent="0"/>
            <a:r>
              <a:rPr lang="en-US" dirty="0"/>
              <a:t>• 	Correct values: If a customer’s email is , that’s what should be stored—not .</a:t>
            </a:r>
          </a:p>
          <a:p>
            <a:pPr marL="533400" lvl="0" indent="0"/>
            <a:r>
              <a:rPr lang="en-US" dirty="0"/>
              <a:t>• 	Validated input: Databases often use constraints (like data types, formats, or ranges) to prevent invalid entries.</a:t>
            </a:r>
          </a:p>
          <a:p>
            <a:pPr marL="533400" lvl="0" indent="0"/>
            <a:r>
              <a:rPr lang="en-US" dirty="0"/>
              <a:t>• 	Up-to-date info: Accuracy also means keeping data current—like updating an address when someone moves.</a:t>
            </a:r>
          </a:p>
          <a:p>
            <a:pPr marL="533400" lvl="0" indent="0"/>
            <a:r>
              <a:rPr lang="en-US" dirty="0"/>
              <a:t>🧠 Analogy: Think of a database as a digital notebook. Accuracy means you wrote the right phone number, not a typo.</a:t>
            </a:r>
            <a:endParaRPr lang="en-PH" dirty="0"/>
          </a:p>
        </p:txBody>
      </p:sp>
    </p:spTree>
    <p:extLst>
      <p:ext uri="{BB962C8B-B14F-4D97-AF65-F5344CB8AC3E}">
        <p14:creationId xmlns:p14="http://schemas.microsoft.com/office/powerpoint/2010/main" val="370766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8D55B-2F6E-356A-B5ED-9F026B01E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5DAF6-E6E1-49AB-1184-4E9A2AA90A86}"/>
              </a:ext>
            </a:extLst>
          </p:cNvPr>
          <p:cNvSpPr>
            <a:spLocks noGrp="1"/>
          </p:cNvSpPr>
          <p:nvPr>
            <p:ph type="title"/>
          </p:nvPr>
        </p:nvSpPr>
        <p:spPr/>
        <p:txBody>
          <a:bodyPr>
            <a:normAutofit fontScale="90000"/>
          </a:bodyPr>
          <a:lstStyle/>
          <a:p>
            <a:r>
              <a:rPr lang="en-PH" dirty="0"/>
              <a:t>Effectiveness Objectives of Databases</a:t>
            </a:r>
          </a:p>
        </p:txBody>
      </p:sp>
      <p:sp>
        <p:nvSpPr>
          <p:cNvPr id="8" name="Content Placeholder 7">
            <a:extLst>
              <a:ext uri="{FF2B5EF4-FFF2-40B4-BE49-F238E27FC236}">
                <a16:creationId xmlns:a16="http://schemas.microsoft.com/office/drawing/2014/main" id="{1F4B9959-96B6-C8A4-120D-13AB1FB38C0B}"/>
              </a:ext>
            </a:extLst>
          </p:cNvPr>
          <p:cNvSpPr>
            <a:spLocks noGrp="1"/>
          </p:cNvSpPr>
          <p:nvPr>
            <p:ph idx="1"/>
          </p:nvPr>
        </p:nvSpPr>
        <p:spPr/>
        <p:txBody>
          <a:bodyPr>
            <a:normAutofit fontScale="92500" lnSpcReduction="10000"/>
          </a:bodyPr>
          <a:lstStyle/>
          <a:p>
            <a:pPr marL="533400" lvl="0" indent="0"/>
            <a:r>
              <a:rPr lang="en-US" dirty="0">
                <a:highlight>
                  <a:srgbClr val="00FF00"/>
                </a:highlight>
              </a:rPr>
              <a:t>🔄 Consistency in Databases</a:t>
            </a:r>
          </a:p>
          <a:p>
            <a:pPr marL="533400" lvl="0" indent="0"/>
            <a:r>
              <a:rPr lang="en-US" dirty="0"/>
              <a:t>Consistency ensures that the data follows rules and relationships across the system.</a:t>
            </a:r>
          </a:p>
          <a:p>
            <a:pPr marL="533400" lvl="0" indent="0"/>
            <a:r>
              <a:rPr lang="en-US" dirty="0"/>
              <a:t>• 	Referential integrity: If an order references a customer ID, that customer must exist.</a:t>
            </a:r>
          </a:p>
          <a:p>
            <a:pPr marL="533400" lvl="0" indent="0"/>
            <a:r>
              <a:rPr lang="en-US" dirty="0"/>
              <a:t>• 	Business rules: If a bank account can’t go below zero, the database enforces that.</a:t>
            </a:r>
          </a:p>
          <a:p>
            <a:pPr marL="533400" lvl="0" indent="0"/>
            <a:r>
              <a:rPr lang="en-US" dirty="0"/>
              <a:t>• 	Transaction consistency: In multi-step operations (like transferring money), either all steps succeed or none do—this is part of the ACID principles.</a:t>
            </a:r>
          </a:p>
          <a:p>
            <a:pPr marL="533400" lvl="0" indent="0"/>
            <a:r>
              <a:rPr lang="en-US" dirty="0"/>
              <a:t>🧠 Analogy: Imagine a library catalog. If a book is marked “checked out,” the borrower’s record should show that book too. That’s consistency.</a:t>
            </a:r>
            <a:endParaRPr lang="en-PH" dirty="0"/>
          </a:p>
        </p:txBody>
      </p:sp>
    </p:spTree>
    <p:extLst>
      <p:ext uri="{BB962C8B-B14F-4D97-AF65-F5344CB8AC3E}">
        <p14:creationId xmlns:p14="http://schemas.microsoft.com/office/powerpoint/2010/main" val="2055018960"/>
      </p:ext>
    </p:extLst>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2566</Words>
  <Application>Microsoft Office PowerPoint</Application>
  <PresentationFormat>On-screen Show (4:3)</PresentationFormat>
  <Paragraphs>168</Paragraphs>
  <Slides>38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Century Gothic</vt:lpstr>
      <vt:lpstr>Copperplate Gothic Light</vt:lpstr>
      <vt:lpstr>Office Theme</vt:lpstr>
      <vt:lpstr>VISIO</vt:lpstr>
      <vt:lpstr>Designing Databases</vt:lpstr>
      <vt:lpstr>What is System Design?</vt:lpstr>
      <vt:lpstr>Databases</vt:lpstr>
      <vt:lpstr>Databases</vt:lpstr>
      <vt:lpstr>Databases</vt:lpstr>
      <vt:lpstr>Databases</vt:lpstr>
      <vt:lpstr>Effectiveness Objectives of Databases</vt:lpstr>
      <vt:lpstr>Effectiveness Objectives of Databases</vt:lpstr>
      <vt:lpstr>Effectiveness Objectives of Databases</vt:lpstr>
      <vt:lpstr>Purposes of Database Design</vt:lpstr>
      <vt:lpstr>Logical Databases</vt:lpstr>
      <vt:lpstr>Physical Database Design</vt:lpstr>
      <vt:lpstr>Normalized table</vt:lpstr>
      <vt:lpstr>Purposes of Database Design</vt:lpstr>
      <vt:lpstr>Data Storage Technologies</vt:lpstr>
      <vt:lpstr>Data Storage Technologies</vt:lpstr>
      <vt:lpstr>Data Storage Technologies</vt:lpstr>
      <vt:lpstr>Relational Database Model</vt:lpstr>
      <vt:lpstr>File Organization</vt:lpstr>
      <vt:lpstr>File Organization</vt:lpstr>
      <vt:lpstr>File Organization</vt:lpstr>
      <vt:lpstr>File Organization</vt:lpstr>
      <vt:lpstr>File Organization</vt:lpstr>
      <vt:lpstr>File Organization</vt:lpstr>
      <vt:lpstr>File Organization</vt:lpstr>
      <vt:lpstr>Relational Database Model</vt:lpstr>
      <vt:lpstr>Relational Database Model</vt:lpstr>
      <vt:lpstr>Database Normalization</vt:lpstr>
      <vt:lpstr>First Normal Form (1NF)</vt:lpstr>
      <vt:lpstr>Second Normal Form (2NF)</vt:lpstr>
      <vt:lpstr>Third Normal Form (3NF)</vt:lpstr>
      <vt:lpstr>Database Relationships</vt:lpstr>
      <vt:lpstr>Database Relationships</vt:lpstr>
      <vt:lpstr>Database Relationships</vt:lpstr>
      <vt:lpstr>Guidelines for Master File or Database Relation Design</vt:lpstr>
      <vt:lpstr>Integrity Constraints</vt:lpstr>
      <vt:lpstr>Types of Integrity Constraints</vt:lpstr>
      <vt:lpstr>Designing Databases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Paterno Gonzalo</dc:creator>
  <cp:lastModifiedBy>Gladys Broncano</cp:lastModifiedBy>
  <cp:revision>65</cp:revision>
  <dcterms:created xsi:type="dcterms:W3CDTF">2020-06-04T00:33:50Z</dcterms:created>
  <dcterms:modified xsi:type="dcterms:W3CDTF">2025-10-17T03:23:07Z</dcterms:modified>
</cp:coreProperties>
</file>