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8" r:id="rId20"/>
    <p:sldId id="269" r:id="rId21"/>
    <p:sldId id="261" r:id="rId22"/>
    <p:sldId id="262" r:id="rId23"/>
    <p:sldId id="270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C8AB7-75BB-9F4F-BFB6-00453EA72549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5DF98-9CFE-ED4C-ADB1-48A724AE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46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5DF98-9CFE-ED4C-ADB1-48A724AE759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30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5DF98-9CFE-ED4C-ADB1-48A724AE759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98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5DF98-9CFE-ED4C-ADB1-48A724AE759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24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5DF98-9CFE-ED4C-ADB1-48A724AE759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39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BB739-FF65-3741-B730-B71F1342B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C73FD8-FA9E-FB4B-9ADB-69D5A3589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02ADC-5EFB-B24E-AC1A-036985EE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DBFF8-26B8-C64B-9628-206400E9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FEE7A-613E-E148-8379-C4F6385E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00396-1403-9940-BEA7-08FF3049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EA921-470B-0A44-A4B6-5112C508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586-3E23-4C44-82A0-41D1846C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344A-C6D8-514E-87BF-DFBCB66E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A3613-408B-8740-85A5-7BD3671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7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EB08B7-91E5-AC43-820D-76BE0226B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BA90E-E9FB-3145-A1F9-822DFD32B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0B1C0-D00A-EA49-8D14-C8883A05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2329B-C48C-A34D-B24C-64CC359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92FF3-DCF9-2144-B7C9-123C05AA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1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D4616-9765-2142-8422-F7EA0E75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9A153-1740-2B4F-B751-73B37CD5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34D08-D65F-F74C-8C0D-2837B2C0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2131F-04FD-5D44-A22F-6A4CB191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BC366-63E8-EE42-853C-0A45BF4F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1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20F2-384B-244A-B578-DA4810F5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A30DD-A86E-3742-B9AF-F5D414E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E4124-A79D-A34B-BBDF-C2C09F92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83AFE-5A2E-0F45-939D-81996F90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C17B8-0DE9-0F46-8B7E-09BE7A8C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40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3AF32-43F5-604C-B0C4-C38D7CB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4EF13-287A-9D49-A3F1-2E6B4C2B2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37E603-5C8A-5C49-8161-DD35E3A6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9A3D3-3463-ED41-AC57-4D84C0C3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5B3F7-B394-8140-9873-3D23EC2D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94810-F380-8A4C-BCAD-24765EF4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5DD39-4742-2640-860F-1225F382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611A0-35B1-4B41-BABB-BEDEC8DD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9CC66-B873-C94C-A4C5-B10C0E35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1A3DE3-39C8-FF47-BBB7-BE753CCA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6D85DD-17E8-6047-B386-BFA496428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76BC97-B44A-244B-836E-62975551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7EAAF-7B76-3A4A-A249-59B25CC7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9A2DF7-F6FB-C640-9245-B59E3862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C6636-C9C8-6546-9376-59FFBBF9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778D5-9182-E84E-A865-7F6B5151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EAA39-9A4B-1C4A-989F-2617A4BA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AA8EC-81AA-D048-9C4A-92B196FA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1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0C9B0E-691D-584F-97CB-839DD3C3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60CB2-B986-2241-81E9-FDA6B3E8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5D5A5-BDF6-EE47-B75B-1AA487EC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07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D2303-D06A-2646-B1CC-A580EC21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0CDB-ABB6-9640-863B-69B25795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F2DB8-78DB-504F-BD5A-3B46C060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67C42-B18A-684F-8BEB-BBE70552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CDD23-5373-D743-BC98-7363AD2C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79505-97BA-8143-9D62-86005FA6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2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3C259-3CF2-CF4B-9BD0-E6FA9CBA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A692BF-74C8-AA4B-BC30-38A17A73C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44E1A-410F-E448-8F8F-A40FADC2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14F73-4E31-0E4C-91C7-E79F2726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F76-1E05-FA45-BDF9-A1EB650D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75B31-F3EC-ED45-BCCD-AB36C64B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50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BA25BF-D1E2-F74E-9C6C-D47BA573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AF92D-5F6E-A141-A3C4-CA689D0C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C2B83-0CAD-5145-A16C-2FC0D8DEE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3ECA-7794-674C-B519-FFE1ED0CA988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25E79-6DD5-2743-A804-148F7896D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4DB10-F9F3-0246-A0CB-369B18766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6BC3-E3AF-9944-8B0B-593041BF5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94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FEFEBEB-86CC-B94F-8711-8E5247F68BD2}"/>
              </a:ext>
            </a:extLst>
          </p:cNvPr>
          <p:cNvSpPr txBox="1"/>
          <p:nvPr/>
        </p:nvSpPr>
        <p:spPr>
          <a:xfrm>
            <a:off x="1309687" y="972533"/>
            <a:ext cx="9563101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9600" dirty="0">
                <a:solidFill>
                  <a:schemeClr val="bg1"/>
                </a:solidFill>
                <a:latin typeface="Cooper Black" panose="0208090404030B020404" pitchFamily="18" charset="0"/>
                <a:ea typeface="SimHei" panose="02010609060101010101" pitchFamily="49" charset="-122"/>
                <a:cs typeface="Baloo Thambi" panose="03080902040302020200" pitchFamily="66" charset="0"/>
              </a:rPr>
              <a:t>Smith</a:t>
            </a:r>
            <a:r>
              <a:rPr kumimoji="1" lang="zh-CN" altLang="en-US" sz="9600" dirty="0">
                <a:solidFill>
                  <a:schemeClr val="bg1"/>
                </a:solidFill>
                <a:latin typeface="Cooper Black" panose="0208090404030B020404" pitchFamily="18" charset="0"/>
                <a:ea typeface="SimHei" panose="02010609060101010101" pitchFamily="49" charset="-122"/>
                <a:cs typeface="Baloo Thambi" panose="03080902040302020200" pitchFamily="66" charset="0"/>
              </a:rPr>
              <a:t> </a:t>
            </a:r>
            <a:r>
              <a:rPr kumimoji="1" lang="en-US" altLang="zh-CN" sz="9600" dirty="0">
                <a:solidFill>
                  <a:schemeClr val="bg1"/>
                </a:solidFill>
                <a:latin typeface="Cooper Black" panose="0208090404030B020404" pitchFamily="18" charset="0"/>
                <a:ea typeface="SimHei" panose="02010609060101010101" pitchFamily="49" charset="-122"/>
                <a:cs typeface="Baloo Thambi" panose="03080902040302020200" pitchFamily="66" charset="0"/>
              </a:rPr>
              <a:t>and Luis</a:t>
            </a:r>
            <a:endParaRPr kumimoji="1" lang="zh-CN" altLang="en-US" sz="9600" dirty="0">
              <a:solidFill>
                <a:schemeClr val="bg1"/>
              </a:solidFill>
              <a:latin typeface="Cooper Black" panose="0208090404030B020404" pitchFamily="18" charset="0"/>
              <a:ea typeface="SimHei" panose="02010609060101010101" pitchFamily="49" charset="-122"/>
              <a:cs typeface="Baloo Thambi" panose="03080902040302020200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043988" y="6172199"/>
            <a:ext cx="2757488" cy="4429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War and Peace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3D5E71-7AFC-6242-A83D-26A74BD2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8" y="2763346"/>
            <a:ext cx="4572000" cy="3187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BA7472-E5D1-524D-BB58-13D2692E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88" y="3125296"/>
            <a:ext cx="1752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3AB67FC4-F226-4AFD-A82C-5B78C1A6B0EF}"/>
              </a:ext>
            </a:extLst>
          </p:cNvPr>
          <p:cNvSpPr/>
          <p:nvPr/>
        </p:nvSpPr>
        <p:spPr>
          <a:xfrm>
            <a:off x="485772" y="491073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7D4A4-62C9-4987-A18B-CA25211019F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54CAFB7-FDF1-40FC-ABDE-6365DB53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Part 1(para1-4)  :the beginning</a:t>
            </a:r>
          </a:p>
          <a:p>
            <a:r>
              <a:rPr lang="en-US" altLang="zh-CN" sz="4000" b="1" dirty="0"/>
              <a:t>Part2(para5-14) :How Smith and Luis become friends</a:t>
            </a:r>
          </a:p>
          <a:p>
            <a:r>
              <a:rPr lang="en-US" altLang="zh-CN" sz="4000" b="1" dirty="0"/>
              <a:t>Part3</a:t>
            </a:r>
            <a:r>
              <a:rPr lang="en-US" altLang="zh-CN" sz="4000" b="1"/>
              <a:t>(para15-16):</a:t>
            </a:r>
            <a:r>
              <a:rPr lang="en-US" altLang="zh-CN" sz="4000" b="1" dirty="0"/>
              <a:t>the turning point(</a:t>
            </a:r>
            <a:r>
              <a:rPr lang="zh-CN" altLang="en-US" sz="4000" b="1" dirty="0"/>
              <a:t>转折点</a:t>
            </a:r>
            <a:r>
              <a:rPr lang="en-US" altLang="zh-CN" sz="4000" b="1" dirty="0"/>
              <a:t>)</a:t>
            </a:r>
          </a:p>
          <a:p>
            <a:r>
              <a:rPr lang="en-US" altLang="zh-CN" sz="4000" b="1" dirty="0"/>
              <a:t>Part4(para17-19):the end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89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3AB67FC4-F226-4AFD-A82C-5B78C1A6B0EF}"/>
              </a:ext>
            </a:extLst>
          </p:cNvPr>
          <p:cNvSpPr/>
          <p:nvPr/>
        </p:nvSpPr>
        <p:spPr>
          <a:xfrm>
            <a:off x="485772" y="491073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7D4A4-62C9-4987-A18B-CA25211019F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54CAFB7-FDF1-40FC-ABDE-6365DB53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33" y="1922217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4000" b="1" dirty="0"/>
              <a:t>	</a:t>
            </a:r>
            <a:r>
              <a:rPr lang="zh-CN" altLang="en-US" sz="4000" b="1" dirty="0"/>
              <a:t>   </a:t>
            </a:r>
            <a:r>
              <a:rPr lang="en-US" altLang="zh-CN" sz="4000" b="1" dirty="0"/>
              <a:t>Overnight, a military camp had </a:t>
            </a:r>
            <a:r>
              <a:rPr lang="en-US" altLang="zh-CN" sz="4000" b="1" dirty="0">
                <a:solidFill>
                  <a:srgbClr val="FF0000"/>
                </a:solidFill>
              </a:rPr>
              <a:t>sprung to </a:t>
            </a:r>
            <a:r>
              <a:rPr lang="en-US" altLang="zh-CN" sz="4000" b="1" dirty="0"/>
              <a:t>life on the empty field just below his home in Normandy.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para1 L2-3</a:t>
            </a:r>
            <a:r>
              <a:rPr lang="zh-CN" altLang="en-US" sz="4000" b="1" dirty="0"/>
              <a:t>）</a:t>
            </a:r>
            <a:endParaRPr lang="en-US" altLang="zh-CN" sz="4000" b="1" dirty="0"/>
          </a:p>
          <a:p>
            <a:pPr marL="457200" lvl="1" indent="0">
              <a:buNone/>
            </a:pPr>
            <a:endParaRPr lang="en-US" altLang="zh-CN" sz="4000" b="1" dirty="0"/>
          </a:p>
          <a:p>
            <a:pPr marL="457200" lvl="1" indent="0">
              <a:buNone/>
            </a:pPr>
            <a:r>
              <a:rPr lang="en-US" altLang="zh-CN" sz="4000" b="1" dirty="0"/>
              <a:t>	</a:t>
            </a:r>
            <a:r>
              <a:rPr lang="zh-CN" altLang="en-US" sz="4000" b="1" dirty="0"/>
              <a:t>     一夜之间，在诺曼底他家下面的空地上，一个军营矗立了起来。</a:t>
            </a:r>
          </a:p>
        </p:txBody>
      </p:sp>
    </p:spTree>
    <p:extLst>
      <p:ext uri="{BB962C8B-B14F-4D97-AF65-F5344CB8AC3E}">
        <p14:creationId xmlns:p14="http://schemas.microsoft.com/office/powerpoint/2010/main" val="13125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3AB67FC4-F226-4AFD-A82C-5B78C1A6B0EF}"/>
              </a:ext>
            </a:extLst>
          </p:cNvPr>
          <p:cNvSpPr/>
          <p:nvPr/>
        </p:nvSpPr>
        <p:spPr>
          <a:xfrm>
            <a:off x="485772" y="491073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7D4A4-62C9-4987-A18B-CA25211019F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54CAFB7-FDF1-40FC-ABDE-6365DB53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66" y="159380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    </a:t>
            </a:r>
            <a:r>
              <a:rPr lang="en-US" altLang="zh-CN" sz="3600" b="1" dirty="0"/>
              <a:t>Now he watched, wide-eyed, as jeeps road up the road and men scrambled about, </a:t>
            </a:r>
            <a:r>
              <a:rPr lang="en-US" altLang="zh-CN" sz="3600" b="1" dirty="0">
                <a:solidFill>
                  <a:srgbClr val="FF0000"/>
                </a:solidFill>
              </a:rPr>
              <a:t>emptying</a:t>
            </a:r>
            <a:r>
              <a:rPr lang="en-US" altLang="zh-CN" sz="3600" b="1" dirty="0"/>
              <a:t> trucks loaded with guns, ammunition, food, and giant army bags.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para2 L1-2</a:t>
            </a:r>
            <a:r>
              <a:rPr lang="zh-CN" altLang="en-US" sz="3600" b="1" dirty="0"/>
              <a:t>）</a:t>
            </a:r>
            <a:endParaRPr lang="en-US" altLang="zh-CN" sz="3600" b="1" dirty="0"/>
          </a:p>
          <a:p>
            <a:pPr marL="457200" lvl="1" indent="0">
              <a:buNone/>
            </a:pPr>
            <a:endParaRPr lang="en-US" altLang="zh-CN" sz="3600" b="1" dirty="0"/>
          </a:p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    现在，他眼睛睁得大大的看着吉普车咆哮着沿路而上，士兵们来回奔忙，正在从卡车上卸载枪支，弹药，食物和巨大军用口袋。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8881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3AB67FC4-F226-4AFD-A82C-5B78C1A6B0EF}"/>
              </a:ext>
            </a:extLst>
          </p:cNvPr>
          <p:cNvSpPr/>
          <p:nvPr/>
        </p:nvSpPr>
        <p:spPr>
          <a:xfrm>
            <a:off x="485772" y="491073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7D4A4-62C9-4987-A18B-CA25211019F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54CAFB7-FDF1-40FC-ABDE-6365DB53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978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	</a:t>
            </a:r>
            <a:r>
              <a:rPr lang="zh-CN" altLang="en-US" sz="3600" b="1" dirty="0">
                <a:solidFill>
                  <a:srgbClr val="FF0000"/>
                </a:solidFill>
              </a:rPr>
              <a:t>    </a:t>
            </a:r>
            <a:r>
              <a:rPr lang="en-US" altLang="zh-CN" sz="3600" b="1" dirty="0">
                <a:solidFill>
                  <a:srgbClr val="FF0000"/>
                </a:solidFill>
              </a:rPr>
              <a:t>It had been</a:t>
            </a:r>
            <a:r>
              <a:rPr lang="en-US" altLang="zh-CN" sz="3600" b="1" dirty="0"/>
              <a:t> more than a year </a:t>
            </a:r>
            <a:r>
              <a:rPr lang="en-US" altLang="zh-CN" sz="3600" b="1" dirty="0">
                <a:solidFill>
                  <a:srgbClr val="FF0000"/>
                </a:solidFill>
              </a:rPr>
              <a:t>since</a:t>
            </a:r>
            <a:r>
              <a:rPr lang="en-US" altLang="zh-CN" sz="3600" b="1" dirty="0"/>
              <a:t> he’d been deployed and last seen them.</a:t>
            </a:r>
          </a:p>
          <a:p>
            <a:pPr marL="457200" lvl="1" indent="0">
              <a:buNone/>
            </a:pPr>
            <a:endParaRPr lang="en-US" altLang="zh-CN" sz="3600" b="1" dirty="0"/>
          </a:p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    他上次见到他们后，被派到这里已经过了一年多了。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20879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3AB67FC4-F226-4AFD-A82C-5B78C1A6B0EF}"/>
              </a:ext>
            </a:extLst>
          </p:cNvPr>
          <p:cNvSpPr/>
          <p:nvPr/>
        </p:nvSpPr>
        <p:spPr>
          <a:xfrm>
            <a:off x="485772" y="491073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7D4A4-62C9-4987-A18B-CA25211019F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54CAFB7-FDF1-40FC-ABDE-6365DB53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69" y="1613124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    </a:t>
            </a:r>
            <a:r>
              <a:rPr lang="en-US" altLang="zh-CN" sz="3600" b="1" dirty="0"/>
              <a:t>This little guy looked like he could use a good meal, and the camp had </a:t>
            </a:r>
            <a:r>
              <a:rPr lang="en-US" altLang="zh-CN" sz="3600" b="1" dirty="0">
                <a:solidFill>
                  <a:srgbClr val="FF0000"/>
                </a:solidFill>
              </a:rPr>
              <a:t>more than</a:t>
            </a:r>
            <a:r>
              <a:rPr lang="en-US" altLang="zh-CN" sz="3600" b="1" dirty="0"/>
              <a:t> enough food. In his </a:t>
            </a:r>
            <a:r>
              <a:rPr lang="en-US" altLang="zh-CN" sz="3600" b="1" dirty="0">
                <a:solidFill>
                  <a:srgbClr val="FF0000"/>
                </a:solidFill>
              </a:rPr>
              <a:t>halting</a:t>
            </a:r>
            <a:r>
              <a:rPr lang="en-US" altLang="zh-CN" sz="3600" b="1" dirty="0"/>
              <a:t> French, Smith invited Luis to have lunch.</a:t>
            </a:r>
          </a:p>
          <a:p>
            <a:pPr marL="457200" lvl="1" indent="0">
              <a:buNone/>
            </a:pPr>
            <a:endParaRPr lang="en-US" altLang="zh-CN" sz="3600" b="1" dirty="0"/>
          </a:p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    这个小家伙看起来可以在这儿饱餐一顿，营地有足够多的食物。史密斯用他结结巴巴的法语邀请路易斯去吃午餐。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3289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3AB67FC4-F226-4AFD-A82C-5B78C1A6B0EF}"/>
              </a:ext>
            </a:extLst>
          </p:cNvPr>
          <p:cNvSpPr/>
          <p:nvPr/>
        </p:nvSpPr>
        <p:spPr>
          <a:xfrm>
            <a:off x="485772" y="491073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7D4A4-62C9-4987-A18B-CA25211019F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54CAFB7-FDF1-40FC-ABDE-6365DB53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08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    </a:t>
            </a:r>
            <a:r>
              <a:rPr lang="en-US" altLang="zh-CN" sz="3600" b="1" dirty="0"/>
              <a:t>Inside, </a:t>
            </a:r>
            <a:r>
              <a:rPr lang="en-US" altLang="zh-CN" sz="3600" b="1" dirty="0">
                <a:solidFill>
                  <a:srgbClr val="FF0000"/>
                </a:solidFill>
              </a:rPr>
              <a:t>dozens of </a:t>
            </a:r>
            <a:r>
              <a:rPr lang="en-US" altLang="zh-CN" sz="3600" b="1" dirty="0"/>
              <a:t>young soldiers ate and talked. Smith piled two plates high with roast beef, carrots, and apple pie </a:t>
            </a:r>
            <a:r>
              <a:rPr lang="en-US" altLang="zh-CN" sz="3600" b="1" dirty="0">
                <a:solidFill>
                  <a:srgbClr val="FF0000"/>
                </a:solidFill>
              </a:rPr>
              <a:t>sprinkled with</a:t>
            </a:r>
            <a:r>
              <a:rPr lang="en-US" altLang="zh-CN" sz="3600" b="1" dirty="0"/>
              <a:t> sugar.</a:t>
            </a:r>
          </a:p>
          <a:p>
            <a:pPr marL="457200" lvl="1" indent="0">
              <a:buNone/>
            </a:pPr>
            <a:endParaRPr lang="en-US" altLang="zh-CN" sz="3600" b="1" dirty="0"/>
          </a:p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   帐篷里，一群年轻的士兵在边吃边聊，史密斯给他盛了两盘堆得高高的烤牛肉，胡萝卜，还有撒着糖的苹果派。</a:t>
            </a:r>
            <a:endParaRPr lang="en-US" altLang="zh-CN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ABE0E4-943F-4E78-83A9-4F0313C68C00}"/>
              </a:ext>
            </a:extLst>
          </p:cNvPr>
          <p:cNvSpPr txBox="1"/>
          <p:nvPr/>
        </p:nvSpPr>
        <p:spPr>
          <a:xfrm>
            <a:off x="6941712" y="347730"/>
            <a:ext cx="441208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plenty of</a:t>
            </a:r>
          </a:p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lots of</a:t>
            </a:r>
          </a:p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great many       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F05905E5-EC86-400D-A996-18C9DB58B757}"/>
              </a:ext>
            </a:extLst>
          </p:cNvPr>
          <p:cNvSpPr/>
          <p:nvPr/>
        </p:nvSpPr>
        <p:spPr>
          <a:xfrm>
            <a:off x="9337183" y="560231"/>
            <a:ext cx="392806" cy="1036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07120-1558-49BB-9D00-252971CD3EC7}"/>
              </a:ext>
            </a:extLst>
          </p:cNvPr>
          <p:cNvSpPr txBox="1"/>
          <p:nvPr/>
        </p:nvSpPr>
        <p:spPr>
          <a:xfrm>
            <a:off x="9936050" y="681037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许多，大量</a:t>
            </a:r>
          </a:p>
        </p:txBody>
      </p:sp>
    </p:spTree>
    <p:extLst>
      <p:ext uri="{BB962C8B-B14F-4D97-AF65-F5344CB8AC3E}">
        <p14:creationId xmlns:p14="http://schemas.microsoft.com/office/powerpoint/2010/main" val="107719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3AB67FC4-F226-4AFD-A82C-5B78C1A6B0EF}"/>
              </a:ext>
            </a:extLst>
          </p:cNvPr>
          <p:cNvSpPr/>
          <p:nvPr/>
        </p:nvSpPr>
        <p:spPr>
          <a:xfrm>
            <a:off x="485772" y="491073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7D4A4-62C9-4987-A18B-CA25211019F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54CAFB7-FDF1-40FC-ABDE-6365DB53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	Henceforth</a:t>
            </a:r>
            <a:r>
              <a:rPr lang="en-US" altLang="zh-CN" sz="3600" b="1" dirty="0"/>
              <a:t>, Luis ate with Smith </a:t>
            </a:r>
            <a:r>
              <a:rPr lang="en-US" altLang="zh-CN" sz="3600" b="1" dirty="0">
                <a:solidFill>
                  <a:srgbClr val="FF0000"/>
                </a:solidFill>
              </a:rPr>
              <a:t>all of the time</a:t>
            </a:r>
            <a:r>
              <a:rPr lang="en-US" altLang="zh-CN" sz="3600" b="1" dirty="0"/>
              <a:t>. The other soldiers didn’t mind; in fact, the boy helped ease their </a:t>
            </a:r>
            <a:r>
              <a:rPr lang="en-US" altLang="zh-CN" sz="3600" b="1" dirty="0">
                <a:solidFill>
                  <a:srgbClr val="FF0000"/>
                </a:solidFill>
              </a:rPr>
              <a:t>homesickness</a:t>
            </a:r>
            <a:r>
              <a:rPr lang="en-US" altLang="zh-CN" sz="3600" b="1" dirty="0"/>
              <a:t>.</a:t>
            </a:r>
          </a:p>
          <a:p>
            <a:pPr marL="457200" lvl="1" indent="0">
              <a:buNone/>
            </a:pPr>
            <a:endParaRPr lang="en-US" altLang="zh-CN" sz="3600" b="1" dirty="0"/>
          </a:p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从此以后，路易斯就整天和史密斯一起吃饭了。其他士兵也不介意，事实上，这个小男孩可以帮助减轻他们的思乡之苦。</a:t>
            </a:r>
            <a:endParaRPr lang="en-US" altLang="zh-CN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A4D443-CC29-48A0-9C63-F5E8D8CA0A22}"/>
              </a:ext>
            </a:extLst>
          </p:cNvPr>
          <p:cNvSpPr txBox="1"/>
          <p:nvPr/>
        </p:nvSpPr>
        <p:spPr>
          <a:xfrm>
            <a:off x="7733763" y="315207"/>
            <a:ext cx="31676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all of</a:t>
            </a:r>
            <a:r>
              <a:rPr lang="zh-CN" altLang="en-US" sz="3600" dirty="0"/>
              <a:t> </a:t>
            </a:r>
            <a:r>
              <a:rPr lang="en-US" altLang="zh-CN" sz="3600" dirty="0"/>
              <a:t>the time   </a:t>
            </a:r>
            <a:r>
              <a:rPr lang="zh-CN" altLang="en-US" sz="3600" dirty="0"/>
              <a:t>总是，一直</a:t>
            </a:r>
          </a:p>
        </p:txBody>
      </p:sp>
    </p:spTree>
    <p:extLst>
      <p:ext uri="{BB962C8B-B14F-4D97-AF65-F5344CB8AC3E}">
        <p14:creationId xmlns:p14="http://schemas.microsoft.com/office/powerpoint/2010/main" val="5277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3AB67FC4-F226-4AFD-A82C-5B78C1A6B0EF}"/>
              </a:ext>
            </a:extLst>
          </p:cNvPr>
          <p:cNvSpPr/>
          <p:nvPr/>
        </p:nvSpPr>
        <p:spPr>
          <a:xfrm>
            <a:off x="485772" y="491073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17D4A4-62C9-4987-A18B-CA25211019F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54CAFB7-FDF1-40FC-ABDE-6365DB53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506" y="1426381"/>
            <a:ext cx="9679546" cy="4636348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n-US" altLang="zh-CN" sz="3600" b="1" dirty="0"/>
              <a:t>	The two had grown so close amongst the trials of war, and Smith knew he would never forget the boy. </a:t>
            </a:r>
            <a:r>
              <a:rPr lang="en-US" altLang="zh-CN" sz="3600" b="1" dirty="0">
                <a:solidFill>
                  <a:srgbClr val="FF0000"/>
                </a:solidFill>
              </a:rPr>
              <a:t>What Smith could never have imagined was that he would never see Luis again.</a:t>
            </a:r>
          </a:p>
          <a:p>
            <a:pPr marL="457200" lvl="1" indent="0">
              <a:buNone/>
            </a:pPr>
            <a:endParaRPr lang="en-US" altLang="zh-CN" sz="3600" b="1" dirty="0"/>
          </a:p>
          <a:p>
            <a:pPr marL="457200" lvl="1" indent="0"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在战争的磨难中两人变得愈发亲近，史密斯知道自己是永远不会忘记这个男孩的。但是史密斯绝对没有想到的是他再也见不到路易斯了。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241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00F06FD-120F-684E-8408-20CB7002B9F9}"/>
              </a:ext>
            </a:extLst>
          </p:cNvPr>
          <p:cNvSpPr/>
          <p:nvPr/>
        </p:nvSpPr>
        <p:spPr>
          <a:xfrm>
            <a:off x="485772" y="428624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0FACD2-E893-D64D-91E1-C7D350A1DE7A}"/>
              </a:ext>
            </a:extLst>
          </p:cNvPr>
          <p:cNvSpPr txBox="1"/>
          <p:nvPr/>
        </p:nvSpPr>
        <p:spPr>
          <a:xfrm>
            <a:off x="2190639" y="1771650"/>
            <a:ext cx="8239236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      最后一个段落（</a:t>
            </a:r>
            <a:r>
              <a:rPr kumimoji="1" lang="en-US" altLang="zh-CN" sz="44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17-19</a:t>
            </a:r>
            <a:r>
              <a:rPr kumimoji="1" lang="zh-CN" altLang="en-US" sz="44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）主要内容：战争结束后史密斯多次回去找路易斯，但却没有找到。在遗愿里，将寻找路易斯这个愿望托付给自己的孩子</a:t>
            </a:r>
          </a:p>
        </p:txBody>
      </p:sp>
    </p:spTree>
    <p:extLst>
      <p:ext uri="{BB962C8B-B14F-4D97-AF65-F5344CB8AC3E}">
        <p14:creationId xmlns:p14="http://schemas.microsoft.com/office/powerpoint/2010/main" val="28757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00F06FD-120F-684E-8408-20CB7002B9F9}"/>
              </a:ext>
            </a:extLst>
          </p:cNvPr>
          <p:cNvSpPr/>
          <p:nvPr/>
        </p:nvSpPr>
        <p:spPr>
          <a:xfrm>
            <a:off x="485772" y="428624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DF5FF9-3C6C-2E4A-A678-44E1D3B05E48}"/>
              </a:ext>
            </a:extLst>
          </p:cNvPr>
          <p:cNvSpPr txBox="1"/>
          <p:nvPr/>
        </p:nvSpPr>
        <p:spPr>
          <a:xfrm>
            <a:off x="914401" y="1488559"/>
            <a:ext cx="9771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      </a:t>
            </a:r>
            <a:r>
              <a:rPr kumimoji="1" lang="en-US" altLang="zh-CN" sz="3600" b="1" u="sng" dirty="0">
                <a:solidFill>
                  <a:schemeClr val="accent6">
                    <a:lumMod val="75000"/>
                  </a:schemeClr>
                </a:solidFill>
              </a:rPr>
              <a:t>His</a:t>
            </a:r>
            <a:r>
              <a:rPr kumimoji="1" lang="zh-CN" altLang="en-US" sz="3600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3600" b="1" u="sng" dirty="0">
                <a:solidFill>
                  <a:schemeClr val="accent6">
                    <a:lumMod val="75000"/>
                  </a:schemeClr>
                </a:solidFill>
              </a:rPr>
              <a:t>repeated failures haunted him </a:t>
            </a:r>
            <a:r>
              <a:rPr kumimoji="1" lang="en-US" altLang="zh-CN" sz="3600" b="1" dirty="0"/>
              <a:t>as he repeatedly asked himself punishing questions: Why have I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failed</a:t>
            </a:r>
            <a:r>
              <a:rPr kumimoji="1" lang="en-US" altLang="zh-CN" sz="3600" b="1" dirty="0"/>
              <a:t> Luis? What could I have done differently?</a:t>
            </a:r>
            <a:r>
              <a:rPr kumimoji="1" lang="zh-CN" altLang="en-US" sz="3600" b="1" dirty="0"/>
              <a:t>（</a:t>
            </a:r>
            <a:r>
              <a:rPr kumimoji="1" lang="en-US" altLang="zh-CN" sz="3600" b="1" dirty="0"/>
              <a:t>17</a:t>
            </a:r>
            <a:r>
              <a:rPr kumimoji="1" lang="zh-CN" altLang="en-US" sz="3600" b="1" dirty="0"/>
              <a:t>段最后三排）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C1BBD-7101-904C-B666-13B3DA79CCCC}"/>
              </a:ext>
            </a:extLst>
          </p:cNvPr>
          <p:cNvSpPr txBox="1"/>
          <p:nvPr/>
        </p:nvSpPr>
        <p:spPr>
          <a:xfrm>
            <a:off x="914401" y="4015044"/>
            <a:ext cx="9962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       每次史密斯问自己，为什么我会</a:t>
            </a:r>
            <a:r>
              <a:rPr kumimoji="1" lang="zh-CN" altLang="en-US" sz="3200" dirty="0">
                <a:solidFill>
                  <a:srgbClr val="FF0000"/>
                </a:solidFill>
              </a:rPr>
              <a:t>辜负</a:t>
            </a:r>
            <a:r>
              <a:rPr kumimoji="1" lang="zh-CN" altLang="en-US" sz="3200" dirty="0"/>
              <a:t>了路易斯？我还能做什么？</a:t>
            </a:r>
            <a:r>
              <a:rPr kumimoji="1" lang="zh-CN" altLang="en-US" sz="3200" u="sng" dirty="0">
                <a:solidFill>
                  <a:schemeClr val="accent6">
                    <a:lumMod val="75000"/>
                  </a:schemeClr>
                </a:solidFill>
              </a:rPr>
              <a:t>史密斯以往不断的寻找失败总是会萦绕在他的心头</a:t>
            </a:r>
            <a:r>
              <a:rPr kumimoji="1" lang="zh-CN" altLang="en-US" sz="32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0F9A9C-7C7B-5B47-B985-8DE928594859}"/>
              </a:ext>
            </a:extLst>
          </p:cNvPr>
          <p:cNvSpPr txBox="1"/>
          <p:nvPr/>
        </p:nvSpPr>
        <p:spPr>
          <a:xfrm>
            <a:off x="7733763" y="315207"/>
            <a:ext cx="31676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fail  1.</a:t>
            </a:r>
            <a:r>
              <a:rPr lang="zh-CN" altLang="en-US" sz="3600" dirty="0"/>
              <a:t>失败</a:t>
            </a:r>
            <a:endParaRPr lang="en-US" altLang="zh-CN" sz="3600" dirty="0"/>
          </a:p>
          <a:p>
            <a:r>
              <a:rPr lang="zh-CN" altLang="en-US" sz="3600" dirty="0"/>
              <a:t>      </a:t>
            </a:r>
            <a:r>
              <a:rPr lang="en-US" altLang="zh-CN" sz="3600" dirty="0"/>
              <a:t> 2.</a:t>
            </a:r>
            <a:r>
              <a:rPr lang="zh-CN" altLang="en-US" sz="3600" dirty="0"/>
              <a:t>辜负</a:t>
            </a:r>
            <a:r>
              <a:rPr lang="en-US" altLang="zh-CN" sz="36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129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50FAEB0-6282-8747-8F7B-BCCBBCFAFB07}"/>
              </a:ext>
            </a:extLst>
          </p:cNvPr>
          <p:cNvSpPr/>
          <p:nvPr/>
        </p:nvSpPr>
        <p:spPr>
          <a:xfrm>
            <a:off x="6286497" y="1797904"/>
            <a:ext cx="4714875" cy="71437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Abstract</a:t>
            </a:r>
            <a:endParaRPr kumimoji="1" lang="zh-CN" altLang="en-US" sz="40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EB8C197-F557-BB48-BEF2-822CB8B0F981}"/>
              </a:ext>
            </a:extLst>
          </p:cNvPr>
          <p:cNvSpPr/>
          <p:nvPr/>
        </p:nvSpPr>
        <p:spPr>
          <a:xfrm>
            <a:off x="6286494" y="3941028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9A1D53-C9E9-E342-B09C-74EB7AD0E8C7}"/>
              </a:ext>
            </a:extLst>
          </p:cNvPr>
          <p:cNvSpPr txBox="1"/>
          <p:nvPr/>
        </p:nvSpPr>
        <p:spPr>
          <a:xfrm>
            <a:off x="1190628" y="2512279"/>
            <a:ext cx="3671888" cy="101566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6000" dirty="0">
                <a:solidFill>
                  <a:schemeClr val="accent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contents</a:t>
            </a:r>
            <a:endParaRPr kumimoji="1" lang="zh-CN" altLang="en-US" sz="6000" dirty="0">
              <a:solidFill>
                <a:schemeClr val="accent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846D0E2-E315-9945-930D-3FAEFC28DF71}"/>
              </a:ext>
            </a:extLst>
          </p:cNvPr>
          <p:cNvSpPr/>
          <p:nvPr/>
        </p:nvSpPr>
        <p:spPr>
          <a:xfrm>
            <a:off x="6286493" y="2883444"/>
            <a:ext cx="4714875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Words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60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00F06FD-120F-684E-8408-20CB7002B9F9}"/>
              </a:ext>
            </a:extLst>
          </p:cNvPr>
          <p:cNvSpPr/>
          <p:nvPr/>
        </p:nvSpPr>
        <p:spPr>
          <a:xfrm>
            <a:off x="485772" y="428624"/>
            <a:ext cx="4714875" cy="7143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Text Study</a:t>
            </a:r>
            <a:endParaRPr kumimoji="1"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DF5FF9-3C6C-2E4A-A678-44E1D3B05E48}"/>
              </a:ext>
            </a:extLst>
          </p:cNvPr>
          <p:cNvSpPr txBox="1"/>
          <p:nvPr/>
        </p:nvSpPr>
        <p:spPr>
          <a:xfrm>
            <a:off x="1379077" y="1965793"/>
            <a:ext cx="9186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       </a:t>
            </a:r>
            <a:r>
              <a:rPr kumimoji="1" lang="en-US" altLang="zh-CN" sz="3600" b="1" dirty="0"/>
              <a:t>In his final will, </a:t>
            </a:r>
            <a:r>
              <a:rPr kumimoji="1" lang="en-US" altLang="zh-CN" sz="3600" b="1" u="sng" dirty="0">
                <a:solidFill>
                  <a:schemeClr val="accent6">
                    <a:lumMod val="75000"/>
                  </a:schemeClr>
                </a:solidFill>
              </a:rPr>
              <a:t>Smith </a:t>
            </a:r>
            <a:r>
              <a:rPr kumimoji="1" lang="en-US" altLang="zh-CN" sz="3600" b="1" u="sng" dirty="0">
                <a:solidFill>
                  <a:srgbClr val="FF0000"/>
                </a:solidFill>
              </a:rPr>
              <a:t>instructed</a:t>
            </a:r>
            <a:r>
              <a:rPr kumimoji="1" lang="en-US" altLang="zh-CN" sz="3600" b="1" u="sng" dirty="0">
                <a:solidFill>
                  <a:schemeClr val="accent6">
                    <a:lumMod val="75000"/>
                  </a:schemeClr>
                </a:solidFill>
              </a:rPr>
              <a:t> his children to continue </a:t>
            </a:r>
            <a:r>
              <a:rPr kumimoji="1" lang="en-US" altLang="zh-CN" sz="3600" b="1" dirty="0"/>
              <a:t>where he had left off,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pleading with them to find Luis.</a:t>
            </a:r>
            <a:r>
              <a:rPr kumimoji="1" lang="zh-CN" altLang="en-US" sz="3600" b="1" dirty="0"/>
              <a:t>（</a:t>
            </a:r>
            <a:r>
              <a:rPr kumimoji="1" lang="en-US" altLang="zh-CN" sz="3600" b="1" dirty="0"/>
              <a:t>19</a:t>
            </a:r>
            <a:r>
              <a:rPr kumimoji="1" lang="zh-CN" altLang="en-US" sz="3600" b="1" dirty="0"/>
              <a:t>段）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C1BBD-7101-904C-B666-13B3DA79CCCC}"/>
              </a:ext>
            </a:extLst>
          </p:cNvPr>
          <p:cNvSpPr txBox="1"/>
          <p:nvPr/>
        </p:nvSpPr>
        <p:spPr>
          <a:xfrm>
            <a:off x="900611" y="4004304"/>
            <a:ext cx="10143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       在路易斯最后的遗愿里，</a:t>
            </a:r>
            <a:r>
              <a:rPr kumimoji="1" lang="zh-CN" altLang="en-US" sz="3200" u="sng" dirty="0">
                <a:solidFill>
                  <a:schemeClr val="accent6">
                    <a:lumMod val="75000"/>
                  </a:schemeClr>
                </a:solidFill>
              </a:rPr>
              <a:t>史密斯</a:t>
            </a:r>
            <a:r>
              <a:rPr kumimoji="1" lang="zh-CN" altLang="en-US" sz="3200" u="sng" dirty="0">
                <a:solidFill>
                  <a:srgbClr val="FF0000"/>
                </a:solidFill>
              </a:rPr>
              <a:t>指导</a:t>
            </a:r>
            <a:r>
              <a:rPr kumimoji="1" lang="zh-CN" altLang="en-US" sz="3200" u="sng" dirty="0">
                <a:solidFill>
                  <a:schemeClr val="accent6">
                    <a:lumMod val="75000"/>
                  </a:schemeClr>
                </a:solidFill>
              </a:rPr>
              <a:t>他的孩子继续</a:t>
            </a:r>
            <a:r>
              <a:rPr kumimoji="1" lang="zh-CN" altLang="en-US" sz="3200" dirty="0"/>
              <a:t>去到那些他停止离开的地方，并请求他们继续寻找路易斯。</a:t>
            </a:r>
          </a:p>
        </p:txBody>
      </p:sp>
    </p:spTree>
    <p:extLst>
      <p:ext uri="{BB962C8B-B14F-4D97-AF65-F5344CB8AC3E}">
        <p14:creationId xmlns:p14="http://schemas.microsoft.com/office/powerpoint/2010/main" val="312235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EAA445F-4E9F-094E-B6E9-4798861F3DD4}"/>
              </a:ext>
            </a:extLst>
          </p:cNvPr>
          <p:cNvSpPr/>
          <p:nvPr/>
        </p:nvSpPr>
        <p:spPr>
          <a:xfrm>
            <a:off x="1924048" y="2214252"/>
            <a:ext cx="8343904" cy="222916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200" dirty="0"/>
              <a:t>One More Thing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10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F57874-49BC-DC4C-A1C6-2B7378E5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32" y="503134"/>
            <a:ext cx="1714981" cy="25279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F9814D-1FF0-DD4F-9E44-F32FC196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577" y="503134"/>
            <a:ext cx="1810452" cy="2585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EDDBF3-D758-A048-B069-113E6B6E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197" y="3519541"/>
            <a:ext cx="1890750" cy="2585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6D89CF-A18A-234E-AD65-30B9DBAD35E9}"/>
              </a:ext>
            </a:extLst>
          </p:cNvPr>
          <p:cNvSpPr txBox="1"/>
          <p:nvPr/>
        </p:nvSpPr>
        <p:spPr>
          <a:xfrm>
            <a:off x="1994932" y="3083314"/>
            <a:ext cx="15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灿烂千阳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0D9A7B-7B8E-0A40-8A50-C37A5E2CC3C2}"/>
              </a:ext>
            </a:extLst>
          </p:cNvPr>
          <p:cNvSpPr txBox="1"/>
          <p:nvPr/>
        </p:nvSpPr>
        <p:spPr>
          <a:xfrm>
            <a:off x="4114577" y="3095516"/>
            <a:ext cx="18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追风筝的人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51C86F-CC6D-0E4B-8BAB-E362E1B933D5}"/>
              </a:ext>
            </a:extLst>
          </p:cNvPr>
          <p:cNvSpPr txBox="1"/>
          <p:nvPr/>
        </p:nvSpPr>
        <p:spPr>
          <a:xfrm>
            <a:off x="3101050" y="6224056"/>
            <a:ext cx="15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群山回响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3C60CB-641C-1440-913C-2242101FA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664" y="1265638"/>
            <a:ext cx="3654942" cy="43267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C0C46E0-000D-FD4A-BE85-E17A20C0BDBD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War and Peace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6424CE-62DC-214C-83C0-33BC15B4F035}"/>
              </a:ext>
            </a:extLst>
          </p:cNvPr>
          <p:cNvSpPr txBox="1"/>
          <p:nvPr/>
        </p:nvSpPr>
        <p:spPr>
          <a:xfrm>
            <a:off x="4114577" y="1325801"/>
            <a:ext cx="4757737" cy="3539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       阿米尔（主角）因为自己的懦弱和嫉妒，逼走了自己的好友（阿桑）。由于战争的原因，自己离开了阿富汗。自己心理的那份愧疚一直留存在心里。二十多年以后再次回去找阿桑时，却再也找不到阿桑了。。。</a:t>
            </a:r>
          </a:p>
        </p:txBody>
      </p:sp>
    </p:spTree>
    <p:extLst>
      <p:ext uri="{BB962C8B-B14F-4D97-AF65-F5344CB8AC3E}">
        <p14:creationId xmlns:p14="http://schemas.microsoft.com/office/powerpoint/2010/main" val="35713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22656 0.106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53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22383 0.1238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B260B1-9E44-9140-B5A7-6FF74DC301F7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War and Peace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E23801-A9BE-2B45-9624-F3646E514BD0}"/>
              </a:ext>
            </a:extLst>
          </p:cNvPr>
          <p:cNvSpPr txBox="1"/>
          <p:nvPr/>
        </p:nvSpPr>
        <p:spPr>
          <a:xfrm>
            <a:off x="1057274" y="1100138"/>
            <a:ext cx="812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、得到了再失去，总是比从来就没有得到更伤人。</a:t>
            </a:r>
            <a:endParaRPr kumimoji="1"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43D6C1-AB25-2D40-9E61-D21BC0F27238}"/>
              </a:ext>
            </a:extLst>
          </p:cNvPr>
          <p:cNvSpPr txBox="1"/>
          <p:nvPr/>
        </p:nvSpPr>
        <p:spPr>
          <a:xfrm>
            <a:off x="1057274" y="2324100"/>
            <a:ext cx="812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、许多年过去了，人们说陈年旧事可以被埋葬，然而我终于明白这是错的，因为往事会自行爬上来。</a:t>
            </a:r>
          </a:p>
          <a:p>
            <a:endParaRPr kumimoji="1"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8FA20F-A248-BA4C-9F0C-D46D22EA9126}"/>
              </a:ext>
            </a:extLst>
          </p:cNvPr>
          <p:cNvSpPr txBox="1"/>
          <p:nvPr/>
        </p:nvSpPr>
        <p:spPr>
          <a:xfrm>
            <a:off x="7758113" y="178906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内心的痛苦和愧疚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D378F7-1824-D649-BEEB-C2D238D8BC54}"/>
              </a:ext>
            </a:extLst>
          </p:cNvPr>
          <p:cNvSpPr txBox="1"/>
          <p:nvPr/>
        </p:nvSpPr>
        <p:spPr>
          <a:xfrm>
            <a:off x="7758112" y="3364750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内心的痛苦和愧疚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0D4119-5655-D743-9E6F-26D5B752458F}"/>
              </a:ext>
            </a:extLst>
          </p:cNvPr>
          <p:cNvSpPr txBox="1"/>
          <p:nvPr/>
        </p:nvSpPr>
        <p:spPr>
          <a:xfrm>
            <a:off x="1057274" y="5218092"/>
            <a:ext cx="812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800" b="1" dirty="0"/>
              <a:t>、为你，千千万万遍。</a:t>
            </a:r>
          </a:p>
          <a:p>
            <a:endParaRPr kumimoji="1"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114831-8F1E-3F4E-AFF5-66F17E91B280}"/>
              </a:ext>
            </a:extLst>
          </p:cNvPr>
          <p:cNvSpPr txBox="1"/>
          <p:nvPr/>
        </p:nvSpPr>
        <p:spPr>
          <a:xfrm>
            <a:off x="3609974" y="5797974"/>
            <a:ext cx="340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对和平的渴望和内心释然的解脱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8211F-2891-564D-87F4-85C9F7E1AB16}"/>
              </a:ext>
            </a:extLst>
          </p:cNvPr>
          <p:cNvSpPr txBox="1"/>
          <p:nvPr/>
        </p:nvSpPr>
        <p:spPr>
          <a:xfrm>
            <a:off x="1057274" y="4080844"/>
            <a:ext cx="812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、大漠荒草生息不绝，反教春花盛放凋零</a:t>
            </a:r>
            <a:r>
              <a:rPr lang="zh-CN" altLang="en-US" b="1" dirty="0"/>
              <a:t>。</a:t>
            </a:r>
            <a:endParaRPr kumimoji="1"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C5AF0D-75E4-7D40-A9B3-607849056987}"/>
              </a:ext>
            </a:extLst>
          </p:cNvPr>
          <p:cNvSpPr txBox="1"/>
          <p:nvPr/>
        </p:nvSpPr>
        <p:spPr>
          <a:xfrm>
            <a:off x="6519861" y="4698925"/>
            <a:ext cx="340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对战争的厌恶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79A6FD-DFF7-B143-81C9-68384AE26BFD}"/>
              </a:ext>
            </a:extLst>
          </p:cNvPr>
          <p:cNvSpPr txBox="1"/>
          <p:nvPr/>
        </p:nvSpPr>
        <p:spPr>
          <a:xfrm>
            <a:off x="14716125" y="-2100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CDDD66-7AB7-2F4F-93C7-7B15CC9AEABF}"/>
              </a:ext>
            </a:extLst>
          </p:cNvPr>
          <p:cNvSpPr txBox="1"/>
          <p:nvPr/>
        </p:nvSpPr>
        <p:spPr>
          <a:xfrm>
            <a:off x="2314575" y="2268253"/>
            <a:ext cx="7853364" cy="2123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75000"/>
                  </a:schemeClr>
                </a:solidFill>
              </a:rPr>
              <a:t>       本文的浅层主题</a:t>
            </a:r>
            <a:r>
              <a:rPr kumimoji="1" lang="en-US" altLang="zh-CN" sz="4400" b="1" dirty="0">
                <a:solidFill>
                  <a:schemeClr val="accent5">
                    <a:lumMod val="75000"/>
                  </a:schemeClr>
                </a:solidFill>
              </a:rPr>
              <a:t>———</a:t>
            </a:r>
            <a:r>
              <a:rPr kumimoji="1" lang="zh-CN" altLang="en-US" sz="4400" b="1" dirty="0">
                <a:solidFill>
                  <a:schemeClr val="accent5">
                    <a:lumMod val="75000"/>
                  </a:schemeClr>
                </a:solidFill>
              </a:rPr>
              <a:t>作者对路易斯的愧疚和当初没有能带走路易斯的痛苦</a:t>
            </a:r>
            <a:endParaRPr kumimoji="1" lang="en-US" altLang="zh-C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1784E8-E875-3B44-A905-5F148970C2AB}"/>
              </a:ext>
            </a:extLst>
          </p:cNvPr>
          <p:cNvSpPr txBox="1"/>
          <p:nvPr/>
        </p:nvSpPr>
        <p:spPr>
          <a:xfrm>
            <a:off x="2314575" y="2106195"/>
            <a:ext cx="7853364" cy="1446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75000"/>
                  </a:schemeClr>
                </a:solidFill>
              </a:rPr>
              <a:t>       升华主题</a:t>
            </a:r>
            <a:r>
              <a:rPr kumimoji="1" lang="en-US" altLang="zh-CN" sz="4400" b="1" dirty="0">
                <a:solidFill>
                  <a:schemeClr val="accent5">
                    <a:lumMod val="75000"/>
                  </a:schemeClr>
                </a:solidFill>
              </a:rPr>
              <a:t>———</a:t>
            </a:r>
            <a:r>
              <a:rPr kumimoji="1" lang="zh-CN" altLang="en-US" sz="4400" b="1" dirty="0">
                <a:solidFill>
                  <a:schemeClr val="accent5">
                    <a:lumMod val="75000"/>
                  </a:schemeClr>
                </a:solidFill>
              </a:rPr>
              <a:t>反对战争、热爱和平</a:t>
            </a:r>
            <a:endParaRPr kumimoji="1" lang="en-US" altLang="zh-C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11828 L -0.35091 -0.3231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2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4" grpId="0"/>
      <p:bldP spid="14" grpId="1"/>
      <p:bldP spid="15" grpId="0"/>
      <p:bldP spid="15" grpId="1"/>
      <p:bldP spid="18" grpId="0" animBg="1"/>
      <p:bldP spid="18" grpId="1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B6A5585-C468-244E-9540-325994481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7063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CC1B3E5C-A8DB-C74E-B93A-5D4D0640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271463"/>
            <a:ext cx="2287588" cy="22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03A7CF-E3A4-6B4E-9948-72FCF7E7B069}"/>
              </a:ext>
            </a:extLst>
          </p:cNvPr>
          <p:cNvSpPr txBox="1"/>
          <p:nvPr/>
        </p:nvSpPr>
        <p:spPr>
          <a:xfrm>
            <a:off x="8986837" y="2668587"/>
            <a:ext cx="32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中国外交部发言人</a:t>
            </a:r>
            <a:r>
              <a:rPr kumimoji="1" lang="en-US" altLang="zh-CN" b="1" dirty="0"/>
              <a:t>——</a:t>
            </a:r>
            <a:r>
              <a:rPr kumimoji="1" lang="zh-CN" altLang="en-US" b="1" dirty="0"/>
              <a:t>赵立坚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1AC26A-27E5-894A-BF5C-A228F9BE12A1}"/>
              </a:ext>
            </a:extLst>
          </p:cNvPr>
          <p:cNvSpPr txBox="1"/>
          <p:nvPr/>
        </p:nvSpPr>
        <p:spPr>
          <a:xfrm>
            <a:off x="7580708" y="4973638"/>
            <a:ext cx="369213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</a:rPr>
              <a:t>stigma</a:t>
            </a:r>
            <a:r>
              <a:rPr kumimoji="1" lang="zh-CN" altLang="en-US" sz="2800" b="1" dirty="0">
                <a:solidFill>
                  <a:schemeClr val="accent1"/>
                </a:solidFill>
              </a:rPr>
              <a:t>： 耻辱、污名</a:t>
            </a:r>
            <a:endParaRPr kumimoji="1" lang="en-US" altLang="zh-CN" sz="2800" b="1" dirty="0">
              <a:solidFill>
                <a:schemeClr val="accent1"/>
              </a:solidFill>
            </a:endParaRPr>
          </a:p>
          <a:p>
            <a:r>
              <a:rPr kumimoji="1" lang="en-US" altLang="zh-CN" sz="2800" b="1" dirty="0">
                <a:solidFill>
                  <a:schemeClr val="accent1"/>
                </a:solidFill>
              </a:rPr>
              <a:t>solidarity : </a:t>
            </a:r>
            <a:r>
              <a:rPr kumimoji="1" lang="zh-CN" altLang="en-US" sz="2800" b="1" dirty="0">
                <a:solidFill>
                  <a:schemeClr val="accent1"/>
                </a:solidFill>
              </a:rPr>
              <a:t>团结</a:t>
            </a:r>
            <a:endParaRPr kumimoji="1" lang="en-US" altLang="zh-CN" sz="2800" b="1" dirty="0">
              <a:solidFill>
                <a:schemeClr val="accent1"/>
              </a:solidFill>
            </a:endParaRPr>
          </a:p>
          <a:p>
            <a:r>
              <a:rPr kumimoji="1" lang="en-US" altLang="zh-CN" sz="2800" b="1" dirty="0">
                <a:solidFill>
                  <a:schemeClr val="accent1"/>
                </a:solidFill>
              </a:rPr>
              <a:t>rumor</a:t>
            </a:r>
            <a:r>
              <a:rPr kumimoji="1" lang="zh-CN" altLang="en-US" sz="2800" b="1" dirty="0">
                <a:solidFill>
                  <a:schemeClr val="accent1"/>
                </a:solidFill>
              </a:rPr>
              <a:t>：谣言</a:t>
            </a:r>
            <a:endParaRPr kumimoji="1" lang="en-US" altLang="zh-CN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2B41117-0EE6-C844-8EBE-95157E1D9AF3}"/>
              </a:ext>
            </a:extLst>
          </p:cNvPr>
          <p:cNvSpPr/>
          <p:nvPr/>
        </p:nvSpPr>
        <p:spPr>
          <a:xfrm>
            <a:off x="614359" y="446483"/>
            <a:ext cx="4714875" cy="71437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Abstract</a:t>
            </a:r>
            <a:endParaRPr kumimoji="1"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F0794-DE07-0D49-B93A-8791144CAC63}"/>
              </a:ext>
            </a:extLst>
          </p:cNvPr>
          <p:cNvSpPr txBox="1"/>
          <p:nvPr/>
        </p:nvSpPr>
        <p:spPr>
          <a:xfrm>
            <a:off x="2260893" y="1443841"/>
            <a:ext cx="306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残酷的战争中，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26B0E7-7B5B-4DE3-B30F-985447235760}"/>
              </a:ext>
            </a:extLst>
          </p:cNvPr>
          <p:cNvSpPr txBox="1"/>
          <p:nvPr/>
        </p:nvSpPr>
        <p:spPr>
          <a:xfrm>
            <a:off x="5328597" y="1443840"/>
            <a:ext cx="543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路易和史密斯偶然相识，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90B2CE-D56A-43CA-B88A-8D37FBB24F88}"/>
              </a:ext>
            </a:extLst>
          </p:cNvPr>
          <p:cNvSpPr txBox="1"/>
          <p:nvPr/>
        </p:nvSpPr>
        <p:spPr>
          <a:xfrm>
            <a:off x="1333540" y="2049987"/>
            <a:ext cx="723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/>
              <a:t>史密斯把路易当作自己的儿子对待。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B1037B-2628-41D7-8F6C-198EF27ABA2E}"/>
              </a:ext>
            </a:extLst>
          </p:cNvPr>
          <p:cNvSpPr txBox="1"/>
          <p:nvPr/>
        </p:nvSpPr>
        <p:spPr>
          <a:xfrm>
            <a:off x="8568597" y="2049986"/>
            <a:ext cx="306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但，一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D0866E-CCC7-4F0A-9582-BD177DEA3030}"/>
              </a:ext>
            </a:extLst>
          </p:cNvPr>
          <p:cNvSpPr txBox="1"/>
          <p:nvPr/>
        </p:nvSpPr>
        <p:spPr>
          <a:xfrm>
            <a:off x="1332903" y="2696318"/>
            <a:ext cx="723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段时间后，史密斯接到命令要离开，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9708D8-9287-48FE-BEB2-2B0C9A5918E3}"/>
              </a:ext>
            </a:extLst>
          </p:cNvPr>
          <p:cNvSpPr txBox="1"/>
          <p:nvPr/>
        </p:nvSpPr>
        <p:spPr>
          <a:xfrm>
            <a:off x="8568596" y="2696318"/>
            <a:ext cx="36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却无法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86565B-5D1B-4BFD-BD03-10E8E1A2D397}"/>
              </a:ext>
            </a:extLst>
          </p:cNvPr>
          <p:cNvSpPr txBox="1"/>
          <p:nvPr/>
        </p:nvSpPr>
        <p:spPr>
          <a:xfrm>
            <a:off x="1333540" y="3342649"/>
            <a:ext cx="228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带路易走。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52E4CF-E2F1-4FCA-B44B-3386DD5B0F31}"/>
              </a:ext>
            </a:extLst>
          </p:cNvPr>
          <p:cNvSpPr txBox="1"/>
          <p:nvPr/>
        </p:nvSpPr>
        <p:spPr>
          <a:xfrm>
            <a:off x="3623406" y="3342649"/>
            <a:ext cx="267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战争结束后，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084AE5-FF03-4D1E-950D-45AA316A9299}"/>
              </a:ext>
            </a:extLst>
          </p:cNvPr>
          <p:cNvSpPr txBox="1"/>
          <p:nvPr/>
        </p:nvSpPr>
        <p:spPr>
          <a:xfrm>
            <a:off x="6296298" y="3342649"/>
            <a:ext cx="378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史密斯想方设法，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98EBF9-5A7B-43F7-B6B7-5D3CC30F0714}"/>
              </a:ext>
            </a:extLst>
          </p:cNvPr>
          <p:cNvSpPr txBox="1"/>
          <p:nvPr/>
        </p:nvSpPr>
        <p:spPr>
          <a:xfrm>
            <a:off x="1333540" y="3988980"/>
            <a:ext cx="5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却再也找不到那个小男孩了。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A750E5-0C64-490A-BE29-12E71966AF36}"/>
              </a:ext>
            </a:extLst>
          </p:cNvPr>
          <p:cNvSpPr txBox="1"/>
          <p:nvPr/>
        </p:nvSpPr>
        <p:spPr>
          <a:xfrm>
            <a:off x="7151914" y="3956061"/>
            <a:ext cx="378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去世前，史密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35DEFB-3067-4C97-9CB2-8A1A9C1293E6}"/>
              </a:ext>
            </a:extLst>
          </p:cNvPr>
          <p:cNvSpPr txBox="1"/>
          <p:nvPr/>
        </p:nvSpPr>
        <p:spPr>
          <a:xfrm>
            <a:off x="1333539" y="4635311"/>
            <a:ext cx="4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斯仍然放不下路易，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2D14CD-65C0-4318-BE3A-8222D5A040FA}"/>
              </a:ext>
            </a:extLst>
          </p:cNvPr>
          <p:cNvSpPr txBox="1"/>
          <p:nvPr/>
        </p:nvSpPr>
        <p:spPr>
          <a:xfrm>
            <a:off x="5460839" y="4633046"/>
            <a:ext cx="5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死后便将这件事委托给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17C109-FF16-4013-A92E-D963A1807CA2}"/>
              </a:ext>
            </a:extLst>
          </p:cNvPr>
          <p:cNvSpPr txBox="1"/>
          <p:nvPr/>
        </p:nvSpPr>
        <p:spPr>
          <a:xfrm>
            <a:off x="1332903" y="5279377"/>
            <a:ext cx="306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了他的孩子。</a:t>
            </a:r>
          </a:p>
        </p:txBody>
      </p:sp>
    </p:spTree>
    <p:extLst>
      <p:ext uri="{BB962C8B-B14F-4D97-AF65-F5344CB8AC3E}">
        <p14:creationId xmlns:p14="http://schemas.microsoft.com/office/powerpoint/2010/main" val="1542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90B6E35-B37D-DA4F-A981-13B25B991AFA}"/>
              </a:ext>
            </a:extLst>
          </p:cNvPr>
          <p:cNvSpPr/>
          <p:nvPr/>
        </p:nvSpPr>
        <p:spPr>
          <a:xfrm>
            <a:off x="614358" y="442603"/>
            <a:ext cx="4714875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Words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D8C16-1A2B-43DC-9498-0B13016D12E5}"/>
              </a:ext>
            </a:extLst>
          </p:cNvPr>
          <p:cNvSpPr txBox="1"/>
          <p:nvPr/>
        </p:nvSpPr>
        <p:spPr>
          <a:xfrm>
            <a:off x="1940854" y="1809602"/>
            <a:ext cx="88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dispatch		</a:t>
            </a:r>
            <a:r>
              <a:rPr kumimoji="1" lang="en-US" altLang="zh-CN" sz="3600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vt.</a:t>
            </a:r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派遣、发送、派送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CBF4B9-0417-4B38-BE5C-89C48ECD83A0}"/>
              </a:ext>
            </a:extLst>
          </p:cNvPr>
          <p:cNvSpPr txBox="1"/>
          <p:nvPr/>
        </p:nvSpPr>
        <p:spPr>
          <a:xfrm>
            <a:off x="4739469" y="2623969"/>
            <a:ext cx="88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n.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派遣、急件、报道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54746-0FE9-4CA3-A571-CDDA9CF530DA}"/>
              </a:ext>
            </a:extLst>
          </p:cNvPr>
          <p:cNvSpPr txBox="1"/>
          <p:nvPr/>
        </p:nvSpPr>
        <p:spPr>
          <a:xfrm>
            <a:off x="1670820" y="3583717"/>
            <a:ext cx="8894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mbria Math" panose="02040503050406030204" pitchFamily="18" charset="0"/>
              </a:rPr>
              <a:t>He </a:t>
            </a:r>
            <a:r>
              <a:rPr kumimoji="1"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</a:rPr>
              <a:t>dispatched</a:t>
            </a:r>
            <a:r>
              <a:rPr kumimoji="1" lang="en-US" altLang="zh-CN" sz="3600" b="1" dirty="0">
                <a:latin typeface="Cambria Math" panose="02040503050406030204" pitchFamily="18" charset="0"/>
              </a:rPr>
              <a:t> him, then took a moment and touched the breast pocket that held the photo of his wife and two young sons.</a:t>
            </a:r>
          </a:p>
        </p:txBody>
      </p:sp>
    </p:spTree>
    <p:extLst>
      <p:ext uri="{BB962C8B-B14F-4D97-AF65-F5344CB8AC3E}">
        <p14:creationId xmlns:p14="http://schemas.microsoft.com/office/powerpoint/2010/main" val="9718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90B6E35-B37D-DA4F-A981-13B25B991AFA}"/>
              </a:ext>
            </a:extLst>
          </p:cNvPr>
          <p:cNvSpPr/>
          <p:nvPr/>
        </p:nvSpPr>
        <p:spPr>
          <a:xfrm>
            <a:off x="614358" y="442603"/>
            <a:ext cx="4714875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Words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D8C16-1A2B-43DC-9498-0B13016D12E5}"/>
              </a:ext>
            </a:extLst>
          </p:cNvPr>
          <p:cNvSpPr txBox="1"/>
          <p:nvPr/>
        </p:nvSpPr>
        <p:spPr>
          <a:xfrm>
            <a:off x="1940854" y="1809602"/>
            <a:ext cx="88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deploy	</a:t>
            </a:r>
            <a:r>
              <a:rPr kumimoji="1" lang="en-US" altLang="zh-CN" sz="3600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vt.</a:t>
            </a:r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部署、调度（军队或武器）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CBF4B9-0417-4B38-BE5C-89C48ECD83A0}"/>
              </a:ext>
            </a:extLst>
          </p:cNvPr>
          <p:cNvSpPr txBox="1"/>
          <p:nvPr/>
        </p:nvSpPr>
        <p:spPr>
          <a:xfrm>
            <a:off x="3297214" y="2520308"/>
            <a:ext cx="88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使用、利用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54746-0FE9-4CA3-A571-CDDA9CF530DA}"/>
              </a:ext>
            </a:extLst>
          </p:cNvPr>
          <p:cNvSpPr txBox="1"/>
          <p:nvPr/>
        </p:nvSpPr>
        <p:spPr>
          <a:xfrm>
            <a:off x="2095363" y="3691362"/>
            <a:ext cx="8894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 had been more than a year since he'd been </a:t>
            </a: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deployed</a:t>
            </a:r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and last seen them.</a:t>
            </a:r>
            <a:endParaRPr kumimoji="1" lang="en-US" altLang="zh-CN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90B6E35-B37D-DA4F-A981-13B25B991AFA}"/>
              </a:ext>
            </a:extLst>
          </p:cNvPr>
          <p:cNvSpPr/>
          <p:nvPr/>
        </p:nvSpPr>
        <p:spPr>
          <a:xfrm>
            <a:off x="614358" y="442603"/>
            <a:ext cx="4714875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Words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D8C16-1A2B-43DC-9498-0B13016D12E5}"/>
              </a:ext>
            </a:extLst>
          </p:cNvPr>
          <p:cNvSpPr txBox="1"/>
          <p:nvPr/>
        </p:nvSpPr>
        <p:spPr>
          <a:xfrm>
            <a:off x="1619794" y="1809602"/>
            <a:ext cx="92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supervise	</a:t>
            </a:r>
            <a:r>
              <a:rPr kumimoji="1" lang="en-US" altLang="zh-CN" sz="3600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vt.</a:t>
            </a:r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监督、管理、指导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54746-0FE9-4CA3-A571-CDDA9CF530DA}"/>
              </a:ext>
            </a:extLst>
          </p:cNvPr>
          <p:cNvSpPr txBox="1"/>
          <p:nvPr/>
        </p:nvSpPr>
        <p:spPr>
          <a:xfrm>
            <a:off x="1449977" y="2745409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Luis giggled when Smith carried him aloft on his shoulders and soon began riding along in the jeep down to the beach, where Smith </a:t>
            </a: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supervised</a:t>
            </a:r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the unloading of freight from the ships and took inventory.</a:t>
            </a:r>
            <a:endParaRPr kumimoji="1" lang="en-US" altLang="zh-CN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90B6E35-B37D-DA4F-A981-13B25B991AFA}"/>
              </a:ext>
            </a:extLst>
          </p:cNvPr>
          <p:cNvSpPr/>
          <p:nvPr/>
        </p:nvSpPr>
        <p:spPr>
          <a:xfrm>
            <a:off x="614358" y="442603"/>
            <a:ext cx="4714875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Words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D8C16-1A2B-43DC-9498-0B13016D12E5}"/>
              </a:ext>
            </a:extLst>
          </p:cNvPr>
          <p:cNvSpPr txBox="1"/>
          <p:nvPr/>
        </p:nvSpPr>
        <p:spPr>
          <a:xfrm>
            <a:off x="1488077" y="1809602"/>
            <a:ext cx="92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plead	</a:t>
            </a:r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vi.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恳求、请求、央求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54746-0FE9-4CA3-A571-CDDA9CF530DA}"/>
              </a:ext>
            </a:extLst>
          </p:cNvPr>
          <p:cNvSpPr txBox="1"/>
          <p:nvPr/>
        </p:nvSpPr>
        <p:spPr>
          <a:xfrm>
            <a:off x="1181100" y="3325149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 his final will, Smith instructed his children to continue where he had left off, </a:t>
            </a: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pleading</a:t>
            </a:r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with them to find Luis.</a:t>
            </a:r>
            <a:endParaRPr kumimoji="1" lang="en-US" altLang="zh-CN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603D8F-7EA4-444E-8A0E-D36AC8626FA6}"/>
              </a:ext>
            </a:extLst>
          </p:cNvPr>
          <p:cNvSpPr txBox="1"/>
          <p:nvPr/>
        </p:nvSpPr>
        <p:spPr>
          <a:xfrm>
            <a:off x="3297214" y="2520308"/>
            <a:ext cx="88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v.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申诉、答辩、辩护、抗辩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90B6E35-B37D-DA4F-A981-13B25B991AFA}"/>
              </a:ext>
            </a:extLst>
          </p:cNvPr>
          <p:cNvSpPr/>
          <p:nvPr/>
        </p:nvSpPr>
        <p:spPr>
          <a:xfrm>
            <a:off x="614358" y="442603"/>
            <a:ext cx="4714875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Phrases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D8C16-1A2B-43DC-9498-0B13016D12E5}"/>
              </a:ext>
            </a:extLst>
          </p:cNvPr>
          <p:cNvSpPr txBox="1"/>
          <p:nvPr/>
        </p:nvSpPr>
        <p:spPr>
          <a:xfrm>
            <a:off x="1488077" y="1809602"/>
            <a:ext cx="92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tear </a:t>
            </a:r>
            <a:r>
              <a:rPr kumimoji="1" lang="en-US" altLang="zh-CN" sz="36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sth</a:t>
            </a:r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. apart</a:t>
            </a:r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损毁、摧毁、撕裂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54746-0FE9-4CA3-A571-CDDA9CF530DA}"/>
              </a:ext>
            </a:extLst>
          </p:cNvPr>
          <p:cNvSpPr txBox="1"/>
          <p:nvPr/>
        </p:nvSpPr>
        <p:spPr>
          <a:xfrm>
            <a:off x="1181100" y="3108557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France was a country </a:t>
            </a: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torn apart </a:t>
            </a:r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by the bombs of the war and then pieced back together again. </a:t>
            </a:r>
            <a:endParaRPr kumimoji="1" lang="en-US" altLang="zh-CN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20483D-7C10-0E48-BEAA-4E7085FBF054}"/>
              </a:ext>
            </a:extLst>
          </p:cNvPr>
          <p:cNvSpPr/>
          <p:nvPr/>
        </p:nvSpPr>
        <p:spPr>
          <a:xfrm>
            <a:off x="9186862" y="6172199"/>
            <a:ext cx="2757488" cy="4429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Edwardian Script ITC" panose="030303020407070D0804" pitchFamily="66" charset="0"/>
              </a:rPr>
              <a:t>Smith and Luis</a:t>
            </a:r>
            <a:endParaRPr kumimoji="1" lang="zh-CN" altLang="en-US" sz="3200" dirty="0">
              <a:latin typeface="Edwardian Script ITC" panose="030303020407070D0804" pitchFamily="66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90B6E35-B37D-DA4F-A981-13B25B991AFA}"/>
              </a:ext>
            </a:extLst>
          </p:cNvPr>
          <p:cNvSpPr/>
          <p:nvPr/>
        </p:nvSpPr>
        <p:spPr>
          <a:xfrm>
            <a:off x="614358" y="442603"/>
            <a:ext cx="4714875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Phrases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D8C16-1A2B-43DC-9498-0B13016D12E5}"/>
              </a:ext>
            </a:extLst>
          </p:cNvPr>
          <p:cNvSpPr txBox="1"/>
          <p:nvPr/>
        </p:nvSpPr>
        <p:spPr>
          <a:xfrm>
            <a:off x="1488077" y="1809602"/>
            <a:ext cx="92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leave off</a:t>
            </a:r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中断、放弃（活动）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54746-0FE9-4CA3-A571-CDDA9CF530DA}"/>
              </a:ext>
            </a:extLst>
          </p:cNvPr>
          <p:cNvSpPr txBox="1"/>
          <p:nvPr/>
        </p:nvSpPr>
        <p:spPr>
          <a:xfrm>
            <a:off x="1181100" y="4097505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 his final will, Smith instructed his children to continue where he had </a:t>
            </a: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 off</a:t>
            </a:r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 </a:t>
            </a: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pleading with </a:t>
            </a:r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them </a:t>
            </a: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find Luis.</a:t>
            </a:r>
            <a:endParaRPr kumimoji="1" lang="en-US" altLang="zh-CN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B4BD72-E469-42BB-8C9D-B180DDB51423}"/>
              </a:ext>
            </a:extLst>
          </p:cNvPr>
          <p:cNvSpPr txBox="1"/>
          <p:nvPr/>
        </p:nvSpPr>
        <p:spPr>
          <a:xfrm>
            <a:off x="1488077" y="2576809"/>
            <a:ext cx="9215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pleading with sb. ( to do </a:t>
            </a:r>
            <a:r>
              <a:rPr kumimoji="1" lang="en-US" altLang="zh-CN" sz="36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sth</a:t>
            </a:r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. )</a:t>
            </a:r>
          </a:p>
          <a:p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			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恳求</a:t>
            </a:r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kumimoji="1" lang="zh-CN" alt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做</a:t>
            </a:r>
            <a:r>
              <a:rPr kumimoji="1" lang="en-US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kumimoji="1" lang="en-US" altLang="zh-CN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endParaRPr kumimoji="1" lang="zh-CN" altLang="en-US" sz="36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1336</Words>
  <Application>Microsoft Macintosh PowerPoint</Application>
  <PresentationFormat>宽屏</PresentationFormat>
  <Paragraphs>136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Cooper Black</vt:lpstr>
      <vt:lpstr>Edwardian Script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Ruihang Xu</dc:creator>
  <cp:lastModifiedBy>Ruihang Xu</cp:lastModifiedBy>
  <cp:revision>11</cp:revision>
  <dcterms:created xsi:type="dcterms:W3CDTF">2021-11-05T10:52:30Z</dcterms:created>
  <dcterms:modified xsi:type="dcterms:W3CDTF">2021-11-12T02:52:02Z</dcterms:modified>
</cp:coreProperties>
</file>