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ecf6971a4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ecf6971a4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f137a8eb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f137a8eb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ecf6971a4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ecf6971a4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ecf6971a4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cecf6971a4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ecf6971a4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cecf6971a4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ecf6971a4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cecf6971a4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ecf6971a4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cecf6971a4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f137a8eb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f137a8eb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ecf6971a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ecf6971a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ecf6971a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ecf6971a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ecf6971a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ecf6971a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ecf6971a4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ecf6971a4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ecf6971a4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ecf6971a4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ecf6971a4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ecf6971a4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ecf6971a4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cecf6971a4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7.jp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jpg"/><Relationship Id="rId4" Type="http://schemas.openxmlformats.org/officeDocument/2006/relationships/image" Target="../media/image18.jp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ryYvi30jJYg" TargetMode="External"/><Relationship Id="rId4" Type="http://schemas.openxmlformats.org/officeDocument/2006/relationships/image" Target="../media/image20.jp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7.jpg"/><Relationship Id="rId5" Type="http://schemas.openxmlformats.org/officeDocument/2006/relationships/image" Target="../media/image3.jpg"/><Relationship Id="rId6" Type="http://schemas.openxmlformats.org/officeDocument/2006/relationships/image" Target="../media/image1.jpg"/><Relationship Id="rId7"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2.jpg"/><Relationship Id="rId5"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520"/>
              <a:t>Intensity-Based Alignment of Laser Devices</a:t>
            </a:r>
            <a:endParaRPr sz="4520"/>
          </a:p>
        </p:txBody>
      </p:sp>
      <p:sp>
        <p:nvSpPr>
          <p:cNvPr id="129" name="Google Shape;129;p13"/>
          <p:cNvSpPr txBox="1"/>
          <p:nvPr>
            <p:ph idx="1" type="subTitle"/>
          </p:nvPr>
        </p:nvSpPr>
        <p:spPr>
          <a:xfrm>
            <a:off x="1858700" y="3552233"/>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1018"/>
              <a:buNone/>
            </a:pPr>
            <a:r>
              <a:rPr lang="en" sz="2080"/>
              <a:t>Track Tech: Dawson Burgess, Spencer Butler, Marissa Samayoa</a:t>
            </a:r>
            <a:endParaRPr sz="2080"/>
          </a:p>
        </p:txBody>
      </p:sp>
      <p:pic>
        <p:nvPicPr>
          <p:cNvPr id="130" name="Google Shape;130;p13"/>
          <p:cNvPicPr preferRelativeResize="0"/>
          <p:nvPr/>
        </p:nvPicPr>
        <p:blipFill rotWithShape="1">
          <a:blip r:embed="rId3">
            <a:alphaModFix/>
          </a:blip>
          <a:srcRect b="0" l="0" r="0" t="0"/>
          <a:stretch/>
        </p:blipFill>
        <p:spPr>
          <a:xfrm>
            <a:off x="5534800" y="4022075"/>
            <a:ext cx="3399251" cy="932225"/>
          </a:xfrm>
          <a:prstGeom prst="rect">
            <a:avLst/>
          </a:prstGeom>
          <a:noFill/>
          <a:ln cap="flat" cmpd="sng" w="9525">
            <a:solidFill>
              <a:srgbClr val="4E5567"/>
            </a:solidFill>
            <a:prstDash val="dot"/>
            <a:round/>
            <a:headEnd len="sm" w="sm" type="none"/>
            <a:tailEnd len="sm" w="sm" type="none"/>
          </a:ln>
        </p:spPr>
      </p:pic>
      <p:pic>
        <p:nvPicPr>
          <p:cNvPr id="131" name="Google Shape;131;p13"/>
          <p:cNvPicPr preferRelativeResize="0"/>
          <p:nvPr/>
        </p:nvPicPr>
        <p:blipFill>
          <a:blip r:embed="rId4">
            <a:alphaModFix/>
          </a:blip>
          <a:stretch>
            <a:fillRect/>
          </a:stretch>
        </p:blipFill>
        <p:spPr>
          <a:xfrm>
            <a:off x="184675" y="186912"/>
            <a:ext cx="1417275" cy="1417275"/>
          </a:xfrm>
          <a:prstGeom prst="rect">
            <a:avLst/>
          </a:prstGeom>
          <a:noFill/>
          <a:ln>
            <a:noFill/>
          </a:ln>
        </p:spPr>
      </p:pic>
      <p:pic>
        <p:nvPicPr>
          <p:cNvPr id="132" name="Google Shape;132;p13"/>
          <p:cNvPicPr preferRelativeResize="0"/>
          <p:nvPr/>
        </p:nvPicPr>
        <p:blipFill>
          <a:blip r:embed="rId5">
            <a:alphaModFix/>
          </a:blip>
          <a:stretch>
            <a:fillRect/>
          </a:stretch>
        </p:blipFill>
        <p:spPr>
          <a:xfrm>
            <a:off x="7516776" y="223186"/>
            <a:ext cx="1417274" cy="14173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375875" y="828850"/>
            <a:ext cx="2315700" cy="105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Conceptual Development </a:t>
            </a:r>
            <a:endParaRPr/>
          </a:p>
        </p:txBody>
      </p:sp>
      <p:pic>
        <p:nvPicPr>
          <p:cNvPr id="215" name="Google Shape;215;p22"/>
          <p:cNvPicPr preferRelativeResize="0"/>
          <p:nvPr/>
        </p:nvPicPr>
        <p:blipFill>
          <a:blip r:embed="rId3">
            <a:alphaModFix/>
          </a:blip>
          <a:stretch>
            <a:fillRect/>
          </a:stretch>
        </p:blipFill>
        <p:spPr>
          <a:xfrm>
            <a:off x="2599650" y="372025"/>
            <a:ext cx="6122000" cy="4399452"/>
          </a:xfrm>
          <a:prstGeom prst="rect">
            <a:avLst/>
          </a:prstGeom>
          <a:noFill/>
          <a:ln>
            <a:noFill/>
          </a:ln>
        </p:spPr>
      </p:pic>
      <p:pic>
        <p:nvPicPr>
          <p:cNvPr id="216" name="Google Shape;216;p22"/>
          <p:cNvPicPr preferRelativeResize="0"/>
          <p:nvPr/>
        </p:nvPicPr>
        <p:blipFill>
          <a:blip r:embed="rId4">
            <a:alphaModFix/>
          </a:blip>
          <a:stretch>
            <a:fillRect/>
          </a:stretch>
        </p:blipFill>
        <p:spPr>
          <a:xfrm>
            <a:off x="7375150" y="200725"/>
            <a:ext cx="1568124" cy="14594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819150" y="548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Conceptual Development </a:t>
            </a:r>
            <a:endParaRPr/>
          </a:p>
        </p:txBody>
      </p:sp>
      <p:sp>
        <p:nvSpPr>
          <p:cNvPr id="222" name="Google Shape;222;p23"/>
          <p:cNvSpPr txBox="1"/>
          <p:nvPr>
            <p:ph idx="1" type="body"/>
          </p:nvPr>
        </p:nvSpPr>
        <p:spPr>
          <a:xfrm>
            <a:off x="383350" y="1277450"/>
            <a:ext cx="5728800" cy="32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new alignment approach is based around repeated optimization along </a:t>
            </a:r>
            <a:r>
              <a:rPr lang="en" sz="1600"/>
              <a:t>individual</a:t>
            </a:r>
            <a:r>
              <a:rPr lang="en" sz="1600"/>
              <a:t> axes, making use of a broad light source coaxial to the laser for initial alignment. </a:t>
            </a:r>
            <a:endParaRPr sz="1600"/>
          </a:p>
          <a:p>
            <a:pPr indent="0" lvl="0" marL="0" rtl="0" algn="l">
              <a:spcBef>
                <a:spcPts val="1200"/>
              </a:spcBef>
              <a:spcAft>
                <a:spcPts val="0"/>
              </a:spcAft>
              <a:buNone/>
            </a:pPr>
            <a:r>
              <a:rPr lang="en" sz="1600"/>
              <a:t>The first axis searched is the R axis, rotating about the vertical. Optimizing this axis finds the approximate direction towards the broad light source, and with it the laser. </a:t>
            </a:r>
            <a:endParaRPr sz="1600"/>
          </a:p>
          <a:p>
            <a:pPr indent="0" lvl="0" marL="0" rtl="0" algn="l">
              <a:spcBef>
                <a:spcPts val="1200"/>
              </a:spcBef>
              <a:spcAft>
                <a:spcPts val="1200"/>
              </a:spcAft>
              <a:buNone/>
            </a:pPr>
            <a:r>
              <a:rPr lang="en" sz="1600"/>
              <a:t>The sensor is then reconfigured to low gain to facilitate alignment with the laser itself. In this stage, the robot alternates optimization of axes, searching for the brightest position along each axis to use as the initial position when searching along the next. This continues until the measured value passes a certain threshold.</a:t>
            </a:r>
            <a:endParaRPr sz="1600"/>
          </a:p>
        </p:txBody>
      </p:sp>
      <p:pic>
        <p:nvPicPr>
          <p:cNvPr id="223" name="Google Shape;223;p23"/>
          <p:cNvPicPr preferRelativeResize="0"/>
          <p:nvPr/>
        </p:nvPicPr>
        <p:blipFill>
          <a:blip r:embed="rId3">
            <a:alphaModFix/>
          </a:blip>
          <a:stretch>
            <a:fillRect/>
          </a:stretch>
        </p:blipFill>
        <p:spPr>
          <a:xfrm>
            <a:off x="7375150" y="200725"/>
            <a:ext cx="1568124" cy="1459401"/>
          </a:xfrm>
          <a:prstGeom prst="rect">
            <a:avLst/>
          </a:prstGeom>
          <a:noFill/>
          <a:ln>
            <a:noFill/>
          </a:ln>
        </p:spPr>
      </p:pic>
      <p:pic>
        <p:nvPicPr>
          <p:cNvPr id="224" name="Google Shape;224;p23"/>
          <p:cNvPicPr preferRelativeResize="0"/>
          <p:nvPr/>
        </p:nvPicPr>
        <p:blipFill>
          <a:blip r:embed="rId4">
            <a:alphaModFix/>
          </a:blip>
          <a:stretch>
            <a:fillRect/>
          </a:stretch>
        </p:blipFill>
        <p:spPr>
          <a:xfrm>
            <a:off x="6180900" y="1618051"/>
            <a:ext cx="2727050" cy="2597191"/>
          </a:xfrm>
          <a:prstGeom prst="rect">
            <a:avLst/>
          </a:prstGeom>
          <a:noFill/>
          <a:ln>
            <a:noFill/>
          </a:ln>
        </p:spPr>
      </p:pic>
      <p:sp>
        <p:nvSpPr>
          <p:cNvPr id="225" name="Google Shape;225;p23"/>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526425" y="301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and Results</a:t>
            </a:r>
            <a:endParaRPr/>
          </a:p>
        </p:txBody>
      </p:sp>
      <p:pic>
        <p:nvPicPr>
          <p:cNvPr id="231" name="Google Shape;231;p24"/>
          <p:cNvPicPr preferRelativeResize="0"/>
          <p:nvPr/>
        </p:nvPicPr>
        <p:blipFill rotWithShape="1">
          <a:blip r:embed="rId3">
            <a:alphaModFix/>
          </a:blip>
          <a:srcRect b="0" l="0" r="0" t="13427"/>
          <a:stretch/>
        </p:blipFill>
        <p:spPr>
          <a:xfrm>
            <a:off x="220625" y="1210550"/>
            <a:ext cx="8576299" cy="3707400"/>
          </a:xfrm>
          <a:prstGeom prst="rect">
            <a:avLst/>
          </a:prstGeom>
          <a:noFill/>
          <a:ln>
            <a:noFill/>
          </a:ln>
        </p:spPr>
      </p:pic>
      <p:pic>
        <p:nvPicPr>
          <p:cNvPr id="232" name="Google Shape;232;p24"/>
          <p:cNvPicPr preferRelativeResize="0"/>
          <p:nvPr/>
        </p:nvPicPr>
        <p:blipFill>
          <a:blip r:embed="rId4">
            <a:alphaModFix/>
          </a:blip>
          <a:stretch>
            <a:fillRect/>
          </a:stretch>
        </p:blipFill>
        <p:spPr>
          <a:xfrm>
            <a:off x="7375150" y="200725"/>
            <a:ext cx="1568124" cy="14594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Design</a:t>
            </a:r>
            <a:endParaRPr/>
          </a:p>
        </p:txBody>
      </p:sp>
      <p:pic>
        <p:nvPicPr>
          <p:cNvPr descr="A machine with wires and wires on a table&#10;&#10;Description automatically generated" id="238" name="Google Shape;238;p25"/>
          <p:cNvPicPr preferRelativeResize="0"/>
          <p:nvPr/>
        </p:nvPicPr>
        <p:blipFill>
          <a:blip r:embed="rId3">
            <a:alphaModFix/>
          </a:blip>
          <a:stretch>
            <a:fillRect/>
          </a:stretch>
        </p:blipFill>
        <p:spPr>
          <a:xfrm rot="5400000">
            <a:off x="5032138" y="1950737"/>
            <a:ext cx="3265574" cy="2261450"/>
          </a:xfrm>
          <a:prstGeom prst="rect">
            <a:avLst/>
          </a:prstGeom>
          <a:noFill/>
          <a:ln>
            <a:noFill/>
          </a:ln>
        </p:spPr>
      </p:pic>
      <p:sp>
        <p:nvSpPr>
          <p:cNvPr id="239" name="Google Shape;239;p25"/>
          <p:cNvSpPr txBox="1"/>
          <p:nvPr/>
        </p:nvSpPr>
        <p:spPr>
          <a:xfrm rot="5400000">
            <a:off x="6432319" y="1559818"/>
            <a:ext cx="1428600" cy="131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descr="A black and red device with a green light on top of it&#10;&#10;Description automatically generated" id="240" name="Google Shape;240;p25"/>
          <p:cNvPicPr preferRelativeResize="0"/>
          <p:nvPr/>
        </p:nvPicPr>
        <p:blipFill>
          <a:blip r:embed="rId4">
            <a:alphaModFix/>
          </a:blip>
          <a:stretch>
            <a:fillRect/>
          </a:stretch>
        </p:blipFill>
        <p:spPr>
          <a:xfrm>
            <a:off x="1677663" y="1505075"/>
            <a:ext cx="2114800" cy="3152775"/>
          </a:xfrm>
          <a:prstGeom prst="rect">
            <a:avLst/>
          </a:prstGeom>
          <a:noFill/>
          <a:ln>
            <a:noFill/>
          </a:ln>
        </p:spPr>
      </p:pic>
      <p:sp>
        <p:nvSpPr>
          <p:cNvPr id="241" name="Google Shape;241;p25"/>
          <p:cNvSpPr/>
          <p:nvPr/>
        </p:nvSpPr>
        <p:spPr>
          <a:xfrm rot="-297681">
            <a:off x="3562628" y="2649554"/>
            <a:ext cx="2664082" cy="169240"/>
          </a:xfrm>
          <a:prstGeom prst="right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42" name="Google Shape;242;p25"/>
          <p:cNvPicPr preferRelativeResize="0"/>
          <p:nvPr/>
        </p:nvPicPr>
        <p:blipFill>
          <a:blip r:embed="rId5">
            <a:alphaModFix/>
          </a:blip>
          <a:stretch>
            <a:fillRect/>
          </a:stretch>
        </p:blipFill>
        <p:spPr>
          <a:xfrm>
            <a:off x="7375150" y="200725"/>
            <a:ext cx="1568124" cy="1459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ph type="title"/>
          </p:nvPr>
        </p:nvSpPr>
        <p:spPr>
          <a:xfrm>
            <a:off x="819150" y="393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Video Demonstration</a:t>
            </a:r>
            <a:endParaRPr/>
          </a:p>
        </p:txBody>
      </p:sp>
      <p:pic>
        <p:nvPicPr>
          <p:cNvPr id="248" name="Google Shape;248;p26" title="CS480/481 Senior Capstone Final Design Video">
            <a:hlinkClick r:id="rId3"/>
          </p:cNvPr>
          <p:cNvPicPr preferRelativeResize="0"/>
          <p:nvPr/>
        </p:nvPicPr>
        <p:blipFill>
          <a:blip r:embed="rId4">
            <a:alphaModFix/>
          </a:blip>
          <a:stretch>
            <a:fillRect/>
          </a:stretch>
        </p:blipFill>
        <p:spPr>
          <a:xfrm>
            <a:off x="885175" y="1058100"/>
            <a:ext cx="7092700" cy="3634650"/>
          </a:xfrm>
          <a:prstGeom prst="rect">
            <a:avLst/>
          </a:prstGeom>
          <a:noFill/>
          <a:ln>
            <a:noFill/>
          </a:ln>
        </p:spPr>
      </p:pic>
      <p:pic>
        <p:nvPicPr>
          <p:cNvPr id="249" name="Google Shape;249;p26"/>
          <p:cNvPicPr preferRelativeResize="0"/>
          <p:nvPr/>
        </p:nvPicPr>
        <p:blipFill>
          <a:blip r:embed="rId5">
            <a:alphaModFix/>
          </a:blip>
          <a:stretch>
            <a:fillRect/>
          </a:stretch>
        </p:blipFill>
        <p:spPr>
          <a:xfrm>
            <a:off x="7375150" y="200725"/>
            <a:ext cx="1568124" cy="145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and Recommendations</a:t>
            </a:r>
            <a:endParaRPr/>
          </a:p>
        </p:txBody>
      </p:sp>
      <p:sp>
        <p:nvSpPr>
          <p:cNvPr id="255" name="Google Shape;255;p27"/>
          <p:cNvSpPr txBox="1"/>
          <p:nvPr>
            <p:ph idx="1" type="body"/>
          </p:nvPr>
        </p:nvSpPr>
        <p:spPr>
          <a:xfrm>
            <a:off x="819150" y="1800200"/>
            <a:ext cx="7505700" cy="2448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2200"/>
              <a:t>The alignment process created meets the desired requirements, aligning the laser to the receiver, while also being scalable.  </a:t>
            </a:r>
            <a:endParaRPr sz="2200"/>
          </a:p>
          <a:p>
            <a:pPr indent="0" lvl="0" marL="0" rtl="0" algn="l">
              <a:spcBef>
                <a:spcPts val="1200"/>
              </a:spcBef>
              <a:spcAft>
                <a:spcPts val="0"/>
              </a:spcAft>
              <a:buNone/>
            </a:pPr>
            <a:r>
              <a:rPr lang="en" sz="2200"/>
              <a:t>However, it may take several minutes, and the receiver may stop when reaching the side of the laser rather than the center. </a:t>
            </a:r>
            <a:endParaRPr sz="2200"/>
          </a:p>
          <a:p>
            <a:pPr indent="0" lvl="0" marL="0" rtl="0" algn="l">
              <a:spcBef>
                <a:spcPts val="1200"/>
              </a:spcBef>
              <a:spcAft>
                <a:spcPts val="1200"/>
              </a:spcAft>
              <a:buNone/>
            </a:pPr>
            <a:r>
              <a:rPr lang="en" sz="2200"/>
              <a:t>Further development could optimize the speed of the alignment or ensure that the receiver always reaches the exact center of the laser.</a:t>
            </a:r>
            <a:endParaRPr sz="2200"/>
          </a:p>
        </p:txBody>
      </p:sp>
      <p:pic>
        <p:nvPicPr>
          <p:cNvPr id="256" name="Google Shape;256;p27"/>
          <p:cNvPicPr preferRelativeResize="0"/>
          <p:nvPr/>
        </p:nvPicPr>
        <p:blipFill>
          <a:blip r:embed="rId3">
            <a:alphaModFix/>
          </a:blip>
          <a:stretch>
            <a:fillRect/>
          </a:stretch>
        </p:blipFill>
        <p:spPr>
          <a:xfrm>
            <a:off x="7375150" y="200725"/>
            <a:ext cx="1568124" cy="1459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500"/>
              <a:t>Thank you</a:t>
            </a:r>
            <a:endParaRPr sz="4500"/>
          </a:p>
        </p:txBody>
      </p:sp>
      <p:sp>
        <p:nvSpPr>
          <p:cNvPr id="262" name="Google Shape;262;p28"/>
          <p:cNvSpPr txBox="1"/>
          <p:nvPr>
            <p:ph idx="1" type="body"/>
          </p:nvPr>
        </p:nvSpPr>
        <p:spPr>
          <a:xfrm>
            <a:off x="819150" y="2383800"/>
            <a:ext cx="4264500" cy="75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000">
                <a:solidFill>
                  <a:srgbClr val="595959"/>
                </a:solidFill>
              </a:rPr>
              <a:t>Any Questions?</a:t>
            </a:r>
            <a:endParaRPr sz="3000">
              <a:solidFill>
                <a:srgbClr val="595959"/>
              </a:solidFill>
            </a:endParaRPr>
          </a:p>
        </p:txBody>
      </p:sp>
      <p:pic>
        <p:nvPicPr>
          <p:cNvPr id="263" name="Google Shape;263;p28"/>
          <p:cNvPicPr preferRelativeResize="0"/>
          <p:nvPr/>
        </p:nvPicPr>
        <p:blipFill>
          <a:blip r:embed="rId3">
            <a:alphaModFix/>
          </a:blip>
          <a:stretch>
            <a:fillRect/>
          </a:stretch>
        </p:blipFill>
        <p:spPr>
          <a:xfrm>
            <a:off x="7375150" y="200725"/>
            <a:ext cx="1568124" cy="1459401"/>
          </a:xfrm>
          <a:prstGeom prst="rect">
            <a:avLst/>
          </a:prstGeom>
          <a:noFill/>
          <a:ln>
            <a:noFill/>
          </a:ln>
        </p:spPr>
      </p:pic>
      <p:pic>
        <p:nvPicPr>
          <p:cNvPr id="264" name="Google Shape;264;p28"/>
          <p:cNvPicPr preferRelativeResize="0"/>
          <p:nvPr/>
        </p:nvPicPr>
        <p:blipFill rotWithShape="1">
          <a:blip r:embed="rId4">
            <a:alphaModFix/>
          </a:blip>
          <a:srcRect b="0" l="0" r="0" t="0"/>
          <a:stretch/>
        </p:blipFill>
        <p:spPr>
          <a:xfrm>
            <a:off x="207300" y="4013725"/>
            <a:ext cx="3399251" cy="932225"/>
          </a:xfrm>
          <a:prstGeom prst="rect">
            <a:avLst/>
          </a:prstGeom>
          <a:noFill/>
          <a:ln cap="flat" cmpd="sng" w="9525">
            <a:solidFill>
              <a:srgbClr val="4E5567"/>
            </a:solidFill>
            <a:prstDash val="dot"/>
            <a:round/>
            <a:headEnd len="sm" w="sm" type="none"/>
            <a:tailEnd len="sm" w="sm" type="none"/>
          </a:ln>
        </p:spPr>
      </p:pic>
      <p:pic>
        <p:nvPicPr>
          <p:cNvPr id="265" name="Google Shape;265;p28"/>
          <p:cNvPicPr preferRelativeResize="0"/>
          <p:nvPr/>
        </p:nvPicPr>
        <p:blipFill>
          <a:blip r:embed="rId5">
            <a:alphaModFix/>
          </a:blip>
          <a:stretch>
            <a:fillRect/>
          </a:stretch>
        </p:blipFill>
        <p:spPr>
          <a:xfrm>
            <a:off x="7526001" y="3528636"/>
            <a:ext cx="1417274" cy="14173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138" name="Google Shape;138;p14"/>
          <p:cNvSpPr txBox="1"/>
          <p:nvPr>
            <p:ph idx="1" type="body"/>
          </p:nvPr>
        </p:nvSpPr>
        <p:spPr>
          <a:xfrm>
            <a:off x="819150" y="1660125"/>
            <a:ext cx="3686100" cy="34833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595959"/>
              </a:buClr>
              <a:buSzPts val="2100"/>
              <a:buChar char="-"/>
            </a:pPr>
            <a:r>
              <a:rPr lang="en" sz="2100">
                <a:solidFill>
                  <a:srgbClr val="595959"/>
                </a:solidFill>
              </a:rPr>
              <a:t>Objective</a:t>
            </a:r>
            <a:endParaRPr sz="2100">
              <a:solidFill>
                <a:srgbClr val="595959"/>
              </a:solidFill>
            </a:endParaRPr>
          </a:p>
          <a:p>
            <a:pPr indent="-361950" lvl="0" marL="457200" rtl="0" algn="l">
              <a:spcBef>
                <a:spcPts val="0"/>
              </a:spcBef>
              <a:spcAft>
                <a:spcPts val="0"/>
              </a:spcAft>
              <a:buClr>
                <a:srgbClr val="595959"/>
              </a:buClr>
              <a:buSzPts val="2100"/>
              <a:buChar char="-"/>
            </a:pPr>
            <a:r>
              <a:rPr lang="en" sz="2100">
                <a:solidFill>
                  <a:srgbClr val="595959"/>
                </a:solidFill>
              </a:rPr>
              <a:t>Background</a:t>
            </a:r>
            <a:endParaRPr sz="2100">
              <a:solidFill>
                <a:srgbClr val="595959"/>
              </a:solidFill>
            </a:endParaRPr>
          </a:p>
          <a:p>
            <a:pPr indent="-349250" lvl="1" marL="914400" rtl="0" algn="l">
              <a:spcBef>
                <a:spcPts val="0"/>
              </a:spcBef>
              <a:spcAft>
                <a:spcPts val="0"/>
              </a:spcAft>
              <a:buClr>
                <a:srgbClr val="595959"/>
              </a:buClr>
              <a:buSzPts val="1900"/>
              <a:buChar char="-"/>
            </a:pPr>
            <a:r>
              <a:rPr lang="en" sz="1900">
                <a:solidFill>
                  <a:srgbClr val="595959"/>
                </a:solidFill>
              </a:rPr>
              <a:t>Hansen Photonics</a:t>
            </a:r>
            <a:endParaRPr sz="1900">
              <a:solidFill>
                <a:srgbClr val="595959"/>
              </a:solidFill>
            </a:endParaRPr>
          </a:p>
          <a:p>
            <a:pPr indent="-349250" lvl="1" marL="914400" rtl="0" algn="l">
              <a:spcBef>
                <a:spcPts val="0"/>
              </a:spcBef>
              <a:spcAft>
                <a:spcPts val="0"/>
              </a:spcAft>
              <a:buClr>
                <a:srgbClr val="595959"/>
              </a:buClr>
              <a:buSzPts val="1900"/>
              <a:buChar char="-"/>
            </a:pPr>
            <a:r>
              <a:rPr lang="en" sz="1900">
                <a:solidFill>
                  <a:srgbClr val="595959"/>
                </a:solidFill>
              </a:rPr>
              <a:t>Laser Data</a:t>
            </a:r>
            <a:endParaRPr sz="1900">
              <a:solidFill>
                <a:srgbClr val="595959"/>
              </a:solidFill>
            </a:endParaRPr>
          </a:p>
          <a:p>
            <a:pPr indent="-361950" lvl="0" marL="457200" rtl="0" algn="l">
              <a:spcBef>
                <a:spcPts val="0"/>
              </a:spcBef>
              <a:spcAft>
                <a:spcPts val="0"/>
              </a:spcAft>
              <a:buClr>
                <a:srgbClr val="595959"/>
              </a:buClr>
              <a:buSzPts val="2100"/>
              <a:buChar char="-"/>
            </a:pPr>
            <a:r>
              <a:rPr lang="en" sz="2100">
                <a:solidFill>
                  <a:srgbClr val="595959"/>
                </a:solidFill>
              </a:rPr>
              <a:t>Value Proposition </a:t>
            </a:r>
            <a:endParaRPr sz="2100">
              <a:solidFill>
                <a:srgbClr val="595959"/>
              </a:solidFill>
            </a:endParaRPr>
          </a:p>
          <a:p>
            <a:pPr indent="-361950" lvl="0" marL="457200" rtl="0" algn="l">
              <a:spcBef>
                <a:spcPts val="0"/>
              </a:spcBef>
              <a:spcAft>
                <a:spcPts val="0"/>
              </a:spcAft>
              <a:buClr>
                <a:srgbClr val="595959"/>
              </a:buClr>
              <a:buSzPts val="2100"/>
              <a:buChar char="-"/>
            </a:pPr>
            <a:r>
              <a:rPr lang="en" sz="2100">
                <a:solidFill>
                  <a:srgbClr val="595959"/>
                </a:solidFill>
              </a:rPr>
              <a:t>Product Requirements</a:t>
            </a:r>
            <a:endParaRPr sz="2100">
              <a:solidFill>
                <a:srgbClr val="595959"/>
              </a:solidFill>
            </a:endParaRPr>
          </a:p>
          <a:p>
            <a:pPr indent="-361950" lvl="0" marL="457200" rtl="0" algn="l">
              <a:spcBef>
                <a:spcPts val="0"/>
              </a:spcBef>
              <a:spcAft>
                <a:spcPts val="0"/>
              </a:spcAft>
              <a:buClr>
                <a:srgbClr val="595959"/>
              </a:buClr>
              <a:buSzPts val="2100"/>
              <a:buChar char="-"/>
            </a:pPr>
            <a:r>
              <a:rPr lang="en" sz="2100">
                <a:solidFill>
                  <a:srgbClr val="595959"/>
                </a:solidFill>
              </a:rPr>
              <a:t>Budget </a:t>
            </a:r>
            <a:endParaRPr sz="2100">
              <a:solidFill>
                <a:srgbClr val="595959"/>
              </a:solidFill>
            </a:endParaRPr>
          </a:p>
          <a:p>
            <a:pPr indent="-361950" lvl="0" marL="457200" rtl="0" algn="l">
              <a:spcBef>
                <a:spcPts val="0"/>
              </a:spcBef>
              <a:spcAft>
                <a:spcPts val="0"/>
              </a:spcAft>
              <a:buClr>
                <a:srgbClr val="595959"/>
              </a:buClr>
              <a:buSzPts val="2100"/>
              <a:buChar char="-"/>
            </a:pPr>
            <a:r>
              <a:rPr lang="en" sz="2100">
                <a:solidFill>
                  <a:srgbClr val="595959"/>
                </a:solidFill>
              </a:rPr>
              <a:t>Discontinued Work</a:t>
            </a:r>
            <a:endParaRPr sz="2100">
              <a:solidFill>
                <a:srgbClr val="595959"/>
              </a:solidFill>
            </a:endParaRPr>
          </a:p>
        </p:txBody>
      </p:sp>
      <p:sp>
        <p:nvSpPr>
          <p:cNvPr id="139" name="Google Shape;139;p14"/>
          <p:cNvSpPr txBox="1"/>
          <p:nvPr>
            <p:ph idx="2" type="body"/>
          </p:nvPr>
        </p:nvSpPr>
        <p:spPr>
          <a:xfrm>
            <a:off x="4638750" y="1660125"/>
            <a:ext cx="3686100" cy="2448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rgbClr val="595959"/>
              </a:buClr>
              <a:buSzPts val="2100"/>
              <a:buChar char="-"/>
            </a:pPr>
            <a:r>
              <a:rPr lang="en" sz="2100">
                <a:solidFill>
                  <a:srgbClr val="595959"/>
                </a:solidFill>
              </a:rPr>
              <a:t>Conceptual Development</a:t>
            </a:r>
            <a:endParaRPr sz="2100">
              <a:solidFill>
                <a:srgbClr val="595959"/>
              </a:solidFill>
            </a:endParaRPr>
          </a:p>
          <a:p>
            <a:pPr indent="-361950" lvl="0" marL="457200" rtl="0" algn="l">
              <a:spcBef>
                <a:spcPts val="0"/>
              </a:spcBef>
              <a:spcAft>
                <a:spcPts val="0"/>
              </a:spcAft>
              <a:buClr>
                <a:srgbClr val="595959"/>
              </a:buClr>
              <a:buSzPts val="2100"/>
              <a:buChar char="-"/>
            </a:pPr>
            <a:r>
              <a:rPr lang="en" sz="2100">
                <a:solidFill>
                  <a:srgbClr val="595959"/>
                </a:solidFill>
              </a:rPr>
              <a:t>Testing and Results</a:t>
            </a:r>
            <a:endParaRPr sz="2100">
              <a:solidFill>
                <a:srgbClr val="595959"/>
              </a:solidFill>
            </a:endParaRPr>
          </a:p>
          <a:p>
            <a:pPr indent="-361950" lvl="0" marL="457200" rtl="0" algn="l">
              <a:spcBef>
                <a:spcPts val="0"/>
              </a:spcBef>
              <a:spcAft>
                <a:spcPts val="0"/>
              </a:spcAft>
              <a:buClr>
                <a:srgbClr val="595959"/>
              </a:buClr>
              <a:buSzPts val="2100"/>
              <a:buChar char="-"/>
            </a:pPr>
            <a:r>
              <a:rPr lang="en" sz="2100">
                <a:solidFill>
                  <a:srgbClr val="595959"/>
                </a:solidFill>
              </a:rPr>
              <a:t>Final Design </a:t>
            </a:r>
            <a:endParaRPr sz="2100">
              <a:solidFill>
                <a:srgbClr val="595959"/>
              </a:solidFill>
            </a:endParaRPr>
          </a:p>
          <a:p>
            <a:pPr indent="-361950" lvl="0" marL="457200" rtl="0" algn="l">
              <a:spcBef>
                <a:spcPts val="0"/>
              </a:spcBef>
              <a:spcAft>
                <a:spcPts val="0"/>
              </a:spcAft>
              <a:buClr>
                <a:srgbClr val="595959"/>
              </a:buClr>
              <a:buSzPts val="2100"/>
              <a:buChar char="-"/>
            </a:pPr>
            <a:r>
              <a:rPr lang="en" sz="2100">
                <a:solidFill>
                  <a:srgbClr val="595959"/>
                </a:solidFill>
              </a:rPr>
              <a:t>Demonstration</a:t>
            </a:r>
            <a:endParaRPr sz="2100">
              <a:solidFill>
                <a:srgbClr val="595959"/>
              </a:solidFill>
            </a:endParaRPr>
          </a:p>
          <a:p>
            <a:pPr indent="-361950" lvl="0" marL="457200" rtl="0" algn="l">
              <a:spcBef>
                <a:spcPts val="0"/>
              </a:spcBef>
              <a:spcAft>
                <a:spcPts val="0"/>
              </a:spcAft>
              <a:buClr>
                <a:srgbClr val="595959"/>
              </a:buClr>
              <a:buSzPts val="2100"/>
              <a:buChar char="-"/>
            </a:pPr>
            <a:r>
              <a:rPr lang="en" sz="2100">
                <a:solidFill>
                  <a:srgbClr val="595959"/>
                </a:solidFill>
              </a:rPr>
              <a:t>Conclusion and Recommendations </a:t>
            </a:r>
            <a:endParaRPr sz="2100">
              <a:solidFill>
                <a:srgbClr val="595959"/>
              </a:solidFill>
            </a:endParaRPr>
          </a:p>
        </p:txBody>
      </p:sp>
      <p:pic>
        <p:nvPicPr>
          <p:cNvPr id="140" name="Google Shape;140;p14"/>
          <p:cNvPicPr preferRelativeResize="0"/>
          <p:nvPr/>
        </p:nvPicPr>
        <p:blipFill>
          <a:blip r:embed="rId3">
            <a:alphaModFix/>
          </a:blip>
          <a:stretch>
            <a:fillRect/>
          </a:stretch>
        </p:blipFill>
        <p:spPr>
          <a:xfrm>
            <a:off x="7375150" y="200725"/>
            <a:ext cx="1568124" cy="1459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146" name="Google Shape;146;p15"/>
          <p:cNvSpPr txBox="1"/>
          <p:nvPr>
            <p:ph idx="1" type="body"/>
          </p:nvPr>
        </p:nvSpPr>
        <p:spPr>
          <a:xfrm>
            <a:off x="727150" y="1568725"/>
            <a:ext cx="4808100" cy="2799300"/>
          </a:xfrm>
          <a:prstGeom prst="rect">
            <a:avLst/>
          </a:prstGeom>
        </p:spPr>
        <p:txBody>
          <a:bodyPr anchorCtr="0" anchor="t" bIns="91425" lIns="91425" spcFirstLastPara="1" rIns="91425" wrap="square" tIns="91425">
            <a:noAutofit/>
          </a:bodyPr>
          <a:lstStyle/>
          <a:p>
            <a:pPr indent="-349567" lvl="0" marL="457200" rtl="0" algn="l">
              <a:lnSpc>
                <a:spcPct val="95000"/>
              </a:lnSpc>
              <a:spcBef>
                <a:spcPts val="0"/>
              </a:spcBef>
              <a:spcAft>
                <a:spcPts val="0"/>
              </a:spcAft>
              <a:buClr>
                <a:srgbClr val="595959"/>
              </a:buClr>
              <a:buSzPts val="1905"/>
              <a:buFont typeface="Arial"/>
              <a:buChar char="●"/>
            </a:pPr>
            <a:r>
              <a:rPr lang="en" sz="1904">
                <a:solidFill>
                  <a:srgbClr val="595959"/>
                </a:solidFill>
                <a:latin typeface="Arial"/>
                <a:ea typeface="Arial"/>
                <a:cs typeface="Arial"/>
                <a:sym typeface="Arial"/>
              </a:rPr>
              <a:t>Our project aims to implement and test embedded software to drive a robotic arm for optical beam alignment between two devices. </a:t>
            </a:r>
            <a:endParaRPr sz="1904">
              <a:solidFill>
                <a:srgbClr val="595959"/>
              </a:solidFill>
              <a:latin typeface="Arial"/>
              <a:ea typeface="Arial"/>
              <a:cs typeface="Arial"/>
              <a:sym typeface="Arial"/>
            </a:endParaRPr>
          </a:p>
          <a:p>
            <a:pPr indent="-349567" lvl="0" marL="457200" rtl="0" algn="l">
              <a:lnSpc>
                <a:spcPct val="95000"/>
              </a:lnSpc>
              <a:spcBef>
                <a:spcPts val="0"/>
              </a:spcBef>
              <a:spcAft>
                <a:spcPts val="0"/>
              </a:spcAft>
              <a:buClr>
                <a:srgbClr val="595959"/>
              </a:buClr>
              <a:buSzPts val="1905"/>
              <a:buFont typeface="Arial"/>
              <a:buChar char="●"/>
            </a:pPr>
            <a:r>
              <a:rPr lang="en" sz="1904">
                <a:solidFill>
                  <a:srgbClr val="595959"/>
                </a:solidFill>
                <a:latin typeface="Arial"/>
                <a:ea typeface="Arial"/>
                <a:cs typeface="Arial"/>
                <a:sym typeface="Arial"/>
              </a:rPr>
              <a:t>The objective is to have the devices communicate with each other about their location using optical intensity (light based). The devices will then use that to focus a laser signal to each other and align to achieve maximum strength.</a:t>
            </a:r>
            <a:endParaRPr sz="1207">
              <a:solidFill>
                <a:srgbClr val="595959"/>
              </a:solidFill>
            </a:endParaRPr>
          </a:p>
        </p:txBody>
      </p:sp>
      <p:pic>
        <p:nvPicPr>
          <p:cNvPr id="147" name="Google Shape;147;p15"/>
          <p:cNvPicPr preferRelativeResize="0"/>
          <p:nvPr/>
        </p:nvPicPr>
        <p:blipFill>
          <a:blip r:embed="rId3">
            <a:alphaModFix/>
          </a:blip>
          <a:stretch>
            <a:fillRect/>
          </a:stretch>
        </p:blipFill>
        <p:spPr>
          <a:xfrm>
            <a:off x="7375150" y="200725"/>
            <a:ext cx="1568124" cy="1459401"/>
          </a:xfrm>
          <a:prstGeom prst="rect">
            <a:avLst/>
          </a:prstGeom>
          <a:noFill/>
          <a:ln>
            <a:noFill/>
          </a:ln>
        </p:spPr>
      </p:pic>
      <p:pic>
        <p:nvPicPr>
          <p:cNvPr id="148" name="Google Shape;148;p15"/>
          <p:cNvPicPr preferRelativeResize="0"/>
          <p:nvPr/>
        </p:nvPicPr>
        <p:blipFill>
          <a:blip r:embed="rId4">
            <a:alphaModFix/>
          </a:blip>
          <a:stretch>
            <a:fillRect/>
          </a:stretch>
        </p:blipFill>
        <p:spPr>
          <a:xfrm>
            <a:off x="6150875" y="1411375"/>
            <a:ext cx="1975799" cy="2634373"/>
          </a:xfrm>
          <a:prstGeom prst="rect">
            <a:avLst/>
          </a:prstGeom>
          <a:noFill/>
          <a:ln>
            <a:noFill/>
          </a:ln>
        </p:spPr>
      </p:pic>
      <p:pic>
        <p:nvPicPr>
          <p:cNvPr descr="A green sign with white text and a tree and birds&#10;&#10;Description automatically generated" id="149" name="Google Shape;149;p15"/>
          <p:cNvPicPr preferRelativeResize="0"/>
          <p:nvPr/>
        </p:nvPicPr>
        <p:blipFill>
          <a:blip r:embed="rId5">
            <a:alphaModFix/>
          </a:blip>
          <a:stretch>
            <a:fillRect/>
          </a:stretch>
        </p:blipFill>
        <p:spPr>
          <a:xfrm>
            <a:off x="7740275" y="4209829"/>
            <a:ext cx="1203000" cy="750420"/>
          </a:xfrm>
          <a:prstGeom prst="rect">
            <a:avLst/>
          </a:prstGeom>
          <a:noFill/>
          <a:ln>
            <a:noFill/>
          </a:ln>
        </p:spPr>
      </p:pic>
      <p:pic>
        <p:nvPicPr>
          <p:cNvPr id="150" name="Google Shape;150;p15"/>
          <p:cNvPicPr preferRelativeResize="0"/>
          <p:nvPr/>
        </p:nvPicPr>
        <p:blipFill>
          <a:blip r:embed="rId6">
            <a:alphaModFix/>
          </a:blip>
          <a:stretch>
            <a:fillRect/>
          </a:stretch>
        </p:blipFill>
        <p:spPr>
          <a:xfrm>
            <a:off x="5334270" y="4208155"/>
            <a:ext cx="1203000" cy="753760"/>
          </a:xfrm>
          <a:prstGeom prst="rect">
            <a:avLst/>
          </a:prstGeom>
          <a:noFill/>
          <a:ln>
            <a:noFill/>
          </a:ln>
        </p:spPr>
      </p:pic>
      <p:pic>
        <p:nvPicPr>
          <p:cNvPr id="151" name="Google Shape;151;p15"/>
          <p:cNvPicPr preferRelativeResize="0"/>
          <p:nvPr/>
        </p:nvPicPr>
        <p:blipFill>
          <a:blip r:embed="rId7">
            <a:alphaModFix/>
          </a:blip>
          <a:stretch>
            <a:fillRect/>
          </a:stretch>
        </p:blipFill>
        <p:spPr>
          <a:xfrm>
            <a:off x="6537274" y="4209817"/>
            <a:ext cx="1203000" cy="7504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 Hansen Photonics</a:t>
            </a:r>
            <a:endParaRPr/>
          </a:p>
        </p:txBody>
      </p:sp>
      <p:sp>
        <p:nvSpPr>
          <p:cNvPr id="157" name="Google Shape;157;p16"/>
          <p:cNvSpPr txBox="1"/>
          <p:nvPr>
            <p:ph idx="1" type="body"/>
          </p:nvPr>
        </p:nvSpPr>
        <p:spPr>
          <a:xfrm>
            <a:off x="819150" y="1712350"/>
            <a:ext cx="5535600" cy="3027600"/>
          </a:xfrm>
          <a:prstGeom prst="rect">
            <a:avLst/>
          </a:prstGeom>
        </p:spPr>
        <p:txBody>
          <a:bodyPr anchorCtr="0" anchor="t" bIns="91425" lIns="91425" spcFirstLastPara="1" rIns="91425" wrap="square" tIns="91425">
            <a:noAutofit/>
          </a:bodyPr>
          <a:lstStyle/>
          <a:p>
            <a:pPr indent="-334803" lvl="0" marL="457200" rtl="0" algn="l">
              <a:lnSpc>
                <a:spcPct val="140000"/>
              </a:lnSpc>
              <a:spcBef>
                <a:spcPts val="0"/>
              </a:spcBef>
              <a:spcAft>
                <a:spcPts val="0"/>
              </a:spcAft>
              <a:buClr>
                <a:srgbClr val="595959"/>
              </a:buClr>
              <a:buSzPts val="1673"/>
              <a:buFont typeface="Arial"/>
              <a:buChar char="●"/>
            </a:pPr>
            <a:r>
              <a:rPr lang="en" sz="1672">
                <a:solidFill>
                  <a:srgbClr val="595959"/>
                </a:solidFill>
                <a:latin typeface="Arial"/>
                <a:ea typeface="Arial"/>
                <a:cs typeface="Arial"/>
                <a:sym typeface="Arial"/>
              </a:rPr>
              <a:t>Hansen Photonics Incorporated is a small, family company located in Burien, Washington.</a:t>
            </a:r>
            <a:endParaRPr sz="1672">
              <a:solidFill>
                <a:srgbClr val="595959"/>
              </a:solidFill>
              <a:latin typeface="Arial"/>
              <a:ea typeface="Arial"/>
              <a:cs typeface="Arial"/>
              <a:sym typeface="Arial"/>
            </a:endParaRPr>
          </a:p>
          <a:p>
            <a:pPr indent="-334803" lvl="0" marL="457200" rtl="0" algn="l">
              <a:lnSpc>
                <a:spcPct val="140000"/>
              </a:lnSpc>
              <a:spcBef>
                <a:spcPts val="0"/>
              </a:spcBef>
              <a:spcAft>
                <a:spcPts val="0"/>
              </a:spcAft>
              <a:buClr>
                <a:srgbClr val="595959"/>
              </a:buClr>
              <a:buSzPts val="1673"/>
              <a:buFont typeface="Arial"/>
              <a:buChar char="●"/>
            </a:pPr>
            <a:r>
              <a:rPr lang="en" sz="1672">
                <a:solidFill>
                  <a:srgbClr val="595959"/>
                </a:solidFill>
                <a:latin typeface="Arial"/>
                <a:ea typeface="Arial"/>
                <a:cs typeface="Arial"/>
                <a:sym typeface="Arial"/>
              </a:rPr>
              <a:t>They contribute to the computer networking industry with patents that cover modular networking hardware devices and systems.</a:t>
            </a:r>
            <a:endParaRPr sz="1672">
              <a:solidFill>
                <a:srgbClr val="595959"/>
              </a:solidFill>
              <a:latin typeface="Arial"/>
              <a:ea typeface="Arial"/>
              <a:cs typeface="Arial"/>
              <a:sym typeface="Arial"/>
            </a:endParaRPr>
          </a:p>
          <a:p>
            <a:pPr indent="-334803" lvl="0" marL="457200" rtl="0" algn="l">
              <a:lnSpc>
                <a:spcPct val="140000"/>
              </a:lnSpc>
              <a:spcBef>
                <a:spcPts val="0"/>
              </a:spcBef>
              <a:spcAft>
                <a:spcPts val="0"/>
              </a:spcAft>
              <a:buClr>
                <a:srgbClr val="595959"/>
              </a:buClr>
              <a:buSzPts val="1673"/>
              <a:buFont typeface="Arial"/>
              <a:buChar char="●"/>
            </a:pPr>
            <a:r>
              <a:rPr lang="en" sz="1672">
                <a:solidFill>
                  <a:srgbClr val="595959"/>
                </a:solidFill>
                <a:latin typeface="Arial"/>
                <a:ea typeface="Arial"/>
                <a:cs typeface="Arial"/>
                <a:sym typeface="Arial"/>
              </a:rPr>
              <a:t> HPI works with universities, environmental science centers, and small businesses to help provide new, cutting-edge hardware solutions for everyone.</a:t>
            </a:r>
            <a:endParaRPr sz="1207">
              <a:solidFill>
                <a:srgbClr val="595959"/>
              </a:solidFill>
            </a:endParaRPr>
          </a:p>
        </p:txBody>
      </p:sp>
      <p:pic>
        <p:nvPicPr>
          <p:cNvPr id="158" name="Google Shape;158;p16"/>
          <p:cNvPicPr preferRelativeResize="0"/>
          <p:nvPr/>
        </p:nvPicPr>
        <p:blipFill>
          <a:blip r:embed="rId3">
            <a:alphaModFix/>
          </a:blip>
          <a:stretch>
            <a:fillRect/>
          </a:stretch>
        </p:blipFill>
        <p:spPr>
          <a:xfrm>
            <a:off x="6273250" y="1124149"/>
            <a:ext cx="1397424" cy="1397402"/>
          </a:xfrm>
          <a:prstGeom prst="rect">
            <a:avLst/>
          </a:prstGeom>
          <a:noFill/>
          <a:ln>
            <a:noFill/>
          </a:ln>
        </p:spPr>
      </p:pic>
      <p:pic>
        <p:nvPicPr>
          <p:cNvPr id="159" name="Google Shape;159;p16"/>
          <p:cNvPicPr preferRelativeResize="0"/>
          <p:nvPr/>
        </p:nvPicPr>
        <p:blipFill>
          <a:blip r:embed="rId4">
            <a:alphaModFix/>
          </a:blip>
          <a:stretch>
            <a:fillRect/>
          </a:stretch>
        </p:blipFill>
        <p:spPr>
          <a:xfrm>
            <a:off x="7375150" y="200725"/>
            <a:ext cx="1568124" cy="1459401"/>
          </a:xfrm>
          <a:prstGeom prst="rect">
            <a:avLst/>
          </a:prstGeom>
          <a:noFill/>
          <a:ln>
            <a:noFill/>
          </a:ln>
        </p:spPr>
      </p:pic>
      <p:pic>
        <p:nvPicPr>
          <p:cNvPr id="160" name="Google Shape;160;p16"/>
          <p:cNvPicPr preferRelativeResize="0"/>
          <p:nvPr/>
        </p:nvPicPr>
        <p:blipFill rotWithShape="1">
          <a:blip r:embed="rId5">
            <a:alphaModFix/>
          </a:blip>
          <a:srcRect b="0" l="0" r="0" t="0"/>
          <a:stretch/>
        </p:blipFill>
        <p:spPr>
          <a:xfrm>
            <a:off x="6910334" y="2571750"/>
            <a:ext cx="2032941" cy="23775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 Laser Data</a:t>
            </a:r>
            <a:endParaRPr/>
          </a:p>
        </p:txBody>
      </p:sp>
      <p:sp>
        <p:nvSpPr>
          <p:cNvPr id="166" name="Google Shape;166;p17"/>
          <p:cNvSpPr txBox="1"/>
          <p:nvPr>
            <p:ph idx="1" type="body"/>
          </p:nvPr>
        </p:nvSpPr>
        <p:spPr>
          <a:xfrm>
            <a:off x="701150" y="1739825"/>
            <a:ext cx="5461200" cy="2448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595959"/>
              </a:buClr>
              <a:buSzPts val="1900"/>
              <a:buFont typeface="Calibri"/>
              <a:buChar char="●"/>
            </a:pPr>
            <a:r>
              <a:rPr lang="en" sz="1900">
                <a:solidFill>
                  <a:srgbClr val="595959"/>
                </a:solidFill>
                <a:highlight>
                  <a:schemeClr val="dk1"/>
                </a:highlight>
              </a:rPr>
              <a:t>Fiber and network cables are fast and secure, but often expensive, and require physical connections. </a:t>
            </a:r>
            <a:endParaRPr sz="1900">
              <a:solidFill>
                <a:srgbClr val="595959"/>
              </a:solidFill>
              <a:highlight>
                <a:schemeClr val="dk1"/>
              </a:highlight>
            </a:endParaRPr>
          </a:p>
          <a:p>
            <a:pPr indent="-349250" lvl="0" marL="457200" rtl="0" algn="l">
              <a:spcBef>
                <a:spcPts val="0"/>
              </a:spcBef>
              <a:spcAft>
                <a:spcPts val="0"/>
              </a:spcAft>
              <a:buClr>
                <a:srgbClr val="595959"/>
              </a:buClr>
              <a:buSzPts val="1900"/>
              <a:buFont typeface="Calibri"/>
              <a:buChar char="●"/>
            </a:pPr>
            <a:r>
              <a:rPr lang="en" sz="1900">
                <a:solidFill>
                  <a:srgbClr val="595959"/>
                </a:solidFill>
                <a:highlight>
                  <a:schemeClr val="dk1"/>
                </a:highlight>
              </a:rPr>
              <a:t>Wifi has no cables and can be fast, but struggles with security vulnerabilities and has a hard cap on transfer speeds.</a:t>
            </a:r>
            <a:r>
              <a:rPr lang="en" sz="1900">
                <a:solidFill>
                  <a:srgbClr val="595959"/>
                </a:solidFill>
              </a:rPr>
              <a:t> </a:t>
            </a:r>
            <a:endParaRPr sz="1900">
              <a:solidFill>
                <a:srgbClr val="595959"/>
              </a:solidFill>
            </a:endParaRPr>
          </a:p>
          <a:p>
            <a:pPr indent="-349250" lvl="0" marL="457200" rtl="0" algn="l">
              <a:spcBef>
                <a:spcPts val="0"/>
              </a:spcBef>
              <a:spcAft>
                <a:spcPts val="0"/>
              </a:spcAft>
              <a:buClr>
                <a:srgbClr val="595959"/>
              </a:buClr>
              <a:buSzPts val="1900"/>
              <a:buFont typeface="Calibri"/>
              <a:buChar char="●"/>
            </a:pPr>
            <a:r>
              <a:rPr lang="en" sz="1900">
                <a:solidFill>
                  <a:srgbClr val="595959"/>
                </a:solidFill>
              </a:rPr>
              <a:t>Our technology will look to take the best of both implementations without their drawbacks. </a:t>
            </a:r>
            <a:endParaRPr sz="1800">
              <a:solidFill>
                <a:srgbClr val="595959"/>
              </a:solidFill>
            </a:endParaRPr>
          </a:p>
        </p:txBody>
      </p:sp>
      <p:pic>
        <p:nvPicPr>
          <p:cNvPr id="167" name="Google Shape;167;p17"/>
          <p:cNvPicPr preferRelativeResize="0"/>
          <p:nvPr/>
        </p:nvPicPr>
        <p:blipFill>
          <a:blip r:embed="rId3">
            <a:alphaModFix/>
          </a:blip>
          <a:stretch>
            <a:fillRect/>
          </a:stretch>
        </p:blipFill>
        <p:spPr>
          <a:xfrm>
            <a:off x="6162350" y="1407225"/>
            <a:ext cx="2205875" cy="1551275"/>
          </a:xfrm>
          <a:prstGeom prst="rect">
            <a:avLst/>
          </a:prstGeom>
          <a:noFill/>
          <a:ln>
            <a:noFill/>
          </a:ln>
        </p:spPr>
      </p:pic>
      <p:pic>
        <p:nvPicPr>
          <p:cNvPr id="168" name="Google Shape;168;p17"/>
          <p:cNvPicPr preferRelativeResize="0"/>
          <p:nvPr/>
        </p:nvPicPr>
        <p:blipFill>
          <a:blip r:embed="rId4">
            <a:alphaModFix/>
          </a:blip>
          <a:stretch>
            <a:fillRect/>
          </a:stretch>
        </p:blipFill>
        <p:spPr>
          <a:xfrm>
            <a:off x="6314750" y="2671550"/>
            <a:ext cx="2010100" cy="2010100"/>
          </a:xfrm>
          <a:prstGeom prst="rect">
            <a:avLst/>
          </a:prstGeom>
          <a:noFill/>
          <a:ln>
            <a:noFill/>
          </a:ln>
        </p:spPr>
      </p:pic>
      <p:pic>
        <p:nvPicPr>
          <p:cNvPr id="169" name="Google Shape;169;p17"/>
          <p:cNvPicPr preferRelativeResize="0"/>
          <p:nvPr/>
        </p:nvPicPr>
        <p:blipFill>
          <a:blip r:embed="rId5">
            <a:alphaModFix/>
          </a:blip>
          <a:stretch>
            <a:fillRect/>
          </a:stretch>
        </p:blipFill>
        <p:spPr>
          <a:xfrm>
            <a:off x="7375150" y="200725"/>
            <a:ext cx="1568124" cy="1459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Value Proposition </a:t>
            </a:r>
            <a:endParaRPr/>
          </a:p>
        </p:txBody>
      </p:sp>
      <p:sp>
        <p:nvSpPr>
          <p:cNvPr id="175" name="Google Shape;175;p18"/>
          <p:cNvSpPr txBox="1"/>
          <p:nvPr>
            <p:ph idx="1" type="body"/>
          </p:nvPr>
        </p:nvSpPr>
        <p:spPr>
          <a:xfrm>
            <a:off x="2315275" y="1595175"/>
            <a:ext cx="6009600" cy="3261600"/>
          </a:xfrm>
          <a:prstGeom prst="rect">
            <a:avLst/>
          </a:prstGeom>
        </p:spPr>
        <p:txBody>
          <a:bodyPr anchorCtr="0" anchor="t" bIns="91425" lIns="91425" spcFirstLastPara="1" rIns="91425" wrap="square" tIns="91425">
            <a:noAutofit/>
          </a:bodyPr>
          <a:lstStyle/>
          <a:p>
            <a:pPr indent="-352425" lvl="0" marL="457200" rtl="0" algn="l">
              <a:lnSpc>
                <a:spcPct val="95000"/>
              </a:lnSpc>
              <a:spcBef>
                <a:spcPts val="0"/>
              </a:spcBef>
              <a:spcAft>
                <a:spcPts val="0"/>
              </a:spcAft>
              <a:buClr>
                <a:srgbClr val="595959"/>
              </a:buClr>
              <a:buSzPts val="1950"/>
              <a:buFont typeface="Calibri"/>
              <a:buChar char="●"/>
            </a:pPr>
            <a:r>
              <a:rPr lang="en" sz="1950">
                <a:solidFill>
                  <a:srgbClr val="595959"/>
                </a:solidFill>
              </a:rPr>
              <a:t>Optical transfer allows for far greater transfer capacity than using electricity. </a:t>
            </a:r>
            <a:endParaRPr sz="1950">
              <a:solidFill>
                <a:srgbClr val="595959"/>
              </a:solidFill>
            </a:endParaRPr>
          </a:p>
          <a:p>
            <a:pPr indent="-352425" lvl="0" marL="457200" rtl="0" algn="l">
              <a:lnSpc>
                <a:spcPct val="95000"/>
              </a:lnSpc>
              <a:spcBef>
                <a:spcPts val="0"/>
              </a:spcBef>
              <a:spcAft>
                <a:spcPts val="0"/>
              </a:spcAft>
              <a:buClr>
                <a:srgbClr val="595959"/>
              </a:buClr>
              <a:buSzPts val="1950"/>
              <a:buFont typeface="Calibri"/>
              <a:buChar char="●"/>
            </a:pPr>
            <a:r>
              <a:rPr lang="en" sz="1950">
                <a:solidFill>
                  <a:srgbClr val="595959"/>
                </a:solidFill>
              </a:rPr>
              <a:t>It can be implemented in a cost effective, yet environmentally friendly way via lasers. </a:t>
            </a:r>
            <a:endParaRPr sz="1950">
              <a:solidFill>
                <a:srgbClr val="595959"/>
              </a:solidFill>
            </a:endParaRPr>
          </a:p>
          <a:p>
            <a:pPr indent="-352425" lvl="0" marL="457200" rtl="0" algn="l">
              <a:lnSpc>
                <a:spcPct val="95000"/>
              </a:lnSpc>
              <a:spcBef>
                <a:spcPts val="0"/>
              </a:spcBef>
              <a:spcAft>
                <a:spcPts val="0"/>
              </a:spcAft>
              <a:buClr>
                <a:srgbClr val="595959"/>
              </a:buClr>
              <a:buSzPts val="1950"/>
              <a:buFont typeface="Calibri"/>
              <a:buChar char="●"/>
            </a:pPr>
            <a:r>
              <a:rPr lang="en" sz="1950">
                <a:solidFill>
                  <a:srgbClr val="595959"/>
                </a:solidFill>
              </a:rPr>
              <a:t>Laser data transfer requires very precise alignment between two devices, and often takes hours of labor to establish a single connection. </a:t>
            </a:r>
            <a:endParaRPr sz="1950">
              <a:solidFill>
                <a:srgbClr val="595959"/>
              </a:solidFill>
            </a:endParaRPr>
          </a:p>
          <a:p>
            <a:pPr indent="-352425" lvl="0" marL="457200" rtl="0" algn="l">
              <a:lnSpc>
                <a:spcPct val="95000"/>
              </a:lnSpc>
              <a:spcBef>
                <a:spcPts val="0"/>
              </a:spcBef>
              <a:spcAft>
                <a:spcPts val="0"/>
              </a:spcAft>
              <a:buClr>
                <a:srgbClr val="595959"/>
              </a:buClr>
              <a:buSzPts val="1950"/>
              <a:buFont typeface="Calibri"/>
              <a:buChar char="●"/>
            </a:pPr>
            <a:r>
              <a:rPr lang="en" sz="1950">
                <a:solidFill>
                  <a:srgbClr val="595959"/>
                </a:solidFill>
              </a:rPr>
              <a:t>We will design software which utilizes light intensity that enables the devices to align and form a connection with a single button press.</a:t>
            </a:r>
            <a:endParaRPr sz="1302">
              <a:solidFill>
                <a:srgbClr val="595959"/>
              </a:solidFill>
            </a:endParaRPr>
          </a:p>
        </p:txBody>
      </p:sp>
      <p:pic>
        <p:nvPicPr>
          <p:cNvPr id="176" name="Google Shape;176;p18"/>
          <p:cNvPicPr preferRelativeResize="0"/>
          <p:nvPr/>
        </p:nvPicPr>
        <p:blipFill>
          <a:blip r:embed="rId3">
            <a:alphaModFix/>
          </a:blip>
          <a:stretch>
            <a:fillRect/>
          </a:stretch>
        </p:blipFill>
        <p:spPr>
          <a:xfrm>
            <a:off x="799413" y="1854674"/>
            <a:ext cx="1253226" cy="1253226"/>
          </a:xfrm>
          <a:prstGeom prst="rect">
            <a:avLst/>
          </a:prstGeom>
          <a:noFill/>
          <a:ln>
            <a:noFill/>
          </a:ln>
        </p:spPr>
      </p:pic>
      <p:pic>
        <p:nvPicPr>
          <p:cNvPr id="177" name="Google Shape;177;p18"/>
          <p:cNvPicPr preferRelativeResize="0"/>
          <p:nvPr/>
        </p:nvPicPr>
        <p:blipFill>
          <a:blip r:embed="rId4">
            <a:alphaModFix/>
          </a:blip>
          <a:stretch>
            <a:fillRect/>
          </a:stretch>
        </p:blipFill>
        <p:spPr>
          <a:xfrm>
            <a:off x="7375150" y="200725"/>
            <a:ext cx="1568124" cy="1459401"/>
          </a:xfrm>
          <a:prstGeom prst="rect">
            <a:avLst/>
          </a:prstGeom>
          <a:noFill/>
          <a:ln>
            <a:noFill/>
          </a:ln>
        </p:spPr>
      </p:pic>
      <p:pic>
        <p:nvPicPr>
          <p:cNvPr id="178" name="Google Shape;178;p18"/>
          <p:cNvPicPr preferRelativeResize="0"/>
          <p:nvPr/>
        </p:nvPicPr>
        <p:blipFill>
          <a:blip r:embed="rId5">
            <a:alphaModFix/>
          </a:blip>
          <a:stretch>
            <a:fillRect/>
          </a:stretch>
        </p:blipFill>
        <p:spPr>
          <a:xfrm>
            <a:off x="696338" y="3247599"/>
            <a:ext cx="1459401" cy="1459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Product Requirements</a:t>
            </a:r>
            <a:endParaRPr sz="3200"/>
          </a:p>
        </p:txBody>
      </p:sp>
      <p:sp>
        <p:nvSpPr>
          <p:cNvPr id="184" name="Google Shape;184;p19"/>
          <p:cNvSpPr txBox="1"/>
          <p:nvPr/>
        </p:nvSpPr>
        <p:spPr>
          <a:xfrm>
            <a:off x="1005375" y="153569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595959"/>
                </a:solidFill>
                <a:latin typeface="Calibri"/>
                <a:ea typeface="Calibri"/>
                <a:cs typeface="Calibri"/>
                <a:sym typeface="Calibri"/>
              </a:rPr>
              <a:t>01</a:t>
            </a:r>
            <a:endParaRPr sz="1800">
              <a:solidFill>
                <a:srgbClr val="595959"/>
              </a:solidFill>
              <a:latin typeface="Calibri"/>
              <a:ea typeface="Calibri"/>
              <a:cs typeface="Calibri"/>
              <a:sym typeface="Calibri"/>
            </a:endParaRPr>
          </a:p>
          <a:p>
            <a:pPr indent="0" lvl="0" marL="0" rtl="0" algn="l">
              <a:spcBef>
                <a:spcPts val="0"/>
              </a:spcBef>
              <a:spcAft>
                <a:spcPts val="0"/>
              </a:spcAft>
              <a:buNone/>
            </a:pPr>
            <a:r>
              <a:t/>
            </a:r>
            <a:endParaRPr sz="1700">
              <a:solidFill>
                <a:srgbClr val="595959"/>
              </a:solidFill>
              <a:latin typeface="Calibri"/>
              <a:ea typeface="Calibri"/>
              <a:cs typeface="Calibri"/>
              <a:sym typeface="Calibri"/>
            </a:endParaRPr>
          </a:p>
        </p:txBody>
      </p:sp>
      <p:sp>
        <p:nvSpPr>
          <p:cNvPr id="185" name="Google Shape;185;p19"/>
          <p:cNvSpPr txBox="1"/>
          <p:nvPr/>
        </p:nvSpPr>
        <p:spPr>
          <a:xfrm>
            <a:off x="1738275" y="1496088"/>
            <a:ext cx="5877300" cy="80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000">
                <a:solidFill>
                  <a:srgbClr val="595959"/>
                </a:solidFill>
                <a:latin typeface="Calibri"/>
                <a:ea typeface="Calibri"/>
                <a:cs typeface="Calibri"/>
                <a:sym typeface="Calibri"/>
              </a:rPr>
              <a:t>This alignment process shall work at a minimum distance of 6 feet.</a:t>
            </a:r>
            <a:endParaRPr sz="2000">
              <a:solidFill>
                <a:srgbClr val="595959"/>
              </a:solidFill>
              <a:latin typeface="Calibri"/>
              <a:ea typeface="Calibri"/>
              <a:cs typeface="Calibri"/>
              <a:sym typeface="Calibri"/>
            </a:endParaRPr>
          </a:p>
        </p:txBody>
      </p:sp>
      <p:sp>
        <p:nvSpPr>
          <p:cNvPr id="186" name="Google Shape;186;p19"/>
          <p:cNvSpPr txBox="1"/>
          <p:nvPr/>
        </p:nvSpPr>
        <p:spPr>
          <a:xfrm>
            <a:off x="1005375" y="2375931"/>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595959"/>
                </a:solidFill>
                <a:latin typeface="Calibri"/>
                <a:ea typeface="Calibri"/>
                <a:cs typeface="Calibri"/>
                <a:sym typeface="Calibri"/>
              </a:rPr>
              <a:t>02</a:t>
            </a:r>
            <a:endParaRPr sz="1800">
              <a:solidFill>
                <a:srgbClr val="595959"/>
              </a:solidFill>
              <a:latin typeface="Calibri"/>
              <a:ea typeface="Calibri"/>
              <a:cs typeface="Calibri"/>
              <a:sym typeface="Calibri"/>
            </a:endParaRPr>
          </a:p>
          <a:p>
            <a:pPr indent="0" lvl="0" marL="0" rtl="0" algn="l">
              <a:spcBef>
                <a:spcPts val="0"/>
              </a:spcBef>
              <a:spcAft>
                <a:spcPts val="0"/>
              </a:spcAft>
              <a:buNone/>
            </a:pPr>
            <a:r>
              <a:t/>
            </a:r>
            <a:endParaRPr sz="1700">
              <a:solidFill>
                <a:srgbClr val="595959"/>
              </a:solidFill>
              <a:latin typeface="Calibri"/>
              <a:ea typeface="Calibri"/>
              <a:cs typeface="Calibri"/>
              <a:sym typeface="Calibri"/>
            </a:endParaRPr>
          </a:p>
        </p:txBody>
      </p:sp>
      <p:sp>
        <p:nvSpPr>
          <p:cNvPr id="187" name="Google Shape;187;p19"/>
          <p:cNvSpPr txBox="1"/>
          <p:nvPr/>
        </p:nvSpPr>
        <p:spPr>
          <a:xfrm>
            <a:off x="1738275" y="2341550"/>
            <a:ext cx="6102900" cy="80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000">
                <a:solidFill>
                  <a:srgbClr val="595959"/>
                </a:solidFill>
                <a:latin typeface="Calibri"/>
                <a:ea typeface="Calibri"/>
                <a:cs typeface="Calibri"/>
                <a:sym typeface="Calibri"/>
              </a:rPr>
              <a:t>After beginning the program, the alignment process shall be fully automatic.</a:t>
            </a:r>
            <a:endParaRPr sz="2000">
              <a:solidFill>
                <a:srgbClr val="595959"/>
              </a:solidFill>
              <a:latin typeface="Calibri"/>
              <a:ea typeface="Calibri"/>
              <a:cs typeface="Calibri"/>
              <a:sym typeface="Calibri"/>
            </a:endParaRPr>
          </a:p>
        </p:txBody>
      </p:sp>
      <p:sp>
        <p:nvSpPr>
          <p:cNvPr id="188" name="Google Shape;188;p19"/>
          <p:cNvSpPr txBox="1"/>
          <p:nvPr/>
        </p:nvSpPr>
        <p:spPr>
          <a:xfrm>
            <a:off x="1005375" y="3237519"/>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595959"/>
                </a:solidFill>
                <a:latin typeface="Calibri"/>
                <a:ea typeface="Calibri"/>
                <a:cs typeface="Calibri"/>
                <a:sym typeface="Calibri"/>
              </a:rPr>
              <a:t>03</a:t>
            </a:r>
            <a:endParaRPr sz="1700">
              <a:solidFill>
                <a:srgbClr val="595959"/>
              </a:solidFill>
              <a:latin typeface="Calibri"/>
              <a:ea typeface="Calibri"/>
              <a:cs typeface="Calibri"/>
              <a:sym typeface="Calibri"/>
            </a:endParaRPr>
          </a:p>
        </p:txBody>
      </p:sp>
      <p:sp>
        <p:nvSpPr>
          <p:cNvPr id="189" name="Google Shape;189;p19"/>
          <p:cNvSpPr txBox="1"/>
          <p:nvPr/>
        </p:nvSpPr>
        <p:spPr>
          <a:xfrm>
            <a:off x="1738275" y="3234488"/>
            <a:ext cx="5877300" cy="80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000">
                <a:solidFill>
                  <a:srgbClr val="595959"/>
                </a:solidFill>
                <a:latin typeface="Calibri"/>
                <a:ea typeface="Calibri"/>
                <a:cs typeface="Calibri"/>
                <a:sym typeface="Calibri"/>
              </a:rPr>
              <a:t>The devices shall weigh fewer than 10 lbs each.</a:t>
            </a:r>
            <a:endParaRPr sz="2000">
              <a:solidFill>
                <a:srgbClr val="595959"/>
              </a:solidFill>
              <a:latin typeface="Calibri"/>
              <a:ea typeface="Calibri"/>
              <a:cs typeface="Calibri"/>
              <a:sym typeface="Calibri"/>
            </a:endParaRPr>
          </a:p>
        </p:txBody>
      </p:sp>
      <p:sp>
        <p:nvSpPr>
          <p:cNvPr id="190" name="Google Shape;190;p19"/>
          <p:cNvSpPr txBox="1"/>
          <p:nvPr/>
        </p:nvSpPr>
        <p:spPr>
          <a:xfrm>
            <a:off x="1005375" y="3947019"/>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595959"/>
                </a:solidFill>
                <a:latin typeface="Calibri"/>
                <a:ea typeface="Calibri"/>
                <a:cs typeface="Calibri"/>
                <a:sym typeface="Calibri"/>
              </a:rPr>
              <a:t>04</a:t>
            </a:r>
            <a:endParaRPr sz="1700">
              <a:solidFill>
                <a:srgbClr val="595959"/>
              </a:solidFill>
              <a:latin typeface="Calibri"/>
              <a:ea typeface="Calibri"/>
              <a:cs typeface="Calibri"/>
              <a:sym typeface="Calibri"/>
            </a:endParaRPr>
          </a:p>
        </p:txBody>
      </p:sp>
      <p:sp>
        <p:nvSpPr>
          <p:cNvPr id="191" name="Google Shape;191;p19"/>
          <p:cNvSpPr txBox="1"/>
          <p:nvPr/>
        </p:nvSpPr>
        <p:spPr>
          <a:xfrm>
            <a:off x="1738275" y="3988838"/>
            <a:ext cx="5877300" cy="80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000">
                <a:solidFill>
                  <a:srgbClr val="595959"/>
                </a:solidFill>
                <a:latin typeface="Calibri"/>
                <a:ea typeface="Calibri"/>
                <a:cs typeface="Calibri"/>
                <a:sym typeface="Calibri"/>
              </a:rPr>
              <a:t>The program shall be written in a modular style.</a:t>
            </a:r>
            <a:endParaRPr sz="2000">
              <a:solidFill>
                <a:srgbClr val="595959"/>
              </a:solidFill>
              <a:latin typeface="Calibri"/>
              <a:ea typeface="Calibri"/>
              <a:cs typeface="Calibri"/>
              <a:sym typeface="Calibri"/>
            </a:endParaRPr>
          </a:p>
        </p:txBody>
      </p:sp>
      <p:pic>
        <p:nvPicPr>
          <p:cNvPr id="192" name="Google Shape;192;p19"/>
          <p:cNvPicPr preferRelativeResize="0"/>
          <p:nvPr/>
        </p:nvPicPr>
        <p:blipFill>
          <a:blip r:embed="rId3">
            <a:alphaModFix/>
          </a:blip>
          <a:stretch>
            <a:fillRect/>
          </a:stretch>
        </p:blipFill>
        <p:spPr>
          <a:xfrm>
            <a:off x="7375150" y="200725"/>
            <a:ext cx="1568124" cy="1459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Budget</a:t>
            </a:r>
            <a:endParaRPr/>
          </a:p>
        </p:txBody>
      </p:sp>
      <p:sp>
        <p:nvSpPr>
          <p:cNvPr id="198" name="Google Shape;198;p20"/>
          <p:cNvSpPr txBox="1"/>
          <p:nvPr>
            <p:ph idx="1" type="body"/>
          </p:nvPr>
        </p:nvSpPr>
        <p:spPr>
          <a:xfrm>
            <a:off x="819150" y="1612975"/>
            <a:ext cx="3196500" cy="2825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600">
                <a:solidFill>
                  <a:srgbClr val="595959"/>
                </a:solidFill>
              </a:rPr>
              <a:t>$100 - EXPO poster</a:t>
            </a:r>
            <a:endParaRPr sz="1600">
              <a:solidFill>
                <a:srgbClr val="595959"/>
              </a:solidFill>
            </a:endParaRPr>
          </a:p>
          <a:p>
            <a:pPr indent="0" lvl="0" marL="0" rtl="0" algn="l">
              <a:lnSpc>
                <a:spcPct val="95000"/>
              </a:lnSpc>
              <a:spcBef>
                <a:spcPts val="1200"/>
              </a:spcBef>
              <a:spcAft>
                <a:spcPts val="0"/>
              </a:spcAft>
              <a:buNone/>
            </a:pPr>
            <a:r>
              <a:rPr lang="en" sz="1600">
                <a:solidFill>
                  <a:srgbClr val="595959"/>
                </a:solidFill>
              </a:rPr>
              <a:t>$10.38 - </a:t>
            </a:r>
            <a:r>
              <a:rPr lang="en" sz="1600">
                <a:solidFill>
                  <a:srgbClr val="595959"/>
                </a:solidFill>
              </a:rPr>
              <a:t>tsl2591 light sensor</a:t>
            </a:r>
            <a:endParaRPr sz="1600">
              <a:solidFill>
                <a:srgbClr val="595959"/>
              </a:solidFill>
            </a:endParaRPr>
          </a:p>
          <a:p>
            <a:pPr indent="0" lvl="0" marL="0" rtl="0" algn="l">
              <a:lnSpc>
                <a:spcPct val="95000"/>
              </a:lnSpc>
              <a:spcBef>
                <a:spcPts val="1200"/>
              </a:spcBef>
              <a:spcAft>
                <a:spcPts val="0"/>
              </a:spcAft>
              <a:buNone/>
            </a:pPr>
            <a:r>
              <a:rPr lang="en" sz="1600">
                <a:solidFill>
                  <a:srgbClr val="595959"/>
                </a:solidFill>
              </a:rPr>
              <a:t>$24.32 - GPS modules</a:t>
            </a:r>
            <a:endParaRPr sz="1600">
              <a:solidFill>
                <a:srgbClr val="595959"/>
              </a:solidFill>
            </a:endParaRPr>
          </a:p>
          <a:p>
            <a:pPr indent="0" lvl="0" marL="0" rtl="0" algn="l">
              <a:lnSpc>
                <a:spcPct val="95000"/>
              </a:lnSpc>
              <a:spcBef>
                <a:spcPts val="1200"/>
              </a:spcBef>
              <a:spcAft>
                <a:spcPts val="0"/>
              </a:spcAft>
              <a:buNone/>
            </a:pPr>
            <a:r>
              <a:rPr lang="en" sz="1600">
                <a:solidFill>
                  <a:srgbClr val="595959"/>
                </a:solidFill>
              </a:rPr>
              <a:t>$13.33 - </a:t>
            </a:r>
            <a:r>
              <a:rPr lang="en" sz="1600">
                <a:solidFill>
                  <a:srgbClr val="595959"/>
                </a:solidFill>
              </a:rPr>
              <a:t>accelerometers</a:t>
            </a:r>
            <a:endParaRPr sz="1600">
              <a:solidFill>
                <a:srgbClr val="595959"/>
              </a:solidFill>
            </a:endParaRPr>
          </a:p>
          <a:p>
            <a:pPr indent="0" lvl="0" marL="0" rtl="0" algn="l">
              <a:lnSpc>
                <a:spcPct val="95000"/>
              </a:lnSpc>
              <a:spcBef>
                <a:spcPts val="1200"/>
              </a:spcBef>
              <a:spcAft>
                <a:spcPts val="0"/>
              </a:spcAft>
              <a:buNone/>
            </a:pPr>
            <a:r>
              <a:rPr lang="en" sz="1600">
                <a:solidFill>
                  <a:srgbClr val="595959"/>
                </a:solidFill>
              </a:rPr>
              <a:t>$3.95 - male-female USB connector</a:t>
            </a:r>
            <a:endParaRPr sz="1600">
              <a:solidFill>
                <a:srgbClr val="595959"/>
              </a:solidFill>
            </a:endParaRPr>
          </a:p>
          <a:p>
            <a:pPr indent="0" lvl="0" marL="0" rtl="0" algn="l">
              <a:lnSpc>
                <a:spcPct val="95000"/>
              </a:lnSpc>
              <a:spcBef>
                <a:spcPts val="1200"/>
              </a:spcBef>
              <a:spcAft>
                <a:spcPts val="0"/>
              </a:spcAft>
              <a:buNone/>
            </a:pPr>
            <a:r>
              <a:rPr lang="en" sz="1600">
                <a:solidFill>
                  <a:srgbClr val="595959"/>
                </a:solidFill>
              </a:rPr>
              <a:t>$6.35 - white LEDs</a:t>
            </a:r>
            <a:endParaRPr sz="1600">
              <a:solidFill>
                <a:srgbClr val="595959"/>
              </a:solidFill>
            </a:endParaRPr>
          </a:p>
          <a:p>
            <a:pPr indent="0" lvl="0" marL="0" rtl="0" algn="l">
              <a:lnSpc>
                <a:spcPct val="95000"/>
              </a:lnSpc>
              <a:spcBef>
                <a:spcPts val="1200"/>
              </a:spcBef>
              <a:spcAft>
                <a:spcPts val="0"/>
              </a:spcAft>
              <a:buNone/>
            </a:pPr>
            <a:r>
              <a:rPr lang="en" sz="1600">
                <a:solidFill>
                  <a:srgbClr val="595959"/>
                </a:solidFill>
              </a:rPr>
              <a:t>—</a:t>
            </a:r>
            <a:endParaRPr sz="1600">
              <a:solidFill>
                <a:srgbClr val="595959"/>
              </a:solidFill>
            </a:endParaRPr>
          </a:p>
          <a:p>
            <a:pPr indent="0" lvl="0" marL="0" rtl="0" algn="l">
              <a:lnSpc>
                <a:spcPct val="95000"/>
              </a:lnSpc>
              <a:spcBef>
                <a:spcPts val="1200"/>
              </a:spcBef>
              <a:spcAft>
                <a:spcPts val="1200"/>
              </a:spcAft>
              <a:buNone/>
            </a:pPr>
            <a:r>
              <a:rPr lang="en" sz="1600">
                <a:solidFill>
                  <a:srgbClr val="595959"/>
                </a:solidFill>
              </a:rPr>
              <a:t>Total: $158.33</a:t>
            </a:r>
            <a:endParaRPr sz="1600">
              <a:solidFill>
                <a:srgbClr val="595959"/>
              </a:solidFill>
            </a:endParaRPr>
          </a:p>
        </p:txBody>
      </p:sp>
      <p:sp>
        <p:nvSpPr>
          <p:cNvPr id="199" name="Google Shape;199;p20"/>
          <p:cNvSpPr txBox="1"/>
          <p:nvPr/>
        </p:nvSpPr>
        <p:spPr>
          <a:xfrm>
            <a:off x="4906625" y="1612975"/>
            <a:ext cx="2583000" cy="25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595959"/>
                </a:solidFill>
                <a:latin typeface="Calibri"/>
                <a:ea typeface="Calibri"/>
                <a:cs typeface="Calibri"/>
                <a:sym typeface="Calibri"/>
              </a:rPr>
              <a:t>$300: Given Budget</a:t>
            </a:r>
            <a:endParaRPr sz="1600">
              <a:solidFill>
                <a:srgbClr val="595959"/>
              </a:solidFill>
              <a:latin typeface="Calibri"/>
              <a:ea typeface="Calibri"/>
              <a:cs typeface="Calibri"/>
              <a:sym typeface="Calibri"/>
            </a:endParaRPr>
          </a:p>
          <a:p>
            <a:pPr indent="0" lvl="0" marL="0" rtl="0" algn="l">
              <a:spcBef>
                <a:spcPts val="0"/>
              </a:spcBef>
              <a:spcAft>
                <a:spcPts val="0"/>
              </a:spcAft>
              <a:buNone/>
            </a:pPr>
            <a:r>
              <a:rPr lang="en" sz="1600">
                <a:solidFill>
                  <a:srgbClr val="595959"/>
                </a:solidFill>
                <a:latin typeface="Calibri"/>
                <a:ea typeface="Calibri"/>
                <a:cs typeface="Calibri"/>
                <a:sym typeface="Calibri"/>
              </a:rPr>
              <a:t>-$158.33: Spent</a:t>
            </a:r>
            <a:endParaRPr sz="1600">
              <a:solidFill>
                <a:srgbClr val="595959"/>
              </a:solidFill>
              <a:latin typeface="Calibri"/>
              <a:ea typeface="Calibri"/>
              <a:cs typeface="Calibri"/>
              <a:sym typeface="Calibri"/>
            </a:endParaRPr>
          </a:p>
          <a:p>
            <a:pPr indent="0" lvl="0" marL="0" rtl="0" algn="l">
              <a:spcBef>
                <a:spcPts val="0"/>
              </a:spcBef>
              <a:spcAft>
                <a:spcPts val="0"/>
              </a:spcAft>
              <a:buNone/>
            </a:pPr>
            <a:r>
              <a:rPr lang="en" sz="1600">
                <a:solidFill>
                  <a:srgbClr val="595959"/>
                </a:solidFill>
                <a:latin typeface="Calibri"/>
                <a:ea typeface="Calibri"/>
                <a:cs typeface="Calibri"/>
                <a:sym typeface="Calibri"/>
              </a:rPr>
              <a:t>—</a:t>
            </a:r>
            <a:endParaRPr sz="1600">
              <a:solidFill>
                <a:srgbClr val="595959"/>
              </a:solidFill>
              <a:latin typeface="Calibri"/>
              <a:ea typeface="Calibri"/>
              <a:cs typeface="Calibri"/>
              <a:sym typeface="Calibri"/>
            </a:endParaRPr>
          </a:p>
          <a:p>
            <a:pPr indent="0" lvl="0" marL="0" rtl="0" algn="l">
              <a:spcBef>
                <a:spcPts val="0"/>
              </a:spcBef>
              <a:spcAft>
                <a:spcPts val="0"/>
              </a:spcAft>
              <a:buNone/>
            </a:pPr>
            <a:r>
              <a:rPr lang="en" sz="1600">
                <a:solidFill>
                  <a:srgbClr val="595959"/>
                </a:solidFill>
                <a:latin typeface="Calibri"/>
                <a:ea typeface="Calibri"/>
                <a:cs typeface="Calibri"/>
                <a:sym typeface="Calibri"/>
              </a:rPr>
              <a:t>$141.67: Money Saved</a:t>
            </a:r>
            <a:endParaRPr sz="1600">
              <a:solidFill>
                <a:srgbClr val="595959"/>
              </a:solidFill>
              <a:latin typeface="Calibri"/>
              <a:ea typeface="Calibri"/>
              <a:cs typeface="Calibri"/>
              <a:sym typeface="Calibri"/>
            </a:endParaRPr>
          </a:p>
        </p:txBody>
      </p:sp>
      <p:pic>
        <p:nvPicPr>
          <p:cNvPr id="200" name="Google Shape;200;p20"/>
          <p:cNvPicPr preferRelativeResize="0"/>
          <p:nvPr/>
        </p:nvPicPr>
        <p:blipFill>
          <a:blip r:embed="rId3">
            <a:alphaModFix/>
          </a:blip>
          <a:stretch>
            <a:fillRect/>
          </a:stretch>
        </p:blipFill>
        <p:spPr>
          <a:xfrm>
            <a:off x="7375150" y="200725"/>
            <a:ext cx="1568124" cy="1459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Discontinued Work </a:t>
            </a:r>
            <a:endParaRPr/>
          </a:p>
        </p:txBody>
      </p:sp>
      <p:sp>
        <p:nvSpPr>
          <p:cNvPr id="206" name="Google Shape;206;p21"/>
          <p:cNvSpPr txBox="1"/>
          <p:nvPr>
            <p:ph idx="1" type="body"/>
          </p:nvPr>
        </p:nvSpPr>
        <p:spPr>
          <a:xfrm>
            <a:off x="458600" y="1545075"/>
            <a:ext cx="5503200" cy="2703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662" u="sng">
                <a:solidFill>
                  <a:srgbClr val="595959"/>
                </a:solidFill>
              </a:rPr>
              <a:t>Last years work</a:t>
            </a:r>
            <a:br>
              <a:rPr lang="en" sz="1662">
                <a:solidFill>
                  <a:srgbClr val="595959"/>
                </a:solidFill>
              </a:rPr>
            </a:br>
            <a:r>
              <a:rPr lang="en" sz="1662">
                <a:solidFill>
                  <a:srgbClr val="595959"/>
                </a:solidFill>
              </a:rPr>
              <a:t>	The previous team’s implementation was unsuitable for direct integration into the final product. However, adapted algorithms/techniques were </a:t>
            </a:r>
            <a:r>
              <a:rPr lang="en" sz="1662">
                <a:solidFill>
                  <a:srgbClr val="595959"/>
                </a:solidFill>
              </a:rPr>
              <a:t>considered</a:t>
            </a:r>
            <a:r>
              <a:rPr lang="en" sz="1662">
                <a:solidFill>
                  <a:srgbClr val="595959"/>
                </a:solidFill>
              </a:rPr>
              <a:t> in the new one.</a:t>
            </a:r>
            <a:endParaRPr sz="1662">
              <a:solidFill>
                <a:srgbClr val="595959"/>
              </a:solidFill>
            </a:endParaRPr>
          </a:p>
          <a:p>
            <a:pPr indent="0" lvl="0" marL="0" rtl="0" algn="l">
              <a:lnSpc>
                <a:spcPct val="105000"/>
              </a:lnSpc>
              <a:spcBef>
                <a:spcPts val="1200"/>
              </a:spcBef>
              <a:spcAft>
                <a:spcPts val="0"/>
              </a:spcAft>
              <a:buSzPts val="852"/>
              <a:buNone/>
            </a:pPr>
            <a:r>
              <a:rPr lang="en" sz="1662" u="sng">
                <a:solidFill>
                  <a:srgbClr val="595959"/>
                </a:solidFill>
              </a:rPr>
              <a:t>GPS</a:t>
            </a:r>
            <a:br>
              <a:rPr lang="en" sz="1662" u="sng">
                <a:solidFill>
                  <a:srgbClr val="595959"/>
                </a:solidFill>
              </a:rPr>
            </a:br>
            <a:r>
              <a:rPr lang="en" sz="1662" u="sng">
                <a:solidFill>
                  <a:srgbClr val="595959"/>
                </a:solidFill>
              </a:rPr>
              <a:t>	</a:t>
            </a:r>
            <a:r>
              <a:rPr lang="en" sz="1662">
                <a:solidFill>
                  <a:srgbClr val="595959"/>
                </a:solidFill>
              </a:rPr>
              <a:t>A GPS-based approach was attempted. Development proceeded to the </a:t>
            </a:r>
            <a:r>
              <a:rPr lang="en" sz="1662">
                <a:solidFill>
                  <a:srgbClr val="595959"/>
                </a:solidFill>
              </a:rPr>
              <a:t>point of measuring and directly comparing the measured positions of two receivers, at which point the</a:t>
            </a:r>
            <a:r>
              <a:rPr lang="en" sz="1662">
                <a:solidFill>
                  <a:srgbClr val="595959"/>
                </a:solidFill>
              </a:rPr>
              <a:t> viability could be properly evaluated. Inherent limitations of GPS, primarily the degree of precision available, made it unfeasible for this use case. </a:t>
            </a:r>
            <a:endParaRPr sz="1662">
              <a:solidFill>
                <a:srgbClr val="595959"/>
              </a:solidFill>
            </a:endParaRPr>
          </a:p>
          <a:p>
            <a:pPr indent="0" lvl="0" marL="0" rtl="0" algn="l">
              <a:lnSpc>
                <a:spcPct val="105000"/>
              </a:lnSpc>
              <a:spcBef>
                <a:spcPts val="1200"/>
              </a:spcBef>
              <a:spcAft>
                <a:spcPts val="1200"/>
              </a:spcAft>
              <a:buSzPts val="852"/>
              <a:buNone/>
            </a:pPr>
            <a:r>
              <a:t/>
            </a:r>
            <a:endParaRPr sz="1662">
              <a:solidFill>
                <a:srgbClr val="595959"/>
              </a:solidFill>
            </a:endParaRPr>
          </a:p>
        </p:txBody>
      </p:sp>
      <p:pic>
        <p:nvPicPr>
          <p:cNvPr id="207" name="Google Shape;207;p21"/>
          <p:cNvPicPr preferRelativeResize="0"/>
          <p:nvPr/>
        </p:nvPicPr>
        <p:blipFill>
          <a:blip r:embed="rId3">
            <a:alphaModFix/>
          </a:blip>
          <a:stretch>
            <a:fillRect/>
          </a:stretch>
        </p:blipFill>
        <p:spPr>
          <a:xfrm>
            <a:off x="7375150" y="200725"/>
            <a:ext cx="1568124" cy="1459401"/>
          </a:xfrm>
          <a:prstGeom prst="rect">
            <a:avLst/>
          </a:prstGeom>
          <a:noFill/>
          <a:ln>
            <a:noFill/>
          </a:ln>
        </p:spPr>
      </p:pic>
      <p:pic>
        <p:nvPicPr>
          <p:cNvPr id="208" name="Google Shape;208;p21"/>
          <p:cNvPicPr preferRelativeResize="0"/>
          <p:nvPr/>
        </p:nvPicPr>
        <p:blipFill>
          <a:blip r:embed="rId4">
            <a:alphaModFix/>
          </a:blip>
          <a:stretch>
            <a:fillRect/>
          </a:stretch>
        </p:blipFill>
        <p:spPr>
          <a:xfrm>
            <a:off x="6649675" y="2964150"/>
            <a:ext cx="2293600" cy="1955474"/>
          </a:xfrm>
          <a:prstGeom prst="rect">
            <a:avLst/>
          </a:prstGeom>
          <a:noFill/>
          <a:ln>
            <a:noFill/>
          </a:ln>
        </p:spPr>
      </p:pic>
      <p:pic>
        <p:nvPicPr>
          <p:cNvPr id="209" name="Google Shape;209;p21"/>
          <p:cNvPicPr preferRelativeResize="0"/>
          <p:nvPr/>
        </p:nvPicPr>
        <p:blipFill>
          <a:blip r:embed="rId5">
            <a:alphaModFix/>
          </a:blip>
          <a:stretch>
            <a:fillRect/>
          </a:stretch>
        </p:blipFill>
        <p:spPr>
          <a:xfrm>
            <a:off x="5819750" y="1488459"/>
            <a:ext cx="1739401" cy="17349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