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Montserrat"/>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regular.fntdata"/><Relationship Id="rId50" Type="http://schemas.openxmlformats.org/officeDocument/2006/relationships/slide" Target="slides/slide45.xml"/><Relationship Id="rId53" Type="http://schemas.openxmlformats.org/officeDocument/2006/relationships/font" Target="fonts/Montserrat-italic.fntdata"/><Relationship Id="rId52" Type="http://schemas.openxmlformats.org/officeDocument/2006/relationships/font" Target="fonts/Montserrat-bold.fntdata"/><Relationship Id="rId11" Type="http://schemas.openxmlformats.org/officeDocument/2006/relationships/slide" Target="slides/slide6.xml"/><Relationship Id="rId55" Type="http://schemas.openxmlformats.org/officeDocument/2006/relationships/font" Target="fonts/Lato-regular.fntdata"/><Relationship Id="rId10" Type="http://schemas.openxmlformats.org/officeDocument/2006/relationships/slide" Target="slides/slide5.xml"/><Relationship Id="rId54" Type="http://schemas.openxmlformats.org/officeDocument/2006/relationships/font" Target="fonts/Montserrat-boldItalic.fntdata"/><Relationship Id="rId13" Type="http://schemas.openxmlformats.org/officeDocument/2006/relationships/slide" Target="slides/slide8.xml"/><Relationship Id="rId57" Type="http://schemas.openxmlformats.org/officeDocument/2006/relationships/font" Target="fonts/Lato-italic.fntdata"/><Relationship Id="rId12" Type="http://schemas.openxmlformats.org/officeDocument/2006/relationships/slide" Target="slides/slide7.xml"/><Relationship Id="rId56"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90df310c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90df310c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90df310c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90df310c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90df310c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90df310c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90df310c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90df310c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564c197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564c197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Nyah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564c197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564c197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Numerical ordering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564c197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5564c197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d9e3939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d9e3939d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at the player and what they can do, then walk through top to bottom, left to right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564c1976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564c1976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564c197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564c197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d9e3939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9e3939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Dawson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564c197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564c1976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564c197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564c1976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564c197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564c197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4d1ccbc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4d1ccbc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94d1ccbcb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594d1ccbcb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5564c1976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5564c1976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dc7fe4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5dc7fe4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dc7fe422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dc7fe422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5dc7fe422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5dc7fe422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564c197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564c197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dc7fe422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c7fe422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introduces themselves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dc7fe422b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dc7fe422b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dc7fe422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5dc7fe422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58b6d5817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58b6d5817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5564c1976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5564c1976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dc73a38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dc73a38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dc73a38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dc73a38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dc73a38c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dc73a38c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5dc73a38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5dc73a38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5564c197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5564c197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58db6a533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58db6a533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564c197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564c19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58db6a53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58db6a53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58db6a53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58db6a53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564c1976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564c1976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5dc648fb7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5dc648fb7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5dc648fb7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5dc648fb7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90df31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90df31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564c197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564c197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90df310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90df310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Dawson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90df310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90df310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Dawson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90df310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90df310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0df310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0df310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4.jpg"/><Relationship Id="rId7"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jp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notReal - Bee Brawler: Exit the Hive </a:t>
            </a:r>
            <a:endParaRPr/>
          </a:p>
        </p:txBody>
      </p:sp>
      <p:pic>
        <p:nvPicPr>
          <p:cNvPr id="136" name="Google Shape;136;p13"/>
          <p:cNvPicPr preferRelativeResize="0"/>
          <p:nvPr/>
        </p:nvPicPr>
        <p:blipFill>
          <a:blip r:embed="rId3">
            <a:alphaModFix/>
          </a:blip>
          <a:stretch>
            <a:fillRect/>
          </a:stretch>
        </p:blipFill>
        <p:spPr>
          <a:xfrm>
            <a:off x="702325" y="2003875"/>
            <a:ext cx="2427150" cy="242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a:t>
            </a:r>
            <a:endParaRPr/>
          </a:p>
        </p:txBody>
      </p:sp>
      <p:pic>
        <p:nvPicPr>
          <p:cNvPr id="216" name="Google Shape;216;p22"/>
          <p:cNvPicPr preferRelativeResize="0"/>
          <p:nvPr/>
        </p:nvPicPr>
        <p:blipFill>
          <a:blip r:embed="rId3">
            <a:alphaModFix/>
          </a:blip>
          <a:stretch>
            <a:fillRect/>
          </a:stretch>
        </p:blipFill>
        <p:spPr>
          <a:xfrm>
            <a:off x="7491475" y="3490975"/>
            <a:ext cx="1652525" cy="1652525"/>
          </a:xfrm>
          <a:prstGeom prst="rect">
            <a:avLst/>
          </a:prstGeom>
          <a:noFill/>
          <a:ln>
            <a:noFill/>
          </a:ln>
        </p:spPr>
      </p:pic>
      <p:sp>
        <p:nvSpPr>
          <p:cNvPr id="217" name="Google Shape;217;p22"/>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enters a “trap” room, which is where they will need to navigate </a:t>
            </a:r>
            <a:r>
              <a:rPr lang="en"/>
              <a:t>around</a:t>
            </a:r>
            <a:r>
              <a:rPr lang="en"/>
              <a:t> various traps and fight enemies to progress.</a:t>
            </a:r>
            <a:endParaRPr/>
          </a:p>
          <a:p>
            <a:pPr indent="0" lvl="0" marL="0" rtl="0" algn="l">
              <a:spcBef>
                <a:spcPts val="1200"/>
              </a:spcBef>
              <a:spcAft>
                <a:spcPts val="0"/>
              </a:spcAft>
              <a:buNone/>
            </a:pPr>
            <a:r>
              <a:rPr lang="en" u="sng"/>
              <a:t>Action </a:t>
            </a:r>
            <a:endParaRPr u="sng"/>
          </a:p>
          <a:p>
            <a:pPr indent="0" lvl="0" marL="0" rtl="0" algn="l">
              <a:spcBef>
                <a:spcPts val="1200"/>
              </a:spcBef>
              <a:spcAft>
                <a:spcPts val="1200"/>
              </a:spcAft>
              <a:buNone/>
            </a:pPr>
            <a:r>
              <a:rPr lang="en"/>
              <a:t>Player navigates through the trap room, fighting enemies if there are any. </a:t>
            </a:r>
            <a:endParaRPr/>
          </a:p>
        </p:txBody>
      </p:sp>
      <p:pic>
        <p:nvPicPr>
          <p:cNvPr id="218" name="Google Shape;218;p22"/>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219" name="Google Shape;219;p22"/>
          <p:cNvPicPr preferRelativeResize="0"/>
          <p:nvPr/>
        </p:nvPicPr>
        <p:blipFill>
          <a:blip r:embed="rId5">
            <a:alphaModFix/>
          </a:blip>
          <a:stretch>
            <a:fillRect/>
          </a:stretch>
        </p:blipFill>
        <p:spPr>
          <a:xfrm>
            <a:off x="1709772" y="2699022"/>
            <a:ext cx="1569925" cy="1569950"/>
          </a:xfrm>
          <a:prstGeom prst="rect">
            <a:avLst/>
          </a:prstGeom>
          <a:noFill/>
          <a:ln>
            <a:noFill/>
          </a:ln>
        </p:spPr>
      </p:pic>
      <p:pic>
        <p:nvPicPr>
          <p:cNvPr id="220" name="Google Shape;220;p22"/>
          <p:cNvPicPr preferRelativeResize="0"/>
          <p:nvPr/>
        </p:nvPicPr>
        <p:blipFill>
          <a:blip r:embed="rId6">
            <a:alphaModFix/>
          </a:blip>
          <a:stretch>
            <a:fillRect/>
          </a:stretch>
        </p:blipFill>
        <p:spPr>
          <a:xfrm>
            <a:off x="673825" y="3388488"/>
            <a:ext cx="1159025" cy="826337"/>
          </a:xfrm>
          <a:prstGeom prst="rect">
            <a:avLst/>
          </a:prstGeom>
          <a:noFill/>
          <a:ln>
            <a:noFill/>
          </a:ln>
        </p:spPr>
      </p:pic>
      <p:pic>
        <p:nvPicPr>
          <p:cNvPr id="221" name="Google Shape;221;p22"/>
          <p:cNvPicPr preferRelativeResize="0"/>
          <p:nvPr/>
        </p:nvPicPr>
        <p:blipFill>
          <a:blip r:embed="rId7">
            <a:alphaModFix/>
          </a:blip>
          <a:stretch>
            <a:fillRect/>
          </a:stretch>
        </p:blipFill>
        <p:spPr>
          <a:xfrm>
            <a:off x="3219624" y="3439736"/>
            <a:ext cx="1020425" cy="723850"/>
          </a:xfrm>
          <a:prstGeom prst="rect">
            <a:avLst/>
          </a:prstGeom>
          <a:noFill/>
          <a:ln>
            <a:noFill/>
          </a:ln>
        </p:spPr>
      </p:pic>
      <p:pic>
        <p:nvPicPr>
          <p:cNvPr id="222" name="Google Shape;222;p22"/>
          <p:cNvPicPr preferRelativeResize="0"/>
          <p:nvPr/>
        </p:nvPicPr>
        <p:blipFill>
          <a:blip r:embed="rId8">
            <a:alphaModFix/>
          </a:blip>
          <a:stretch>
            <a:fillRect/>
          </a:stretch>
        </p:blipFill>
        <p:spPr>
          <a:xfrm>
            <a:off x="507163" y="1567575"/>
            <a:ext cx="1762125" cy="104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a:t>
            </a:r>
            <a:endParaRPr/>
          </a:p>
        </p:txBody>
      </p:sp>
      <p:pic>
        <p:nvPicPr>
          <p:cNvPr id="228" name="Google Shape;228;p23"/>
          <p:cNvPicPr preferRelativeResize="0"/>
          <p:nvPr/>
        </p:nvPicPr>
        <p:blipFill>
          <a:blip r:embed="rId3">
            <a:alphaModFix/>
          </a:blip>
          <a:stretch>
            <a:fillRect/>
          </a:stretch>
        </p:blipFill>
        <p:spPr>
          <a:xfrm>
            <a:off x="7491475" y="3490975"/>
            <a:ext cx="1652525" cy="1652525"/>
          </a:xfrm>
          <a:prstGeom prst="rect">
            <a:avLst/>
          </a:prstGeom>
          <a:noFill/>
          <a:ln>
            <a:noFill/>
          </a:ln>
        </p:spPr>
      </p:pic>
      <p:sp>
        <p:nvSpPr>
          <p:cNvPr id="229" name="Google Shape;229;p23"/>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will encounter a room that is </a:t>
            </a:r>
            <a:r>
              <a:rPr lang="en"/>
              <a:t>dedicated</a:t>
            </a:r>
            <a:r>
              <a:rPr lang="en"/>
              <a:t> to a shopkeeper. The shop keeper will talk to the player and then give the </a:t>
            </a:r>
            <a:r>
              <a:rPr lang="en"/>
              <a:t>player</a:t>
            </a:r>
            <a:r>
              <a:rPr lang="en"/>
              <a:t> the option to purchase health restores, upgrades, and other items. </a:t>
            </a:r>
            <a:endParaRPr/>
          </a:p>
          <a:p>
            <a:pPr indent="0" lvl="0" marL="0" rtl="0" algn="l">
              <a:spcBef>
                <a:spcPts val="1200"/>
              </a:spcBef>
              <a:spcAft>
                <a:spcPts val="0"/>
              </a:spcAft>
              <a:buNone/>
            </a:pPr>
            <a:r>
              <a:rPr lang="en" u="sng"/>
              <a:t>Dialogue</a:t>
            </a:r>
            <a:r>
              <a:rPr lang="en" u="sng"/>
              <a:t> </a:t>
            </a:r>
            <a:endParaRPr u="sng"/>
          </a:p>
          <a:p>
            <a:pPr indent="0" lvl="0" marL="0" rtl="0" algn="l">
              <a:spcBef>
                <a:spcPts val="1200"/>
              </a:spcBef>
              <a:spcAft>
                <a:spcPts val="0"/>
              </a:spcAft>
              <a:buNone/>
            </a:pPr>
            <a:r>
              <a:rPr lang="en"/>
              <a:t>“Hello warrior, need a boost to keep the upper hand?  You should take a look at my wares.”</a:t>
            </a:r>
            <a:endParaRPr/>
          </a:p>
          <a:p>
            <a:pPr indent="0" lvl="0" marL="0" rtl="0" algn="l">
              <a:spcBef>
                <a:spcPts val="1200"/>
              </a:spcBef>
              <a:spcAft>
                <a:spcPts val="1200"/>
              </a:spcAft>
              <a:buNone/>
            </a:pPr>
            <a:r>
              <a:t/>
            </a:r>
            <a:endParaRPr/>
          </a:p>
        </p:txBody>
      </p:sp>
      <p:pic>
        <p:nvPicPr>
          <p:cNvPr id="230" name="Google Shape;230;p23"/>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231" name="Google Shape;231;p23"/>
          <p:cNvPicPr preferRelativeResize="0"/>
          <p:nvPr/>
        </p:nvPicPr>
        <p:blipFill>
          <a:blip r:embed="rId5">
            <a:alphaModFix/>
          </a:blip>
          <a:stretch>
            <a:fillRect/>
          </a:stretch>
        </p:blipFill>
        <p:spPr>
          <a:xfrm>
            <a:off x="2882897" y="2741022"/>
            <a:ext cx="1569925" cy="1569950"/>
          </a:xfrm>
          <a:prstGeom prst="rect">
            <a:avLst/>
          </a:prstGeom>
          <a:noFill/>
          <a:ln>
            <a:noFill/>
          </a:ln>
        </p:spPr>
      </p:pic>
      <p:pic>
        <p:nvPicPr>
          <p:cNvPr id="232" name="Google Shape;232;p23"/>
          <p:cNvPicPr preferRelativeResize="0"/>
          <p:nvPr/>
        </p:nvPicPr>
        <p:blipFill rotWithShape="1">
          <a:blip r:embed="rId6">
            <a:alphaModFix/>
          </a:blip>
          <a:srcRect b="11148" l="14552" r="8084" t="7058"/>
          <a:stretch/>
        </p:blipFill>
        <p:spPr>
          <a:xfrm>
            <a:off x="736725" y="1814584"/>
            <a:ext cx="2026999" cy="1923190"/>
          </a:xfrm>
          <a:prstGeom prst="rect">
            <a:avLst/>
          </a:prstGeom>
          <a:noFill/>
          <a:ln>
            <a:noFill/>
          </a:ln>
        </p:spPr>
      </p:pic>
      <p:sp>
        <p:nvSpPr>
          <p:cNvPr id="233" name="Google Shape;233;p23"/>
          <p:cNvSpPr/>
          <p:nvPr/>
        </p:nvSpPr>
        <p:spPr>
          <a:xfrm>
            <a:off x="2437700" y="1567575"/>
            <a:ext cx="1040100" cy="693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Take a look at my wares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a:t>
            </a:r>
            <a:endParaRPr/>
          </a:p>
        </p:txBody>
      </p:sp>
      <p:pic>
        <p:nvPicPr>
          <p:cNvPr id="239" name="Google Shape;239;p24"/>
          <p:cNvPicPr preferRelativeResize="0"/>
          <p:nvPr/>
        </p:nvPicPr>
        <p:blipFill>
          <a:blip r:embed="rId3">
            <a:alphaModFix/>
          </a:blip>
          <a:stretch>
            <a:fillRect/>
          </a:stretch>
        </p:blipFill>
        <p:spPr>
          <a:xfrm>
            <a:off x="7491475" y="3490975"/>
            <a:ext cx="1652525" cy="1652525"/>
          </a:xfrm>
          <a:prstGeom prst="rect">
            <a:avLst/>
          </a:prstGeom>
          <a:noFill/>
          <a:ln>
            <a:noFill/>
          </a:ln>
        </p:spPr>
      </p:pic>
      <p:sp>
        <p:nvSpPr>
          <p:cNvPr id="240" name="Google Shape;240;p24"/>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some point during the players progression through the rooms, the player will encounter their first set of “elite” enemies. This will be </a:t>
            </a:r>
            <a:r>
              <a:rPr lang="en"/>
              <a:t>similar</a:t>
            </a:r>
            <a:r>
              <a:rPr lang="en"/>
              <a:t> to a boss encounter, and will </a:t>
            </a:r>
            <a:r>
              <a:rPr lang="en"/>
              <a:t>have</a:t>
            </a:r>
            <a:r>
              <a:rPr lang="en"/>
              <a:t> unique attacks with buffed stats.</a:t>
            </a:r>
            <a:endParaRPr/>
          </a:p>
          <a:p>
            <a:pPr indent="0" lvl="0" marL="0" rtl="0" algn="l">
              <a:spcBef>
                <a:spcPts val="1200"/>
              </a:spcBef>
              <a:spcAft>
                <a:spcPts val="0"/>
              </a:spcAft>
              <a:buNone/>
            </a:pPr>
            <a:r>
              <a:rPr lang="en" u="sng"/>
              <a:t>Action</a:t>
            </a:r>
            <a:endParaRPr u="sng"/>
          </a:p>
          <a:p>
            <a:pPr indent="0" lvl="0" marL="0" rtl="0" algn="l">
              <a:spcBef>
                <a:spcPts val="1200"/>
              </a:spcBef>
              <a:spcAft>
                <a:spcPts val="1200"/>
              </a:spcAft>
              <a:buNone/>
            </a:pPr>
            <a:r>
              <a:rPr lang="en"/>
              <a:t>Player must defeat their first set of elite enemies to move onto the next room. </a:t>
            </a:r>
            <a:endParaRPr/>
          </a:p>
        </p:txBody>
      </p:sp>
      <p:pic>
        <p:nvPicPr>
          <p:cNvPr id="241" name="Google Shape;241;p24"/>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242" name="Google Shape;242;p24"/>
          <p:cNvPicPr preferRelativeResize="0"/>
          <p:nvPr/>
        </p:nvPicPr>
        <p:blipFill>
          <a:blip r:embed="rId5">
            <a:alphaModFix/>
          </a:blip>
          <a:stretch>
            <a:fillRect/>
          </a:stretch>
        </p:blipFill>
        <p:spPr>
          <a:xfrm>
            <a:off x="423547" y="2665172"/>
            <a:ext cx="1569925" cy="1569950"/>
          </a:xfrm>
          <a:prstGeom prst="rect">
            <a:avLst/>
          </a:prstGeom>
          <a:noFill/>
          <a:ln>
            <a:noFill/>
          </a:ln>
        </p:spPr>
      </p:pic>
      <p:pic>
        <p:nvPicPr>
          <p:cNvPr id="243" name="Google Shape;243;p24"/>
          <p:cNvPicPr preferRelativeResize="0"/>
          <p:nvPr/>
        </p:nvPicPr>
        <p:blipFill>
          <a:blip r:embed="rId6">
            <a:alphaModFix/>
          </a:blip>
          <a:stretch>
            <a:fillRect/>
          </a:stretch>
        </p:blipFill>
        <p:spPr>
          <a:xfrm>
            <a:off x="2556900" y="1634579"/>
            <a:ext cx="1652525" cy="937172"/>
          </a:xfrm>
          <a:prstGeom prst="rect">
            <a:avLst/>
          </a:prstGeom>
          <a:noFill/>
          <a:ln>
            <a:noFill/>
          </a:ln>
        </p:spPr>
      </p:pic>
      <p:pic>
        <p:nvPicPr>
          <p:cNvPr id="244" name="Google Shape;244;p24"/>
          <p:cNvPicPr preferRelativeResize="0"/>
          <p:nvPr/>
        </p:nvPicPr>
        <p:blipFill rotWithShape="1">
          <a:blip r:embed="rId7">
            <a:alphaModFix/>
          </a:blip>
          <a:srcRect b="23315" l="10871" r="8600" t="14110"/>
          <a:stretch/>
        </p:blipFill>
        <p:spPr>
          <a:xfrm>
            <a:off x="2323948" y="3064904"/>
            <a:ext cx="1652525" cy="10375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a:t>
            </a:r>
            <a:endParaRPr/>
          </a:p>
        </p:txBody>
      </p:sp>
      <p:pic>
        <p:nvPicPr>
          <p:cNvPr id="250" name="Google Shape;250;p25"/>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251" name="Google Shape;251;p25"/>
          <p:cNvPicPr preferRelativeResize="0"/>
          <p:nvPr/>
        </p:nvPicPr>
        <p:blipFill>
          <a:blip r:embed="rId4">
            <a:alphaModFix/>
          </a:blip>
          <a:stretch>
            <a:fillRect/>
          </a:stretch>
        </p:blipFill>
        <p:spPr>
          <a:xfrm>
            <a:off x="0" y="393750"/>
            <a:ext cx="4989475" cy="4564850"/>
          </a:xfrm>
          <a:prstGeom prst="rect">
            <a:avLst/>
          </a:prstGeom>
          <a:noFill/>
          <a:ln>
            <a:noFill/>
          </a:ln>
        </p:spPr>
      </p:pic>
      <p:sp>
        <p:nvSpPr>
          <p:cNvPr id="252" name="Google Shape;252;p25"/>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reaches the exit of the hive, and is confronted with a final boss to beat the game and save the hive.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Action</a:t>
            </a:r>
            <a:endParaRPr u="sng"/>
          </a:p>
          <a:p>
            <a:pPr indent="0" lvl="0" marL="0" rtl="0" algn="l">
              <a:spcBef>
                <a:spcPts val="1200"/>
              </a:spcBef>
              <a:spcAft>
                <a:spcPts val="0"/>
              </a:spcAft>
              <a:buNone/>
            </a:pPr>
            <a:r>
              <a:rPr lang="en"/>
              <a:t>Player must fight the final boss of the game.</a:t>
            </a:r>
            <a:endParaRPr/>
          </a:p>
          <a:p>
            <a:pPr indent="0" lvl="0" marL="0" rtl="0" algn="l">
              <a:spcBef>
                <a:spcPts val="1200"/>
              </a:spcBef>
              <a:spcAft>
                <a:spcPts val="1200"/>
              </a:spcAft>
              <a:buNone/>
            </a:pPr>
            <a:r>
              <a:rPr lang="en"/>
              <a:t>Then the game ends…..</a:t>
            </a:r>
            <a:endParaRPr/>
          </a:p>
        </p:txBody>
      </p:sp>
      <p:pic>
        <p:nvPicPr>
          <p:cNvPr id="253" name="Google Shape;253;p25"/>
          <p:cNvPicPr preferRelativeResize="0"/>
          <p:nvPr/>
        </p:nvPicPr>
        <p:blipFill>
          <a:blip r:embed="rId5">
            <a:alphaModFix/>
          </a:blip>
          <a:stretch>
            <a:fillRect/>
          </a:stretch>
        </p:blipFill>
        <p:spPr>
          <a:xfrm>
            <a:off x="2882897" y="2741022"/>
            <a:ext cx="1569925" cy="1569950"/>
          </a:xfrm>
          <a:prstGeom prst="rect">
            <a:avLst/>
          </a:prstGeom>
          <a:noFill/>
          <a:ln>
            <a:noFill/>
          </a:ln>
        </p:spPr>
      </p:pic>
      <p:pic>
        <p:nvPicPr>
          <p:cNvPr id="254" name="Google Shape;254;p25"/>
          <p:cNvPicPr preferRelativeResize="0"/>
          <p:nvPr/>
        </p:nvPicPr>
        <p:blipFill>
          <a:blip r:embed="rId6">
            <a:alphaModFix/>
          </a:blip>
          <a:stretch>
            <a:fillRect/>
          </a:stretch>
        </p:blipFill>
        <p:spPr>
          <a:xfrm>
            <a:off x="596200" y="1904650"/>
            <a:ext cx="1581150" cy="1543050"/>
          </a:xfrm>
          <a:prstGeom prst="rect">
            <a:avLst/>
          </a:prstGeom>
          <a:noFill/>
          <a:ln>
            <a:noFill/>
          </a:ln>
        </p:spPr>
      </p:pic>
      <p:pic>
        <p:nvPicPr>
          <p:cNvPr id="255" name="Google Shape;255;p25"/>
          <p:cNvPicPr preferRelativeResize="0"/>
          <p:nvPr/>
        </p:nvPicPr>
        <p:blipFill>
          <a:blip r:embed="rId7">
            <a:alphaModFix/>
          </a:blip>
          <a:stretch>
            <a:fillRect/>
          </a:stretch>
        </p:blipFill>
        <p:spPr>
          <a:xfrm>
            <a:off x="1034125" y="1408425"/>
            <a:ext cx="838040" cy="59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the game - Context Diagram</a:t>
            </a:r>
            <a:endParaRPr/>
          </a:p>
        </p:txBody>
      </p:sp>
      <p:pic>
        <p:nvPicPr>
          <p:cNvPr id="261" name="Google Shape;261;p26"/>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262" name="Google Shape;262;p26"/>
          <p:cNvPicPr preferRelativeResize="0"/>
          <p:nvPr/>
        </p:nvPicPr>
        <p:blipFill>
          <a:blip r:embed="rId4">
            <a:alphaModFix/>
          </a:blip>
          <a:stretch>
            <a:fillRect/>
          </a:stretch>
        </p:blipFill>
        <p:spPr>
          <a:xfrm>
            <a:off x="296975" y="1460250"/>
            <a:ext cx="8375676" cy="187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game - Data Flow Diagram 0</a:t>
            </a:r>
            <a:endParaRPr/>
          </a:p>
          <a:p>
            <a:pPr indent="0" lvl="0" marL="0" rtl="0" algn="l">
              <a:spcBef>
                <a:spcPts val="0"/>
              </a:spcBef>
              <a:spcAft>
                <a:spcPts val="0"/>
              </a:spcAft>
              <a:buNone/>
            </a:pPr>
            <a:r>
              <a:t/>
            </a:r>
            <a:endParaRPr/>
          </a:p>
        </p:txBody>
      </p:sp>
      <p:pic>
        <p:nvPicPr>
          <p:cNvPr id="268" name="Google Shape;268;p27"/>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269" name="Google Shape;269;p27"/>
          <p:cNvPicPr preferRelativeResize="0"/>
          <p:nvPr/>
        </p:nvPicPr>
        <p:blipFill rotWithShape="1">
          <a:blip r:embed="rId4">
            <a:alphaModFix/>
          </a:blip>
          <a:srcRect b="41023" l="0" r="0" t="0"/>
          <a:stretch/>
        </p:blipFill>
        <p:spPr>
          <a:xfrm>
            <a:off x="0" y="889100"/>
            <a:ext cx="7491475" cy="42544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Global Use Case</a:t>
            </a:r>
            <a:endParaRPr/>
          </a:p>
        </p:txBody>
      </p:sp>
      <p:pic>
        <p:nvPicPr>
          <p:cNvPr id="275" name="Google Shape;275;p28"/>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9"/>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281" name="Google Shape;281;p29"/>
          <p:cNvPicPr preferRelativeResize="0"/>
          <p:nvPr/>
        </p:nvPicPr>
        <p:blipFill>
          <a:blip r:embed="rId4">
            <a:alphaModFix/>
          </a:blip>
          <a:stretch>
            <a:fillRect/>
          </a:stretch>
        </p:blipFill>
        <p:spPr>
          <a:xfrm>
            <a:off x="0" y="0"/>
            <a:ext cx="7491473"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Individual Features</a:t>
            </a:r>
            <a:endParaRPr/>
          </a:p>
        </p:txBody>
      </p:sp>
      <p:pic>
        <p:nvPicPr>
          <p:cNvPr id="287" name="Google Shape;287;p30"/>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823850" y="2053000"/>
            <a:ext cx="68088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Lead 1 - Dawson Burgess</a:t>
            </a:r>
            <a:endParaRPr/>
          </a:p>
        </p:txBody>
      </p:sp>
      <p:pic>
        <p:nvPicPr>
          <p:cNvPr id="293" name="Google Shape;293;p31"/>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Table of Contents </a:t>
            </a:r>
            <a:endParaRPr sz="2900"/>
          </a:p>
        </p:txBody>
      </p:sp>
      <p:sp>
        <p:nvSpPr>
          <p:cNvPr id="142" name="Google Shape;142;p14"/>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Brief Introduction</a:t>
            </a:r>
            <a:endParaRPr sz="1700"/>
          </a:p>
          <a:p>
            <a:pPr indent="-336550" lvl="0" marL="457200" rtl="0" algn="l">
              <a:spcBef>
                <a:spcPts val="0"/>
              </a:spcBef>
              <a:spcAft>
                <a:spcPts val="0"/>
              </a:spcAft>
              <a:buSzPts val="1700"/>
              <a:buAutoNum type="arabicPeriod"/>
            </a:pPr>
            <a:r>
              <a:rPr lang="en" sz="1700"/>
              <a:t>Storyboard</a:t>
            </a:r>
            <a:endParaRPr sz="1700"/>
          </a:p>
          <a:p>
            <a:pPr indent="-336550" lvl="0" marL="457200" rtl="0" algn="l">
              <a:spcBef>
                <a:spcPts val="0"/>
              </a:spcBef>
              <a:spcAft>
                <a:spcPts val="0"/>
              </a:spcAft>
              <a:buSzPts val="1700"/>
              <a:buAutoNum type="arabicPeriod"/>
            </a:pPr>
            <a:r>
              <a:rPr lang="en" sz="1700"/>
              <a:t>Introduction to Game</a:t>
            </a:r>
            <a:endParaRPr sz="1700"/>
          </a:p>
          <a:p>
            <a:pPr indent="-323850" lvl="1" marL="914400" rtl="0" algn="l">
              <a:spcBef>
                <a:spcPts val="0"/>
              </a:spcBef>
              <a:spcAft>
                <a:spcPts val="0"/>
              </a:spcAft>
              <a:buSzPts val="1500"/>
              <a:buAutoNum type="alphaLcPeriod"/>
            </a:pPr>
            <a:r>
              <a:rPr lang="en" sz="1500"/>
              <a:t>Context Diagram</a:t>
            </a:r>
            <a:endParaRPr sz="1500"/>
          </a:p>
          <a:p>
            <a:pPr indent="-323850" lvl="1" marL="914400" rtl="0" algn="l">
              <a:spcBef>
                <a:spcPts val="0"/>
              </a:spcBef>
              <a:spcAft>
                <a:spcPts val="0"/>
              </a:spcAft>
              <a:buSzPts val="1500"/>
              <a:buAutoNum type="alphaLcPeriod"/>
            </a:pPr>
            <a:r>
              <a:rPr lang="en" sz="1500"/>
              <a:t>Data Flow Diagram </a:t>
            </a:r>
            <a:endParaRPr sz="1500"/>
          </a:p>
          <a:p>
            <a:pPr indent="-336550" lvl="0" marL="457200" rtl="0" algn="l">
              <a:spcBef>
                <a:spcPts val="0"/>
              </a:spcBef>
              <a:spcAft>
                <a:spcPts val="0"/>
              </a:spcAft>
              <a:buSzPts val="1700"/>
              <a:buAutoNum type="arabicPeriod"/>
            </a:pPr>
            <a:r>
              <a:rPr lang="en" sz="1700"/>
              <a:t>Global Use Case</a:t>
            </a:r>
            <a:endParaRPr sz="1700"/>
          </a:p>
          <a:p>
            <a:pPr indent="-336550" lvl="0" marL="457200" rtl="0" algn="l">
              <a:spcBef>
                <a:spcPts val="0"/>
              </a:spcBef>
              <a:spcAft>
                <a:spcPts val="0"/>
              </a:spcAft>
              <a:buSzPts val="1700"/>
              <a:buAutoNum type="arabicPeriod"/>
            </a:pPr>
            <a:r>
              <a:rPr lang="en" sz="1700"/>
              <a:t>Individual Features </a:t>
            </a:r>
            <a:endParaRPr sz="1700"/>
          </a:p>
        </p:txBody>
      </p:sp>
      <p:pic>
        <p:nvPicPr>
          <p:cNvPr id="143" name="Google Shape;143;p14"/>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Enemies Overview - Dawson Burgess</a:t>
            </a:r>
            <a:endParaRPr/>
          </a:p>
        </p:txBody>
      </p:sp>
      <p:sp>
        <p:nvSpPr>
          <p:cNvPr id="299" name="Google Shape;299;p32"/>
          <p:cNvSpPr txBox="1"/>
          <p:nvPr>
            <p:ph idx="1" type="body"/>
          </p:nvPr>
        </p:nvSpPr>
        <p:spPr>
          <a:xfrm>
            <a:off x="452575" y="1621725"/>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Role</a:t>
            </a:r>
            <a:endParaRPr sz="1500"/>
          </a:p>
          <a:p>
            <a:pPr indent="-311150" lvl="1" marL="914400" rtl="0" algn="l">
              <a:spcBef>
                <a:spcPts val="0"/>
              </a:spcBef>
              <a:spcAft>
                <a:spcPts val="0"/>
              </a:spcAft>
              <a:buSzPts val="1300"/>
              <a:buChar char="○"/>
            </a:pPr>
            <a:r>
              <a:rPr lang="en" sz="1300"/>
              <a:t>Creating a variety of enemies, which will be the most common interaction for the player to have in the game. </a:t>
            </a:r>
            <a:endParaRPr sz="1300"/>
          </a:p>
          <a:p>
            <a:pPr indent="-323850" lvl="0" marL="457200" rtl="0" algn="l">
              <a:spcBef>
                <a:spcPts val="0"/>
              </a:spcBef>
              <a:spcAft>
                <a:spcPts val="0"/>
              </a:spcAft>
              <a:buSzPts val="1500"/>
              <a:buChar char="●"/>
            </a:pPr>
            <a:r>
              <a:rPr lang="en" sz="1500"/>
              <a:t>Priority = 1 (must have)</a:t>
            </a:r>
            <a:endParaRPr sz="1500"/>
          </a:p>
          <a:p>
            <a:pPr indent="-311150" lvl="1" marL="914400" rtl="0" algn="l">
              <a:spcBef>
                <a:spcPts val="0"/>
              </a:spcBef>
              <a:spcAft>
                <a:spcPts val="0"/>
              </a:spcAft>
              <a:buSzPts val="1300"/>
              <a:buChar char="○"/>
            </a:pPr>
            <a:r>
              <a:rPr lang="en" sz="1300"/>
              <a:t>Since there is not much to do in our game besides fight enemies, and they are required to make progression through the game, enemies of some sorts are essential. </a:t>
            </a:r>
            <a:endParaRPr sz="1300"/>
          </a:p>
          <a:p>
            <a:pPr indent="-323850" lvl="0" marL="457200" rtl="0" algn="l">
              <a:spcBef>
                <a:spcPts val="0"/>
              </a:spcBef>
              <a:spcAft>
                <a:spcPts val="0"/>
              </a:spcAft>
              <a:buSzPts val="1500"/>
              <a:buChar char="●"/>
            </a:pPr>
            <a:r>
              <a:rPr lang="en" sz="1500"/>
              <a:t>Complexity = Medium </a:t>
            </a:r>
            <a:endParaRPr sz="1500"/>
          </a:p>
          <a:p>
            <a:pPr indent="-311150" lvl="1" marL="914400" rtl="0" algn="l">
              <a:spcBef>
                <a:spcPts val="0"/>
              </a:spcBef>
              <a:spcAft>
                <a:spcPts val="0"/>
              </a:spcAft>
              <a:buSzPts val="1300"/>
              <a:buChar char="○"/>
            </a:pPr>
            <a:r>
              <a:rPr lang="en" sz="1300"/>
              <a:t>There will be many types and difficulties of enemies, it will not become complex until the unique and elite enemy types are added. It will not be too difficult, but will take a large chunk of time. </a:t>
            </a:r>
            <a:endParaRPr sz="1300"/>
          </a:p>
        </p:txBody>
      </p:sp>
      <p:pic>
        <p:nvPicPr>
          <p:cNvPr id="300" name="Google Shape;300;p32"/>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Enemy Use Case Diagram - Dawson Burgess</a:t>
            </a:r>
            <a:endParaRPr/>
          </a:p>
        </p:txBody>
      </p:sp>
      <p:pic>
        <p:nvPicPr>
          <p:cNvPr id="306" name="Google Shape;306;p33"/>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descr="page1image56531248" id="307" name="Google Shape;307;p33"/>
          <p:cNvPicPr preferRelativeResize="0"/>
          <p:nvPr/>
        </p:nvPicPr>
        <p:blipFill>
          <a:blip r:embed="rId4">
            <a:alphaModFix/>
          </a:blip>
          <a:stretch>
            <a:fillRect/>
          </a:stretch>
        </p:blipFill>
        <p:spPr>
          <a:xfrm>
            <a:off x="0" y="1307850"/>
            <a:ext cx="7491475" cy="32853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823850" y="2053000"/>
            <a:ext cx="61167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Lead 2 - Jacob Wobido</a:t>
            </a:r>
            <a:endParaRPr/>
          </a:p>
        </p:txBody>
      </p:sp>
      <p:pic>
        <p:nvPicPr>
          <p:cNvPr id="313" name="Google Shape;313;p34"/>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Player Movement</a:t>
            </a:r>
            <a:r>
              <a:rPr lang="en"/>
              <a:t> Overview - Jacob Wobido</a:t>
            </a:r>
            <a:endParaRPr/>
          </a:p>
        </p:txBody>
      </p:sp>
      <p:sp>
        <p:nvSpPr>
          <p:cNvPr id="319" name="Google Shape;319;p35"/>
          <p:cNvSpPr txBox="1"/>
          <p:nvPr>
            <p:ph idx="1" type="body"/>
          </p:nvPr>
        </p:nvSpPr>
        <p:spPr>
          <a:xfrm>
            <a:off x="452575" y="1621725"/>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Role</a:t>
            </a:r>
            <a:endParaRPr sz="1500"/>
          </a:p>
          <a:p>
            <a:pPr indent="-311150" lvl="1" marL="914400" rtl="0" algn="l">
              <a:spcBef>
                <a:spcPts val="0"/>
              </a:spcBef>
              <a:spcAft>
                <a:spcPts val="0"/>
              </a:spcAft>
              <a:buSzPts val="1300"/>
              <a:buChar char="○"/>
            </a:pPr>
            <a:r>
              <a:rPr lang="en" sz="1300"/>
              <a:t>Create the bee player, as well as implement its movement.</a:t>
            </a:r>
            <a:endParaRPr sz="1300"/>
          </a:p>
          <a:p>
            <a:pPr indent="-323850" lvl="0" marL="457200" rtl="0" algn="l">
              <a:spcBef>
                <a:spcPts val="0"/>
              </a:spcBef>
              <a:spcAft>
                <a:spcPts val="0"/>
              </a:spcAft>
              <a:buSzPts val="1500"/>
              <a:buChar char="●"/>
            </a:pPr>
            <a:r>
              <a:rPr lang="en" sz="1500"/>
              <a:t>Priority = 1 (must have)</a:t>
            </a:r>
            <a:endParaRPr sz="1500"/>
          </a:p>
          <a:p>
            <a:pPr indent="-311150" lvl="1" marL="914400" rtl="0" algn="l">
              <a:spcBef>
                <a:spcPts val="0"/>
              </a:spcBef>
              <a:spcAft>
                <a:spcPts val="0"/>
              </a:spcAft>
              <a:buSzPts val="1300"/>
              <a:buChar char="○"/>
            </a:pPr>
            <a:r>
              <a:rPr lang="en" sz="1300"/>
              <a:t>Player movement is not only essential to a roguelike, but allows games to stand out over others</a:t>
            </a:r>
            <a:endParaRPr sz="1300"/>
          </a:p>
          <a:p>
            <a:pPr indent="-323850" lvl="0" marL="457200" rtl="0" algn="l">
              <a:spcBef>
                <a:spcPts val="0"/>
              </a:spcBef>
              <a:spcAft>
                <a:spcPts val="0"/>
              </a:spcAft>
              <a:buSzPts val="1500"/>
              <a:buChar char="●"/>
            </a:pPr>
            <a:r>
              <a:rPr lang="en" sz="1500"/>
              <a:t>Complexity = High</a:t>
            </a:r>
            <a:endParaRPr sz="1500"/>
          </a:p>
          <a:p>
            <a:pPr indent="0" lvl="0" marL="914400" rtl="0" algn="l">
              <a:spcBef>
                <a:spcPts val="1200"/>
              </a:spcBef>
              <a:spcAft>
                <a:spcPts val="1200"/>
              </a:spcAft>
              <a:buNone/>
            </a:pPr>
            <a:r>
              <a:t/>
            </a:r>
            <a:endParaRPr sz="1300"/>
          </a:p>
        </p:txBody>
      </p:sp>
      <p:pic>
        <p:nvPicPr>
          <p:cNvPr id="320" name="Google Shape;320;p35"/>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 Movement</a:t>
            </a:r>
            <a:r>
              <a:rPr lang="en"/>
              <a:t> Use Case Diagram - Jacob Wobido</a:t>
            </a:r>
            <a:endParaRPr/>
          </a:p>
        </p:txBody>
      </p:sp>
      <p:pic>
        <p:nvPicPr>
          <p:cNvPr id="326" name="Google Shape;326;p36"/>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823850" y="2053000"/>
            <a:ext cx="6462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Lead 2 - Spencer Butler</a:t>
            </a:r>
            <a:endParaRPr/>
          </a:p>
        </p:txBody>
      </p:sp>
      <p:pic>
        <p:nvPicPr>
          <p:cNvPr id="332" name="Google Shape;332;p37"/>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309500" y="338500"/>
            <a:ext cx="77916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Weapons Overview - Spencer Butler </a:t>
            </a:r>
            <a:endParaRPr/>
          </a:p>
        </p:txBody>
      </p:sp>
      <p:sp>
        <p:nvSpPr>
          <p:cNvPr id="338" name="Google Shape;338;p38"/>
          <p:cNvSpPr txBox="1"/>
          <p:nvPr/>
        </p:nvSpPr>
        <p:spPr>
          <a:xfrm>
            <a:off x="503625" y="1328750"/>
            <a:ext cx="651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39" name="Google Shape;339;p38"/>
          <p:cNvSpPr txBox="1"/>
          <p:nvPr/>
        </p:nvSpPr>
        <p:spPr>
          <a:xfrm>
            <a:off x="482200" y="1307300"/>
            <a:ext cx="59259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Display attacks and damage enemies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Priority: 2</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Complexity: Medium</a:t>
            </a:r>
            <a:endParaRPr>
              <a:solidFill>
                <a:schemeClr val="lt1"/>
              </a:solidFill>
              <a:latin typeface="Lato"/>
              <a:ea typeface="Lato"/>
              <a:cs typeface="Lato"/>
              <a:sym typeface="Lato"/>
            </a:endParaRPr>
          </a:p>
        </p:txBody>
      </p:sp>
      <p:pic>
        <p:nvPicPr>
          <p:cNvPr id="340" name="Google Shape;340;p38"/>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320225" y="274200"/>
            <a:ext cx="7137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Weapons Use Case -- Spencer Butler</a:t>
            </a:r>
            <a:endParaRPr/>
          </a:p>
        </p:txBody>
      </p:sp>
      <p:pic>
        <p:nvPicPr>
          <p:cNvPr id="346" name="Google Shape;346;p39"/>
          <p:cNvPicPr preferRelativeResize="0"/>
          <p:nvPr/>
        </p:nvPicPr>
        <p:blipFill>
          <a:blip r:embed="rId3">
            <a:alphaModFix/>
          </a:blip>
          <a:stretch>
            <a:fillRect/>
          </a:stretch>
        </p:blipFill>
        <p:spPr>
          <a:xfrm>
            <a:off x="320225" y="1253750"/>
            <a:ext cx="8166303" cy="3975475"/>
          </a:xfrm>
          <a:prstGeom prst="rect">
            <a:avLst/>
          </a:prstGeom>
          <a:noFill/>
          <a:ln>
            <a:noFill/>
          </a:ln>
        </p:spPr>
      </p:pic>
      <p:pic>
        <p:nvPicPr>
          <p:cNvPr id="347" name="Google Shape;347;p39"/>
          <p:cNvPicPr preferRelativeResize="0"/>
          <p:nvPr/>
        </p:nvPicPr>
        <p:blipFill>
          <a:blip r:embed="rId4">
            <a:alphaModFix/>
          </a:blip>
          <a:stretch>
            <a:fillRect/>
          </a:stretch>
        </p:blipFill>
        <p:spPr>
          <a:xfrm>
            <a:off x="8565350" y="4564850"/>
            <a:ext cx="578650" cy="57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type="title"/>
          </p:nvPr>
        </p:nvSpPr>
        <p:spPr>
          <a:xfrm>
            <a:off x="320225" y="274200"/>
            <a:ext cx="7137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Weapons Use Case -- Spencer Butler</a:t>
            </a:r>
            <a:endParaRPr/>
          </a:p>
        </p:txBody>
      </p:sp>
      <p:pic>
        <p:nvPicPr>
          <p:cNvPr id="353" name="Google Shape;353;p40"/>
          <p:cNvPicPr preferRelativeResize="0"/>
          <p:nvPr/>
        </p:nvPicPr>
        <p:blipFill>
          <a:blip r:embed="rId3">
            <a:alphaModFix/>
          </a:blip>
          <a:stretch>
            <a:fillRect/>
          </a:stretch>
        </p:blipFill>
        <p:spPr>
          <a:xfrm>
            <a:off x="320225" y="1221700"/>
            <a:ext cx="4341073" cy="3862825"/>
          </a:xfrm>
          <a:prstGeom prst="rect">
            <a:avLst/>
          </a:prstGeom>
          <a:noFill/>
          <a:ln>
            <a:noFill/>
          </a:ln>
        </p:spPr>
      </p:pic>
      <p:pic>
        <p:nvPicPr>
          <p:cNvPr id="354" name="Google Shape;354;p40"/>
          <p:cNvPicPr preferRelativeResize="0"/>
          <p:nvPr/>
        </p:nvPicPr>
        <p:blipFill>
          <a:blip r:embed="rId4">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823850" y="2053000"/>
            <a:ext cx="58053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Lead 3 - Liam Mathews</a:t>
            </a:r>
            <a:endParaRPr/>
          </a:p>
        </p:txBody>
      </p:sp>
      <p:pic>
        <p:nvPicPr>
          <p:cNvPr id="360" name="Google Shape;360;p41"/>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Times New Roman"/>
                <a:ea typeface="Times New Roman"/>
                <a:cs typeface="Times New Roman"/>
                <a:sym typeface="Times New Roman"/>
              </a:rPr>
              <a:t>Team Leads </a:t>
            </a:r>
            <a:endParaRPr sz="2900">
              <a:latin typeface="Times New Roman"/>
              <a:ea typeface="Times New Roman"/>
              <a:cs typeface="Times New Roman"/>
              <a:sym typeface="Times New Roman"/>
            </a:endParaRPr>
          </a:p>
        </p:txBody>
      </p:sp>
      <p:sp>
        <p:nvSpPr>
          <p:cNvPr id="149" name="Google Shape;149;p15"/>
          <p:cNvSpPr txBox="1"/>
          <p:nvPr>
            <p:ph idx="1" type="body"/>
          </p:nvPr>
        </p:nvSpPr>
        <p:spPr>
          <a:xfrm>
            <a:off x="1297500" y="1972550"/>
            <a:ext cx="3798900" cy="2935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300"/>
              <a:t>TL1 - Dawson Burgess</a:t>
            </a:r>
            <a:endParaRPr sz="2300"/>
          </a:p>
          <a:p>
            <a:pPr indent="-374650" lvl="0" marL="457200" rtl="0" algn="l">
              <a:spcBef>
                <a:spcPts val="0"/>
              </a:spcBef>
              <a:spcAft>
                <a:spcPts val="0"/>
              </a:spcAft>
              <a:buSzPts val="2300"/>
              <a:buAutoNum type="arabicPeriod"/>
            </a:pPr>
            <a:r>
              <a:rPr lang="en" sz="2300"/>
              <a:t>TL2 - Spencer Butler,                        Jacob Wobido</a:t>
            </a:r>
            <a:endParaRPr sz="2300"/>
          </a:p>
          <a:p>
            <a:pPr indent="-374650" lvl="0" marL="457200" rtl="0" algn="l">
              <a:spcBef>
                <a:spcPts val="0"/>
              </a:spcBef>
              <a:spcAft>
                <a:spcPts val="0"/>
              </a:spcAft>
              <a:buSzPts val="2300"/>
              <a:buAutoNum type="arabicPeriod"/>
            </a:pPr>
            <a:r>
              <a:rPr lang="en" sz="2300"/>
              <a:t>TL3 - Liam Mathews</a:t>
            </a:r>
            <a:endParaRPr sz="2300"/>
          </a:p>
          <a:p>
            <a:pPr indent="-374650" lvl="0" marL="457200" rtl="0" algn="l">
              <a:spcBef>
                <a:spcPts val="0"/>
              </a:spcBef>
              <a:spcAft>
                <a:spcPts val="0"/>
              </a:spcAft>
              <a:buSzPts val="2300"/>
              <a:buAutoNum type="arabicPeriod"/>
            </a:pPr>
            <a:r>
              <a:rPr lang="en" sz="2300"/>
              <a:t>TL4 - Nyah Nelson </a:t>
            </a:r>
            <a:endParaRPr sz="2300"/>
          </a:p>
          <a:p>
            <a:pPr indent="-374650" lvl="0" marL="457200" rtl="0" algn="l">
              <a:spcBef>
                <a:spcPts val="0"/>
              </a:spcBef>
              <a:spcAft>
                <a:spcPts val="0"/>
              </a:spcAft>
              <a:buSzPts val="2300"/>
              <a:buAutoNum type="arabicPeriod"/>
            </a:pPr>
            <a:r>
              <a:rPr lang="en" sz="2300"/>
              <a:t>TL5 -  Jackson Baldwin</a:t>
            </a:r>
            <a:endParaRPr sz="2300"/>
          </a:p>
          <a:p>
            <a:pPr indent="-374650" lvl="0" marL="457200" rtl="0" algn="l">
              <a:spcBef>
                <a:spcPts val="0"/>
              </a:spcBef>
              <a:spcAft>
                <a:spcPts val="0"/>
              </a:spcAft>
              <a:buSzPts val="2300"/>
              <a:buAutoNum type="arabicPeriod"/>
            </a:pPr>
            <a:r>
              <a:rPr lang="en" sz="2300"/>
              <a:t>TL6 - Bryan Frahm</a:t>
            </a:r>
            <a:endParaRPr sz="2300"/>
          </a:p>
        </p:txBody>
      </p:sp>
      <p:pic>
        <p:nvPicPr>
          <p:cNvPr id="150" name="Google Shape;150;p15"/>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Skill Tree Overview</a:t>
            </a:r>
            <a:r>
              <a:rPr lang="en"/>
              <a:t> </a:t>
            </a:r>
            <a:endParaRPr/>
          </a:p>
        </p:txBody>
      </p:sp>
      <p:sp>
        <p:nvSpPr>
          <p:cNvPr id="366" name="Google Shape;366;p42"/>
          <p:cNvSpPr txBox="1"/>
          <p:nvPr>
            <p:ph idx="1" type="body"/>
          </p:nvPr>
        </p:nvSpPr>
        <p:spPr>
          <a:xfrm>
            <a:off x="1297500" y="1567550"/>
            <a:ext cx="6106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200"/>
              <a:t>What is a skill tree?</a:t>
            </a:r>
            <a:endParaRPr b="1" sz="2200"/>
          </a:p>
          <a:p>
            <a:pPr indent="-323850" lvl="0" marL="457200" rtl="0" algn="l">
              <a:spcBef>
                <a:spcPts val="1200"/>
              </a:spcBef>
              <a:spcAft>
                <a:spcPts val="0"/>
              </a:spcAft>
              <a:buSzPts val="1500"/>
              <a:buChar char="●"/>
            </a:pPr>
            <a:r>
              <a:rPr lang="en" sz="1500"/>
              <a:t>Leveling system that offers choice to the player when making their character more powerful.</a:t>
            </a:r>
            <a:endParaRPr sz="1500"/>
          </a:p>
          <a:p>
            <a:pPr indent="-323850" lvl="0" marL="457200" rtl="0" algn="l">
              <a:spcBef>
                <a:spcPts val="1000"/>
              </a:spcBef>
              <a:spcAft>
                <a:spcPts val="0"/>
              </a:spcAft>
              <a:buSzPts val="1500"/>
              <a:buChar char="●"/>
            </a:pPr>
            <a:r>
              <a:rPr lang="en" sz="1500"/>
              <a:t>Certain items, typically EXP,  which are most often collected after defeating enemies, are exchanged as a kind of currency to “purchase” upgrades. </a:t>
            </a:r>
            <a:endParaRPr sz="1500"/>
          </a:p>
          <a:p>
            <a:pPr indent="-323850" lvl="0" marL="457200" rtl="0" algn="l">
              <a:spcBef>
                <a:spcPts val="1000"/>
              </a:spcBef>
              <a:spcAft>
                <a:spcPts val="0"/>
              </a:spcAft>
              <a:buSzPts val="1500"/>
              <a:buChar char="●"/>
            </a:pPr>
            <a:r>
              <a:rPr lang="en" sz="1500"/>
              <a:t>Upgrades may vary from an  increase in health or defense, to additions or modifications to the player character’s moveset, (e.g. more ammo, additional jump.) </a:t>
            </a:r>
            <a:endParaRPr sz="1500"/>
          </a:p>
        </p:txBody>
      </p:sp>
      <p:pic>
        <p:nvPicPr>
          <p:cNvPr id="367" name="Google Shape;367;p42"/>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Skill Tree Overview </a:t>
            </a:r>
            <a:endParaRPr/>
          </a:p>
        </p:txBody>
      </p:sp>
      <p:sp>
        <p:nvSpPr>
          <p:cNvPr id="373" name="Google Shape;373;p43"/>
          <p:cNvSpPr txBox="1"/>
          <p:nvPr>
            <p:ph idx="1" type="body"/>
          </p:nvPr>
        </p:nvSpPr>
        <p:spPr>
          <a:xfrm>
            <a:off x="1297500" y="1567550"/>
            <a:ext cx="60180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00"/>
              <a:t>Skill Tree Details</a:t>
            </a:r>
            <a:endParaRPr b="1" sz="2200"/>
          </a:p>
          <a:p>
            <a:pPr indent="-316706" lvl="0" marL="457200" rtl="0" algn="l">
              <a:spcBef>
                <a:spcPts val="1200"/>
              </a:spcBef>
              <a:spcAft>
                <a:spcPts val="0"/>
              </a:spcAft>
              <a:buSzPct val="100000"/>
              <a:buChar char="●"/>
            </a:pPr>
            <a:r>
              <a:rPr lang="en" sz="1500"/>
              <a:t>Skill tree will operate as a submenu of the pause menu. The Player will be able to select an upgrade, but can only obtain with enough EXP and after purchasing the upgrade preceding the one they have selected.</a:t>
            </a:r>
            <a:endParaRPr sz="1500"/>
          </a:p>
          <a:p>
            <a:pPr indent="-316706" lvl="0" marL="457200" rtl="0" algn="l">
              <a:spcBef>
                <a:spcPts val="1000"/>
              </a:spcBef>
              <a:spcAft>
                <a:spcPts val="0"/>
              </a:spcAft>
              <a:buSzPct val="100000"/>
              <a:buChar char="●"/>
            </a:pPr>
            <a:r>
              <a:rPr lang="en" sz="1500"/>
              <a:t>Priority: Level 2 (Essential, but not Fundamental).</a:t>
            </a:r>
            <a:endParaRPr sz="1500"/>
          </a:p>
          <a:p>
            <a:pPr indent="-316706" lvl="0" marL="457200" rtl="0" algn="l">
              <a:spcBef>
                <a:spcPts val="1000"/>
              </a:spcBef>
              <a:spcAft>
                <a:spcPts val="0"/>
              </a:spcAft>
              <a:buSzPct val="100000"/>
              <a:buChar char="●"/>
            </a:pPr>
            <a:r>
              <a:rPr lang="en" sz="1500"/>
              <a:t>Complexity - Complex </a:t>
            </a:r>
            <a:endParaRPr sz="1500"/>
          </a:p>
          <a:p>
            <a:pPr indent="-316706" lvl="1" marL="914400" rtl="0" algn="l">
              <a:spcBef>
                <a:spcPts val="0"/>
              </a:spcBef>
              <a:spcAft>
                <a:spcPts val="0"/>
              </a:spcAft>
              <a:buSzPct val="100000"/>
              <a:buChar char="○"/>
            </a:pPr>
            <a:r>
              <a:rPr lang="en" sz="1500"/>
              <a:t>Can change the gameplay down to the very foundation. </a:t>
            </a:r>
            <a:endParaRPr sz="1500"/>
          </a:p>
          <a:p>
            <a:pPr indent="-316706" lvl="1" marL="914400" rtl="0" algn="l">
              <a:spcBef>
                <a:spcPts val="0"/>
              </a:spcBef>
              <a:spcAft>
                <a:spcPts val="0"/>
              </a:spcAft>
              <a:buSzPct val="100000"/>
              <a:buChar char="○"/>
            </a:pPr>
            <a:r>
              <a:rPr lang="en" sz="1500"/>
              <a:t>Requires a lot of planning and fine tuning.</a:t>
            </a:r>
            <a:endParaRPr sz="1500"/>
          </a:p>
          <a:p>
            <a:pPr indent="-316706" lvl="0" marL="457200" rtl="0" algn="l">
              <a:spcBef>
                <a:spcPts val="1000"/>
              </a:spcBef>
              <a:spcAft>
                <a:spcPts val="0"/>
              </a:spcAft>
              <a:buSzPct val="100000"/>
              <a:buChar char="●"/>
            </a:pPr>
            <a:r>
              <a:rPr lang="en" sz="1500"/>
              <a:t>Once the core moveset of the player character is complete, I will start working on how to expand it. </a:t>
            </a:r>
            <a:endParaRPr sz="1500"/>
          </a:p>
        </p:txBody>
      </p:sp>
      <p:pic>
        <p:nvPicPr>
          <p:cNvPr id="374" name="Google Shape;374;p43"/>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Skill Tree</a:t>
            </a:r>
            <a:r>
              <a:rPr lang="en"/>
              <a:t> Use Case Diagram - Liam Mathews</a:t>
            </a:r>
            <a:endParaRPr/>
          </a:p>
        </p:txBody>
      </p:sp>
      <p:pic>
        <p:nvPicPr>
          <p:cNvPr id="380" name="Google Shape;380;p44"/>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381" name="Google Shape;381;p44"/>
          <p:cNvPicPr preferRelativeResize="0"/>
          <p:nvPr/>
        </p:nvPicPr>
        <p:blipFill>
          <a:blip r:embed="rId4">
            <a:alphaModFix/>
          </a:blip>
          <a:stretch>
            <a:fillRect/>
          </a:stretch>
        </p:blipFill>
        <p:spPr>
          <a:xfrm>
            <a:off x="387175" y="1481325"/>
            <a:ext cx="6862176" cy="3485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823850" y="2053000"/>
            <a:ext cx="5259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Lead 4 - Nyah Nelson</a:t>
            </a:r>
            <a:endParaRPr/>
          </a:p>
          <a:p>
            <a:pPr indent="0" lvl="0" marL="0" rtl="0" algn="l">
              <a:spcBef>
                <a:spcPts val="0"/>
              </a:spcBef>
              <a:spcAft>
                <a:spcPts val="0"/>
              </a:spcAft>
              <a:buNone/>
            </a:pPr>
            <a:r>
              <a:rPr lang="en"/>
              <a:t>Features - Inventory and UI</a:t>
            </a:r>
            <a:endParaRPr/>
          </a:p>
        </p:txBody>
      </p:sp>
      <p:pic>
        <p:nvPicPr>
          <p:cNvPr id="387" name="Google Shape;387;p45"/>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User Interface Overview</a:t>
            </a:r>
            <a:endParaRPr>
              <a:latin typeface="Arial"/>
              <a:ea typeface="Arial"/>
              <a:cs typeface="Arial"/>
              <a:sym typeface="Arial"/>
            </a:endParaRPr>
          </a:p>
        </p:txBody>
      </p:sp>
      <p:sp>
        <p:nvSpPr>
          <p:cNvPr id="393" name="Google Shape;393;p46"/>
          <p:cNvSpPr txBox="1"/>
          <p:nvPr>
            <p:ph idx="1" type="body"/>
          </p:nvPr>
        </p:nvSpPr>
        <p:spPr>
          <a:xfrm>
            <a:off x="122227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Role = The UI will be all the menus the user can access by clicking on buttons or pressing keys, and the HUD which will display inventory, the player profile, and pause button. </a:t>
            </a:r>
            <a:endParaRPr/>
          </a:p>
          <a:p>
            <a:pPr indent="-311150" lvl="0" marL="457200" rtl="0" algn="l">
              <a:spcBef>
                <a:spcPts val="0"/>
              </a:spcBef>
              <a:spcAft>
                <a:spcPts val="0"/>
              </a:spcAft>
              <a:buSzPts val="1300"/>
              <a:buChar char="●"/>
            </a:pPr>
            <a:r>
              <a:rPr lang="en"/>
              <a:t>Priority = 1 (must have)</a:t>
            </a:r>
            <a:endParaRPr/>
          </a:p>
          <a:p>
            <a:pPr indent="-298450" lvl="1" marL="914400" rtl="0" algn="l">
              <a:spcBef>
                <a:spcPts val="0"/>
              </a:spcBef>
              <a:spcAft>
                <a:spcPts val="0"/>
              </a:spcAft>
              <a:buSzPts val="1100"/>
              <a:buChar char="○"/>
            </a:pPr>
            <a:r>
              <a:rPr lang="en"/>
              <a:t>The user needs to have some sort of navigation to be able to play the game</a:t>
            </a:r>
            <a:endParaRPr/>
          </a:p>
          <a:p>
            <a:pPr indent="-311150" lvl="0" marL="457200" rtl="0" algn="l">
              <a:spcBef>
                <a:spcPts val="0"/>
              </a:spcBef>
              <a:spcAft>
                <a:spcPts val="0"/>
              </a:spcAft>
              <a:buSzPts val="1300"/>
              <a:buChar char="●"/>
            </a:pPr>
            <a:r>
              <a:rPr lang="en"/>
              <a:t>Complexity = medium</a:t>
            </a:r>
            <a:endParaRPr/>
          </a:p>
          <a:p>
            <a:pPr indent="-298450" lvl="1" marL="914400" rtl="0" algn="l">
              <a:spcBef>
                <a:spcPts val="0"/>
              </a:spcBef>
              <a:spcAft>
                <a:spcPts val="0"/>
              </a:spcAft>
              <a:buSzPts val="1100"/>
              <a:buChar char="○"/>
            </a:pPr>
            <a:r>
              <a:rPr lang="en"/>
              <a:t>Not nearly as difficult as other features, but it is an essential part and will have to be easily </a:t>
            </a:r>
            <a:r>
              <a:rPr lang="en"/>
              <a:t>accessible</a:t>
            </a:r>
            <a:r>
              <a:rPr lang="en"/>
              <a:t> to the user </a:t>
            </a:r>
            <a:endParaRPr/>
          </a:p>
        </p:txBody>
      </p:sp>
      <p:pic>
        <p:nvPicPr>
          <p:cNvPr id="394" name="Google Shape;394;p46"/>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419500" y="103450"/>
            <a:ext cx="4366800" cy="87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UI Use Case Diagram</a:t>
            </a:r>
            <a:endParaRPr/>
          </a:p>
        </p:txBody>
      </p:sp>
      <p:pic>
        <p:nvPicPr>
          <p:cNvPr id="400" name="Google Shape;400;p47"/>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401" name="Google Shape;401;p47"/>
          <p:cNvPicPr preferRelativeResize="0"/>
          <p:nvPr/>
        </p:nvPicPr>
        <p:blipFill>
          <a:blip r:embed="rId4">
            <a:alphaModFix/>
          </a:blip>
          <a:stretch>
            <a:fillRect/>
          </a:stretch>
        </p:blipFill>
        <p:spPr>
          <a:xfrm>
            <a:off x="1017475" y="852750"/>
            <a:ext cx="6313665" cy="38562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Inventory</a:t>
            </a:r>
            <a:r>
              <a:rPr lang="en" sz="2800"/>
              <a:t> Overview</a:t>
            </a:r>
            <a:endParaRPr>
              <a:latin typeface="Arial"/>
              <a:ea typeface="Arial"/>
              <a:cs typeface="Arial"/>
              <a:sym typeface="Arial"/>
            </a:endParaRPr>
          </a:p>
        </p:txBody>
      </p:sp>
      <p:sp>
        <p:nvSpPr>
          <p:cNvPr id="407" name="Google Shape;407;p48"/>
          <p:cNvSpPr txBox="1"/>
          <p:nvPr>
            <p:ph idx="1" type="body"/>
          </p:nvPr>
        </p:nvSpPr>
        <p:spPr>
          <a:xfrm>
            <a:off x="122227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Role = Inventory will be displayed in the HUD and will show the amount of each weapon, and will keep track of what weapons are available and can be used based on user input.  </a:t>
            </a:r>
            <a:endParaRPr/>
          </a:p>
          <a:p>
            <a:pPr indent="-311150" lvl="0" marL="457200" rtl="0" algn="l">
              <a:spcBef>
                <a:spcPts val="0"/>
              </a:spcBef>
              <a:spcAft>
                <a:spcPts val="0"/>
              </a:spcAft>
              <a:buSzPts val="1300"/>
              <a:buChar char="●"/>
            </a:pPr>
            <a:r>
              <a:rPr lang="en"/>
              <a:t>Priority = 2 (essential)</a:t>
            </a:r>
            <a:endParaRPr/>
          </a:p>
          <a:p>
            <a:pPr indent="-298450" lvl="1" marL="914400" rtl="0" algn="l">
              <a:spcBef>
                <a:spcPts val="0"/>
              </a:spcBef>
              <a:spcAft>
                <a:spcPts val="0"/>
              </a:spcAft>
              <a:buSzPts val="1100"/>
              <a:buChar char="○"/>
            </a:pPr>
            <a:r>
              <a:rPr lang="en"/>
              <a:t>If weapons are used in the game, then there needs to be some kind of inventory to keep track</a:t>
            </a:r>
            <a:endParaRPr/>
          </a:p>
          <a:p>
            <a:pPr indent="-311150" lvl="0" marL="457200" rtl="0" algn="l">
              <a:spcBef>
                <a:spcPts val="0"/>
              </a:spcBef>
              <a:spcAft>
                <a:spcPts val="0"/>
              </a:spcAft>
              <a:buSzPts val="1300"/>
              <a:buChar char="●"/>
            </a:pPr>
            <a:r>
              <a:rPr lang="en"/>
              <a:t>Complexity = medium</a:t>
            </a:r>
            <a:endParaRPr/>
          </a:p>
          <a:p>
            <a:pPr indent="-298450" lvl="1" marL="914400" rtl="0" algn="l">
              <a:spcBef>
                <a:spcPts val="0"/>
              </a:spcBef>
              <a:spcAft>
                <a:spcPts val="0"/>
              </a:spcAft>
              <a:buSzPts val="1100"/>
              <a:buChar char="○"/>
            </a:pPr>
            <a:r>
              <a:rPr lang="en"/>
              <a:t>It won’t be super complex, but will be needed throughout the entirety of the game </a:t>
            </a:r>
            <a:endParaRPr/>
          </a:p>
        </p:txBody>
      </p:sp>
      <p:pic>
        <p:nvPicPr>
          <p:cNvPr id="408" name="Google Shape;408;p48"/>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419500" y="103450"/>
            <a:ext cx="5589000" cy="87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Inventory</a:t>
            </a:r>
            <a:r>
              <a:rPr lang="en"/>
              <a:t> Use Case Diagram</a:t>
            </a:r>
            <a:endParaRPr/>
          </a:p>
        </p:txBody>
      </p:sp>
      <p:pic>
        <p:nvPicPr>
          <p:cNvPr id="414" name="Google Shape;414;p49"/>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415" name="Google Shape;415;p49"/>
          <p:cNvPicPr preferRelativeResize="0"/>
          <p:nvPr/>
        </p:nvPicPr>
        <p:blipFill>
          <a:blip r:embed="rId4">
            <a:alphaModFix/>
          </a:blip>
          <a:stretch>
            <a:fillRect/>
          </a:stretch>
        </p:blipFill>
        <p:spPr>
          <a:xfrm>
            <a:off x="1506450" y="914300"/>
            <a:ext cx="5668126" cy="37946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Team Lead 5 - Jackson Baldwin</a:t>
            </a:r>
            <a:endParaRPr/>
          </a:p>
          <a:p>
            <a:pPr indent="0" lvl="0" marL="0" rtl="0" algn="l">
              <a:spcBef>
                <a:spcPts val="0"/>
              </a:spcBef>
              <a:spcAft>
                <a:spcPts val="0"/>
              </a:spcAft>
              <a:buNone/>
            </a:pPr>
            <a:r>
              <a:rPr lang="en"/>
              <a:t>Features - Music Management and AI </a:t>
            </a:r>
            <a:endParaRPr/>
          </a:p>
        </p:txBody>
      </p:sp>
      <p:pic>
        <p:nvPicPr>
          <p:cNvPr id="421" name="Google Shape;421;p50"/>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Music</a:t>
            </a:r>
            <a:r>
              <a:rPr lang="en" sz="2800"/>
              <a:t> Overview</a:t>
            </a:r>
            <a:endParaRPr>
              <a:latin typeface="Arial"/>
              <a:ea typeface="Arial"/>
              <a:cs typeface="Arial"/>
              <a:sym typeface="Arial"/>
            </a:endParaRPr>
          </a:p>
        </p:txBody>
      </p:sp>
      <p:sp>
        <p:nvSpPr>
          <p:cNvPr id="427" name="Google Shape;427;p51"/>
          <p:cNvSpPr txBox="1"/>
          <p:nvPr>
            <p:ph idx="1" type="body"/>
          </p:nvPr>
        </p:nvSpPr>
        <p:spPr>
          <a:xfrm>
            <a:off x="122227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Role = Music </a:t>
            </a:r>
            <a:r>
              <a:rPr lang="en"/>
              <a:t>needs</a:t>
            </a:r>
            <a:r>
              <a:rPr lang="en"/>
              <a:t> to be composed and implemented in the game. There will be main themes, boss themes, and SFX for picking up items, getting damaged, etc.</a:t>
            </a:r>
            <a:endParaRPr/>
          </a:p>
          <a:p>
            <a:pPr indent="-311150" lvl="0" marL="457200" rtl="0" algn="l">
              <a:spcBef>
                <a:spcPts val="0"/>
              </a:spcBef>
              <a:spcAft>
                <a:spcPts val="0"/>
              </a:spcAft>
              <a:buSzPts val="1300"/>
              <a:buChar char="●"/>
            </a:pPr>
            <a:r>
              <a:rPr lang="en"/>
              <a:t>Priority = 3 (nice to have)</a:t>
            </a:r>
            <a:endParaRPr/>
          </a:p>
          <a:p>
            <a:pPr indent="-298450" lvl="1" marL="914400" rtl="0" algn="l">
              <a:spcBef>
                <a:spcPts val="0"/>
              </a:spcBef>
              <a:spcAft>
                <a:spcPts val="0"/>
              </a:spcAft>
              <a:buSzPts val="1100"/>
              <a:buChar char="○"/>
            </a:pPr>
            <a:r>
              <a:rPr lang="en"/>
              <a:t>Music is not </a:t>
            </a:r>
            <a:r>
              <a:rPr lang="en"/>
              <a:t>necessary</a:t>
            </a:r>
            <a:r>
              <a:rPr lang="en"/>
              <a:t>, but it would be very boring without!</a:t>
            </a:r>
            <a:endParaRPr/>
          </a:p>
          <a:p>
            <a:pPr indent="-311150" lvl="0" marL="457200" rtl="0" algn="l">
              <a:spcBef>
                <a:spcPts val="0"/>
              </a:spcBef>
              <a:spcAft>
                <a:spcPts val="0"/>
              </a:spcAft>
              <a:buSzPts val="1300"/>
              <a:buChar char="●"/>
            </a:pPr>
            <a:r>
              <a:rPr lang="en"/>
              <a:t>Complexity = low</a:t>
            </a:r>
            <a:endParaRPr/>
          </a:p>
          <a:p>
            <a:pPr indent="-298450" lvl="1" marL="914400" rtl="0" algn="l">
              <a:spcBef>
                <a:spcPts val="0"/>
              </a:spcBef>
              <a:spcAft>
                <a:spcPts val="0"/>
              </a:spcAft>
              <a:buSzPts val="1100"/>
              <a:buChar char="○"/>
            </a:pPr>
            <a:r>
              <a:rPr lang="en"/>
              <a:t>This is a low level of complexity, and should be easy to implement. Will </a:t>
            </a:r>
            <a:r>
              <a:rPr lang="en"/>
              <a:t>take</a:t>
            </a:r>
            <a:r>
              <a:rPr lang="en"/>
              <a:t> a considerable amount of time</a:t>
            </a:r>
            <a:endParaRPr/>
          </a:p>
        </p:txBody>
      </p:sp>
      <p:pic>
        <p:nvPicPr>
          <p:cNvPr id="428" name="Google Shape;428;p51"/>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Introduction </a:t>
            </a:r>
            <a:endParaRPr/>
          </a:p>
        </p:txBody>
      </p:sp>
      <p:sp>
        <p:nvSpPr>
          <p:cNvPr id="156" name="Google Shape;156;p16"/>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What is our game?</a:t>
            </a:r>
            <a:endParaRPr b="1" sz="2200"/>
          </a:p>
          <a:p>
            <a:pPr indent="-323850" lvl="0" marL="457200" rtl="0" algn="l">
              <a:spcBef>
                <a:spcPts val="1200"/>
              </a:spcBef>
              <a:spcAft>
                <a:spcPts val="0"/>
              </a:spcAft>
              <a:buSzPts val="1500"/>
              <a:buChar char="●"/>
            </a:pPr>
            <a:r>
              <a:rPr lang="en" sz="1500"/>
              <a:t>A 2D </a:t>
            </a:r>
            <a:r>
              <a:rPr lang="en" sz="1500"/>
              <a:t>side scrolling</a:t>
            </a:r>
            <a:r>
              <a:rPr lang="en" sz="1500"/>
              <a:t> </a:t>
            </a:r>
            <a:r>
              <a:rPr lang="en" sz="1500"/>
              <a:t>roguelike</a:t>
            </a:r>
            <a:r>
              <a:rPr lang="en" sz="1500"/>
              <a:t> </a:t>
            </a:r>
            <a:endParaRPr sz="1500"/>
          </a:p>
          <a:p>
            <a:pPr indent="-311150" lvl="1" marL="914400" rtl="0" algn="l">
              <a:spcBef>
                <a:spcPts val="0"/>
              </a:spcBef>
              <a:spcAft>
                <a:spcPts val="0"/>
              </a:spcAft>
              <a:buSzPts val="1300"/>
              <a:buChar char="○"/>
            </a:pPr>
            <a:r>
              <a:rPr lang="en" sz="1300"/>
              <a:t>A roguelike is ___</a:t>
            </a:r>
            <a:endParaRPr sz="1300"/>
          </a:p>
          <a:p>
            <a:pPr indent="-323850" lvl="0" marL="457200" rtl="0" algn="l">
              <a:spcBef>
                <a:spcPts val="0"/>
              </a:spcBef>
              <a:spcAft>
                <a:spcPts val="0"/>
              </a:spcAft>
              <a:buSzPts val="1500"/>
              <a:buChar char="●"/>
            </a:pPr>
            <a:r>
              <a:rPr lang="en" sz="1500"/>
              <a:t>It involves Bees, wasps, other </a:t>
            </a:r>
            <a:r>
              <a:rPr lang="en" sz="1500"/>
              <a:t>surprise</a:t>
            </a:r>
            <a:r>
              <a:rPr lang="en" sz="1500"/>
              <a:t> </a:t>
            </a:r>
            <a:r>
              <a:rPr lang="en" sz="1500"/>
              <a:t>insects and animals, and a revolutionary game story. </a:t>
            </a:r>
            <a:endParaRPr sz="1500"/>
          </a:p>
        </p:txBody>
      </p:sp>
      <p:sp>
        <p:nvSpPr>
          <p:cNvPr id="157" name="Google Shape;157;p1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What is the Goal?</a:t>
            </a:r>
            <a:endParaRPr b="1" sz="2200"/>
          </a:p>
          <a:p>
            <a:pPr indent="0" lvl="0" marL="0" rtl="0" algn="l">
              <a:spcBef>
                <a:spcPts val="1200"/>
              </a:spcBef>
              <a:spcAft>
                <a:spcPts val="1200"/>
              </a:spcAft>
              <a:buNone/>
            </a:pPr>
            <a:r>
              <a:rPr lang="en" sz="1500"/>
              <a:t>The goal of our game is to “exit the hive” and defeat all the enemies on the way. This will save the queen, and the hive as a whole.</a:t>
            </a:r>
            <a:endParaRPr sz="1500"/>
          </a:p>
        </p:txBody>
      </p:sp>
      <p:pic>
        <p:nvPicPr>
          <p:cNvPr id="158" name="Google Shape;158;p16"/>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AI</a:t>
            </a:r>
            <a:r>
              <a:rPr lang="en" sz="2800"/>
              <a:t> Overview</a:t>
            </a:r>
            <a:endParaRPr>
              <a:latin typeface="Arial"/>
              <a:ea typeface="Arial"/>
              <a:cs typeface="Arial"/>
              <a:sym typeface="Arial"/>
            </a:endParaRPr>
          </a:p>
        </p:txBody>
      </p:sp>
      <p:sp>
        <p:nvSpPr>
          <p:cNvPr id="434" name="Google Shape;434;p52"/>
          <p:cNvSpPr txBox="1"/>
          <p:nvPr>
            <p:ph idx="1" type="body"/>
          </p:nvPr>
        </p:nvSpPr>
        <p:spPr>
          <a:xfrm>
            <a:off x="122227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Role = Friendly AI…main job is the shopkeeper. Shopping is essential in a roguelike!</a:t>
            </a:r>
            <a:endParaRPr/>
          </a:p>
          <a:p>
            <a:pPr indent="-311150" lvl="0" marL="457200" rtl="0" algn="l">
              <a:spcBef>
                <a:spcPts val="0"/>
              </a:spcBef>
              <a:spcAft>
                <a:spcPts val="0"/>
              </a:spcAft>
              <a:buSzPts val="1300"/>
              <a:buChar char="●"/>
            </a:pPr>
            <a:r>
              <a:rPr lang="en"/>
              <a:t>Priority = 2 (essential)</a:t>
            </a:r>
            <a:endParaRPr/>
          </a:p>
          <a:p>
            <a:pPr indent="-298450" lvl="1" marL="914400" rtl="0" algn="l">
              <a:spcBef>
                <a:spcPts val="0"/>
              </a:spcBef>
              <a:spcAft>
                <a:spcPts val="0"/>
              </a:spcAft>
              <a:buSzPts val="1100"/>
              <a:buChar char="○"/>
            </a:pPr>
            <a:r>
              <a:rPr lang="en"/>
              <a:t>The game is playable without, but would have no way to upgrade items/heal</a:t>
            </a:r>
            <a:endParaRPr/>
          </a:p>
          <a:p>
            <a:pPr indent="-311150" lvl="0" marL="457200" rtl="0" algn="l">
              <a:spcBef>
                <a:spcPts val="0"/>
              </a:spcBef>
              <a:spcAft>
                <a:spcPts val="0"/>
              </a:spcAft>
              <a:buSzPts val="1300"/>
              <a:buChar char="●"/>
            </a:pPr>
            <a:r>
              <a:rPr lang="en"/>
              <a:t>Complexity = medium</a:t>
            </a:r>
            <a:endParaRPr/>
          </a:p>
          <a:p>
            <a:pPr indent="-298450" lvl="1" marL="914400" rtl="0" algn="l">
              <a:spcBef>
                <a:spcPts val="0"/>
              </a:spcBef>
              <a:spcAft>
                <a:spcPts val="0"/>
              </a:spcAft>
              <a:buSzPts val="1100"/>
              <a:buChar char="○"/>
            </a:pPr>
            <a:r>
              <a:rPr lang="en"/>
              <a:t>Understanding AI and setting up the shop will be somewhat tricky, not to mention other friendly AI throughout the game.</a:t>
            </a:r>
            <a:endParaRPr/>
          </a:p>
        </p:txBody>
      </p:sp>
      <p:pic>
        <p:nvPicPr>
          <p:cNvPr id="435" name="Google Shape;435;p52"/>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3"/>
          <p:cNvSpPr txBox="1"/>
          <p:nvPr>
            <p:ph type="title"/>
          </p:nvPr>
        </p:nvSpPr>
        <p:spPr>
          <a:xfrm>
            <a:off x="419500" y="103450"/>
            <a:ext cx="5589000" cy="87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a:t>
            </a:r>
            <a:r>
              <a:rPr lang="en"/>
              <a:t> Use Case Diagram</a:t>
            </a:r>
            <a:endParaRPr/>
          </a:p>
        </p:txBody>
      </p:sp>
      <p:pic>
        <p:nvPicPr>
          <p:cNvPr id="441" name="Google Shape;441;p53"/>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442" name="Google Shape;442;p53"/>
          <p:cNvPicPr preferRelativeResize="0"/>
          <p:nvPr/>
        </p:nvPicPr>
        <p:blipFill rotWithShape="1">
          <a:blip r:embed="rId4">
            <a:alphaModFix/>
          </a:blip>
          <a:srcRect b="0" l="2353" r="2363" t="0"/>
          <a:stretch/>
        </p:blipFill>
        <p:spPr>
          <a:xfrm>
            <a:off x="1506450" y="914300"/>
            <a:ext cx="5668125" cy="3794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823850" y="2053000"/>
            <a:ext cx="5436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Lead 6 - Bryan Frahm</a:t>
            </a:r>
            <a:endParaRPr/>
          </a:p>
        </p:txBody>
      </p:sp>
      <p:pic>
        <p:nvPicPr>
          <p:cNvPr id="448" name="Google Shape;448;p54"/>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Level Design Overview - Bryan Frahm</a:t>
            </a:r>
            <a:endParaRPr/>
          </a:p>
        </p:txBody>
      </p:sp>
      <p:sp>
        <p:nvSpPr>
          <p:cNvPr id="454" name="Google Shape;454;p55"/>
          <p:cNvSpPr txBox="1"/>
          <p:nvPr>
            <p:ph idx="1" type="body"/>
          </p:nvPr>
        </p:nvSpPr>
        <p:spPr>
          <a:xfrm>
            <a:off x="1182475"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Role =  </a:t>
            </a:r>
            <a:r>
              <a:rPr lang="en">
                <a:latin typeface="Arial"/>
                <a:ea typeface="Arial"/>
                <a:cs typeface="Arial"/>
                <a:sym typeface="Arial"/>
              </a:rPr>
              <a:t>The Level design will include the Level generator and the room prefabs that will randomly generate a world map and everything that inhabits it based upon player level.</a:t>
            </a:r>
            <a:endParaRPr/>
          </a:p>
          <a:p>
            <a:pPr indent="-311150" lvl="0" marL="457200" rtl="0" algn="l">
              <a:spcBef>
                <a:spcPts val="0"/>
              </a:spcBef>
              <a:spcAft>
                <a:spcPts val="0"/>
              </a:spcAft>
              <a:buSzPts val="1300"/>
              <a:buChar char="●"/>
            </a:pPr>
            <a:r>
              <a:rPr lang="en"/>
              <a:t>Priority = 1 (must have)</a:t>
            </a:r>
            <a:endParaRPr/>
          </a:p>
          <a:p>
            <a:pPr indent="-298450" lvl="1" marL="914400" rtl="0" algn="l">
              <a:spcBef>
                <a:spcPts val="0"/>
              </a:spcBef>
              <a:spcAft>
                <a:spcPts val="0"/>
              </a:spcAft>
              <a:buSzPts val="1100"/>
              <a:buChar char="○"/>
            </a:pPr>
            <a:r>
              <a:rPr lang="en" sz="700">
                <a:latin typeface="Times New Roman"/>
                <a:ea typeface="Times New Roman"/>
                <a:cs typeface="Times New Roman"/>
                <a:sym typeface="Times New Roman"/>
              </a:rPr>
              <a:t>  </a:t>
            </a:r>
            <a:r>
              <a:rPr lang="en">
                <a:latin typeface="Arial"/>
                <a:ea typeface="Arial"/>
                <a:cs typeface="Arial"/>
                <a:sym typeface="Arial"/>
              </a:rPr>
              <a:t>A game needs a map in order to play, every object within the game will rely on my level/room generation.</a:t>
            </a:r>
            <a:endParaRPr/>
          </a:p>
          <a:p>
            <a:pPr indent="-311150" lvl="0" marL="457200" rtl="0" algn="l">
              <a:spcBef>
                <a:spcPts val="0"/>
              </a:spcBef>
              <a:spcAft>
                <a:spcPts val="0"/>
              </a:spcAft>
              <a:buSzPts val="1300"/>
              <a:buChar char="●"/>
            </a:pPr>
            <a:r>
              <a:rPr lang="en"/>
              <a:t>Complexity = difficult</a:t>
            </a:r>
            <a:endParaRPr/>
          </a:p>
          <a:p>
            <a:pPr indent="-298450" lvl="1" marL="914400" rtl="0" algn="l">
              <a:spcBef>
                <a:spcPts val="0"/>
              </a:spcBef>
              <a:spcAft>
                <a:spcPts val="0"/>
              </a:spcAft>
              <a:buSzPts val="1100"/>
              <a:buChar char="○"/>
            </a:pPr>
            <a:r>
              <a:rPr lang="en" sz="700">
                <a:latin typeface="Times New Roman"/>
                <a:ea typeface="Times New Roman"/>
                <a:cs typeface="Times New Roman"/>
                <a:sym typeface="Times New Roman"/>
              </a:rPr>
              <a:t> </a:t>
            </a:r>
            <a:r>
              <a:rPr lang="en">
                <a:latin typeface="Arial"/>
                <a:ea typeface="Arial"/>
                <a:cs typeface="Arial"/>
                <a:sym typeface="Arial"/>
              </a:rPr>
              <a:t>The game will heavily rely upon the level/room generation. There will need to be collaboration with every other team member to make sure that their features will be included within the world. </a:t>
            </a:r>
            <a:endParaRPr>
              <a:latin typeface="Arial"/>
              <a:ea typeface="Arial"/>
              <a:cs typeface="Arial"/>
              <a:sym typeface="Arial"/>
            </a:endParaRPr>
          </a:p>
          <a:p>
            <a:pPr indent="0" lvl="0" marL="914400" rtl="0" algn="l">
              <a:spcBef>
                <a:spcPts val="0"/>
              </a:spcBef>
              <a:spcAft>
                <a:spcPts val="1200"/>
              </a:spcAft>
              <a:buNone/>
            </a:pPr>
            <a:r>
              <a:t/>
            </a:r>
            <a:endParaRPr/>
          </a:p>
        </p:txBody>
      </p:sp>
      <p:pic>
        <p:nvPicPr>
          <p:cNvPr id="455" name="Google Shape;455;p55"/>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Level</a:t>
            </a:r>
            <a:r>
              <a:rPr lang="en"/>
              <a:t> Use Case Diagram - Bryan Frahm</a:t>
            </a:r>
            <a:endParaRPr/>
          </a:p>
        </p:txBody>
      </p:sp>
      <p:pic>
        <p:nvPicPr>
          <p:cNvPr id="461" name="Google Shape;461;p56"/>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462" name="Google Shape;462;p56"/>
          <p:cNvPicPr preferRelativeResize="0"/>
          <p:nvPr/>
        </p:nvPicPr>
        <p:blipFill>
          <a:blip r:embed="rId4">
            <a:alphaModFix/>
          </a:blip>
          <a:stretch>
            <a:fillRect/>
          </a:stretch>
        </p:blipFill>
        <p:spPr>
          <a:xfrm>
            <a:off x="439925" y="1264000"/>
            <a:ext cx="6413251" cy="3746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7"/>
          <p:cNvSpPr txBox="1"/>
          <p:nvPr>
            <p:ph type="title"/>
          </p:nvPr>
        </p:nvSpPr>
        <p:spPr>
          <a:xfrm>
            <a:off x="823850" y="2053000"/>
            <a:ext cx="58053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Questions?</a:t>
            </a:r>
            <a:endParaRPr/>
          </a:p>
        </p:txBody>
      </p:sp>
      <p:pic>
        <p:nvPicPr>
          <p:cNvPr id="468" name="Google Shape;468;p57"/>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813525" y="2084000"/>
            <a:ext cx="59619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Storyboard</a:t>
            </a:r>
            <a:endParaRPr/>
          </a:p>
        </p:txBody>
      </p:sp>
      <p:pic>
        <p:nvPicPr>
          <p:cNvPr id="164" name="Google Shape;164;p17"/>
          <p:cNvPicPr preferRelativeResize="0"/>
          <p:nvPr/>
        </p:nvPicPr>
        <p:blipFill>
          <a:blip r:embed="rId3">
            <a:alphaModFix/>
          </a:blip>
          <a:stretch>
            <a:fillRect/>
          </a:stretch>
        </p:blipFill>
        <p:spPr>
          <a:xfrm>
            <a:off x="7491475" y="3490975"/>
            <a:ext cx="1652525" cy="165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endParaRPr/>
          </a:p>
        </p:txBody>
      </p:sp>
      <p:sp>
        <p:nvSpPr>
          <p:cNvPr id="170" name="Google Shape;170;p18"/>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will be spawned in the center of the hive, in the queens chambers. She will explain the hive has been attacked and the player needs to save it! </a:t>
            </a:r>
            <a:endParaRPr/>
          </a:p>
          <a:p>
            <a:pPr indent="0" lvl="0" marL="0" rtl="0" algn="l">
              <a:spcBef>
                <a:spcPts val="1200"/>
              </a:spcBef>
              <a:spcAft>
                <a:spcPts val="0"/>
              </a:spcAft>
              <a:buNone/>
            </a:pPr>
            <a:r>
              <a:rPr lang="en" u="sng"/>
              <a:t>Dialogue</a:t>
            </a:r>
            <a:r>
              <a:rPr lang="en"/>
              <a:t> </a:t>
            </a:r>
            <a:endParaRPr/>
          </a:p>
          <a:p>
            <a:pPr indent="0" lvl="0" marL="0" rtl="0" algn="l">
              <a:spcBef>
                <a:spcPts val="1200"/>
              </a:spcBef>
              <a:spcAft>
                <a:spcPts val="1200"/>
              </a:spcAft>
              <a:buNone/>
            </a:pPr>
            <a:r>
              <a:rPr lang="en"/>
              <a:t>“Our beloved hive is under attack, &lt;player_name&gt; I need your help to save it! I task you with clearing the hive and pushing through to the exit.” </a:t>
            </a:r>
            <a:endParaRPr/>
          </a:p>
        </p:txBody>
      </p:sp>
      <p:sp>
        <p:nvSpPr>
          <p:cNvPr id="171" name="Google Shape;171;p18"/>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 rouge-like</a:t>
            </a:r>
            <a:endParaRPr/>
          </a:p>
        </p:txBody>
      </p:sp>
      <p:pic>
        <p:nvPicPr>
          <p:cNvPr id="172" name="Google Shape;172;p18"/>
          <p:cNvPicPr preferRelativeResize="0"/>
          <p:nvPr/>
        </p:nvPicPr>
        <p:blipFill>
          <a:blip r:embed="rId3">
            <a:alphaModFix/>
          </a:blip>
          <a:stretch>
            <a:fillRect/>
          </a:stretch>
        </p:blipFill>
        <p:spPr>
          <a:xfrm>
            <a:off x="7491475" y="3490975"/>
            <a:ext cx="1652525" cy="1652525"/>
          </a:xfrm>
          <a:prstGeom prst="rect">
            <a:avLst/>
          </a:prstGeom>
          <a:noFill/>
          <a:ln>
            <a:noFill/>
          </a:ln>
        </p:spPr>
      </p:pic>
      <p:pic>
        <p:nvPicPr>
          <p:cNvPr id="173" name="Google Shape;173;p18"/>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174" name="Google Shape;174;p18"/>
          <p:cNvPicPr preferRelativeResize="0"/>
          <p:nvPr/>
        </p:nvPicPr>
        <p:blipFill rotWithShape="1">
          <a:blip r:embed="rId5">
            <a:alphaModFix/>
          </a:blip>
          <a:srcRect b="8999" l="0" r="0" t="0"/>
          <a:stretch/>
        </p:blipFill>
        <p:spPr>
          <a:xfrm>
            <a:off x="647400" y="2195575"/>
            <a:ext cx="838200" cy="1178800"/>
          </a:xfrm>
          <a:prstGeom prst="rect">
            <a:avLst/>
          </a:prstGeom>
          <a:noFill/>
          <a:ln>
            <a:noFill/>
          </a:ln>
        </p:spPr>
      </p:pic>
      <p:pic>
        <p:nvPicPr>
          <p:cNvPr id="175" name="Google Shape;175;p18"/>
          <p:cNvPicPr preferRelativeResize="0"/>
          <p:nvPr/>
        </p:nvPicPr>
        <p:blipFill>
          <a:blip r:embed="rId6">
            <a:alphaModFix/>
          </a:blip>
          <a:stretch>
            <a:fillRect/>
          </a:stretch>
        </p:blipFill>
        <p:spPr>
          <a:xfrm>
            <a:off x="2882897" y="2741022"/>
            <a:ext cx="1569925" cy="1569950"/>
          </a:xfrm>
          <a:prstGeom prst="rect">
            <a:avLst/>
          </a:prstGeom>
          <a:noFill/>
          <a:ln>
            <a:noFill/>
          </a:ln>
        </p:spPr>
      </p:pic>
      <p:sp>
        <p:nvSpPr>
          <p:cNvPr id="176" name="Google Shape;176;p18"/>
          <p:cNvSpPr/>
          <p:nvPr/>
        </p:nvSpPr>
        <p:spPr>
          <a:xfrm>
            <a:off x="1137600" y="1502275"/>
            <a:ext cx="1040100" cy="6933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Save 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a:t>
            </a:r>
            <a:endParaRPr/>
          </a:p>
        </p:txBody>
      </p:sp>
      <p:pic>
        <p:nvPicPr>
          <p:cNvPr id="182" name="Google Shape;182;p19"/>
          <p:cNvPicPr preferRelativeResize="0"/>
          <p:nvPr/>
        </p:nvPicPr>
        <p:blipFill>
          <a:blip r:embed="rId3">
            <a:alphaModFix/>
          </a:blip>
          <a:stretch>
            <a:fillRect/>
          </a:stretch>
        </p:blipFill>
        <p:spPr>
          <a:xfrm>
            <a:off x="7491475" y="3490975"/>
            <a:ext cx="1652525" cy="1652525"/>
          </a:xfrm>
          <a:prstGeom prst="rect">
            <a:avLst/>
          </a:prstGeom>
          <a:noFill/>
          <a:ln>
            <a:noFill/>
          </a:ln>
        </p:spPr>
      </p:pic>
      <p:sp>
        <p:nvSpPr>
          <p:cNvPr id="183" name="Google Shape;183;p19"/>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will progress to the first “room” of the game and presented with their first </a:t>
            </a:r>
            <a:r>
              <a:rPr lang="en"/>
              <a:t>weapon. This will be the basic starting weapon, players can acquire new ones later.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Action</a:t>
            </a:r>
            <a:r>
              <a:rPr lang="en"/>
              <a:t> </a:t>
            </a:r>
            <a:endParaRPr/>
          </a:p>
          <a:p>
            <a:pPr indent="0" lvl="0" marL="0" rtl="0" algn="l">
              <a:spcBef>
                <a:spcPts val="1200"/>
              </a:spcBef>
              <a:spcAft>
                <a:spcPts val="0"/>
              </a:spcAft>
              <a:buNone/>
            </a:pPr>
            <a:r>
              <a:rPr lang="en"/>
              <a:t>Player gets their first weapon.</a:t>
            </a:r>
            <a:endParaRPr/>
          </a:p>
          <a:p>
            <a:pPr indent="0" lvl="0" marL="0" rtl="0" algn="l">
              <a:spcBef>
                <a:spcPts val="1200"/>
              </a:spcBef>
              <a:spcAft>
                <a:spcPts val="0"/>
              </a:spcAft>
              <a:buNone/>
            </a:pPr>
            <a:r>
              <a:rPr lang="en"/>
              <a:t>Player is prompted  open inventory and </a:t>
            </a:r>
            <a:endParaRPr/>
          </a:p>
          <a:p>
            <a:pPr indent="0" lvl="0" marL="0" rtl="0" algn="l">
              <a:spcBef>
                <a:spcPts val="1200"/>
              </a:spcBef>
              <a:spcAft>
                <a:spcPts val="1200"/>
              </a:spcAft>
              <a:buNone/>
            </a:pPr>
            <a:r>
              <a:rPr lang="en"/>
              <a:t>see/equip the new  weapon.</a:t>
            </a:r>
            <a:endParaRPr/>
          </a:p>
        </p:txBody>
      </p:sp>
      <p:pic>
        <p:nvPicPr>
          <p:cNvPr id="184" name="Google Shape;184;p19"/>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185" name="Google Shape;185;p19"/>
          <p:cNvPicPr preferRelativeResize="0"/>
          <p:nvPr/>
        </p:nvPicPr>
        <p:blipFill>
          <a:blip r:embed="rId5">
            <a:alphaModFix/>
          </a:blip>
          <a:stretch>
            <a:fillRect/>
          </a:stretch>
        </p:blipFill>
        <p:spPr>
          <a:xfrm>
            <a:off x="694397" y="1891197"/>
            <a:ext cx="1569925" cy="1569950"/>
          </a:xfrm>
          <a:prstGeom prst="rect">
            <a:avLst/>
          </a:prstGeom>
          <a:noFill/>
          <a:ln>
            <a:noFill/>
          </a:ln>
        </p:spPr>
      </p:pic>
      <p:pic>
        <p:nvPicPr>
          <p:cNvPr id="186" name="Google Shape;186;p19"/>
          <p:cNvPicPr preferRelativeResize="0"/>
          <p:nvPr/>
        </p:nvPicPr>
        <p:blipFill>
          <a:blip r:embed="rId6">
            <a:alphaModFix/>
          </a:blip>
          <a:stretch>
            <a:fillRect/>
          </a:stretch>
        </p:blipFill>
        <p:spPr>
          <a:xfrm>
            <a:off x="2850393" y="2566125"/>
            <a:ext cx="914100" cy="91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a:t>
            </a:r>
            <a:endParaRPr/>
          </a:p>
        </p:txBody>
      </p:sp>
      <p:pic>
        <p:nvPicPr>
          <p:cNvPr id="192" name="Google Shape;192;p20"/>
          <p:cNvPicPr preferRelativeResize="0"/>
          <p:nvPr/>
        </p:nvPicPr>
        <p:blipFill>
          <a:blip r:embed="rId3">
            <a:alphaModFix/>
          </a:blip>
          <a:stretch>
            <a:fillRect/>
          </a:stretch>
        </p:blipFill>
        <p:spPr>
          <a:xfrm>
            <a:off x="7491475" y="3490975"/>
            <a:ext cx="1652525" cy="1652525"/>
          </a:xfrm>
          <a:prstGeom prst="rect">
            <a:avLst/>
          </a:prstGeom>
          <a:noFill/>
          <a:ln>
            <a:noFill/>
          </a:ln>
        </p:spPr>
      </p:pic>
      <p:sp>
        <p:nvSpPr>
          <p:cNvPr id="193" name="Google Shape;193;p20"/>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player will be confronted with their first combat encounter with enemies. This will be room where to move onto the next, you must defeat all enemies. Later in the game this will be a survive a certain time room. </a:t>
            </a:r>
            <a:endParaRPr/>
          </a:p>
          <a:p>
            <a:pPr indent="0" lvl="0" marL="0" rtl="0" algn="l">
              <a:spcBef>
                <a:spcPts val="1200"/>
              </a:spcBef>
              <a:spcAft>
                <a:spcPts val="0"/>
              </a:spcAft>
              <a:buNone/>
            </a:pPr>
            <a:r>
              <a:rPr lang="en" u="sng"/>
              <a:t>Action</a:t>
            </a:r>
            <a:endParaRPr u="sng"/>
          </a:p>
          <a:p>
            <a:pPr indent="0" lvl="0" marL="0" rtl="0" algn="l">
              <a:spcBef>
                <a:spcPts val="1200"/>
              </a:spcBef>
              <a:spcAft>
                <a:spcPts val="1200"/>
              </a:spcAft>
              <a:buNone/>
            </a:pPr>
            <a:r>
              <a:rPr lang="en"/>
              <a:t>Player fights their first set of enemies, they will be from the “easy” category. </a:t>
            </a:r>
            <a:endParaRPr/>
          </a:p>
        </p:txBody>
      </p:sp>
      <p:pic>
        <p:nvPicPr>
          <p:cNvPr id="194" name="Google Shape;194;p20"/>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195" name="Google Shape;195;p20"/>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196" name="Google Shape;196;p20"/>
          <p:cNvPicPr preferRelativeResize="0"/>
          <p:nvPr/>
        </p:nvPicPr>
        <p:blipFill>
          <a:blip r:embed="rId5">
            <a:alphaModFix/>
          </a:blip>
          <a:stretch>
            <a:fillRect/>
          </a:stretch>
        </p:blipFill>
        <p:spPr>
          <a:xfrm>
            <a:off x="629397" y="2741022"/>
            <a:ext cx="1569925" cy="1569950"/>
          </a:xfrm>
          <a:prstGeom prst="rect">
            <a:avLst/>
          </a:prstGeom>
          <a:noFill/>
          <a:ln>
            <a:noFill/>
          </a:ln>
        </p:spPr>
      </p:pic>
      <p:pic>
        <p:nvPicPr>
          <p:cNvPr id="197" name="Google Shape;197;p20"/>
          <p:cNvPicPr preferRelativeResize="0"/>
          <p:nvPr/>
        </p:nvPicPr>
        <p:blipFill>
          <a:blip r:embed="rId6">
            <a:alphaModFix/>
          </a:blip>
          <a:stretch>
            <a:fillRect/>
          </a:stretch>
        </p:blipFill>
        <p:spPr>
          <a:xfrm>
            <a:off x="3082827" y="3080025"/>
            <a:ext cx="1150048" cy="592450"/>
          </a:xfrm>
          <a:prstGeom prst="rect">
            <a:avLst/>
          </a:prstGeom>
          <a:noFill/>
          <a:ln>
            <a:noFill/>
          </a:ln>
        </p:spPr>
      </p:pic>
      <p:pic>
        <p:nvPicPr>
          <p:cNvPr id="198" name="Google Shape;198;p20"/>
          <p:cNvPicPr preferRelativeResize="0"/>
          <p:nvPr/>
        </p:nvPicPr>
        <p:blipFill>
          <a:blip r:embed="rId7">
            <a:alphaModFix/>
          </a:blip>
          <a:stretch>
            <a:fillRect/>
          </a:stretch>
        </p:blipFill>
        <p:spPr>
          <a:xfrm>
            <a:off x="2574175" y="2177587"/>
            <a:ext cx="1076900" cy="729500"/>
          </a:xfrm>
          <a:prstGeom prst="rect">
            <a:avLst/>
          </a:prstGeom>
          <a:noFill/>
          <a:ln>
            <a:noFill/>
          </a:ln>
        </p:spPr>
      </p:pic>
      <p:pic>
        <p:nvPicPr>
          <p:cNvPr id="199" name="Google Shape;199;p20"/>
          <p:cNvPicPr preferRelativeResize="0"/>
          <p:nvPr/>
        </p:nvPicPr>
        <p:blipFill>
          <a:blip r:embed="rId8">
            <a:alphaModFix/>
          </a:blip>
          <a:stretch>
            <a:fillRect/>
          </a:stretch>
        </p:blipFill>
        <p:spPr>
          <a:xfrm>
            <a:off x="2639200" y="1307850"/>
            <a:ext cx="1076900" cy="6967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a:t>
            </a:r>
            <a:endParaRPr/>
          </a:p>
        </p:txBody>
      </p:sp>
      <p:pic>
        <p:nvPicPr>
          <p:cNvPr id="205" name="Google Shape;205;p21"/>
          <p:cNvPicPr preferRelativeResize="0"/>
          <p:nvPr/>
        </p:nvPicPr>
        <p:blipFill>
          <a:blip r:embed="rId3">
            <a:alphaModFix/>
          </a:blip>
          <a:stretch>
            <a:fillRect/>
          </a:stretch>
        </p:blipFill>
        <p:spPr>
          <a:xfrm>
            <a:off x="7491475" y="3490975"/>
            <a:ext cx="1652525" cy="1652525"/>
          </a:xfrm>
          <a:prstGeom prst="rect">
            <a:avLst/>
          </a:prstGeom>
          <a:noFill/>
          <a:ln>
            <a:noFill/>
          </a:ln>
        </p:spPr>
      </p:pic>
      <p:sp>
        <p:nvSpPr>
          <p:cNvPr id="206" name="Google Shape;206;p21"/>
          <p:cNvSpPr txBox="1"/>
          <p:nvPr>
            <p:ph idx="1" type="body"/>
          </p:nvPr>
        </p:nvSpPr>
        <p:spPr>
          <a:xfrm>
            <a:off x="4572000" y="1567563"/>
            <a:ext cx="4297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the rooms the player can/will enter is a treasure room. There is no enemies to fight, but lots of “honey” (honey = money in our game) and experience. </a:t>
            </a:r>
            <a:endParaRPr/>
          </a:p>
          <a:p>
            <a:pPr indent="0" lvl="0" marL="0" rtl="0" algn="l">
              <a:spcBef>
                <a:spcPts val="1200"/>
              </a:spcBef>
              <a:spcAft>
                <a:spcPts val="0"/>
              </a:spcAft>
              <a:buNone/>
            </a:pPr>
            <a:r>
              <a:rPr lang="en" u="sng"/>
              <a:t>Action</a:t>
            </a:r>
            <a:endParaRPr u="sng"/>
          </a:p>
          <a:p>
            <a:pPr indent="0" lvl="0" marL="0" rtl="0" algn="l">
              <a:spcBef>
                <a:spcPts val="1200"/>
              </a:spcBef>
              <a:spcAft>
                <a:spcPts val="0"/>
              </a:spcAft>
              <a:buNone/>
            </a:pPr>
            <a:r>
              <a:rPr lang="en"/>
              <a:t>Player loots the treasure room and continues to the next area. </a:t>
            </a:r>
            <a:endParaRPr/>
          </a:p>
          <a:p>
            <a:pPr indent="0" lvl="0" marL="0" rtl="0" algn="l">
              <a:spcBef>
                <a:spcPts val="1200"/>
              </a:spcBef>
              <a:spcAft>
                <a:spcPts val="1200"/>
              </a:spcAft>
              <a:buNone/>
            </a:pPr>
            <a:r>
              <a:t/>
            </a:r>
            <a:endParaRPr/>
          </a:p>
        </p:txBody>
      </p:sp>
      <p:pic>
        <p:nvPicPr>
          <p:cNvPr id="207" name="Google Shape;207;p21"/>
          <p:cNvPicPr preferRelativeResize="0"/>
          <p:nvPr/>
        </p:nvPicPr>
        <p:blipFill>
          <a:blip r:embed="rId4">
            <a:alphaModFix/>
          </a:blip>
          <a:stretch>
            <a:fillRect/>
          </a:stretch>
        </p:blipFill>
        <p:spPr>
          <a:xfrm>
            <a:off x="0" y="393750"/>
            <a:ext cx="4989475" cy="4564850"/>
          </a:xfrm>
          <a:prstGeom prst="rect">
            <a:avLst/>
          </a:prstGeom>
          <a:noFill/>
          <a:ln>
            <a:noFill/>
          </a:ln>
        </p:spPr>
      </p:pic>
      <p:pic>
        <p:nvPicPr>
          <p:cNvPr id="208" name="Google Shape;208;p21"/>
          <p:cNvPicPr preferRelativeResize="0"/>
          <p:nvPr/>
        </p:nvPicPr>
        <p:blipFill>
          <a:blip r:embed="rId5">
            <a:alphaModFix/>
          </a:blip>
          <a:stretch>
            <a:fillRect/>
          </a:stretch>
        </p:blipFill>
        <p:spPr>
          <a:xfrm>
            <a:off x="2882897" y="2741022"/>
            <a:ext cx="1569925" cy="1569950"/>
          </a:xfrm>
          <a:prstGeom prst="rect">
            <a:avLst/>
          </a:prstGeom>
          <a:noFill/>
          <a:ln>
            <a:noFill/>
          </a:ln>
        </p:spPr>
      </p:pic>
      <p:pic>
        <p:nvPicPr>
          <p:cNvPr id="209" name="Google Shape;209;p21"/>
          <p:cNvPicPr preferRelativeResize="0"/>
          <p:nvPr/>
        </p:nvPicPr>
        <p:blipFill>
          <a:blip r:embed="rId6">
            <a:alphaModFix/>
          </a:blip>
          <a:stretch>
            <a:fillRect/>
          </a:stretch>
        </p:blipFill>
        <p:spPr>
          <a:xfrm>
            <a:off x="1586125" y="2741022"/>
            <a:ext cx="902500" cy="798700"/>
          </a:xfrm>
          <a:prstGeom prst="rect">
            <a:avLst/>
          </a:prstGeom>
          <a:noFill/>
          <a:ln>
            <a:noFill/>
          </a:ln>
        </p:spPr>
      </p:pic>
      <p:pic>
        <p:nvPicPr>
          <p:cNvPr id="210" name="Google Shape;210;p21"/>
          <p:cNvPicPr preferRelativeResize="0"/>
          <p:nvPr/>
        </p:nvPicPr>
        <p:blipFill>
          <a:blip r:embed="rId7">
            <a:alphaModFix/>
          </a:blip>
          <a:stretch>
            <a:fillRect/>
          </a:stretch>
        </p:blipFill>
        <p:spPr>
          <a:xfrm>
            <a:off x="487275" y="1202578"/>
            <a:ext cx="1172575" cy="127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