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5"/>
    <p:sldMasterId id="2147483648" r:id="rId6"/>
  </p:sldMasterIdLst>
  <p:notesMasterIdLst>
    <p:notesMasterId r:id="rId45"/>
  </p:notesMasterIdLst>
  <p:handoutMasterIdLst>
    <p:handoutMasterId r:id="rId46"/>
  </p:handoutMasterIdLst>
  <p:sldIdLst>
    <p:sldId id="497" r:id="rId7"/>
    <p:sldId id="331" r:id="rId8"/>
    <p:sldId id="437" r:id="rId9"/>
    <p:sldId id="532" r:id="rId10"/>
    <p:sldId id="500" r:id="rId11"/>
    <p:sldId id="501" r:id="rId12"/>
    <p:sldId id="383" r:id="rId13"/>
    <p:sldId id="487" r:id="rId14"/>
    <p:sldId id="515" r:id="rId15"/>
    <p:sldId id="503" r:id="rId16"/>
    <p:sldId id="534" r:id="rId17"/>
    <p:sldId id="491" r:id="rId18"/>
    <p:sldId id="442" r:id="rId19"/>
    <p:sldId id="453" r:id="rId20"/>
    <p:sldId id="538" r:id="rId21"/>
    <p:sldId id="539" r:id="rId22"/>
    <p:sldId id="540" r:id="rId23"/>
    <p:sldId id="541" r:id="rId24"/>
    <p:sldId id="545" r:id="rId25"/>
    <p:sldId id="543" r:id="rId26"/>
    <p:sldId id="544" r:id="rId27"/>
    <p:sldId id="542" r:id="rId28"/>
    <p:sldId id="546" r:id="rId29"/>
    <p:sldId id="547" r:id="rId30"/>
    <p:sldId id="511" r:id="rId31"/>
    <p:sldId id="510" r:id="rId32"/>
    <p:sldId id="512" r:id="rId33"/>
    <p:sldId id="548" r:id="rId34"/>
    <p:sldId id="493" r:id="rId35"/>
    <p:sldId id="435" r:id="rId36"/>
    <p:sldId id="494" r:id="rId37"/>
    <p:sldId id="495" r:id="rId38"/>
    <p:sldId id="436" r:id="rId39"/>
    <p:sldId id="484" r:id="rId40"/>
    <p:sldId id="342" r:id="rId41"/>
    <p:sldId id="467" r:id="rId42"/>
    <p:sldId id="419" r:id="rId43"/>
    <p:sldId id="537" r:id="rId44"/>
  </p:sldIdLst>
  <p:sldSz cx="12192000" cy="6858000"/>
  <p:notesSz cx="7010400" cy="9296400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0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woods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151C77"/>
    <a:srgbClr val="000099"/>
    <a:srgbClr val="EAEAEA"/>
    <a:srgbClr val="000066"/>
    <a:srgbClr val="5F5F5F"/>
    <a:srgbClr val="DDDDDD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A32A53-5140-4790-E5E0-D632D78FE156}" v="29" dt="2024-06-20T14:09:05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520"/>
        <p:guide pos="3792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ags" Target="tags/tag1.xml"/><Relationship Id="rId50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notesMaster" Target="notesMasters/notesMaster1.xml"/><Relationship Id="rId53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commentAuthors" Target="commentAuthors.xml"/><Relationship Id="rId8" Type="http://schemas.openxmlformats.org/officeDocument/2006/relationships/slide" Target="slides/slide2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35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85" tIns="46095" rIns="92185" bIns="46095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5263" y="0"/>
            <a:ext cx="30035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85" tIns="46095" rIns="92185" bIns="46095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/>
            </a:lvl1pPr>
          </a:lstStyle>
          <a:p>
            <a:pPr>
              <a:defRPr/>
            </a:pPr>
            <a:fld id="{45C86469-E7F7-4A7B-994F-B1375DDBC7FF}" type="datetime1">
              <a:rPr lang="en-US"/>
              <a:pPr>
                <a:defRPr/>
              </a:pPr>
              <a:t>6/20/2024</a:t>
            </a:fld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3325"/>
            <a:ext cx="30035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85" tIns="46095" rIns="92185" bIns="46095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5263" y="8823325"/>
            <a:ext cx="30035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85" tIns="46095" rIns="92185" bIns="46095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/>
            </a:lvl1pPr>
          </a:lstStyle>
          <a:p>
            <a:pPr>
              <a:defRPr/>
            </a:pPr>
            <a:fld id="{DC3F7C3D-BEFA-4860-BC63-4241E6C95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21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35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85" tIns="46095" rIns="92185" bIns="46095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5263" y="0"/>
            <a:ext cx="30035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85" tIns="46095" rIns="92185" bIns="46095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/>
            </a:lvl1pPr>
          </a:lstStyle>
          <a:p>
            <a:pPr>
              <a:defRPr/>
            </a:pPr>
            <a:fld id="{15095FA0-E726-4E41-82F5-03C2D0A46EC4}" type="datetime1">
              <a:rPr lang="en-US"/>
              <a:pPr>
                <a:defRPr/>
              </a:pPr>
              <a:t>6/20/2024</a:t>
            </a:fld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6713" y="688975"/>
            <a:ext cx="6275387" cy="353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49763"/>
            <a:ext cx="5157787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85" tIns="46095" rIns="92185" bIns="46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035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85" tIns="46095" rIns="92185" bIns="46095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5263" y="8823325"/>
            <a:ext cx="30035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85" tIns="46095" rIns="92185" bIns="46095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/>
            </a:lvl1pPr>
          </a:lstStyle>
          <a:p>
            <a:pPr>
              <a:defRPr/>
            </a:pPr>
            <a:fld id="{364FB12C-B827-43C3-98A8-18A6B228E0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11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6EB12C1-F27E-4244-B949-716BD2C30210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4005263" y="8823325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5" tIns="46095" rIns="92185" bIns="46095" anchor="b"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DD0F4679-BEFC-44B6-AF21-BF325C09EAB6}" type="slidenum">
              <a:rPr lang="en-US" altLang="en-US"/>
              <a:pPr algn="r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6713" y="688975"/>
            <a:ext cx="6275387" cy="3530600"/>
          </a:xfrm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1000">
                <a:latin typeface="Arial"/>
                <a:cs typeface="Arial"/>
              </a:rPr>
              <a:t>Jeff</a:t>
            </a:r>
          </a:p>
          <a:p>
            <a:pPr>
              <a:lnSpc>
                <a:spcPct val="130000"/>
              </a:lnSpc>
            </a:pPr>
            <a:endParaRPr lang="en-US" altLang="en-US" sz="1000">
              <a:latin typeface="Arial"/>
              <a:cs typeface="Arial"/>
            </a:endParaRPr>
          </a:p>
          <a:p>
            <a:pPr>
              <a:lnSpc>
                <a:spcPct val="130000"/>
              </a:lnSpc>
            </a:pPr>
            <a:endParaRPr lang="en-US" altLang="en-US" sz="1000">
              <a:latin typeface="Arial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en-US" altLang="en-US" sz="1000">
                <a:latin typeface="Arial"/>
                <a:cs typeface="Arial"/>
              </a:rPr>
              <a:t>Purpose of brief:  To present an Acquisition Strategy at the Development RFP Release Decision Point. Remember, this is only to get approval to release and RFP.  This is NOT source selection or a MS-B decision.</a:t>
            </a:r>
            <a:endParaRPr lang="en-US"/>
          </a:p>
          <a:p>
            <a:pPr eaLnBrk="1" hangingPunct="1">
              <a:lnSpc>
                <a:spcPct val="130000"/>
              </a:lnSpc>
            </a:pPr>
            <a:endParaRPr lang="en-US" altLang="en-US" sz="1000">
              <a:latin typeface="Arial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000">
                <a:latin typeface="Arial"/>
                <a:cs typeface="Arial"/>
              </a:rPr>
              <a:t>Stick closely to the </a:t>
            </a:r>
            <a:r>
              <a:rPr lang="en-US" altLang="en-US" sz="1000" b="0">
                <a:latin typeface="Arial"/>
                <a:cs typeface="Arial"/>
              </a:rPr>
              <a:t>template. </a:t>
            </a:r>
            <a:r>
              <a:rPr lang="en-US" altLang="en-US" sz="1000" b="0" baseline="0">
                <a:latin typeface="Arial"/>
                <a:cs typeface="Arial"/>
              </a:rPr>
              <a:t>The </a:t>
            </a:r>
            <a:r>
              <a:rPr lang="en-US" altLang="en-US" sz="1000" b="1" baseline="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lang="en-US" altLang="en-US" sz="1000" b="1" baseline="0">
                <a:latin typeface="Arial"/>
                <a:cs typeface="Arial"/>
              </a:rPr>
              <a:t> </a:t>
            </a:r>
            <a:r>
              <a:rPr lang="en-US" altLang="en-US" sz="1000" b="0" baseline="0">
                <a:latin typeface="Arial"/>
                <a:cs typeface="Arial"/>
              </a:rPr>
              <a:t>text identifies parts of the presentation that need to be filled in.</a:t>
            </a:r>
            <a:r>
              <a:rPr lang="en-US" altLang="en-US" sz="1000">
                <a:latin typeface="Arial"/>
                <a:cs typeface="Arial"/>
              </a:rPr>
              <a:t> </a:t>
            </a:r>
            <a:r>
              <a:rPr lang="en-US" altLang="en-US" sz="1000" b="0" baseline="0">
                <a:latin typeface="Arial"/>
                <a:cs typeface="Arial"/>
              </a:rPr>
              <a:t> Feel free to change it back to black.</a:t>
            </a:r>
            <a:r>
              <a:rPr lang="en-US" altLang="en-US" sz="1000">
                <a:latin typeface="Arial"/>
                <a:cs typeface="Arial"/>
              </a:rPr>
              <a:t>  </a:t>
            </a:r>
            <a:endParaRPr lang="en-US" altLang="en-US" sz="1000" b="0" baseline="0">
              <a:latin typeface="Arial" charset="0"/>
              <a:cs typeface="Arial"/>
            </a:endParaRPr>
          </a:p>
          <a:p>
            <a:pPr eaLnBrk="1" hangingPunct="1">
              <a:lnSpc>
                <a:spcPct val="130000"/>
              </a:lnSpc>
            </a:pPr>
            <a:endParaRPr lang="en-US" altLang="en-US" sz="1000" b="0" baseline="0">
              <a:latin typeface="Arial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000" b="0">
                <a:latin typeface="Arial"/>
                <a:cs typeface="Arial"/>
              </a:rPr>
              <a:t>The expectation is that the team will divide the presentation up evenly.</a:t>
            </a:r>
            <a:r>
              <a:rPr lang="en-US" altLang="en-US" sz="1000">
                <a:latin typeface="Arial"/>
                <a:cs typeface="Arial"/>
              </a:rPr>
              <a:t> </a:t>
            </a:r>
            <a:r>
              <a:rPr lang="en-US" altLang="en-US" sz="1000" b="0">
                <a:latin typeface="Arial"/>
                <a:cs typeface="Arial"/>
              </a:rPr>
              <a:t> Everyone should have an opportunity to brief a portion of the ASP.</a:t>
            </a:r>
            <a:r>
              <a:rPr lang="en-US" altLang="en-US" sz="1000">
                <a:latin typeface="Arial"/>
                <a:cs typeface="Arial"/>
              </a:rPr>
              <a:t> </a:t>
            </a:r>
            <a:r>
              <a:rPr lang="en-US" altLang="en-US" sz="1000" b="0">
                <a:latin typeface="Arial"/>
                <a:cs typeface="Arial"/>
              </a:rPr>
              <a:t> This is a good opportunity to practice briefing.</a:t>
            </a:r>
            <a:r>
              <a:rPr lang="en-US" altLang="en-US" sz="1000">
                <a:latin typeface="Arial"/>
                <a:cs typeface="Arial"/>
              </a:rPr>
              <a:t> </a:t>
            </a:r>
            <a:r>
              <a:rPr lang="en-US" altLang="en-US" sz="1000" b="0">
                <a:latin typeface="Arial"/>
                <a:cs typeface="Arial"/>
              </a:rPr>
              <a:t> It is also ok to have notes in front of you during the presentation.</a:t>
            </a:r>
            <a:r>
              <a:rPr lang="en-US" altLang="en-US" sz="1000">
                <a:latin typeface="Arial"/>
                <a:cs typeface="Arial"/>
              </a:rPr>
              <a:t> </a:t>
            </a:r>
            <a:endParaRPr lang="en-US" altLang="en-US" sz="1000" b="0">
              <a:latin typeface="Arial" charset="0"/>
              <a:cs typeface="Arial"/>
            </a:endParaRPr>
          </a:p>
          <a:p>
            <a:pPr eaLnBrk="1" hangingPunct="1">
              <a:lnSpc>
                <a:spcPct val="130000"/>
              </a:lnSpc>
            </a:pPr>
            <a:endParaRPr lang="en-US" altLang="en-US" sz="1000" b="0">
              <a:latin typeface="Arial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000" b="0">
                <a:latin typeface="Arial"/>
                <a:cs typeface="Arial"/>
              </a:rPr>
              <a:t>Although the intent is to mimic an actual ASP Panel brief, well timed and non-offensive humor is ok… just don’t go overboard.</a:t>
            </a:r>
            <a:r>
              <a:rPr lang="en-US" altLang="en-US" sz="1000">
                <a:latin typeface="Arial"/>
                <a:cs typeface="Arial"/>
              </a:rPr>
              <a:t> </a:t>
            </a:r>
            <a:endParaRPr lang="en-US" altLang="en-US" sz="1000" b="0">
              <a:latin typeface="Arial" charset="0"/>
              <a:cs typeface="Arial"/>
            </a:endParaRPr>
          </a:p>
          <a:p>
            <a:pPr eaLnBrk="1" hangingPunct="1">
              <a:lnSpc>
                <a:spcPct val="130000"/>
              </a:lnSpc>
            </a:pPr>
            <a:endParaRPr lang="en-US" altLang="en-US" sz="1000" b="1">
              <a:latin typeface="Arial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en-US" sz="1000">
              <a:latin typeface="Arial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en-US" sz="1000">
              <a:latin typeface="Arial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en-US" sz="1000">
              <a:latin typeface="Arial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en-US" sz="1000">
              <a:latin typeface="Arial" charset="0"/>
            </a:endParaRPr>
          </a:p>
          <a:p>
            <a:pPr eaLnBrk="1" hangingPunct="1"/>
            <a:endParaRPr lang="en-US" altLang="en-US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84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66713" y="688975"/>
            <a:ext cx="6275387" cy="3530600"/>
          </a:xfrm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/>
                <a:cs typeface="Arial"/>
              </a:rPr>
              <a:t>Everyone:</a:t>
            </a:r>
            <a:endParaRPr lang="en-US" altLang="en-US">
              <a:latin typeface="Arial" charset="0"/>
              <a:cs typeface="Arial"/>
            </a:endParaRPr>
          </a:p>
          <a:p>
            <a:pPr>
              <a:spcBef>
                <a:spcPct val="0"/>
              </a:spcBef>
            </a:pPr>
            <a:r>
              <a:rPr lang="en-US" altLang="en-US">
                <a:latin typeface="Arial"/>
                <a:cs typeface="Arial"/>
              </a:rPr>
              <a:t>Budget difference:</a:t>
            </a:r>
            <a:endParaRPr lang="en-US" altLang="en-US" sz="1200" b="0">
              <a:latin typeface="Arial" charset="0"/>
              <a:cs typeface="Arial"/>
            </a:endParaRPr>
          </a:p>
          <a:p>
            <a:pPr>
              <a:spcBef>
                <a:spcPct val="0"/>
              </a:spcBef>
            </a:pPr>
            <a:r>
              <a:rPr lang="en-US" altLang="en-US">
                <a:latin typeface="Arial"/>
                <a:cs typeface="Arial"/>
              </a:rPr>
              <a:t>President budget &amp; Program budget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baseline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baseline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0750"/>
            <a:fld id="{92BD47B5-A8C6-4A34-A74B-5AAC2437F326}" type="slidenum">
              <a:rPr lang="en-US" smtClean="0"/>
              <a:pPr defTabSz="92075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48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6713" y="688975"/>
            <a:ext cx="6275387" cy="3530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>
                <a:latin typeface="Arial"/>
                <a:cs typeface="Arial"/>
              </a:rPr>
              <a:t>Jeff/ Dawson:</a:t>
            </a:r>
            <a:endParaRPr lang="en-US"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>
                <a:latin typeface="Arial"/>
                <a:cs typeface="Arial"/>
              </a:rPr>
              <a:t>Speak to the key dates</a:t>
            </a:r>
            <a:endParaRPr lang="en-US">
              <a:cs typeface="Times New Roman"/>
            </a:endParaRPr>
          </a:p>
          <a:p>
            <a:pPr eaLnBrk="1" hangingPunct="1">
              <a:spcBef>
                <a:spcPct val="0"/>
              </a:spcBef>
            </a:pPr>
            <a:endParaRPr lang="en-US" altLang="en-US" sz="1200" b="1" i="1" u="sng"/>
          </a:p>
          <a:p>
            <a:pPr eaLnBrk="1" hangingPunct="1">
              <a:spcBef>
                <a:spcPct val="0"/>
              </a:spcBef>
            </a:pPr>
            <a:r>
              <a:rPr lang="en-US" altLang="en-US" b="1">
                <a:latin typeface="Times New Roman"/>
                <a:cs typeface="Times New Roman"/>
              </a:rPr>
              <a:t>FCA: Functional Configuration Audit. D</a:t>
            </a:r>
            <a:r>
              <a:rPr lang="en-US" b="1">
                <a:latin typeface="Times New Roman"/>
                <a:cs typeface="Times New Roman"/>
              </a:rPr>
              <a:t>emonstrates that Engineering and Manufacturing Development product is sufficiently mature for entrance into LRIP.</a:t>
            </a:r>
          </a:p>
          <a:p>
            <a:pPr>
              <a:spcBef>
                <a:spcPct val="0"/>
              </a:spcBef>
            </a:pPr>
            <a:r>
              <a:rPr lang="en-US" b="1">
                <a:latin typeface="Times New Roman"/>
                <a:cs typeface="Times New Roman"/>
              </a:rPr>
              <a:t>PCA: Physical Configuration Audit. Conducted around FRP decision and confirms that the manufacturing processes, quality control system, measurement, and test equipment, and training are adequately planned, tracked, and controlled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4FB12C-B827-43C3-98A8-18A6B228E08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3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6713" y="688975"/>
            <a:ext cx="6275387" cy="3530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/>
                <a:cs typeface="Arial"/>
              </a:rPr>
              <a:t>Jeff: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4FB12C-B827-43C3-98A8-18A6B228E08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27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5AE3259-E20D-4912-A174-0778852EFE26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4005263" y="8823325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5" tIns="46095" rIns="92185" bIns="46095" anchor="b"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BB7FE70-6A71-405B-BA14-2785515A25F3}" type="slidenum">
              <a:rPr lang="en-US" altLang="en-US"/>
              <a:pPr algn="r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89663" cy="3482975"/>
          </a:xfrm>
          <a:ln w="12700" cap="flat"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4416425"/>
            <a:ext cx="5221288" cy="45164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45" tIns="46574" rIns="93145" bIns="46574"/>
          <a:lstStyle/>
          <a:p>
            <a:pPr eaLnBrk="1" hangingPunct="1">
              <a:spcBef>
                <a:spcPct val="0"/>
              </a:spcBef>
            </a:pPr>
            <a:r>
              <a:rPr lang="en-US" altLang="en-US" sz="1000" b="0">
                <a:latin typeface="Arial" charset="0"/>
              </a:rPr>
              <a:t>This slide should be completed after the risks have been completed (</a:t>
            </a:r>
            <a:r>
              <a:rPr lang="en-US" altLang="en-US" sz="1000" b="1">
                <a:latin typeface="Arial" charset="0"/>
              </a:rPr>
              <a:t>Risk lesson</a:t>
            </a:r>
            <a:r>
              <a:rPr lang="en-US" altLang="en-US" sz="1000" b="0">
                <a:latin typeface="Arial" charset="0"/>
              </a:rPr>
              <a:t>).    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000" b="0">
                <a:latin typeface="Arial" charset="0"/>
              </a:rPr>
              <a:t>You will need information from the </a:t>
            </a:r>
            <a:r>
              <a:rPr lang="en-US" altLang="en-US" sz="1000" b="1">
                <a:latin typeface="Arial" charset="0"/>
              </a:rPr>
              <a:t>Risk tab </a:t>
            </a:r>
            <a:r>
              <a:rPr lang="en-US" altLang="en-US" sz="1000" b="0">
                <a:latin typeface="Arial" charset="0"/>
              </a:rPr>
              <a:t>of the </a:t>
            </a:r>
            <a:r>
              <a:rPr lang="en-US" altLang="en-US" sz="1000" b="1">
                <a:latin typeface="Arial" charset="0"/>
              </a:rPr>
              <a:t>T-LAS Worksheet</a:t>
            </a:r>
            <a:r>
              <a:rPr lang="en-US" altLang="en-US" sz="1000" b="0">
                <a:latin typeface="Arial" charset="0"/>
              </a:rPr>
              <a:t>. </a:t>
            </a:r>
            <a:endParaRPr lang="en-US" sz="1000"/>
          </a:p>
          <a:p>
            <a:pPr eaLnBrk="1" hangingPunct="1"/>
            <a:endParaRPr lang="en-US" altLang="en-US" sz="1000" b="0">
              <a:latin typeface="Arial" charset="0"/>
            </a:endParaRPr>
          </a:p>
          <a:p>
            <a:pPr eaLnBrk="1" hangingPunct="1"/>
            <a:r>
              <a:rPr lang="en-US" altLang="en-US" sz="1000" b="0">
                <a:latin typeface="Arial" charset="0"/>
              </a:rPr>
              <a:t>R1 – Contractor’s 1</a:t>
            </a:r>
            <a:r>
              <a:rPr lang="en-US" altLang="en-US" sz="1000" b="0" baseline="30000">
                <a:latin typeface="Arial" charset="0"/>
              </a:rPr>
              <a:t>st</a:t>
            </a:r>
            <a:r>
              <a:rPr lang="en-US" altLang="en-US" sz="1000" b="0">
                <a:latin typeface="Arial" charset="0"/>
              </a:rPr>
              <a:t> risk</a:t>
            </a:r>
          </a:p>
          <a:p>
            <a:pPr eaLnBrk="1" hangingPunct="1"/>
            <a:r>
              <a:rPr lang="en-US" altLang="en-US" sz="1000" b="0">
                <a:latin typeface="Arial" charset="0"/>
              </a:rPr>
              <a:t>R2 – Contractor’s 2</a:t>
            </a:r>
            <a:r>
              <a:rPr lang="en-US" altLang="en-US" sz="1000" b="0" baseline="30000">
                <a:latin typeface="Arial" charset="0"/>
              </a:rPr>
              <a:t>nd</a:t>
            </a:r>
            <a:r>
              <a:rPr lang="en-US" altLang="en-US" sz="1000" b="0">
                <a:latin typeface="Arial" charset="0"/>
              </a:rPr>
              <a:t> Risk.</a:t>
            </a:r>
          </a:p>
          <a:p>
            <a:pPr eaLnBrk="1" hangingPunct="1"/>
            <a:r>
              <a:rPr lang="en-US" altLang="en-US" sz="1000" b="0">
                <a:latin typeface="Arial" charset="0"/>
              </a:rPr>
              <a:t>The arrow shows how the risks changes from pre-risk to post risk w/handling.  Example above should Risk 2 (R2) going from High (red) to Low(green) after risk mitigation.</a:t>
            </a:r>
          </a:p>
          <a:p>
            <a:pPr eaLnBrk="1" hangingPunct="1"/>
            <a:endParaRPr lang="en-US" altLang="en-US" sz="1000">
              <a:latin typeface="Arial" charset="0"/>
            </a:endParaRPr>
          </a:p>
          <a:p>
            <a:pPr eaLnBrk="1" hangingPunct="1"/>
            <a:endParaRPr lang="en-US" altLang="en-US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789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36E3CB2-8278-48DC-BB05-8CD140C9847D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4005263" y="8823325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5" tIns="46095" rIns="92185" bIns="46095" anchor="b"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E458B90-7A9F-48E2-84B6-0C6D70BCD684}" type="slidenum">
              <a:rPr lang="en-US" altLang="en-US"/>
              <a:pPr algn="r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25" y="688975"/>
            <a:ext cx="6278563" cy="3532188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1100" b="0">
                <a:latin typeface="Arial" charset="0"/>
              </a:rPr>
              <a:t>This slide can be completed after the </a:t>
            </a:r>
            <a:r>
              <a:rPr lang="en-US" altLang="en-US" sz="1100" b="1">
                <a:latin typeface="Arial" charset="0"/>
              </a:rPr>
              <a:t>Risk Management lesson</a:t>
            </a:r>
            <a:r>
              <a:rPr lang="en-US" altLang="en-US" sz="1100" b="0">
                <a:latin typeface="Arial" charset="0"/>
              </a:rPr>
              <a:t>.    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100" b="0">
                <a:latin typeface="Arial" charset="0"/>
              </a:rPr>
              <a:t>You will need information from the </a:t>
            </a:r>
            <a:r>
              <a:rPr lang="en-US" altLang="en-US" sz="1100" b="1">
                <a:latin typeface="Arial" charset="0"/>
              </a:rPr>
              <a:t>Risk tab </a:t>
            </a:r>
            <a:r>
              <a:rPr lang="en-US" altLang="en-US" sz="1100" b="0">
                <a:latin typeface="Arial" charset="0"/>
              </a:rPr>
              <a:t>of the </a:t>
            </a:r>
            <a:r>
              <a:rPr lang="en-US" altLang="en-US" sz="1100" b="1">
                <a:latin typeface="Arial" charset="0"/>
              </a:rPr>
              <a:t>T-LAS Worksheet</a:t>
            </a:r>
            <a:r>
              <a:rPr lang="en-US" altLang="en-US" sz="1100" b="0">
                <a:latin typeface="Arial" charset="0"/>
              </a:rPr>
              <a:t>. </a:t>
            </a:r>
            <a:endParaRPr lang="en-US" sz="1100"/>
          </a:p>
          <a:p>
            <a:pPr eaLnBrk="1" hangingPunct="1"/>
            <a:endParaRPr lang="en-US" altLang="en-US" sz="1100" b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100">
                <a:latin typeface="Arial" charset="0"/>
              </a:rPr>
              <a:t>Be prepared to brief this from top to bottom.</a:t>
            </a:r>
          </a:p>
        </p:txBody>
      </p:sp>
    </p:spTree>
    <p:extLst>
      <p:ext uri="{BB962C8B-B14F-4D97-AF65-F5344CB8AC3E}">
        <p14:creationId xmlns:p14="http://schemas.microsoft.com/office/powerpoint/2010/main" val="1647171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36E3CB2-8278-48DC-BB05-8CD140C9847D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4005263" y="8823325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5" tIns="46095" rIns="92185" bIns="46095" anchor="b"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E458B90-7A9F-48E2-84B6-0C6D70BCD684}" type="slidenum">
              <a:rPr lang="en-US" altLang="en-US"/>
              <a:pPr algn="r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25" y="688975"/>
            <a:ext cx="6278563" cy="3532188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1100" b="0">
                <a:latin typeface="Arial" charset="0"/>
              </a:rPr>
              <a:t>This slide can be completed after the </a:t>
            </a:r>
            <a:r>
              <a:rPr lang="en-US" altLang="en-US" sz="1100" b="1">
                <a:latin typeface="Arial" charset="0"/>
              </a:rPr>
              <a:t>Risk Management lesson</a:t>
            </a:r>
            <a:r>
              <a:rPr lang="en-US" altLang="en-US" sz="1100" b="0">
                <a:latin typeface="Arial" charset="0"/>
              </a:rPr>
              <a:t>.    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100" b="0">
                <a:latin typeface="Arial" charset="0"/>
              </a:rPr>
              <a:t>You will need information from the </a:t>
            </a:r>
            <a:r>
              <a:rPr lang="en-US" altLang="en-US" sz="1100" b="1">
                <a:latin typeface="Arial" charset="0"/>
              </a:rPr>
              <a:t>Risk tab </a:t>
            </a:r>
            <a:r>
              <a:rPr lang="en-US" altLang="en-US" sz="1100" b="0">
                <a:latin typeface="Arial" charset="0"/>
              </a:rPr>
              <a:t>of the </a:t>
            </a:r>
            <a:r>
              <a:rPr lang="en-US" altLang="en-US" sz="1100" b="1">
                <a:latin typeface="Arial" charset="0"/>
              </a:rPr>
              <a:t>T-LAS Worksheet</a:t>
            </a:r>
            <a:r>
              <a:rPr lang="en-US" altLang="en-US" sz="1100" b="0">
                <a:latin typeface="Arial" charset="0"/>
              </a:rPr>
              <a:t>. </a:t>
            </a:r>
            <a:endParaRPr lang="en-US" sz="1100"/>
          </a:p>
          <a:p>
            <a:pPr eaLnBrk="1" hangingPunct="1"/>
            <a:endParaRPr lang="en-US" altLang="en-US" sz="1100" b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100">
                <a:latin typeface="Arial" charset="0"/>
              </a:rPr>
              <a:t>Be prepared to brief this from top to bottom.</a:t>
            </a:r>
          </a:p>
          <a:p>
            <a:pPr>
              <a:lnSpc>
                <a:spcPct val="90000"/>
              </a:lnSpc>
            </a:pPr>
            <a:endParaRPr lang="en-US" altLang="en-US" sz="11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718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5AE3259-E20D-4912-A174-0778852EFE26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4005263" y="8823325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5" tIns="46095" rIns="92185" bIns="46095" anchor="b"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BB7FE70-6A71-405B-BA14-2785515A25F3}" type="slidenum">
              <a:rPr lang="en-US" altLang="en-US"/>
              <a:pPr algn="r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89663" cy="3482975"/>
          </a:xfrm>
          <a:ln w="12700" cap="flat"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4416425"/>
            <a:ext cx="5221288" cy="45164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45" tIns="46574" rIns="93145" bIns="46574"/>
          <a:lstStyle/>
          <a:p>
            <a:pPr eaLnBrk="1" hangingPunct="1">
              <a:spcBef>
                <a:spcPct val="0"/>
              </a:spcBef>
            </a:pPr>
            <a:r>
              <a:rPr lang="en-US" altLang="en-US" sz="1000" b="0">
                <a:latin typeface="Arial" charset="0"/>
              </a:rPr>
              <a:t>This slide should be completed after the risks have been completed (</a:t>
            </a:r>
            <a:r>
              <a:rPr lang="en-US" altLang="en-US" sz="1000" b="1">
                <a:latin typeface="Arial" charset="0"/>
              </a:rPr>
              <a:t>Risk lesson</a:t>
            </a:r>
            <a:r>
              <a:rPr lang="en-US" altLang="en-US" sz="1000" b="0">
                <a:latin typeface="Arial" charset="0"/>
              </a:rPr>
              <a:t>).    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000" b="0">
                <a:latin typeface="Arial" charset="0"/>
              </a:rPr>
              <a:t>You will need information from the </a:t>
            </a:r>
            <a:r>
              <a:rPr lang="en-US" altLang="en-US" sz="1000" b="1">
                <a:latin typeface="Arial" charset="0"/>
              </a:rPr>
              <a:t>Risk tab </a:t>
            </a:r>
            <a:r>
              <a:rPr lang="en-US" altLang="en-US" sz="1000" b="0">
                <a:latin typeface="Arial" charset="0"/>
              </a:rPr>
              <a:t>of the </a:t>
            </a:r>
            <a:r>
              <a:rPr lang="en-US" altLang="en-US" sz="1000" b="1">
                <a:latin typeface="Arial" charset="0"/>
              </a:rPr>
              <a:t>T-LAS Worksheet</a:t>
            </a:r>
            <a:r>
              <a:rPr lang="en-US" altLang="en-US" sz="1000" b="0">
                <a:latin typeface="Arial" charset="0"/>
              </a:rPr>
              <a:t>. </a:t>
            </a:r>
            <a:endParaRPr lang="en-US" sz="1000"/>
          </a:p>
          <a:p>
            <a:pPr eaLnBrk="1" hangingPunct="1"/>
            <a:endParaRPr lang="en-US" altLang="en-US" sz="1000" b="0">
              <a:latin typeface="Arial" charset="0"/>
            </a:endParaRPr>
          </a:p>
          <a:p>
            <a:pPr eaLnBrk="1" hangingPunct="1"/>
            <a:r>
              <a:rPr lang="en-US" altLang="en-US" sz="1000" b="0">
                <a:latin typeface="Arial" charset="0"/>
              </a:rPr>
              <a:t>R1 – Contractor’s 1</a:t>
            </a:r>
            <a:r>
              <a:rPr lang="en-US" altLang="en-US" sz="1000" b="0" baseline="30000">
                <a:latin typeface="Arial" charset="0"/>
              </a:rPr>
              <a:t>st</a:t>
            </a:r>
            <a:r>
              <a:rPr lang="en-US" altLang="en-US" sz="1000" b="0">
                <a:latin typeface="Arial" charset="0"/>
              </a:rPr>
              <a:t> risk</a:t>
            </a:r>
          </a:p>
          <a:p>
            <a:pPr eaLnBrk="1" hangingPunct="1"/>
            <a:r>
              <a:rPr lang="en-US" altLang="en-US" sz="1000" b="0">
                <a:latin typeface="Arial" charset="0"/>
              </a:rPr>
              <a:t>R2 – Contractor’s 2</a:t>
            </a:r>
            <a:r>
              <a:rPr lang="en-US" altLang="en-US" sz="1000" b="0" baseline="30000">
                <a:latin typeface="Arial" charset="0"/>
              </a:rPr>
              <a:t>nd</a:t>
            </a:r>
            <a:r>
              <a:rPr lang="en-US" altLang="en-US" sz="1000" b="0">
                <a:latin typeface="Arial" charset="0"/>
              </a:rPr>
              <a:t> Risk.</a:t>
            </a:r>
          </a:p>
          <a:p>
            <a:pPr eaLnBrk="1" hangingPunct="1"/>
            <a:r>
              <a:rPr lang="en-US" altLang="en-US" sz="1000" b="0">
                <a:latin typeface="Arial" charset="0"/>
              </a:rPr>
              <a:t>The arrow shows how the risks changes from pre-risk to post risk w/handling.  Example above should Risk 2 (R2) going from High (red) to Low(green) after risk mitigation.</a:t>
            </a:r>
          </a:p>
          <a:p>
            <a:pPr eaLnBrk="1" hangingPunct="1"/>
            <a:endParaRPr lang="en-US" altLang="en-US" sz="1000">
              <a:latin typeface="Arial" charset="0"/>
            </a:endParaRPr>
          </a:p>
          <a:p>
            <a:pPr eaLnBrk="1" hangingPunct="1"/>
            <a:endParaRPr lang="en-US" altLang="en-US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571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36E3CB2-8278-48DC-BB05-8CD140C9847D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4005263" y="8823325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5" tIns="46095" rIns="92185" bIns="46095" anchor="b"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E458B90-7A9F-48E2-84B6-0C6D70BCD684}" type="slidenum">
              <a:rPr lang="en-US" altLang="en-US"/>
              <a:pPr algn="r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25" y="688975"/>
            <a:ext cx="6278563" cy="3532188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1100" b="0">
                <a:latin typeface="Arial"/>
                <a:cs typeface="Arial"/>
              </a:rPr>
              <a:t>This slide can be completed after the </a:t>
            </a:r>
            <a:r>
              <a:rPr lang="en-US" altLang="en-US" sz="1100" b="1">
                <a:latin typeface="Arial"/>
                <a:cs typeface="Arial"/>
              </a:rPr>
              <a:t>Risk Management lesson</a:t>
            </a:r>
            <a:r>
              <a:rPr lang="en-US" altLang="en-US" sz="1100" b="0">
                <a:latin typeface="Arial"/>
                <a:cs typeface="Arial"/>
              </a:rPr>
              <a:t>.</a:t>
            </a:r>
            <a:r>
              <a:rPr lang="en-US" altLang="en-US" sz="1100">
                <a:latin typeface="Arial"/>
                <a:cs typeface="Arial"/>
              </a:rPr>
              <a:t>     </a:t>
            </a:r>
            <a:endParaRPr lang="en-US" altLang="en-US" sz="1100" b="0">
              <a:latin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100" b="0">
                <a:latin typeface="Arial"/>
                <a:cs typeface="Arial"/>
              </a:rPr>
              <a:t>You will need information from the </a:t>
            </a:r>
            <a:r>
              <a:rPr lang="en-US" altLang="en-US" sz="1100" b="1">
                <a:latin typeface="Arial"/>
                <a:cs typeface="Arial"/>
              </a:rPr>
              <a:t>Risk tab </a:t>
            </a:r>
            <a:r>
              <a:rPr lang="en-US" altLang="en-US" sz="1100" b="0">
                <a:latin typeface="Arial"/>
                <a:cs typeface="Arial"/>
              </a:rPr>
              <a:t>of the </a:t>
            </a:r>
            <a:r>
              <a:rPr lang="en-US" altLang="en-US" sz="1100" b="1">
                <a:latin typeface="Arial"/>
                <a:cs typeface="Arial"/>
              </a:rPr>
              <a:t>T-LAS Worksheet</a:t>
            </a:r>
            <a:r>
              <a:rPr lang="en-US" altLang="en-US" sz="1100" b="0">
                <a:latin typeface="Arial"/>
                <a:cs typeface="Arial"/>
              </a:rPr>
              <a:t>.</a:t>
            </a:r>
            <a:r>
              <a:rPr lang="en-US" altLang="en-US" sz="1100">
                <a:latin typeface="Arial"/>
                <a:cs typeface="Arial"/>
              </a:rPr>
              <a:t> </a:t>
            </a:r>
            <a:endParaRPr lang="en-US" sz="1100"/>
          </a:p>
          <a:p>
            <a:pPr eaLnBrk="1" hangingPunct="1"/>
            <a:endParaRPr lang="en-US" altLang="en-US" sz="1100" b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100">
                <a:latin typeface="Arial"/>
                <a:cs typeface="Arial"/>
              </a:rPr>
              <a:t>Be prepared to brief this from top to bottom.</a:t>
            </a:r>
          </a:p>
          <a:p>
            <a:pPr>
              <a:lnSpc>
                <a:spcPct val="90000"/>
              </a:lnSpc>
            </a:pPr>
            <a:r>
              <a:rPr lang="en-US" altLang="en-US" sz="1100">
                <a:latin typeface="Arial"/>
                <a:cs typeface="Arial"/>
              </a:rPr>
              <a:t> The corrosion fuel that highly corrosion – more detail – root cause **** for both </a:t>
            </a:r>
            <a:endParaRPr lang="en-US" altLang="en-US" sz="1100">
              <a:latin typeface="Arial" charset="0"/>
              <a:cs typeface="Arial"/>
            </a:endParaRPr>
          </a:p>
          <a:p>
            <a:pPr>
              <a:lnSpc>
                <a:spcPct val="90000"/>
              </a:lnSpc>
            </a:pPr>
            <a:endParaRPr lang="en-US" altLang="en-US" sz="11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993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36E3CB2-8278-48DC-BB05-8CD140C9847D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4005263" y="8823325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5" tIns="46095" rIns="92185" bIns="46095" anchor="b"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E458B90-7A9F-48E2-84B6-0C6D70BCD684}" type="slidenum">
              <a:rPr lang="en-US" altLang="en-US"/>
              <a:pPr algn="r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25" y="688975"/>
            <a:ext cx="6278563" cy="3532188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1100" b="0">
                <a:latin typeface="Arial" charset="0"/>
              </a:rPr>
              <a:t>This slide can be completed after the </a:t>
            </a:r>
            <a:r>
              <a:rPr lang="en-US" altLang="en-US" sz="1100" b="1">
                <a:latin typeface="Arial" charset="0"/>
              </a:rPr>
              <a:t>Risk Management lesson</a:t>
            </a:r>
            <a:r>
              <a:rPr lang="en-US" altLang="en-US" sz="1100" b="0">
                <a:latin typeface="Arial" charset="0"/>
              </a:rPr>
              <a:t>.    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100" b="0">
                <a:latin typeface="Arial" charset="0"/>
              </a:rPr>
              <a:t>You will need information from the </a:t>
            </a:r>
            <a:r>
              <a:rPr lang="en-US" altLang="en-US" sz="1100" b="1">
                <a:latin typeface="Arial" charset="0"/>
              </a:rPr>
              <a:t>Risk tab </a:t>
            </a:r>
            <a:r>
              <a:rPr lang="en-US" altLang="en-US" sz="1100" b="0">
                <a:latin typeface="Arial" charset="0"/>
              </a:rPr>
              <a:t>of the </a:t>
            </a:r>
            <a:r>
              <a:rPr lang="en-US" altLang="en-US" sz="1100" b="1">
                <a:latin typeface="Arial" charset="0"/>
              </a:rPr>
              <a:t>T-LAS Worksheet</a:t>
            </a:r>
            <a:r>
              <a:rPr lang="en-US" altLang="en-US" sz="1100" b="0">
                <a:latin typeface="Arial" charset="0"/>
              </a:rPr>
              <a:t>. </a:t>
            </a:r>
            <a:endParaRPr lang="en-US" sz="1100"/>
          </a:p>
          <a:p>
            <a:pPr eaLnBrk="1" hangingPunct="1"/>
            <a:endParaRPr lang="en-US" altLang="en-US" sz="1100" b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100">
                <a:latin typeface="Arial" charset="0"/>
              </a:rPr>
              <a:t>Be prepared to brief this from top to bottom.</a:t>
            </a:r>
          </a:p>
          <a:p>
            <a:pPr>
              <a:lnSpc>
                <a:spcPct val="90000"/>
              </a:lnSpc>
            </a:pPr>
            <a:endParaRPr lang="en-US" altLang="en-US" sz="11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321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5AE3259-E20D-4912-A174-0778852EFE26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4005263" y="8823325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5" tIns="46095" rIns="92185" bIns="46095" anchor="b"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BB7FE70-6A71-405B-BA14-2785515A25F3}" type="slidenum">
              <a:rPr lang="en-US" altLang="en-US"/>
              <a:pPr algn="r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89663" cy="3482975"/>
          </a:xfrm>
          <a:ln w="12700" cap="flat"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4416425"/>
            <a:ext cx="5221288" cy="45164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45" tIns="46574" rIns="93145" bIns="46574"/>
          <a:lstStyle/>
          <a:p>
            <a:pPr eaLnBrk="1" hangingPunct="1">
              <a:spcBef>
                <a:spcPct val="0"/>
              </a:spcBef>
            </a:pPr>
            <a:r>
              <a:rPr lang="en-US" altLang="en-US" sz="1000" b="0">
                <a:latin typeface="Arial" charset="0"/>
              </a:rPr>
              <a:t>This slide should be completed after the risks have been completed (</a:t>
            </a:r>
            <a:r>
              <a:rPr lang="en-US" altLang="en-US" sz="1000" b="1">
                <a:latin typeface="Arial" charset="0"/>
              </a:rPr>
              <a:t>Risk lesson</a:t>
            </a:r>
            <a:r>
              <a:rPr lang="en-US" altLang="en-US" sz="1000" b="0">
                <a:latin typeface="Arial" charset="0"/>
              </a:rPr>
              <a:t>).    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000" b="0">
                <a:latin typeface="Arial" charset="0"/>
              </a:rPr>
              <a:t>You will need information from the </a:t>
            </a:r>
            <a:r>
              <a:rPr lang="en-US" altLang="en-US" sz="1000" b="1">
                <a:latin typeface="Arial" charset="0"/>
              </a:rPr>
              <a:t>Risk tab </a:t>
            </a:r>
            <a:r>
              <a:rPr lang="en-US" altLang="en-US" sz="1000" b="0">
                <a:latin typeface="Arial" charset="0"/>
              </a:rPr>
              <a:t>of the </a:t>
            </a:r>
            <a:r>
              <a:rPr lang="en-US" altLang="en-US" sz="1000" b="1">
                <a:latin typeface="Arial" charset="0"/>
              </a:rPr>
              <a:t>T-LAS Worksheet</a:t>
            </a:r>
            <a:r>
              <a:rPr lang="en-US" altLang="en-US" sz="1000" b="0">
                <a:latin typeface="Arial" charset="0"/>
              </a:rPr>
              <a:t>. </a:t>
            </a:r>
            <a:endParaRPr lang="en-US" sz="1000"/>
          </a:p>
          <a:p>
            <a:pPr eaLnBrk="1" hangingPunct="1"/>
            <a:endParaRPr lang="en-US" altLang="en-US" sz="1000" b="0">
              <a:latin typeface="Arial" charset="0"/>
            </a:endParaRPr>
          </a:p>
          <a:p>
            <a:pPr eaLnBrk="1" hangingPunct="1"/>
            <a:r>
              <a:rPr lang="en-US" altLang="en-US" sz="1000" b="0">
                <a:latin typeface="Arial" charset="0"/>
              </a:rPr>
              <a:t>R1 – Contractor’s 1</a:t>
            </a:r>
            <a:r>
              <a:rPr lang="en-US" altLang="en-US" sz="1000" b="0" baseline="30000">
                <a:latin typeface="Arial" charset="0"/>
              </a:rPr>
              <a:t>st</a:t>
            </a:r>
            <a:r>
              <a:rPr lang="en-US" altLang="en-US" sz="1000" b="0">
                <a:latin typeface="Arial" charset="0"/>
              </a:rPr>
              <a:t> risk</a:t>
            </a:r>
          </a:p>
          <a:p>
            <a:pPr eaLnBrk="1" hangingPunct="1"/>
            <a:r>
              <a:rPr lang="en-US" altLang="en-US" sz="1000" b="0">
                <a:latin typeface="Arial" charset="0"/>
              </a:rPr>
              <a:t>R2 – Contractor’s 2</a:t>
            </a:r>
            <a:r>
              <a:rPr lang="en-US" altLang="en-US" sz="1000" b="0" baseline="30000">
                <a:latin typeface="Arial" charset="0"/>
              </a:rPr>
              <a:t>nd</a:t>
            </a:r>
            <a:r>
              <a:rPr lang="en-US" altLang="en-US" sz="1000" b="0">
                <a:latin typeface="Arial" charset="0"/>
              </a:rPr>
              <a:t> Risk.</a:t>
            </a:r>
          </a:p>
          <a:p>
            <a:pPr eaLnBrk="1" hangingPunct="1"/>
            <a:r>
              <a:rPr lang="en-US" altLang="en-US" sz="1000" b="0">
                <a:latin typeface="Arial" charset="0"/>
              </a:rPr>
              <a:t>The arrow shows how the risks changes from pre-risk to post risk w/handling.  Example above should Risk 2 (R2) going from High (red) to Low(green) after risk mitigation.</a:t>
            </a:r>
          </a:p>
          <a:p>
            <a:pPr eaLnBrk="1" hangingPunct="1"/>
            <a:endParaRPr lang="en-US" altLang="en-US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195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F2DC8C1-B7E9-4682-A044-56CDA4CB1587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38915" name="Rectangle 7"/>
          <p:cNvSpPr txBox="1">
            <a:spLocks noGrp="1" noChangeArrowheads="1"/>
          </p:cNvSpPr>
          <p:nvPr/>
        </p:nvSpPr>
        <p:spPr bwMode="auto">
          <a:xfrm>
            <a:off x="4005263" y="8823325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5" tIns="46095" rIns="92185" bIns="46095" anchor="b"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0E540C0A-2870-4F33-B051-8626B8AF0F03}" type="slidenum">
              <a:rPr lang="en-US" altLang="en-US"/>
              <a:pPr algn="r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>
                <a:latin typeface="Arial Black"/>
              </a:rPr>
              <a:t>Dawson: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05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36E3CB2-8278-48DC-BB05-8CD140C9847D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4005263" y="8823325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5" tIns="46095" rIns="92185" bIns="46095" anchor="b"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E458B90-7A9F-48E2-84B6-0C6D70BCD684}" type="slidenum">
              <a:rPr lang="en-US" altLang="en-US"/>
              <a:pPr algn="r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25" y="688975"/>
            <a:ext cx="6278563" cy="3532188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1100" b="0">
                <a:latin typeface="Arial" charset="0"/>
              </a:rPr>
              <a:t>This slide can be completed after the </a:t>
            </a:r>
            <a:r>
              <a:rPr lang="en-US" altLang="en-US" sz="1100" b="1">
                <a:latin typeface="Arial" charset="0"/>
              </a:rPr>
              <a:t>Risk Management lesson</a:t>
            </a:r>
            <a:r>
              <a:rPr lang="en-US" altLang="en-US" sz="1100" b="0">
                <a:latin typeface="Arial" charset="0"/>
              </a:rPr>
              <a:t>.    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100" b="0">
                <a:latin typeface="Arial" charset="0"/>
              </a:rPr>
              <a:t>You will need information from the </a:t>
            </a:r>
            <a:r>
              <a:rPr lang="en-US" altLang="en-US" sz="1100" b="1">
                <a:latin typeface="Arial" charset="0"/>
              </a:rPr>
              <a:t>Risk tab </a:t>
            </a:r>
            <a:r>
              <a:rPr lang="en-US" altLang="en-US" sz="1100" b="0">
                <a:latin typeface="Arial" charset="0"/>
              </a:rPr>
              <a:t>of the </a:t>
            </a:r>
            <a:r>
              <a:rPr lang="en-US" altLang="en-US" sz="1100" b="1">
                <a:latin typeface="Arial" charset="0"/>
              </a:rPr>
              <a:t>T-LAS Worksheet</a:t>
            </a:r>
            <a:r>
              <a:rPr lang="en-US" altLang="en-US" sz="1100" b="0">
                <a:latin typeface="Arial" charset="0"/>
              </a:rPr>
              <a:t>. </a:t>
            </a:r>
            <a:endParaRPr lang="en-US" sz="1100"/>
          </a:p>
          <a:p>
            <a:pPr eaLnBrk="1" hangingPunct="1"/>
            <a:endParaRPr lang="en-US" altLang="en-US" sz="1100" b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100">
                <a:latin typeface="Arial" charset="0"/>
              </a:rPr>
              <a:t>Be prepared to brief this from top to bottom.</a:t>
            </a:r>
          </a:p>
          <a:p>
            <a:pPr>
              <a:lnSpc>
                <a:spcPct val="90000"/>
              </a:lnSpc>
            </a:pPr>
            <a:endParaRPr lang="en-US" altLang="en-US" sz="11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331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36E3CB2-8278-48DC-BB05-8CD140C9847D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4005263" y="8823325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5" tIns="46095" rIns="92185" bIns="46095" anchor="b"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E458B90-7A9F-48E2-84B6-0C6D70BCD684}" type="slidenum">
              <a:rPr lang="en-US" altLang="en-US"/>
              <a:pPr algn="r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25" y="688975"/>
            <a:ext cx="6278563" cy="3532188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1100" b="0">
                <a:latin typeface="Arial" charset="0"/>
              </a:rPr>
              <a:t>This slide can be completed after the </a:t>
            </a:r>
            <a:r>
              <a:rPr lang="en-US" altLang="en-US" sz="1100" b="1">
                <a:latin typeface="Arial" charset="0"/>
              </a:rPr>
              <a:t>Risk Management lesson</a:t>
            </a:r>
            <a:r>
              <a:rPr lang="en-US" altLang="en-US" sz="1100" b="0">
                <a:latin typeface="Arial" charset="0"/>
              </a:rPr>
              <a:t>.    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100" b="0">
                <a:latin typeface="Arial" charset="0"/>
              </a:rPr>
              <a:t>You will need information from the </a:t>
            </a:r>
            <a:r>
              <a:rPr lang="en-US" altLang="en-US" sz="1100" b="1">
                <a:latin typeface="Arial" charset="0"/>
              </a:rPr>
              <a:t>Risk tab </a:t>
            </a:r>
            <a:r>
              <a:rPr lang="en-US" altLang="en-US" sz="1100" b="0">
                <a:latin typeface="Arial" charset="0"/>
              </a:rPr>
              <a:t>of the </a:t>
            </a:r>
            <a:r>
              <a:rPr lang="en-US" altLang="en-US" sz="1100" b="1">
                <a:latin typeface="Arial" charset="0"/>
              </a:rPr>
              <a:t>T-LAS Worksheet</a:t>
            </a:r>
            <a:r>
              <a:rPr lang="en-US" altLang="en-US" sz="1100" b="0">
                <a:latin typeface="Arial" charset="0"/>
              </a:rPr>
              <a:t>. </a:t>
            </a:r>
            <a:endParaRPr lang="en-US" sz="1100"/>
          </a:p>
          <a:p>
            <a:pPr eaLnBrk="1" hangingPunct="1"/>
            <a:endParaRPr lang="en-US" altLang="en-US" sz="1100" b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100">
                <a:latin typeface="Arial" charset="0"/>
              </a:rPr>
              <a:t>Be prepared to brief this from top to bottom.</a:t>
            </a:r>
          </a:p>
          <a:p>
            <a:pPr>
              <a:lnSpc>
                <a:spcPct val="90000"/>
              </a:lnSpc>
            </a:pPr>
            <a:endParaRPr lang="en-US" altLang="en-US" sz="11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57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5AE3259-E20D-4912-A174-0778852EFE26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4005263" y="8823325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5" tIns="46095" rIns="92185" bIns="46095" anchor="b"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BB7FE70-6A71-405B-BA14-2785515A25F3}" type="slidenum">
              <a:rPr lang="en-US" altLang="en-US"/>
              <a:pPr algn="r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89663" cy="3482975"/>
          </a:xfrm>
          <a:ln w="12700" cap="flat"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4416425"/>
            <a:ext cx="5221288" cy="45164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45" tIns="46574" rIns="93145" bIns="46574"/>
          <a:lstStyle/>
          <a:p>
            <a:pPr eaLnBrk="1" hangingPunct="1">
              <a:spcBef>
                <a:spcPct val="0"/>
              </a:spcBef>
            </a:pPr>
            <a:r>
              <a:rPr lang="en-US" altLang="en-US" sz="1000" b="0">
                <a:latin typeface="Arial" charset="0"/>
              </a:rPr>
              <a:t>This slide should be completed after the risks have been completed (</a:t>
            </a:r>
            <a:r>
              <a:rPr lang="en-US" altLang="en-US" sz="1000" b="1">
                <a:latin typeface="Arial" charset="0"/>
              </a:rPr>
              <a:t>Risk lesson</a:t>
            </a:r>
            <a:r>
              <a:rPr lang="en-US" altLang="en-US" sz="1000" b="0">
                <a:latin typeface="Arial" charset="0"/>
              </a:rPr>
              <a:t>).    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000" b="0">
                <a:latin typeface="Arial" charset="0"/>
              </a:rPr>
              <a:t>You will need information from the </a:t>
            </a:r>
            <a:r>
              <a:rPr lang="en-US" altLang="en-US" sz="1000" b="1">
                <a:latin typeface="Arial" charset="0"/>
              </a:rPr>
              <a:t>Risk tab </a:t>
            </a:r>
            <a:r>
              <a:rPr lang="en-US" altLang="en-US" sz="1000" b="0">
                <a:latin typeface="Arial" charset="0"/>
              </a:rPr>
              <a:t>of the </a:t>
            </a:r>
            <a:r>
              <a:rPr lang="en-US" altLang="en-US" sz="1000" b="1">
                <a:latin typeface="Arial" charset="0"/>
              </a:rPr>
              <a:t>T-LAS Worksheet</a:t>
            </a:r>
            <a:r>
              <a:rPr lang="en-US" altLang="en-US" sz="1000" b="0">
                <a:latin typeface="Arial" charset="0"/>
              </a:rPr>
              <a:t>. </a:t>
            </a:r>
            <a:endParaRPr lang="en-US" sz="1000"/>
          </a:p>
          <a:p>
            <a:pPr eaLnBrk="1" hangingPunct="1"/>
            <a:endParaRPr lang="en-US" altLang="en-US" sz="1000" b="0">
              <a:latin typeface="Arial" charset="0"/>
            </a:endParaRPr>
          </a:p>
          <a:p>
            <a:pPr eaLnBrk="1" hangingPunct="1"/>
            <a:r>
              <a:rPr lang="en-US" altLang="en-US" sz="1000" b="0">
                <a:latin typeface="Arial" charset="0"/>
              </a:rPr>
              <a:t>R1 – Contractor’s 1</a:t>
            </a:r>
            <a:r>
              <a:rPr lang="en-US" altLang="en-US" sz="1000" b="0" baseline="30000">
                <a:latin typeface="Arial" charset="0"/>
              </a:rPr>
              <a:t>st</a:t>
            </a:r>
            <a:r>
              <a:rPr lang="en-US" altLang="en-US" sz="1000" b="0">
                <a:latin typeface="Arial" charset="0"/>
              </a:rPr>
              <a:t> risk</a:t>
            </a:r>
          </a:p>
          <a:p>
            <a:pPr eaLnBrk="1" hangingPunct="1"/>
            <a:r>
              <a:rPr lang="en-US" altLang="en-US" sz="1000" b="0">
                <a:latin typeface="Arial" charset="0"/>
              </a:rPr>
              <a:t>R2 – Contractor’s 2</a:t>
            </a:r>
            <a:r>
              <a:rPr lang="en-US" altLang="en-US" sz="1000" b="0" baseline="30000">
                <a:latin typeface="Arial" charset="0"/>
              </a:rPr>
              <a:t>nd</a:t>
            </a:r>
            <a:r>
              <a:rPr lang="en-US" altLang="en-US" sz="1000" b="0">
                <a:latin typeface="Arial" charset="0"/>
              </a:rPr>
              <a:t> Risk.</a:t>
            </a:r>
          </a:p>
          <a:p>
            <a:pPr eaLnBrk="1" hangingPunct="1"/>
            <a:r>
              <a:rPr lang="en-US" altLang="en-US" sz="1000" b="0">
                <a:latin typeface="Arial" charset="0"/>
              </a:rPr>
              <a:t>The arrow shows how the risks changes from pre-risk to post risk w/handling.  Example above should Risk 2 (R2) going from High (red) to Low(green) after risk mitigation.</a:t>
            </a:r>
          </a:p>
          <a:p>
            <a:pPr eaLnBrk="1" hangingPunct="1"/>
            <a:endParaRPr lang="en-US" altLang="en-US" sz="1000">
              <a:latin typeface="Arial" charset="0"/>
            </a:endParaRPr>
          </a:p>
          <a:p>
            <a:pPr eaLnBrk="1" hangingPunct="1"/>
            <a:endParaRPr lang="en-US" altLang="en-US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422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36E3CB2-8278-48DC-BB05-8CD140C9847D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4005263" y="8823325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5" tIns="46095" rIns="92185" bIns="46095" anchor="b"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E458B90-7A9F-48E2-84B6-0C6D70BCD684}" type="slidenum">
              <a:rPr lang="en-US" altLang="en-US"/>
              <a:pPr algn="r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25" y="688975"/>
            <a:ext cx="6278563" cy="3532188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1100" b="0">
                <a:latin typeface="Arial" charset="0"/>
              </a:rPr>
              <a:t>This slide can be completed after the </a:t>
            </a:r>
            <a:r>
              <a:rPr lang="en-US" altLang="en-US" sz="1100" b="1">
                <a:latin typeface="Arial" charset="0"/>
              </a:rPr>
              <a:t>Risk Management lesson</a:t>
            </a:r>
            <a:r>
              <a:rPr lang="en-US" altLang="en-US" sz="1100" b="0">
                <a:latin typeface="Arial" charset="0"/>
              </a:rPr>
              <a:t>.    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100" b="0">
                <a:latin typeface="Arial" charset="0"/>
              </a:rPr>
              <a:t>You will need information from the </a:t>
            </a:r>
            <a:r>
              <a:rPr lang="en-US" altLang="en-US" sz="1100" b="1">
                <a:latin typeface="Arial" charset="0"/>
              </a:rPr>
              <a:t>Risk tab </a:t>
            </a:r>
            <a:r>
              <a:rPr lang="en-US" altLang="en-US" sz="1100" b="0">
                <a:latin typeface="Arial" charset="0"/>
              </a:rPr>
              <a:t>of the </a:t>
            </a:r>
            <a:r>
              <a:rPr lang="en-US" altLang="en-US" sz="1100" b="1">
                <a:latin typeface="Arial" charset="0"/>
              </a:rPr>
              <a:t>T-LAS Worksheet</a:t>
            </a:r>
            <a:r>
              <a:rPr lang="en-US" altLang="en-US" sz="1100" b="0">
                <a:latin typeface="Arial" charset="0"/>
              </a:rPr>
              <a:t>. </a:t>
            </a:r>
            <a:endParaRPr lang="en-US" sz="1100"/>
          </a:p>
          <a:p>
            <a:pPr eaLnBrk="1" hangingPunct="1"/>
            <a:endParaRPr lang="en-US" altLang="en-US" sz="1100" b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100">
                <a:latin typeface="Arial" charset="0"/>
              </a:rPr>
              <a:t>Be prepared to brief this from top to bottom.</a:t>
            </a:r>
          </a:p>
          <a:p>
            <a:pPr>
              <a:lnSpc>
                <a:spcPct val="90000"/>
              </a:lnSpc>
            </a:pPr>
            <a:endParaRPr lang="en-US" altLang="en-US" sz="11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0509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36E3CB2-8278-48DC-BB05-8CD140C9847D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4005263" y="8823325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5" tIns="46095" rIns="92185" bIns="46095" anchor="b"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E458B90-7A9F-48E2-84B6-0C6D70BCD684}" type="slidenum">
              <a:rPr lang="en-US" altLang="en-US"/>
              <a:pPr algn="r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25" y="688975"/>
            <a:ext cx="6278563" cy="3532188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1100" b="0">
                <a:latin typeface="Arial" charset="0"/>
              </a:rPr>
              <a:t>This slide can be completed after the </a:t>
            </a:r>
            <a:r>
              <a:rPr lang="en-US" altLang="en-US" sz="1100" b="1">
                <a:latin typeface="Arial" charset="0"/>
              </a:rPr>
              <a:t>Risk Management lesson</a:t>
            </a:r>
            <a:r>
              <a:rPr lang="en-US" altLang="en-US" sz="1100" b="0">
                <a:latin typeface="Arial" charset="0"/>
              </a:rPr>
              <a:t>.    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100" b="0">
                <a:latin typeface="Arial" charset="0"/>
              </a:rPr>
              <a:t>You will need information from the </a:t>
            </a:r>
            <a:r>
              <a:rPr lang="en-US" altLang="en-US" sz="1100" b="1">
                <a:latin typeface="Arial" charset="0"/>
              </a:rPr>
              <a:t>Risk tab </a:t>
            </a:r>
            <a:r>
              <a:rPr lang="en-US" altLang="en-US" sz="1100" b="0">
                <a:latin typeface="Arial" charset="0"/>
              </a:rPr>
              <a:t>of the </a:t>
            </a:r>
            <a:r>
              <a:rPr lang="en-US" altLang="en-US" sz="1100" b="1">
                <a:latin typeface="Arial" charset="0"/>
              </a:rPr>
              <a:t>T-LAS Worksheet</a:t>
            </a:r>
            <a:r>
              <a:rPr lang="en-US" altLang="en-US" sz="1100" b="0">
                <a:latin typeface="Arial" charset="0"/>
              </a:rPr>
              <a:t>. </a:t>
            </a:r>
            <a:endParaRPr lang="en-US" sz="1100"/>
          </a:p>
          <a:p>
            <a:pPr eaLnBrk="1" hangingPunct="1"/>
            <a:endParaRPr lang="en-US" altLang="en-US" sz="1100" b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100">
                <a:latin typeface="Arial" charset="0"/>
              </a:rPr>
              <a:t>Be prepared to brief this from top to bottom.</a:t>
            </a:r>
          </a:p>
          <a:p>
            <a:pPr>
              <a:lnSpc>
                <a:spcPct val="90000"/>
              </a:lnSpc>
            </a:pPr>
            <a:endParaRPr lang="en-US" altLang="en-US" sz="11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68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66713" y="688975"/>
            <a:ext cx="6275387" cy="3530600"/>
          </a:xfrm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Arial"/>
                <a:cs typeface="Arial"/>
              </a:rPr>
              <a:t>Sann:</a:t>
            </a:r>
            <a:endParaRPr lang="en-US" sz="1200" b="0">
              <a:latin typeface="Arial" charset="0"/>
              <a:cs typeface="Arial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7C0B481-5C36-4216-93FF-8E66D2BE539B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740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6713" y="688975"/>
            <a:ext cx="6275387" cy="3530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/>
                <a:cs typeface="Arial"/>
              </a:rPr>
              <a:t>Sann: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4FB12C-B827-43C3-98A8-18A6B228E08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06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6713" y="688975"/>
            <a:ext cx="6275387" cy="3530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/>
                <a:cs typeface="Arial"/>
              </a:rPr>
              <a:t>Sann: </a:t>
            </a:r>
            <a:endParaRPr lang="en-US"/>
          </a:p>
          <a:p>
            <a:endParaRPr lang="en-US" baseline="0"/>
          </a:p>
          <a:p>
            <a:r>
              <a:rPr lang="en-US" baseline="0">
                <a:latin typeface="Times New Roman"/>
                <a:cs typeface="Times New Roman"/>
              </a:rPr>
              <a:t>Copy the trade study results tables from the </a:t>
            </a:r>
            <a:r>
              <a:rPr lang="en-US" baseline="0" err="1">
                <a:latin typeface="Times New Roman"/>
                <a:cs typeface="Times New Roman"/>
              </a:rPr>
              <a:t>TStudy</a:t>
            </a:r>
            <a:r>
              <a:rPr lang="en-US" baseline="0">
                <a:latin typeface="Times New Roman"/>
                <a:cs typeface="Times New Roman"/>
              </a:rPr>
              <a:t> tab of each of your T-LAS Worksheets.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baseline="0">
                <a:latin typeface="Times New Roman"/>
                <a:cs typeface="Times New Roman"/>
              </a:rPr>
              <a:t> Put two per slide.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4FB12C-B827-43C3-98A8-18A6B228E08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165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6713" y="688975"/>
            <a:ext cx="6275387" cy="3530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Times New Roman"/>
                <a:cs typeface="Times New Roman"/>
              </a:rPr>
              <a:t>Sann:</a:t>
            </a: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/>
                <a:cs typeface="Arial"/>
              </a:rPr>
              <a:t>Cost threshold here is using AFSOC's budget, not the president's</a:t>
            </a:r>
          </a:p>
          <a:p>
            <a:endParaRPr lang="en-US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4FB12C-B827-43C3-98A8-18A6B228E08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956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5B5F297-DBF9-4B41-BFC9-59E5F0470148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64515" name="Rectangle 7"/>
          <p:cNvSpPr txBox="1">
            <a:spLocks noGrp="1" noChangeArrowheads="1"/>
          </p:cNvSpPr>
          <p:nvPr/>
        </p:nvSpPr>
        <p:spPr bwMode="auto">
          <a:xfrm>
            <a:off x="4005263" y="8823325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5" tIns="46095" rIns="92185" bIns="46095" anchor="b"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63D41F3B-2EEB-4CEE-B943-A16B97DE6D68}" type="slidenum">
              <a:rPr lang="en-US" altLang="en-US"/>
              <a:pPr algn="r"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102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>
                <a:latin typeface="Arial"/>
                <a:cs typeface="Arial"/>
              </a:rPr>
              <a:t>Anjie:</a:t>
            </a:r>
          </a:p>
          <a:p>
            <a:pPr eaLnBrk="1" hangingPunct="1">
              <a:lnSpc>
                <a:spcPct val="80000"/>
              </a:lnSpc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905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8C8D8DF-1D4D-4C43-BFF2-32B3BF23F7C6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39939" name="Rectangle 7"/>
          <p:cNvSpPr txBox="1">
            <a:spLocks noGrp="1" noChangeArrowheads="1"/>
          </p:cNvSpPr>
          <p:nvPr/>
        </p:nvSpPr>
        <p:spPr bwMode="auto">
          <a:xfrm>
            <a:off x="4005263" y="8823325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5" tIns="46095" rIns="92185" bIns="46095" anchor="b"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7816A3E7-93B5-4980-AC5C-53312F0A75B5}" type="slidenum">
              <a:rPr lang="en-US" altLang="en-US"/>
              <a:pPr algn="r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7388"/>
            <a:ext cx="6234113" cy="3506787"/>
          </a:xfrm>
          <a:solidFill>
            <a:srgbClr val="FFFFFF"/>
          </a:solidFill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181600" cy="4192588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07" tIns="45554" rIns="91107" bIns="45554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900">
                <a:latin typeface="Arial Black"/>
              </a:rPr>
              <a:t>Anjie:</a:t>
            </a:r>
          </a:p>
          <a:p>
            <a:pPr eaLnBrk="1" hangingPunct="1">
              <a:lnSpc>
                <a:spcPct val="90000"/>
              </a:lnSpc>
            </a:pPr>
            <a:endParaRPr lang="en-US" altLang="en-US" sz="9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900">
              <a:solidFill>
                <a:schemeClr val="accent2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9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05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5B5F297-DBF9-4B41-BFC9-59E5F0470148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64515" name="Rectangle 7"/>
          <p:cNvSpPr txBox="1">
            <a:spLocks noGrp="1" noChangeArrowheads="1"/>
          </p:cNvSpPr>
          <p:nvPr/>
        </p:nvSpPr>
        <p:spPr bwMode="auto">
          <a:xfrm>
            <a:off x="4005263" y="8823325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5" tIns="46095" rIns="92185" bIns="46095" anchor="b"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63D41F3B-2EEB-4CEE-B943-A16B97DE6D68}" type="slidenum">
              <a:rPr lang="en-US" altLang="en-US"/>
              <a:pPr algn="r"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102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/>
                <a:cs typeface="Arial"/>
              </a:rPr>
              <a:t>Dawson:</a:t>
            </a: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380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5B5F297-DBF9-4B41-BFC9-59E5F0470148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64515" name="Rectangle 7"/>
          <p:cNvSpPr txBox="1">
            <a:spLocks noGrp="1" noChangeArrowheads="1"/>
          </p:cNvSpPr>
          <p:nvPr/>
        </p:nvSpPr>
        <p:spPr bwMode="auto">
          <a:xfrm>
            <a:off x="4005263" y="8823325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5" tIns="46095" rIns="92185" bIns="46095" anchor="b"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63D41F3B-2EEB-4CEE-B943-A16B97DE6D68}" type="slidenum">
              <a:rPr lang="en-US" altLang="en-US"/>
              <a:pPr algn="r"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102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>
                <a:latin typeface="Arial"/>
                <a:cs typeface="Arial"/>
              </a:rPr>
              <a:t>Sann:</a:t>
            </a:r>
          </a:p>
          <a:p>
            <a:pPr>
              <a:lnSpc>
                <a:spcPct val="80000"/>
              </a:lnSpc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200" baseline="0">
                <a:latin typeface="Arial"/>
                <a:cs typeface="Arial"/>
              </a:rPr>
              <a:t>Determine if the program will pay the contractor to design and develop internal and/or external interfaces. Alternatively, the government could dictate the interface specifications that the contract needs to develop to.</a:t>
            </a:r>
            <a:r>
              <a:rPr lang="en-US" altLang="en-US">
                <a:latin typeface="Arial"/>
                <a:cs typeface="Arial"/>
              </a:rPr>
              <a:t> </a:t>
            </a:r>
            <a:r>
              <a:rPr lang="en-US" altLang="en-US" sz="1200" baseline="0">
                <a:latin typeface="Arial"/>
                <a:cs typeface="Arial"/>
              </a:rPr>
              <a:t> You don’t have to give any specific contractor or government names.</a:t>
            </a:r>
            <a:r>
              <a:rPr lang="en-US" altLang="en-US">
                <a:latin typeface="Arial"/>
                <a:cs typeface="Arial"/>
              </a:rPr>
              <a:t> </a:t>
            </a:r>
            <a:r>
              <a:rPr lang="en-US" altLang="en-US" sz="1200" baseline="0">
                <a:latin typeface="Arial"/>
                <a:cs typeface="Arial"/>
              </a:rPr>
              <a:t> We just want to know if the “contractor” or “government” is defining/managing the interface.</a:t>
            </a:r>
            <a:r>
              <a:rPr lang="en-US" altLang="en-US">
                <a:latin typeface="Arial"/>
                <a:cs typeface="Arial"/>
              </a:rPr>
              <a:t> </a:t>
            </a:r>
            <a:r>
              <a:rPr lang="en-US" altLang="en-US" sz="1200" baseline="0">
                <a:latin typeface="Arial"/>
                <a:cs typeface="Arial"/>
              </a:rPr>
              <a:t> Be prepared to explain why one or the other was chosen.</a:t>
            </a:r>
            <a:r>
              <a:rPr lang="en-US" altLang="en-US">
                <a:latin typeface="Arial"/>
                <a:cs typeface="Arial"/>
              </a:rPr>
              <a:t> </a:t>
            </a:r>
            <a:endParaRPr lang="en-US" altLang="en-US" sz="1200" b="1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200" b="1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6931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5B5F297-DBF9-4B41-BFC9-59E5F0470148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64515" name="Rectangle 7"/>
          <p:cNvSpPr txBox="1">
            <a:spLocks noGrp="1" noChangeArrowheads="1"/>
          </p:cNvSpPr>
          <p:nvPr/>
        </p:nvSpPr>
        <p:spPr bwMode="auto">
          <a:xfrm>
            <a:off x="4005263" y="8823325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5" tIns="46095" rIns="92185" bIns="46095" anchor="b"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63D41F3B-2EEB-4CEE-B943-A16B97DE6D68}" type="slidenum">
              <a:rPr lang="en-US" altLang="en-US"/>
              <a:pPr algn="r"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102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>
                <a:latin typeface="Arial"/>
                <a:cs typeface="Arial"/>
              </a:rPr>
              <a:t>Jeff:</a:t>
            </a:r>
            <a:endParaRPr lang="en-US"/>
          </a:p>
          <a:p>
            <a:pPr>
              <a:lnSpc>
                <a:spcPct val="80000"/>
              </a:lnSpc>
            </a:pPr>
            <a:endParaRPr lang="en-US" alt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200" b="1">
                <a:latin typeface="Arial"/>
                <a:cs typeface="Arial"/>
              </a:rPr>
              <a:t>Tech Reviews</a:t>
            </a:r>
            <a:r>
              <a:rPr lang="en-US" altLang="en-US" sz="1200">
                <a:latin typeface="Arial"/>
                <a:cs typeface="Arial"/>
              </a:rPr>
              <a:t>: In addition to CDR, choose at least two other </a:t>
            </a:r>
            <a:r>
              <a:rPr lang="en-US" altLang="en-US" sz="1200" b="0">
                <a:latin typeface="Arial"/>
                <a:cs typeface="Arial"/>
              </a:rPr>
              <a:t>post-Milestone B technical reviews.</a:t>
            </a:r>
            <a:r>
              <a:rPr lang="en-US" altLang="en-US">
                <a:latin typeface="Arial"/>
                <a:cs typeface="Arial"/>
              </a:rPr>
              <a:t> </a:t>
            </a:r>
            <a:r>
              <a:rPr lang="en-US" altLang="en-US" sz="1200" b="0">
                <a:latin typeface="Arial"/>
                <a:cs typeface="Arial"/>
              </a:rPr>
              <a:t> Explain what the CDR and the other two reviews are for.</a:t>
            </a:r>
            <a:r>
              <a:rPr lang="en-US" altLang="en-US">
                <a:latin typeface="Arial"/>
                <a:cs typeface="Arial"/>
              </a:rPr>
              <a:t> </a:t>
            </a:r>
            <a:r>
              <a:rPr lang="en-US" altLang="en-US" sz="1200" b="0">
                <a:latin typeface="Arial"/>
                <a:cs typeface="Arial"/>
              </a:rPr>
              <a:t> Ensure they all appear in the </a:t>
            </a:r>
            <a:r>
              <a:rPr lang="en-US" altLang="en-US" sz="1200" b="1">
                <a:latin typeface="Arial"/>
                <a:cs typeface="Arial"/>
              </a:rPr>
              <a:t>schedule slide (slide 11)</a:t>
            </a:r>
            <a:r>
              <a:rPr lang="en-US" altLang="en-US" sz="1200">
                <a:latin typeface="Arial"/>
                <a:cs typeface="Arial"/>
              </a:rPr>
              <a:t>.</a:t>
            </a:r>
            <a:r>
              <a:rPr lang="en-US" altLang="en-US">
                <a:latin typeface="Arial"/>
                <a:cs typeface="Arial"/>
              </a:rPr>
              <a:t> </a:t>
            </a:r>
            <a:r>
              <a:rPr lang="en-US" altLang="en-US" sz="1200">
                <a:latin typeface="Arial"/>
                <a:cs typeface="Arial"/>
              </a:rPr>
              <a:t> Read the Tech Review email to get an idea of some of the common government technical reviews.</a:t>
            </a:r>
            <a:r>
              <a:rPr lang="en-US" altLang="en-US">
                <a:latin typeface="Arial"/>
                <a:cs typeface="Arial"/>
              </a:rPr>
              <a:t>  </a:t>
            </a: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12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12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b="1">
                <a:latin typeface="Times New Roman"/>
                <a:cs typeface="Times New Roman"/>
              </a:rPr>
              <a:t>FCA: Functional Configuration Audit. Demonstrates that Engineering and Manufacturing Development product is sufficiently mature for entrance into LRIP.</a:t>
            </a:r>
            <a:endParaRPr lang="en-US">
              <a:latin typeface="Times New Roman"/>
              <a:cs typeface="Times New Roman"/>
            </a:endParaRPr>
          </a:p>
          <a:p>
            <a:pPr>
              <a:spcBef>
                <a:spcPct val="0"/>
              </a:spcBef>
            </a:pPr>
            <a:r>
              <a:rPr lang="en-US" b="1">
                <a:latin typeface="Times New Roman"/>
                <a:cs typeface="Times New Roman"/>
              </a:rPr>
              <a:t>PCA: Physical Configuration Audit. Conducted around FRP decision and confirms that the manufacturing processes, quality control system, measurement, and test equipment, and training are adequately planned, tracked, and controlled</a:t>
            </a:r>
            <a:endParaRPr lang="en-US">
              <a:latin typeface="Times New Roman"/>
              <a:cs typeface="Times New Roman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0014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E0D57F1-69E3-4E3E-BB10-8FBB9911F535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65539" name="Rectangle 7"/>
          <p:cNvSpPr txBox="1">
            <a:spLocks noGrp="1" noChangeArrowheads="1"/>
          </p:cNvSpPr>
          <p:nvPr/>
        </p:nvSpPr>
        <p:spPr bwMode="auto">
          <a:xfrm>
            <a:off x="4005263" y="8823325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74" tIns="46089" rIns="92174" bIns="46089" anchor="b"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1D1FDD0C-8597-434F-8BF6-5EA0CF14A49F}" type="slidenum">
              <a:rPr lang="en-US" altLang="en-US"/>
              <a:pPr algn="r"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7388"/>
            <a:ext cx="6234113" cy="3508375"/>
          </a:xfr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8" y="4419600"/>
            <a:ext cx="6850062" cy="4192588"/>
          </a:xfrm>
          <a:ln/>
        </p:spPr>
        <p:txBody>
          <a:bodyPr lIns="91079" tIns="45540" rIns="91079" bIns="45540"/>
          <a:lstStyle/>
          <a:p>
            <a:pPr>
              <a:lnSpc>
                <a:spcPct val="80000"/>
              </a:lnSpc>
              <a:defRPr/>
            </a:pPr>
            <a:r>
              <a:rPr lang="en-US">
                <a:latin typeface="Arial"/>
                <a:cs typeface="Arial"/>
              </a:rPr>
              <a:t>Anjie:</a:t>
            </a:r>
          </a:p>
          <a:p>
            <a:pPr>
              <a:lnSpc>
                <a:spcPct val="80000"/>
              </a:lnSpc>
              <a:defRPr/>
            </a:pPr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81285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1D38B22-41FA-41DB-A3E0-412B71C1EDED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66563" name="Rectangle 7"/>
          <p:cNvSpPr txBox="1">
            <a:spLocks noGrp="1" noChangeArrowheads="1"/>
          </p:cNvSpPr>
          <p:nvPr/>
        </p:nvSpPr>
        <p:spPr bwMode="auto">
          <a:xfrm>
            <a:off x="4005263" y="8823325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5" tIns="46095" rIns="92185" bIns="46095" anchor="b"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2834AA03-486A-4A7B-A917-20B28F9B0B2D}" type="slidenum">
              <a:rPr lang="en-US" altLang="en-US"/>
              <a:pPr algn="r"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4148138"/>
            <a:ext cx="6810375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/>
                <a:cs typeface="Times New Roman"/>
              </a:rPr>
              <a:t>Sann:</a:t>
            </a:r>
            <a:endParaRPr lang="en-US" altLang="en-US">
              <a:cs typeface="Times New Roman"/>
            </a:endParaRPr>
          </a:p>
          <a:p>
            <a:r>
              <a:rPr lang="en-US" altLang="en-US">
                <a:latin typeface="Times New Roman"/>
                <a:cs typeface="Times New Roman"/>
              </a:rPr>
              <a:t>For incentives: PK top priority </a:t>
            </a:r>
            <a:endParaRPr lang="en-US" altLang="en-US">
              <a:cs typeface="Times New Roman"/>
            </a:endParaRPr>
          </a:p>
          <a:p>
            <a:r>
              <a:rPr lang="en-US" altLang="en-US">
                <a:latin typeface="Times New Roman"/>
                <a:cs typeface="Times New Roman"/>
              </a:rPr>
              <a:t>Highest risk in EMD. Lower risk in LRIP, then fairly low risk in FRP</a:t>
            </a:r>
            <a:endParaRPr lang="en-US" altLang="en-US">
              <a:cs typeface="Times New Roman"/>
            </a:endParaRP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31936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396950F-294B-4C28-8C37-22DA2CF118E4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67587" name="Rectangle 7"/>
          <p:cNvSpPr txBox="1">
            <a:spLocks noGrp="1" noChangeArrowheads="1"/>
          </p:cNvSpPr>
          <p:nvPr/>
        </p:nvSpPr>
        <p:spPr bwMode="auto">
          <a:xfrm>
            <a:off x="4005263" y="8823325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5" tIns="46095" rIns="92185" bIns="46095" anchor="b"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9A8587E-369A-4B2D-B3E4-6E65D5FEDC1E}" type="slidenum">
              <a:rPr lang="en-US" altLang="en-US"/>
              <a:pPr algn="r"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4300538"/>
            <a:ext cx="6219825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/>
                <a:cs typeface="Times New Roman"/>
              </a:rPr>
              <a:t>Dawson: Threshold is 0.7</a:t>
            </a:r>
            <a:endParaRPr lang="en-US">
              <a:cs typeface="Times New Roman" pitchFamily="18" charset="0"/>
            </a:endParaRPr>
          </a:p>
          <a:p>
            <a:r>
              <a:rPr lang="en-US" altLang="en-US">
                <a:latin typeface="Times New Roman"/>
                <a:cs typeface="Times New Roman"/>
              </a:rPr>
              <a:t>Numbers provided from cost break down </a:t>
            </a:r>
            <a:endParaRPr lang="en-US">
              <a:cs typeface="Times New Roman"/>
            </a:endParaRPr>
          </a:p>
          <a:p>
            <a:pPr eaLnBrk="1" hangingPunct="1"/>
            <a:endParaRPr lang="en-US" alt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0670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C1B4DC2-3885-4F5F-A254-A53F03AD943E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68611" name="Rectangle 7"/>
          <p:cNvSpPr txBox="1">
            <a:spLocks noGrp="1" noChangeArrowheads="1"/>
          </p:cNvSpPr>
          <p:nvPr/>
        </p:nvSpPr>
        <p:spPr bwMode="auto">
          <a:xfrm>
            <a:off x="4005263" y="8823325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0" tIns="46092" rIns="92180" bIns="46092" anchor="b"/>
          <a:lstStyle>
            <a:lvl1pPr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751DE657-DC4E-4C8D-AAA7-B942301BB08B}" type="slidenum">
              <a:rPr lang="en-US" altLang="en-US">
                <a:latin typeface="Calibri" pitchFamily="34" charset="0"/>
              </a:rPr>
              <a:pPr algn="r">
                <a:spcBef>
                  <a:spcPct val="0"/>
                </a:spcBef>
              </a:pPr>
              <a:t>36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6713" y="688975"/>
            <a:ext cx="6275387" cy="3530600"/>
          </a:xfrm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303713"/>
            <a:ext cx="701040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1100">
                <a:latin typeface="Arial"/>
                <a:cs typeface="Arial"/>
              </a:rPr>
              <a:t>Dawson:</a:t>
            </a:r>
            <a:endParaRPr lang="en-US" altLang="en-US" sz="1100" b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75674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6713" y="688975"/>
            <a:ext cx="6275387" cy="3530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Jeff:</a:t>
            </a:r>
            <a:endParaRPr lang="en-US">
              <a:cs typeface="Times New Roman" pitchFamily="18" charset="0"/>
            </a:endParaRPr>
          </a:p>
          <a:p>
            <a:r>
              <a:rPr lang="en-US">
                <a:latin typeface="Times New Roman"/>
                <a:cs typeface="Times New Roman"/>
              </a:rPr>
              <a:t>You did it!  Not really… there is one more slide after this.  </a:t>
            </a:r>
            <a:endParaRPr lang="en-US"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The questions on this slide are not rhetorical.  We expect you to answer</a:t>
            </a:r>
            <a:r>
              <a:rPr lang="en-US" baseline="0">
                <a:latin typeface="Times New Roman"/>
                <a:cs typeface="Times New Roman"/>
              </a:rPr>
              <a:t> them</a:t>
            </a:r>
            <a:r>
              <a:rPr lang="en-US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4FB12C-B827-43C3-98A8-18A6B228E08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198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6713" y="688975"/>
            <a:ext cx="6275387" cy="3530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slide will NOT be briefed during the ASP presentation, but you are still required to fill it out before submitting the presentation in Canvas.  </a:t>
            </a:r>
          </a:p>
          <a:p>
            <a:endParaRPr lang="en-US"/>
          </a:p>
          <a:p>
            <a:r>
              <a:rPr lang="en-US"/>
              <a:t>You will brief this slide during the T-LAS De-Brief which typically happens the last day of class after quiz 3. Be ready to describe/explain your lessons learned to the rest of the class.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4FB12C-B827-43C3-98A8-18A6B228E08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0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918339A-2E51-418B-B059-F28606ED7897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40963" name="Rectangle 7"/>
          <p:cNvSpPr txBox="1">
            <a:spLocks noGrp="1" noChangeArrowheads="1"/>
          </p:cNvSpPr>
          <p:nvPr/>
        </p:nvSpPr>
        <p:spPr bwMode="auto">
          <a:xfrm>
            <a:off x="4005263" y="8823325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5" tIns="46095" rIns="92185" bIns="46095" anchor="b"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F6E53FED-6604-4C25-8C2E-675E4A1F1EC4}" type="slidenum">
              <a:rPr lang="en-US" altLang="en-US"/>
              <a:pPr algn="r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687388"/>
            <a:ext cx="6234112" cy="3506787"/>
          </a:xfrm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267200"/>
            <a:ext cx="6172200" cy="472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02" tIns="45551" rIns="91102" bIns="45551"/>
          <a:lstStyle/>
          <a:p>
            <a:pPr>
              <a:spcBef>
                <a:spcPct val="0"/>
              </a:spcBef>
            </a:pPr>
            <a:r>
              <a:rPr lang="en-US" altLang="en-US">
                <a:latin typeface="Arial"/>
                <a:cs typeface="Arial"/>
              </a:rPr>
              <a:t>Jeff:</a:t>
            </a:r>
            <a:endParaRPr lang="en-US"/>
          </a:p>
          <a:p>
            <a:pPr eaLnBrk="1" hangingPunct="1"/>
            <a:endParaRPr lang="en-US" sz="1200" b="1" i="0" u="none" strike="noStrike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eaLnBrk="1" hangingPunct="1"/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Keep to top-level background only.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Consider what you’d tell an MDA (decision maker) in 2 minutes or less, to understand your program (i.e. what are you buying? how many? why? etc.).</a:t>
            </a:r>
            <a:endParaRPr lang="en-US" altLang="en-US"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3010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918339A-2E51-418B-B059-F28606ED7897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40963" name="Rectangle 7"/>
          <p:cNvSpPr txBox="1">
            <a:spLocks noGrp="1" noChangeArrowheads="1"/>
          </p:cNvSpPr>
          <p:nvPr/>
        </p:nvSpPr>
        <p:spPr bwMode="auto">
          <a:xfrm>
            <a:off x="4005263" y="8823325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5" tIns="46095" rIns="92185" bIns="46095" anchor="b"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F6E53FED-6604-4C25-8C2E-675E4A1F1EC4}" type="slidenum">
              <a:rPr lang="en-US" altLang="en-US"/>
              <a:pPr algn="r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687388"/>
            <a:ext cx="6234112" cy="3506787"/>
          </a:xfrm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267200"/>
            <a:ext cx="6172200" cy="472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02" tIns="45551" rIns="91102" bIns="45551"/>
          <a:lstStyle/>
          <a:p>
            <a:pPr eaLnBrk="1" hangingPunct="1"/>
            <a:r>
              <a:rPr lang="en-US" altLang="en-US" b="1">
                <a:latin typeface="Arial"/>
                <a:cs typeface="Arial"/>
              </a:rPr>
              <a:t>Sann:</a:t>
            </a:r>
            <a:endParaRPr lang="en-US" altLang="en-US">
              <a:latin typeface="Arial" charset="0"/>
              <a:cs typeface="Arial"/>
            </a:endParaRPr>
          </a:p>
          <a:p>
            <a:endParaRPr lang="en-US" altLang="en-US" b="1">
              <a:latin typeface="Arial" charset="0"/>
              <a:cs typeface="Arial"/>
            </a:endParaRPr>
          </a:p>
          <a:p>
            <a:pPr>
              <a:spcBef>
                <a:spcPct val="0"/>
              </a:spcBef>
            </a:pPr>
            <a:r>
              <a:rPr lang="en-US">
                <a:latin typeface="Times New Roman"/>
                <a:cs typeface="Times New Roman"/>
              </a:rPr>
              <a:t>This slide can be completed at </a:t>
            </a:r>
            <a:r>
              <a:rPr lang="en-US" b="1">
                <a:latin typeface="Times New Roman"/>
                <a:cs typeface="Times New Roman"/>
              </a:rPr>
              <a:t>any time</a:t>
            </a:r>
            <a:r>
              <a:rPr lang="en-US">
                <a:latin typeface="Times New Roman"/>
                <a:cs typeface="Times New Roman"/>
              </a:rPr>
              <a:t>.  </a:t>
            </a:r>
          </a:p>
          <a:p>
            <a:pPr>
              <a:spcBef>
                <a:spcPct val="0"/>
              </a:spcBef>
            </a:pPr>
            <a:r>
              <a:rPr lang="en-US">
                <a:latin typeface="Times New Roman"/>
                <a:cs typeface="Times New Roman"/>
              </a:rPr>
              <a:t>You will need information from the </a:t>
            </a:r>
            <a:r>
              <a:rPr lang="en-US" b="1">
                <a:latin typeface="Times New Roman"/>
                <a:cs typeface="Times New Roman"/>
              </a:rPr>
              <a:t>CDD and RFI tabs </a:t>
            </a:r>
            <a:r>
              <a:rPr lang="en-US">
                <a:latin typeface="Times New Roman"/>
                <a:cs typeface="Times New Roman"/>
              </a:rPr>
              <a:t>of the </a:t>
            </a:r>
            <a:r>
              <a:rPr lang="en-US" b="1">
                <a:latin typeface="Times New Roman"/>
                <a:cs typeface="Times New Roman"/>
              </a:rPr>
              <a:t>T-LAS Worksheet</a:t>
            </a:r>
            <a:r>
              <a:rPr lang="en-US">
                <a:latin typeface="Times New Roman"/>
                <a:cs typeface="Times New Roman"/>
              </a:rPr>
              <a:t>. </a:t>
            </a:r>
            <a:endParaRPr lang="en-US" altLang="en-US">
              <a:latin typeface="Times New Roman"/>
              <a:cs typeface="Times New Roman"/>
            </a:endParaRPr>
          </a:p>
          <a:p>
            <a:pPr>
              <a:spcBef>
                <a:spcPct val="0"/>
              </a:spcBef>
            </a:pPr>
            <a:br>
              <a:rPr lang="en-US" altLang="en-US" sz="1200" b="1">
                <a:latin typeface="Arial" charset="0"/>
                <a:cs typeface="Arial"/>
              </a:rPr>
            </a:br>
            <a:r>
              <a:rPr lang="en-US" altLang="en-US" sz="1200" b="1">
                <a:latin typeface="Arial"/>
                <a:cs typeface="Arial"/>
              </a:rPr>
              <a:t>Linkage to other systems:</a:t>
            </a:r>
            <a:r>
              <a:rPr lang="en-US" altLang="en-US" b="1">
                <a:latin typeface="Arial"/>
                <a:cs typeface="Arial"/>
              </a:rPr>
              <a:t> </a:t>
            </a:r>
            <a:r>
              <a:rPr lang="en-US" altLang="en-US" sz="1200" b="1">
                <a:latin typeface="Arial"/>
                <a:cs typeface="Arial"/>
              </a:rPr>
              <a:t> </a:t>
            </a:r>
            <a:r>
              <a:rPr lang="en-US" altLang="en-US" sz="1200">
                <a:latin typeface="Arial"/>
                <a:cs typeface="Arial"/>
              </a:rPr>
              <a:t>Is the development and/or operational use of this system dependent on the development or continued operation of another system/systems or programs?</a:t>
            </a:r>
            <a:r>
              <a:rPr lang="en-US" altLang="en-US">
                <a:latin typeface="Arial"/>
                <a:cs typeface="Arial"/>
              </a:rPr>
              <a:t> </a:t>
            </a:r>
            <a:r>
              <a:rPr lang="en-US" altLang="en-US" sz="1200">
                <a:latin typeface="Arial"/>
                <a:cs typeface="Arial"/>
              </a:rPr>
              <a:t> If so,</a:t>
            </a:r>
            <a:r>
              <a:rPr lang="en-US" altLang="en-US">
                <a:latin typeface="Arial"/>
                <a:cs typeface="Arial"/>
              </a:rPr>
              <a:t> </a:t>
            </a:r>
            <a:r>
              <a:rPr lang="en-US" altLang="en-US" sz="1200">
                <a:latin typeface="Arial"/>
                <a:cs typeface="Arial"/>
              </a:rPr>
              <a:t> identify the nature of the dependency.</a:t>
            </a:r>
            <a:r>
              <a:rPr lang="en-US" altLang="en-US">
                <a:latin typeface="Arial"/>
                <a:cs typeface="Arial"/>
              </a:rPr>
              <a:t> </a:t>
            </a:r>
            <a:r>
              <a:rPr lang="en-US" altLang="en-US" sz="1200">
                <a:latin typeface="Arial"/>
                <a:cs typeface="Arial"/>
              </a:rPr>
              <a:t> (</a:t>
            </a:r>
            <a:r>
              <a:rPr lang="en-US" altLang="en-US" sz="1200" b="1">
                <a:latin typeface="Arial"/>
                <a:cs typeface="Arial"/>
              </a:rPr>
              <a:t>Hint</a:t>
            </a:r>
            <a:r>
              <a:rPr lang="en-US" altLang="en-US" sz="1200">
                <a:latin typeface="Arial"/>
                <a:cs typeface="Arial"/>
              </a:rPr>
              <a:t>: List materiel solutions that your program may be dependent on.</a:t>
            </a:r>
            <a:r>
              <a:rPr lang="en-US" altLang="en-US">
                <a:latin typeface="Arial"/>
                <a:cs typeface="Arial"/>
              </a:rPr>
              <a:t> </a:t>
            </a:r>
            <a:r>
              <a:rPr lang="en-US" altLang="en-US" sz="1200">
                <a:latin typeface="Arial"/>
                <a:cs typeface="Arial"/>
              </a:rPr>
              <a:t> DO NOT list people or organizations as they belong with stakeholders.)</a:t>
            </a:r>
            <a:r>
              <a:rPr lang="en-US" altLang="en-US">
                <a:latin typeface="Arial"/>
                <a:cs typeface="Arial"/>
              </a:rPr>
              <a:t> </a:t>
            </a:r>
            <a:endParaRPr lang="en-US" altLang="en-US" sz="120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370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918339A-2E51-418B-B059-F28606ED7897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40963" name="Rectangle 7"/>
          <p:cNvSpPr txBox="1">
            <a:spLocks noGrp="1" noChangeArrowheads="1"/>
          </p:cNvSpPr>
          <p:nvPr/>
        </p:nvSpPr>
        <p:spPr bwMode="auto">
          <a:xfrm>
            <a:off x="4005263" y="8823325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5" tIns="46095" rIns="92185" bIns="46095" anchor="b"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F6E53FED-6604-4C25-8C2E-675E4A1F1EC4}" type="slidenum">
              <a:rPr lang="en-US" altLang="en-US"/>
              <a:pPr algn="r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687388"/>
            <a:ext cx="6234112" cy="3506787"/>
          </a:xfrm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267200"/>
            <a:ext cx="6172200" cy="472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02" tIns="45551" rIns="91102" bIns="45551"/>
          <a:lstStyle/>
          <a:p>
            <a:pPr eaLnBrk="1" hangingPunct="1">
              <a:defRPr/>
            </a:pPr>
            <a:r>
              <a:rPr lang="en-US" altLang="en-US">
                <a:latin typeface="Arial Black"/>
              </a:rPr>
              <a:t>Anjie:</a:t>
            </a:r>
            <a:endParaRPr lang="en-US" altLang="en-US" sz="1200">
              <a:latin typeface="Arial Black" panose="020B0A04020102020204" pitchFamily="34" charset="0"/>
            </a:endParaRPr>
          </a:p>
          <a:p>
            <a:pPr>
              <a:defRPr/>
            </a:pPr>
            <a:r>
              <a:rPr lang="en-US" altLang="en-US">
                <a:latin typeface="Arial Black"/>
              </a:rPr>
              <a:t>JITC- Joint Interoperability Test Command</a:t>
            </a:r>
            <a:endParaRPr lang="en-US" altLang="en-US" sz="1200">
              <a:latin typeface="Arial Black" panose="020B0A04020102020204" pitchFamily="34" charset="0"/>
            </a:endParaRPr>
          </a:p>
          <a:p>
            <a:pPr eaLnBrk="1" hangingPunct="1"/>
            <a:endParaRPr lang="en-US" altLang="en-US">
              <a:latin typeface="Arial Black" panose="020B0A04020102020204" pitchFamily="34" charset="0"/>
              <a:cs typeface="Arial"/>
            </a:endParaRPr>
          </a:p>
          <a:p>
            <a:pPr eaLnBrk="1" hangingPunct="1"/>
            <a:r>
              <a:rPr lang="en-US" altLang="en-US" sz="1200">
                <a:latin typeface="Arial"/>
                <a:cs typeface="Arial"/>
              </a:rPr>
              <a:t>Identify organizations (ex. AFMC) and/or key stakeholder position (such as MDA) that contribute to or are impacted by your program.</a:t>
            </a:r>
            <a:r>
              <a:rPr lang="en-US" altLang="en-US">
                <a:latin typeface="Arial"/>
                <a:cs typeface="Arial"/>
              </a:rPr>
              <a:t> </a:t>
            </a:r>
            <a:r>
              <a:rPr lang="en-US" altLang="en-US" sz="1200" baseline="0">
                <a:latin typeface="Arial"/>
                <a:cs typeface="Arial"/>
              </a:rPr>
              <a:t> Focus on primary and secondary stakeholders (those involved directly with the program).</a:t>
            </a:r>
            <a:r>
              <a:rPr lang="en-US" altLang="en-US">
                <a:latin typeface="Arial"/>
                <a:cs typeface="Arial"/>
              </a:rPr>
              <a:t> </a:t>
            </a:r>
            <a:r>
              <a:rPr lang="en-US" altLang="en-US" sz="1200" baseline="0">
                <a:latin typeface="Arial"/>
                <a:cs typeface="Arial"/>
              </a:rPr>
              <a:t> Don’t identify broad stakeholders (Russia, Army, etc.)</a:t>
            </a:r>
            <a:r>
              <a:rPr lang="en-US" altLang="en-US">
                <a:latin typeface="Arial"/>
                <a:cs typeface="Arial"/>
              </a:rPr>
              <a:t> </a:t>
            </a:r>
            <a:r>
              <a:rPr lang="en-US" altLang="en-US" sz="1200" baseline="0">
                <a:latin typeface="Arial"/>
                <a:cs typeface="Arial"/>
              </a:rPr>
              <a:t> Make sure you think about stakeholders in different phases of T-LAS, post MS-B.</a:t>
            </a:r>
            <a:r>
              <a:rPr lang="en-US" altLang="en-US">
                <a:latin typeface="Arial"/>
                <a:cs typeface="Arial"/>
              </a:rPr>
              <a:t>  </a:t>
            </a:r>
            <a:endParaRPr lang="en-US" altLang="en-US" sz="120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3042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66713" y="688975"/>
            <a:ext cx="6275387" cy="353060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/>
                <a:cs typeface="Arial"/>
              </a:rPr>
              <a:t>Dawson:  </a:t>
            </a:r>
            <a:endParaRPr lang="en-US" altLang="en-US" sz="1200" b="0">
              <a:latin typeface="Arial" charset="0"/>
            </a:endParaRPr>
          </a:p>
          <a:p>
            <a:endParaRPr lang="en-US" altLang="en-US"/>
          </a:p>
          <a:p>
            <a:endParaRPr lang="en-US" altLang="en-US">
              <a:cs typeface="Times New Roman"/>
            </a:endParaRPr>
          </a:p>
          <a:p>
            <a:endParaRPr lang="en-US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1F5B87A-C2C8-4F43-909C-BD74A73B55E7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65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66713" y="688975"/>
            <a:ext cx="6275387" cy="35306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1100">
                <a:latin typeface="Arial"/>
                <a:cs typeface="Arial"/>
              </a:rPr>
              <a:t>Sann:</a:t>
            </a:r>
            <a:endParaRPr lang="en-US"/>
          </a:p>
          <a:p>
            <a:pPr eaLnBrk="1" hangingPunct="1"/>
            <a:endParaRPr lang="en-US" altLang="en-US" sz="1100">
              <a:latin typeface="Arial" charset="0"/>
              <a:cs typeface="+mn-cs"/>
            </a:endParaRPr>
          </a:p>
          <a:p>
            <a:pPr eaLnBrk="1" hangingPunct="1"/>
            <a:r>
              <a:rPr lang="en-US" altLang="en-US" sz="1100">
                <a:latin typeface="Arial"/>
                <a:cs typeface="Arial"/>
              </a:rPr>
              <a:t>Delete</a:t>
            </a:r>
            <a:r>
              <a:rPr lang="en-US" altLang="en-US" sz="1100" baseline="0">
                <a:latin typeface="Arial"/>
                <a:cs typeface="Arial"/>
              </a:rPr>
              <a:t> the placeholder graphic above and paste in the results from the Budget tab for the T-LAS worksheet.</a:t>
            </a:r>
            <a:r>
              <a:rPr lang="en-US" altLang="en-US" sz="1100">
                <a:latin typeface="Arial"/>
                <a:cs typeface="Arial"/>
              </a:rPr>
              <a:t> </a:t>
            </a:r>
            <a:r>
              <a:rPr lang="en-US" altLang="en-US" sz="1100" baseline="0">
                <a:latin typeface="Arial"/>
                <a:cs typeface="Arial"/>
              </a:rPr>
              <a:t> NOTE: The best case is the contractor with </a:t>
            </a:r>
            <a:r>
              <a:rPr lang="en-US" altLang="en-US" sz="1100" b="1" baseline="0">
                <a:latin typeface="Arial"/>
                <a:cs typeface="Arial"/>
              </a:rPr>
              <a:t>the LOWEST Total Life Cycle Cost.</a:t>
            </a:r>
            <a:r>
              <a:rPr lang="en-US" altLang="en-US" sz="1100" b="1">
                <a:latin typeface="Arial"/>
                <a:cs typeface="Arial"/>
              </a:rPr>
              <a:t> </a:t>
            </a:r>
            <a:endParaRPr lang="en-US" altLang="en-US" sz="1100" b="1" baseline="0">
              <a:latin typeface="Arial" charset="0"/>
              <a:cs typeface="Arial"/>
            </a:endParaRPr>
          </a:p>
          <a:p>
            <a:pPr eaLnBrk="1" hangingPunct="1"/>
            <a:endParaRPr lang="en-US" altLang="en-US" sz="1100">
              <a:latin typeface="Arial" charset="0"/>
              <a:cs typeface="Times New Roman" pitchFamily="18" charset="0"/>
            </a:endParaRPr>
          </a:p>
          <a:p>
            <a:pPr eaLnBrk="1" hangingPunct="1"/>
            <a:endParaRPr lang="en-US" sz="1100">
              <a:latin typeface="Arial" charset="0"/>
              <a:cs typeface="Times New Roman" pitchFamily="18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0750"/>
            <a:fld id="{7B806560-EA92-4393-9249-229A090D7576}" type="slidenum">
              <a:rPr lang="en-US" smtClean="0"/>
              <a:pPr defTabSz="92075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30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66713" y="688975"/>
            <a:ext cx="6275387" cy="35306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1100">
                <a:latin typeface="Arial"/>
                <a:cs typeface="Arial"/>
              </a:rPr>
              <a:t>Anjie:</a:t>
            </a:r>
          </a:p>
          <a:p>
            <a:pPr>
              <a:spcBef>
                <a:spcPct val="0"/>
              </a:spcBef>
            </a:pPr>
            <a:endParaRPr lang="en-US" altLang="en-US" sz="1100">
              <a:latin typeface="Arial" charset="0"/>
              <a:cs typeface="Arial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0750"/>
            <a:fld id="{7B806560-EA92-4393-9249-229A090D7576}" type="slidenum">
              <a:rPr lang="en-US" smtClean="0"/>
              <a:pPr defTabSz="92075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2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2CB48-C711-4FDE-BD2C-BB228D743CFE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2024C-17F3-4F66-857D-3956AA75DD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7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DC540-5AF2-446F-9809-518C749B5349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83C9E-D641-4C1A-A48D-80F63C660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8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8251" y="274639"/>
            <a:ext cx="2749549" cy="596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5451" cy="596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CA731-532F-4241-A7FB-EC74CBA35C6E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A1D12-D3C8-4600-9037-3DCA23010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40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205">
            <a:extLst>
              <a:ext uri="{FF2B5EF4-FFF2-40B4-BE49-F238E27FC236}">
                <a16:creationId xmlns:a16="http://schemas.microsoft.com/office/drawing/2014/main" id="{3633EE48-E504-C08D-99BE-A31040802B15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6151678"/>
            <a:ext cx="12192000" cy="60325"/>
          </a:xfrm>
          <a:prstGeom prst="rect">
            <a:avLst/>
          </a:prstGeom>
          <a:solidFill>
            <a:srgbClr val="151C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9B006-C1BE-7C53-A91D-CFE5D41A792F}"/>
              </a:ext>
            </a:extLst>
          </p:cNvPr>
          <p:cNvSpPr txBox="1"/>
          <p:nvPr userDrawn="1"/>
        </p:nvSpPr>
        <p:spPr>
          <a:xfrm>
            <a:off x="571500" y="6263216"/>
            <a:ext cx="817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3A70C9-F6E0-4CEC-84FE-7536E357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635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61" y="1447800"/>
            <a:ext cx="11254153" cy="4812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80A22-4958-FAA5-72AF-D012F5652929}"/>
              </a:ext>
            </a:extLst>
          </p:cNvPr>
          <p:cNvSpPr txBox="1"/>
          <p:nvPr userDrawn="1"/>
        </p:nvSpPr>
        <p:spPr>
          <a:xfrm>
            <a:off x="571500" y="6263216"/>
            <a:ext cx="817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3A70C9-F6E0-4CEC-84FE-7536E357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41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D064B-4287-9A76-0398-D6F2D7871F7B}"/>
              </a:ext>
            </a:extLst>
          </p:cNvPr>
          <p:cNvSpPr txBox="1"/>
          <p:nvPr userDrawn="1"/>
        </p:nvSpPr>
        <p:spPr>
          <a:xfrm>
            <a:off x="571500" y="6263216"/>
            <a:ext cx="817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3A70C9-F6E0-4CEC-84FE-7536E357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56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1" y="1447800"/>
            <a:ext cx="5067300" cy="4552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7301" y="1447800"/>
            <a:ext cx="5067300" cy="4552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23C33-CAD3-C94A-CDB8-A2863F92DA50}"/>
              </a:ext>
            </a:extLst>
          </p:cNvPr>
          <p:cNvSpPr txBox="1"/>
          <p:nvPr userDrawn="1"/>
        </p:nvSpPr>
        <p:spPr>
          <a:xfrm>
            <a:off x="571500" y="6263216"/>
            <a:ext cx="817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3A70C9-F6E0-4CEC-84FE-7536E357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21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D88F7-1CF1-89B4-DD6F-B213B2F2FD95}"/>
              </a:ext>
            </a:extLst>
          </p:cNvPr>
          <p:cNvSpPr txBox="1"/>
          <p:nvPr userDrawn="1"/>
        </p:nvSpPr>
        <p:spPr>
          <a:xfrm>
            <a:off x="571500" y="6263216"/>
            <a:ext cx="817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3A70C9-F6E0-4CEC-84FE-7536E357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23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75CEC-F7E4-7B0F-B513-67346206480E}"/>
              </a:ext>
            </a:extLst>
          </p:cNvPr>
          <p:cNvSpPr txBox="1"/>
          <p:nvPr userDrawn="1"/>
        </p:nvSpPr>
        <p:spPr>
          <a:xfrm>
            <a:off x="571500" y="6263216"/>
            <a:ext cx="817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3A70C9-F6E0-4CEC-84FE-7536E357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40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7"/>
          <p:cNvGrpSpPr>
            <a:grpSpLocks/>
          </p:cNvGrpSpPr>
          <p:nvPr userDrawn="1"/>
        </p:nvGrpSpPr>
        <p:grpSpPr bwMode="auto">
          <a:xfrm>
            <a:off x="46568" y="1189936"/>
            <a:ext cx="12018433" cy="5619429"/>
            <a:chOff x="-686639" y="1314400"/>
            <a:chExt cx="9830640" cy="5373479"/>
          </a:xfrm>
        </p:grpSpPr>
        <p:grpSp>
          <p:nvGrpSpPr>
            <p:cNvPr id="6" name="Group 71"/>
            <p:cNvGrpSpPr>
              <a:grpSpLocks/>
            </p:cNvGrpSpPr>
            <p:nvPr/>
          </p:nvGrpSpPr>
          <p:grpSpPr bwMode="auto">
            <a:xfrm>
              <a:off x="0" y="1314400"/>
              <a:ext cx="9144001" cy="5373479"/>
              <a:chOff x="0" y="1314883"/>
              <a:chExt cx="9144002" cy="5372670"/>
            </a:xfrm>
          </p:grpSpPr>
          <p:sp>
            <p:nvSpPr>
              <p:cNvPr id="23" name="Rectangle 68"/>
              <p:cNvSpPr>
                <a:spLocks noChangeArrowheads="1"/>
              </p:cNvSpPr>
              <p:nvPr/>
            </p:nvSpPr>
            <p:spPr bwMode="auto">
              <a:xfrm>
                <a:off x="0" y="1314883"/>
                <a:ext cx="9144002" cy="5372669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 b="0">
                  <a:latin typeface="Times New Roman" pitchFamily="18" charset="0"/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 bwMode="auto">
              <a:xfrm flipH="1">
                <a:off x="1505258" y="1651525"/>
                <a:ext cx="3463" cy="503602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2242816" y="1648490"/>
                <a:ext cx="5195" cy="502843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H="1">
                <a:off x="3001150" y="1648490"/>
                <a:ext cx="13851" cy="502843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>
                <a:off x="3797574" y="1660632"/>
                <a:ext cx="15583" cy="500567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>
                <a:cxnSpLocks/>
                <a:endCxn id="23" idx="2"/>
              </p:cNvCxnSpPr>
              <p:nvPr/>
            </p:nvCxnSpPr>
            <p:spPr bwMode="auto">
              <a:xfrm>
                <a:off x="4557640" y="1475462"/>
                <a:ext cx="14361" cy="521209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5305586" y="1660632"/>
                <a:ext cx="3463" cy="500567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8286981" y="1660632"/>
                <a:ext cx="1731" cy="501629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 flipH="1">
                <a:off x="6062188" y="1613581"/>
                <a:ext cx="3463" cy="507397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6801477" y="1648490"/>
                <a:ext cx="25970" cy="502843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7561542" y="1646972"/>
                <a:ext cx="8657" cy="502995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 flipH="1">
                <a:off x="752119" y="1648490"/>
                <a:ext cx="6925" cy="502085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-686639" y="3275412"/>
              <a:ext cx="9819527" cy="14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" name="Line 35"/>
            <p:cNvSpPr>
              <a:spLocks noChangeShapeType="1"/>
            </p:cNvSpPr>
            <p:nvPr/>
          </p:nvSpPr>
          <p:spPr bwMode="auto">
            <a:xfrm>
              <a:off x="-686639" y="4956417"/>
              <a:ext cx="9819527" cy="149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9" name="Line 55"/>
            <p:cNvSpPr>
              <a:spLocks noChangeShapeType="1"/>
            </p:cNvSpPr>
            <p:nvPr/>
          </p:nvSpPr>
          <p:spPr bwMode="auto">
            <a:xfrm>
              <a:off x="749300" y="1338263"/>
              <a:ext cx="0" cy="29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0" name="Line 56"/>
            <p:cNvSpPr>
              <a:spLocks noChangeShapeType="1"/>
            </p:cNvSpPr>
            <p:nvPr/>
          </p:nvSpPr>
          <p:spPr bwMode="auto">
            <a:xfrm>
              <a:off x="1508125" y="1338263"/>
              <a:ext cx="0" cy="29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" name="Line 57"/>
            <p:cNvSpPr>
              <a:spLocks noChangeShapeType="1"/>
            </p:cNvSpPr>
            <p:nvPr/>
          </p:nvSpPr>
          <p:spPr bwMode="auto">
            <a:xfrm>
              <a:off x="2244725" y="1338263"/>
              <a:ext cx="0" cy="29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" name="Line 58"/>
            <p:cNvSpPr>
              <a:spLocks noChangeShapeType="1"/>
            </p:cNvSpPr>
            <p:nvPr/>
          </p:nvSpPr>
          <p:spPr bwMode="auto">
            <a:xfrm>
              <a:off x="3013075" y="1339850"/>
              <a:ext cx="0" cy="296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3" name="Line 59"/>
            <p:cNvSpPr>
              <a:spLocks noChangeShapeType="1"/>
            </p:cNvSpPr>
            <p:nvPr/>
          </p:nvSpPr>
          <p:spPr bwMode="auto">
            <a:xfrm>
              <a:off x="4556125" y="1338263"/>
              <a:ext cx="0" cy="29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" name="Line 60"/>
            <p:cNvSpPr>
              <a:spLocks noChangeShapeType="1"/>
            </p:cNvSpPr>
            <p:nvPr/>
          </p:nvSpPr>
          <p:spPr bwMode="auto">
            <a:xfrm>
              <a:off x="6800850" y="1339850"/>
              <a:ext cx="0" cy="29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" name="Line 61"/>
            <p:cNvSpPr>
              <a:spLocks noChangeShapeType="1"/>
            </p:cNvSpPr>
            <p:nvPr/>
          </p:nvSpPr>
          <p:spPr bwMode="auto">
            <a:xfrm>
              <a:off x="6059488" y="1338263"/>
              <a:ext cx="0" cy="29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" name="Line 62"/>
            <p:cNvSpPr>
              <a:spLocks noChangeShapeType="1"/>
            </p:cNvSpPr>
            <p:nvPr/>
          </p:nvSpPr>
          <p:spPr bwMode="auto">
            <a:xfrm>
              <a:off x="5307013" y="1338263"/>
              <a:ext cx="0" cy="29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7" name="Line 64"/>
            <p:cNvSpPr>
              <a:spLocks noChangeShapeType="1"/>
            </p:cNvSpPr>
            <p:nvPr/>
          </p:nvSpPr>
          <p:spPr bwMode="auto">
            <a:xfrm>
              <a:off x="3797300" y="1338263"/>
              <a:ext cx="0" cy="29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" name="Line 76"/>
            <p:cNvSpPr>
              <a:spLocks noChangeShapeType="1"/>
            </p:cNvSpPr>
            <p:nvPr/>
          </p:nvSpPr>
          <p:spPr bwMode="auto">
            <a:xfrm>
              <a:off x="8286750" y="1339850"/>
              <a:ext cx="0" cy="29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" name="Rectangle 79"/>
            <p:cNvSpPr>
              <a:spLocks noChangeArrowheads="1"/>
            </p:cNvSpPr>
            <p:nvPr/>
          </p:nvSpPr>
          <p:spPr bwMode="auto">
            <a:xfrm>
              <a:off x="0" y="1346200"/>
              <a:ext cx="9144000" cy="292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Calibri" pitchFamily="34" charset="0"/>
              </a:endParaRPr>
            </a:p>
          </p:txBody>
        </p:sp>
        <p:sp>
          <p:nvSpPr>
            <p:cNvPr id="20" name="Rectangle 87"/>
            <p:cNvSpPr>
              <a:spLocks noChangeArrowheads="1"/>
            </p:cNvSpPr>
            <p:nvPr/>
          </p:nvSpPr>
          <p:spPr bwMode="auto">
            <a:xfrm>
              <a:off x="1828799" y="3065463"/>
              <a:ext cx="26224" cy="147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1" name="Rectangle 66"/>
            <p:cNvSpPr>
              <a:spLocks noChangeArrowheads="1"/>
            </p:cNvSpPr>
            <p:nvPr/>
          </p:nvSpPr>
          <p:spPr bwMode="auto">
            <a:xfrm>
              <a:off x="205850" y="1396797"/>
              <a:ext cx="392113" cy="176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 b="0">
                <a:latin typeface="Times New Roman" pitchFamily="18" charset="0"/>
              </a:endParaRPr>
            </a:p>
          </p:txBody>
        </p:sp>
        <p:sp>
          <p:nvSpPr>
            <p:cNvPr id="22" name="Line 76"/>
            <p:cNvSpPr>
              <a:spLocks noChangeShapeType="1"/>
            </p:cNvSpPr>
            <p:nvPr/>
          </p:nvSpPr>
          <p:spPr bwMode="auto">
            <a:xfrm>
              <a:off x="7559675" y="1325563"/>
              <a:ext cx="0" cy="29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p:sp>
        <p:nvSpPr>
          <p:cNvPr id="35" name="Rectangle 6"/>
          <p:cNvSpPr txBox="1">
            <a:spLocks noChangeArrowheads="1"/>
          </p:cNvSpPr>
          <p:nvPr userDrawn="1"/>
        </p:nvSpPr>
        <p:spPr bwMode="auto">
          <a:xfrm>
            <a:off x="1359557" y="72575"/>
            <a:ext cx="1051348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4400" kern="0">
                <a:solidFill>
                  <a:schemeClr val="tx1"/>
                </a:solidFill>
              </a:rPr>
              <a:t>Schedule through Production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99234" y="1490770"/>
            <a:ext cx="615553" cy="1722476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algn="ctr">
              <a:defRPr/>
            </a:pPr>
            <a:r>
              <a:rPr lang="en-US" sz="1400" b="1">
                <a:latin typeface="+mn-lt"/>
              </a:rPr>
              <a:t>Program Planning  Schedule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-14185" y="3347257"/>
            <a:ext cx="400110" cy="1722476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algn="ctr">
              <a:defRPr/>
            </a:pPr>
            <a:r>
              <a:rPr lang="en-US" sz="1400" b="1">
                <a:latin typeface="+mn-lt"/>
              </a:rPr>
              <a:t>Best Case – 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28347" y="5114258"/>
            <a:ext cx="400110" cy="1722476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algn="ctr">
              <a:defRPr/>
            </a:pPr>
            <a:r>
              <a:rPr lang="en-US" sz="1400" b="1">
                <a:latin typeface="Arial" pitchFamily="34" charset="0"/>
                <a:cs typeface="Arial" pitchFamily="34" charset="0"/>
              </a:rPr>
              <a:t>Worst Case – </a:t>
            </a:r>
            <a:endParaRPr lang="en-US" sz="14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Diamond 91"/>
          <p:cNvSpPr>
            <a:spLocks noChangeArrowheads="1"/>
          </p:cNvSpPr>
          <p:nvPr userDrawn="1"/>
        </p:nvSpPr>
        <p:spPr bwMode="auto">
          <a:xfrm>
            <a:off x="975776" y="1658939"/>
            <a:ext cx="251883" cy="236537"/>
          </a:xfrm>
          <a:prstGeom prst="diamond">
            <a:avLst/>
          </a:prstGeom>
          <a:solidFill>
            <a:srgbClr val="00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40" name="TextBox 79"/>
          <p:cNvSpPr txBox="1">
            <a:spLocks noChangeArrowheads="1"/>
          </p:cNvSpPr>
          <p:nvPr userDrawn="1"/>
        </p:nvSpPr>
        <p:spPr bwMode="auto">
          <a:xfrm>
            <a:off x="1111243" y="1552575"/>
            <a:ext cx="49741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Times New Roman" pitchFamily="18" charset="0"/>
              </a:rPr>
              <a:t>MSB</a:t>
            </a:r>
          </a:p>
        </p:txBody>
      </p:sp>
      <p:sp>
        <p:nvSpPr>
          <p:cNvPr id="41" name="Rectangle 40"/>
          <p:cNvSpPr/>
          <p:nvPr userDrawn="1"/>
        </p:nvSpPr>
        <p:spPr bwMode="auto">
          <a:xfrm>
            <a:off x="1128177" y="1930401"/>
            <a:ext cx="3126316" cy="16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900" b="1">
                <a:latin typeface="+mn-lt"/>
              </a:rPr>
              <a:t>Laser</a:t>
            </a:r>
          </a:p>
        </p:txBody>
      </p:sp>
      <p:sp>
        <p:nvSpPr>
          <p:cNvPr id="42" name="Isosceles Triangle 94"/>
          <p:cNvSpPr>
            <a:spLocks noChangeArrowheads="1"/>
          </p:cNvSpPr>
          <p:nvPr userDrawn="1"/>
        </p:nvSpPr>
        <p:spPr bwMode="auto">
          <a:xfrm flipV="1">
            <a:off x="4114793" y="1917701"/>
            <a:ext cx="251884" cy="18097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43" name="Isosceles Triangle 93"/>
          <p:cNvSpPr>
            <a:spLocks noChangeArrowheads="1"/>
          </p:cNvSpPr>
          <p:nvPr userDrawn="1"/>
        </p:nvSpPr>
        <p:spPr bwMode="auto">
          <a:xfrm>
            <a:off x="992710" y="1917700"/>
            <a:ext cx="270933" cy="190500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44" name="Rectangle 43"/>
          <p:cNvSpPr/>
          <p:nvPr userDrawn="1"/>
        </p:nvSpPr>
        <p:spPr bwMode="auto">
          <a:xfrm>
            <a:off x="4248144" y="2117725"/>
            <a:ext cx="857249" cy="192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800" b="1">
                <a:latin typeface="+mn-lt"/>
              </a:rPr>
              <a:t>Prototype I&amp;T</a:t>
            </a:r>
          </a:p>
        </p:txBody>
      </p:sp>
      <p:sp>
        <p:nvSpPr>
          <p:cNvPr id="45" name="Rectangle 44"/>
          <p:cNvSpPr/>
          <p:nvPr userDrawn="1"/>
        </p:nvSpPr>
        <p:spPr bwMode="auto">
          <a:xfrm>
            <a:off x="5111743" y="2330450"/>
            <a:ext cx="615949" cy="192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800" b="1">
                <a:latin typeface="+mn-lt"/>
              </a:rPr>
              <a:t>DT&amp;E</a:t>
            </a:r>
          </a:p>
        </p:txBody>
      </p:sp>
      <p:sp>
        <p:nvSpPr>
          <p:cNvPr id="46" name="Isosceles Triangle 93"/>
          <p:cNvSpPr>
            <a:spLocks noChangeArrowheads="1"/>
          </p:cNvSpPr>
          <p:nvPr userDrawn="1"/>
        </p:nvSpPr>
        <p:spPr bwMode="auto">
          <a:xfrm>
            <a:off x="4116909" y="2120900"/>
            <a:ext cx="268816" cy="192088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47" name="Isosceles Triangle 94"/>
          <p:cNvSpPr>
            <a:spLocks noChangeArrowheads="1"/>
          </p:cNvSpPr>
          <p:nvPr userDrawn="1"/>
        </p:nvSpPr>
        <p:spPr bwMode="auto">
          <a:xfrm flipV="1">
            <a:off x="4969925" y="2120901"/>
            <a:ext cx="254000" cy="18097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48" name="Isosceles Triangle 93"/>
          <p:cNvSpPr>
            <a:spLocks noChangeArrowheads="1"/>
          </p:cNvSpPr>
          <p:nvPr userDrawn="1"/>
        </p:nvSpPr>
        <p:spPr bwMode="auto">
          <a:xfrm>
            <a:off x="4982626" y="2333625"/>
            <a:ext cx="268817" cy="192088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49" name="Isosceles Triangle 94"/>
          <p:cNvSpPr>
            <a:spLocks noChangeArrowheads="1"/>
          </p:cNvSpPr>
          <p:nvPr userDrawn="1"/>
        </p:nvSpPr>
        <p:spPr bwMode="auto">
          <a:xfrm flipV="1">
            <a:off x="5609159" y="2333626"/>
            <a:ext cx="251884" cy="18097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50" name="Rectangle 49"/>
          <p:cNvSpPr/>
          <p:nvPr userDrawn="1"/>
        </p:nvSpPr>
        <p:spPr bwMode="auto">
          <a:xfrm>
            <a:off x="5118093" y="2562225"/>
            <a:ext cx="241300" cy="196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sz="600" b="1">
              <a:latin typeface="+mn-lt"/>
            </a:endParaRPr>
          </a:p>
        </p:txBody>
      </p:sp>
      <p:sp>
        <p:nvSpPr>
          <p:cNvPr id="51" name="Isosceles Triangle 93"/>
          <p:cNvSpPr>
            <a:spLocks noChangeArrowheads="1"/>
          </p:cNvSpPr>
          <p:nvPr userDrawn="1"/>
        </p:nvSpPr>
        <p:spPr bwMode="auto">
          <a:xfrm>
            <a:off x="4986860" y="2570163"/>
            <a:ext cx="268817" cy="190500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52" name="Isosceles Triangle 94"/>
          <p:cNvSpPr>
            <a:spLocks noChangeArrowheads="1"/>
          </p:cNvSpPr>
          <p:nvPr userDrawn="1"/>
        </p:nvSpPr>
        <p:spPr bwMode="auto">
          <a:xfrm flipV="1">
            <a:off x="5223926" y="2562226"/>
            <a:ext cx="251884" cy="180975"/>
          </a:xfrm>
          <a:prstGeom prst="triangle">
            <a:avLst>
              <a:gd name="adj" fmla="val 52014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53" name="TextBox 79"/>
          <p:cNvSpPr txBox="1">
            <a:spLocks noChangeArrowheads="1"/>
          </p:cNvSpPr>
          <p:nvPr userDrawn="1"/>
        </p:nvSpPr>
        <p:spPr bwMode="auto">
          <a:xfrm>
            <a:off x="4440760" y="2555875"/>
            <a:ext cx="75141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>
                <a:latin typeface="Times New Roman" pitchFamily="18" charset="0"/>
              </a:rPr>
              <a:t>LFT&amp;E</a:t>
            </a:r>
          </a:p>
        </p:txBody>
      </p:sp>
      <p:sp>
        <p:nvSpPr>
          <p:cNvPr id="54" name="Rectangle 53"/>
          <p:cNvSpPr/>
          <p:nvPr userDrawn="1"/>
        </p:nvSpPr>
        <p:spPr bwMode="auto">
          <a:xfrm>
            <a:off x="6951126" y="2562225"/>
            <a:ext cx="243417" cy="192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sz="600" b="1">
              <a:latin typeface="+mn-lt"/>
            </a:endParaRPr>
          </a:p>
        </p:txBody>
      </p:sp>
      <p:sp>
        <p:nvSpPr>
          <p:cNvPr id="55" name="Isosceles Triangle 93"/>
          <p:cNvSpPr>
            <a:spLocks noChangeArrowheads="1"/>
          </p:cNvSpPr>
          <p:nvPr userDrawn="1"/>
        </p:nvSpPr>
        <p:spPr bwMode="auto">
          <a:xfrm>
            <a:off x="6822009" y="2562225"/>
            <a:ext cx="268816" cy="192088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56" name="Isosceles Triangle 94"/>
          <p:cNvSpPr>
            <a:spLocks noChangeArrowheads="1"/>
          </p:cNvSpPr>
          <p:nvPr userDrawn="1"/>
        </p:nvSpPr>
        <p:spPr bwMode="auto">
          <a:xfrm flipV="1">
            <a:off x="7059076" y="2562226"/>
            <a:ext cx="251883" cy="18097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57" name="TextBox 88"/>
          <p:cNvSpPr txBox="1">
            <a:spLocks noChangeArrowheads="1"/>
          </p:cNvSpPr>
          <p:nvPr userDrawn="1"/>
        </p:nvSpPr>
        <p:spPr bwMode="auto">
          <a:xfrm>
            <a:off x="6267443" y="2546351"/>
            <a:ext cx="84878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>
                <a:latin typeface="Times New Roman" pitchFamily="18" charset="0"/>
              </a:rPr>
              <a:t>LFT&amp;E</a:t>
            </a:r>
          </a:p>
        </p:txBody>
      </p:sp>
      <p:sp>
        <p:nvSpPr>
          <p:cNvPr id="58" name="Diamond 91"/>
          <p:cNvSpPr>
            <a:spLocks noChangeArrowheads="1"/>
          </p:cNvSpPr>
          <p:nvPr userDrawn="1"/>
        </p:nvSpPr>
        <p:spPr bwMode="auto">
          <a:xfrm>
            <a:off x="5928776" y="1658939"/>
            <a:ext cx="251883" cy="236537"/>
          </a:xfrm>
          <a:prstGeom prst="diamond">
            <a:avLst/>
          </a:prstGeom>
          <a:solidFill>
            <a:srgbClr val="00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59" name="TextBox 79"/>
          <p:cNvSpPr txBox="1">
            <a:spLocks noChangeArrowheads="1"/>
          </p:cNvSpPr>
          <p:nvPr userDrawn="1"/>
        </p:nvSpPr>
        <p:spPr bwMode="auto">
          <a:xfrm>
            <a:off x="6064243" y="1552575"/>
            <a:ext cx="49741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Times New Roman" pitchFamily="18" charset="0"/>
              </a:rPr>
              <a:t>MSC</a:t>
            </a:r>
          </a:p>
        </p:txBody>
      </p:sp>
      <p:sp>
        <p:nvSpPr>
          <p:cNvPr id="60" name="5-Point Star 59"/>
          <p:cNvSpPr/>
          <p:nvPr userDrawn="1"/>
        </p:nvSpPr>
        <p:spPr bwMode="auto">
          <a:xfrm>
            <a:off x="3574993" y="1660525"/>
            <a:ext cx="353483" cy="234950"/>
          </a:xfrm>
          <a:prstGeom prst="star5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/>
          </a:p>
        </p:txBody>
      </p:sp>
      <p:sp>
        <p:nvSpPr>
          <p:cNvPr id="61" name="TextBox 79"/>
          <p:cNvSpPr txBox="1">
            <a:spLocks noChangeArrowheads="1"/>
          </p:cNvSpPr>
          <p:nvPr userDrawn="1"/>
        </p:nvSpPr>
        <p:spPr bwMode="auto">
          <a:xfrm>
            <a:off x="3718928" y="1571626"/>
            <a:ext cx="603249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Times New Roman" pitchFamily="18" charset="0"/>
              </a:rPr>
              <a:t>CDR</a:t>
            </a:r>
          </a:p>
        </p:txBody>
      </p:sp>
      <p:sp>
        <p:nvSpPr>
          <p:cNvPr id="62" name="Diamond 95"/>
          <p:cNvSpPr>
            <a:spLocks noChangeArrowheads="1"/>
          </p:cNvSpPr>
          <p:nvPr userDrawn="1"/>
        </p:nvSpPr>
        <p:spPr bwMode="auto">
          <a:xfrm>
            <a:off x="7427376" y="1658939"/>
            <a:ext cx="251883" cy="236537"/>
          </a:xfrm>
          <a:prstGeom prst="diamond">
            <a:avLst/>
          </a:prstGeom>
          <a:solidFill>
            <a:srgbClr val="00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63" name="TextBox 79"/>
          <p:cNvSpPr txBox="1">
            <a:spLocks noChangeArrowheads="1"/>
          </p:cNvSpPr>
          <p:nvPr userDrawn="1"/>
        </p:nvSpPr>
        <p:spPr bwMode="auto">
          <a:xfrm>
            <a:off x="7092943" y="1619251"/>
            <a:ext cx="497416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Times New Roman" pitchFamily="18" charset="0"/>
              </a:rPr>
              <a:t>FRP</a:t>
            </a:r>
          </a:p>
        </p:txBody>
      </p:sp>
      <p:sp>
        <p:nvSpPr>
          <p:cNvPr id="64" name="5-Point Star 63"/>
          <p:cNvSpPr/>
          <p:nvPr userDrawn="1"/>
        </p:nvSpPr>
        <p:spPr bwMode="auto">
          <a:xfrm>
            <a:off x="7914209" y="1651000"/>
            <a:ext cx="353483" cy="234950"/>
          </a:xfrm>
          <a:prstGeom prst="star5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/>
          </a:p>
        </p:txBody>
      </p:sp>
      <p:sp>
        <p:nvSpPr>
          <p:cNvPr id="65" name="TextBox 79"/>
          <p:cNvSpPr txBox="1">
            <a:spLocks noChangeArrowheads="1"/>
          </p:cNvSpPr>
          <p:nvPr userDrawn="1"/>
        </p:nvSpPr>
        <p:spPr bwMode="auto">
          <a:xfrm>
            <a:off x="8058144" y="1562101"/>
            <a:ext cx="603249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Times New Roman" pitchFamily="18" charset="0"/>
              </a:rPr>
              <a:t>IOC</a:t>
            </a:r>
          </a:p>
        </p:txBody>
      </p:sp>
      <p:sp>
        <p:nvSpPr>
          <p:cNvPr id="66" name="5-Point Star 65"/>
          <p:cNvSpPr/>
          <p:nvPr userDrawn="1"/>
        </p:nvSpPr>
        <p:spPr bwMode="auto">
          <a:xfrm>
            <a:off x="8663509" y="1651000"/>
            <a:ext cx="353483" cy="234950"/>
          </a:xfrm>
          <a:prstGeom prst="star5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/>
          </a:p>
        </p:txBody>
      </p:sp>
      <p:sp>
        <p:nvSpPr>
          <p:cNvPr id="67" name="TextBox 79"/>
          <p:cNvSpPr txBox="1">
            <a:spLocks noChangeArrowheads="1"/>
          </p:cNvSpPr>
          <p:nvPr userDrawn="1"/>
        </p:nvSpPr>
        <p:spPr bwMode="auto">
          <a:xfrm>
            <a:off x="8807444" y="1562101"/>
            <a:ext cx="603249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Times New Roman" pitchFamily="18" charset="0"/>
              </a:rPr>
              <a:t>FOC</a:t>
            </a:r>
          </a:p>
        </p:txBody>
      </p:sp>
      <p:sp>
        <p:nvSpPr>
          <p:cNvPr id="68" name="Rectangle 67"/>
          <p:cNvSpPr/>
          <p:nvPr userDrawn="1"/>
        </p:nvSpPr>
        <p:spPr bwMode="auto">
          <a:xfrm>
            <a:off x="6445244" y="2330451"/>
            <a:ext cx="933449" cy="1936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800" b="1">
                <a:latin typeface="+mn-lt"/>
              </a:rPr>
              <a:t>OT&amp;E</a:t>
            </a:r>
          </a:p>
        </p:txBody>
      </p:sp>
      <p:sp>
        <p:nvSpPr>
          <p:cNvPr id="69" name="Isosceles Triangle 93"/>
          <p:cNvSpPr>
            <a:spLocks noChangeArrowheads="1"/>
          </p:cNvSpPr>
          <p:nvPr userDrawn="1"/>
        </p:nvSpPr>
        <p:spPr bwMode="auto">
          <a:xfrm>
            <a:off x="6316126" y="2333625"/>
            <a:ext cx="268817" cy="192088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70" name="Isosceles Triangle 94"/>
          <p:cNvSpPr>
            <a:spLocks noChangeArrowheads="1"/>
          </p:cNvSpPr>
          <p:nvPr userDrawn="1"/>
        </p:nvSpPr>
        <p:spPr bwMode="auto">
          <a:xfrm flipV="1">
            <a:off x="7260159" y="2333626"/>
            <a:ext cx="251884" cy="18097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71" name="Rectangle 70"/>
          <p:cNvSpPr/>
          <p:nvPr userDrawn="1"/>
        </p:nvSpPr>
        <p:spPr bwMode="auto">
          <a:xfrm>
            <a:off x="6036725" y="2828926"/>
            <a:ext cx="908051" cy="180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800" b="1">
                <a:latin typeface="+mn-lt"/>
              </a:rPr>
              <a:t>LRIP</a:t>
            </a:r>
          </a:p>
        </p:txBody>
      </p:sp>
      <p:sp>
        <p:nvSpPr>
          <p:cNvPr id="72" name="Isosceles Triangle 93"/>
          <p:cNvSpPr>
            <a:spLocks noChangeArrowheads="1"/>
          </p:cNvSpPr>
          <p:nvPr userDrawn="1"/>
        </p:nvSpPr>
        <p:spPr bwMode="auto">
          <a:xfrm>
            <a:off x="5905492" y="2819400"/>
            <a:ext cx="270933" cy="192088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73" name="Isosceles Triangle 94"/>
          <p:cNvSpPr>
            <a:spLocks noChangeArrowheads="1"/>
          </p:cNvSpPr>
          <p:nvPr userDrawn="1"/>
        </p:nvSpPr>
        <p:spPr bwMode="auto">
          <a:xfrm flipV="1">
            <a:off x="6826243" y="2828926"/>
            <a:ext cx="251883" cy="18097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7554376" y="2828925"/>
            <a:ext cx="2836333" cy="190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800" b="1">
                <a:latin typeface="+mn-lt"/>
              </a:rPr>
              <a:t>Production</a:t>
            </a:r>
          </a:p>
        </p:txBody>
      </p:sp>
      <p:sp>
        <p:nvSpPr>
          <p:cNvPr id="75" name="Isosceles Triangle 93"/>
          <p:cNvSpPr>
            <a:spLocks noChangeArrowheads="1"/>
          </p:cNvSpPr>
          <p:nvPr userDrawn="1"/>
        </p:nvSpPr>
        <p:spPr bwMode="auto">
          <a:xfrm>
            <a:off x="7423143" y="2828925"/>
            <a:ext cx="268816" cy="192088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76" name="Isosceles Triangle 94"/>
          <p:cNvSpPr>
            <a:spLocks noChangeArrowheads="1"/>
          </p:cNvSpPr>
          <p:nvPr userDrawn="1"/>
        </p:nvSpPr>
        <p:spPr bwMode="auto">
          <a:xfrm flipV="1">
            <a:off x="10259476" y="2828926"/>
            <a:ext cx="251883" cy="18097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77" name="5-Point Star 76"/>
          <p:cNvSpPr/>
          <p:nvPr userDrawn="1"/>
        </p:nvSpPr>
        <p:spPr bwMode="auto">
          <a:xfrm>
            <a:off x="967309" y="3042515"/>
            <a:ext cx="277283" cy="184150"/>
          </a:xfrm>
          <a:prstGeom prst="star5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/>
          </a:p>
        </p:txBody>
      </p:sp>
      <p:sp>
        <p:nvSpPr>
          <p:cNvPr id="78" name="TextBox 111"/>
          <p:cNvSpPr txBox="1">
            <a:spLocks noChangeArrowheads="1"/>
          </p:cNvSpPr>
          <p:nvPr userDrawn="1"/>
        </p:nvSpPr>
        <p:spPr bwMode="auto">
          <a:xfrm>
            <a:off x="1130292" y="3067915"/>
            <a:ext cx="1397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Times New Roman" pitchFamily="18" charset="0"/>
              </a:rPr>
              <a:t>Dev Contract Award</a:t>
            </a:r>
          </a:p>
        </p:txBody>
      </p:sp>
      <p:sp>
        <p:nvSpPr>
          <p:cNvPr id="79" name="5-Point Star 78"/>
          <p:cNvSpPr/>
          <p:nvPr userDrawn="1"/>
        </p:nvSpPr>
        <p:spPr bwMode="auto">
          <a:xfrm>
            <a:off x="5903376" y="3070225"/>
            <a:ext cx="277283" cy="184150"/>
          </a:xfrm>
          <a:prstGeom prst="star5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/>
          </a:p>
        </p:txBody>
      </p:sp>
      <p:sp>
        <p:nvSpPr>
          <p:cNvPr id="80" name="TextBox 113"/>
          <p:cNvSpPr txBox="1">
            <a:spLocks noChangeArrowheads="1"/>
          </p:cNvSpPr>
          <p:nvPr userDrawn="1"/>
        </p:nvSpPr>
        <p:spPr bwMode="auto">
          <a:xfrm>
            <a:off x="6066359" y="3067915"/>
            <a:ext cx="1473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Times New Roman" pitchFamily="18" charset="0"/>
              </a:rPr>
              <a:t>LRIP Contract Award</a:t>
            </a:r>
          </a:p>
        </p:txBody>
      </p:sp>
      <p:sp>
        <p:nvSpPr>
          <p:cNvPr id="81" name="5-Point Star 80"/>
          <p:cNvSpPr/>
          <p:nvPr userDrawn="1"/>
        </p:nvSpPr>
        <p:spPr bwMode="auto">
          <a:xfrm>
            <a:off x="7408326" y="3070225"/>
            <a:ext cx="277284" cy="184150"/>
          </a:xfrm>
          <a:prstGeom prst="star5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/>
          </a:p>
        </p:txBody>
      </p:sp>
      <p:sp>
        <p:nvSpPr>
          <p:cNvPr id="82" name="TextBox 115"/>
          <p:cNvSpPr txBox="1">
            <a:spLocks noChangeArrowheads="1"/>
          </p:cNvSpPr>
          <p:nvPr userDrawn="1"/>
        </p:nvSpPr>
        <p:spPr bwMode="auto">
          <a:xfrm>
            <a:off x="7589783" y="3067915"/>
            <a:ext cx="168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Times New Roman" pitchFamily="18" charset="0"/>
              </a:rPr>
              <a:t>Prod Contract Award</a:t>
            </a:r>
          </a:p>
        </p:txBody>
      </p:sp>
      <p:sp>
        <p:nvSpPr>
          <p:cNvPr id="83" name="Rectangle 82"/>
          <p:cNvSpPr/>
          <p:nvPr userDrawn="1"/>
        </p:nvSpPr>
        <p:spPr bwMode="auto">
          <a:xfrm>
            <a:off x="1130292" y="2157414"/>
            <a:ext cx="1399117" cy="16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900" b="1">
                <a:latin typeface="+mn-lt"/>
              </a:rPr>
              <a:t>Comm</a:t>
            </a:r>
          </a:p>
        </p:txBody>
      </p:sp>
      <p:sp>
        <p:nvSpPr>
          <p:cNvPr id="84" name="Isosceles Triangle 94"/>
          <p:cNvSpPr>
            <a:spLocks noChangeArrowheads="1"/>
          </p:cNvSpPr>
          <p:nvPr userDrawn="1"/>
        </p:nvSpPr>
        <p:spPr bwMode="auto">
          <a:xfrm flipV="1">
            <a:off x="2417226" y="2144714"/>
            <a:ext cx="251884" cy="18097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85" name="Isosceles Triangle 93"/>
          <p:cNvSpPr>
            <a:spLocks noChangeArrowheads="1"/>
          </p:cNvSpPr>
          <p:nvPr userDrawn="1"/>
        </p:nvSpPr>
        <p:spPr bwMode="auto">
          <a:xfrm>
            <a:off x="994826" y="2144713"/>
            <a:ext cx="270933" cy="190500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86" name="Rectangle 85"/>
          <p:cNvSpPr/>
          <p:nvPr userDrawn="1"/>
        </p:nvSpPr>
        <p:spPr bwMode="auto">
          <a:xfrm>
            <a:off x="1134526" y="2378076"/>
            <a:ext cx="1750484" cy="16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900" b="1">
                <a:latin typeface="+mn-lt"/>
              </a:rPr>
              <a:t>Tracking</a:t>
            </a:r>
          </a:p>
        </p:txBody>
      </p:sp>
      <p:sp>
        <p:nvSpPr>
          <p:cNvPr id="87" name="Isosceles Triangle 94"/>
          <p:cNvSpPr>
            <a:spLocks noChangeArrowheads="1"/>
          </p:cNvSpPr>
          <p:nvPr userDrawn="1"/>
        </p:nvSpPr>
        <p:spPr bwMode="auto">
          <a:xfrm flipV="1">
            <a:off x="2755893" y="2365376"/>
            <a:ext cx="251884" cy="18097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88" name="Isosceles Triangle 93"/>
          <p:cNvSpPr>
            <a:spLocks noChangeArrowheads="1"/>
          </p:cNvSpPr>
          <p:nvPr userDrawn="1"/>
        </p:nvSpPr>
        <p:spPr bwMode="auto">
          <a:xfrm>
            <a:off x="999059" y="2365375"/>
            <a:ext cx="270933" cy="190500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Times New Roman" pitchFamily="18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6021" y="1686596"/>
            <a:ext cx="1783897" cy="10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845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7EAA17-5C68-DDB3-D2CB-36D1287E930A}"/>
              </a:ext>
            </a:extLst>
          </p:cNvPr>
          <p:cNvSpPr txBox="1"/>
          <p:nvPr userDrawn="1"/>
        </p:nvSpPr>
        <p:spPr>
          <a:xfrm>
            <a:off x="571500" y="6263216"/>
            <a:ext cx="817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3A70C9-F6E0-4CEC-84FE-7536E357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3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9CCA4-E72F-4574-AD78-5D7307C405A0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8F00E-0563-43CE-B2EC-153169656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61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810FA-04CE-B3A6-811F-A82AE882FC1B}"/>
              </a:ext>
            </a:extLst>
          </p:cNvPr>
          <p:cNvSpPr txBox="1"/>
          <p:nvPr userDrawn="1"/>
        </p:nvSpPr>
        <p:spPr>
          <a:xfrm>
            <a:off x="571500" y="6263216"/>
            <a:ext cx="817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3A70C9-F6E0-4CEC-84FE-7536E357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545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1A25A-027F-8B1E-DCE0-8BE452F8E176}"/>
              </a:ext>
            </a:extLst>
          </p:cNvPr>
          <p:cNvSpPr txBox="1"/>
          <p:nvPr userDrawn="1"/>
        </p:nvSpPr>
        <p:spPr>
          <a:xfrm>
            <a:off x="571500" y="6263216"/>
            <a:ext cx="817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3A70C9-F6E0-4CEC-84FE-7536E357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272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600" y="142875"/>
            <a:ext cx="9652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6800" y="1447800"/>
            <a:ext cx="10337800" cy="45529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4BD9C-BC6C-6EA7-B3C8-A265DA0C3A9A}"/>
              </a:ext>
            </a:extLst>
          </p:cNvPr>
          <p:cNvSpPr txBox="1"/>
          <p:nvPr userDrawn="1"/>
        </p:nvSpPr>
        <p:spPr>
          <a:xfrm>
            <a:off x="571500" y="6263216"/>
            <a:ext cx="817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3A70C9-F6E0-4CEC-84FE-7536E357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82331-3BF9-4F30-8B88-50CB3AF4C290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D4ECE-5746-40D9-A9F1-35A4145D5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5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17145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7145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C6767-0F69-4C72-B7DD-51DF06A9BA6F}" type="datetime1">
              <a:rPr lang="en-US" smtClean="0"/>
              <a:t>6/20/2024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0EB37-D0D1-4AFB-82E8-CEA0C6C87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3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75B34-0256-4E63-AD92-75EAAA760C8E}" type="datetime1">
              <a:rPr lang="en-US" smtClean="0"/>
              <a:t>6/20/2024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23D88-F1C9-4816-BB0F-89768740CF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6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BBAFD-8797-41C3-9F6C-519AABA02CB3}" type="datetime1">
              <a:rPr lang="en-US" smtClean="0"/>
              <a:t>6/20/2024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4BF85-3BDE-4F6B-80BB-BC45A7EE2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0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A0E88-F66B-40B3-B9F8-BDB8E45B5AC4}" type="datetime1">
              <a:rPr lang="en-US" smtClean="0"/>
              <a:t>6/20/2024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DA6B8-43BC-438C-96BF-06B4140E6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8FE3-D040-4A35-857B-AB1A40344630}" type="datetime1">
              <a:rPr lang="en-US" smtClean="0"/>
              <a:t>6/20/2024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1A028-CA02-4045-813E-0F82E2E45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3C477-8459-423B-B2F7-D612C503482E}" type="datetime1">
              <a:rPr lang="en-US" smtClean="0"/>
              <a:t>6/20/2024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ADCD8-ECDC-45FB-98D6-C2E22292D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17145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85501B14-310A-4D78-969D-9A7405268D21}" type="datetime1">
              <a:rPr lang="en-US" smtClean="0"/>
              <a:t>6/20/2024</a:t>
            </a:fld>
            <a:endParaRPr lang="en-US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A80C6371-2C30-46D8-9B67-6E46B8416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05"/>
          <p:cNvSpPr>
            <a:spLocks noChangeArrowheads="1"/>
          </p:cNvSpPr>
          <p:nvPr userDrawn="1"/>
        </p:nvSpPr>
        <p:spPr bwMode="auto">
          <a:xfrm flipV="1">
            <a:off x="0" y="990601"/>
            <a:ext cx="12192000" cy="60325"/>
          </a:xfrm>
          <a:prstGeom prst="rect">
            <a:avLst/>
          </a:prstGeom>
          <a:solidFill>
            <a:srgbClr val="151C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44600" y="142875"/>
            <a:ext cx="965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447800"/>
            <a:ext cx="103378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94DB2EB3-6378-490B-A1B6-D8EE30510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A5EF4E-DA79-1BAB-BCE9-9D8217C1C2E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96600" y="0"/>
            <a:ext cx="1377815" cy="13778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DC5846-1F5F-CD4A-3133-268B885B193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612" y="103501"/>
            <a:ext cx="1212030" cy="11953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4" r:id="rId7"/>
    <p:sldLayoutId id="2147483668" r:id="rId8"/>
    <p:sldLayoutId id="2147483669" r:id="rId9"/>
    <p:sldLayoutId id="2147483670" r:id="rId10"/>
    <p:sldLayoutId id="2147483673" r:id="rId11"/>
  </p:sldLayoutIdLst>
  <p:transition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0359" y="1889628"/>
            <a:ext cx="10271282" cy="3078744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z="6000">
                <a:effectLst>
                  <a:outerShdw blurRad="38100" dist="38100" dir="2700000" algn="tl">
                    <a:srgbClr val="C0C0C0"/>
                  </a:outerShdw>
                </a:effectLst>
              </a:rPr>
              <a:t>T-LAS </a:t>
            </a:r>
            <a:br>
              <a:rPr lang="en-US" sz="60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6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Development RFP Release Decision Point Brief</a:t>
            </a:r>
            <a:br>
              <a:rPr lang="en-US" sz="60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6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7" name="Text Box 10"/>
          <p:cNvSpPr>
            <a:spLocks noGrp="1" noChangeArrowheads="1"/>
          </p:cNvSpPr>
          <p:nvPr>
            <p:ph type="subTitle" idx="1"/>
          </p:nvPr>
        </p:nvSpPr>
        <p:spPr>
          <a:xfrm>
            <a:off x="1119862" y="4778250"/>
            <a:ext cx="7505153" cy="1600200"/>
          </a:xfrm>
        </p:spPr>
        <p:txBody>
          <a:bodyPr/>
          <a:lstStyle/>
          <a:p>
            <a:pPr algn="l"/>
            <a:r>
              <a:rPr lang="en-US" altLang="en-US" sz="2000"/>
              <a:t>Team</a:t>
            </a:r>
            <a:r>
              <a:rPr lang="en-US" altLang="en-US" sz="2000">
                <a:solidFill>
                  <a:srgbClr val="FF0000"/>
                </a:solidFill>
              </a:rPr>
              <a:t> </a:t>
            </a:r>
            <a:r>
              <a:rPr lang="en-US" altLang="en-US" sz="2000"/>
              <a:t>3PO </a:t>
            </a:r>
            <a:endParaRPr lang="en-US" altLang="en-US" sz="2000">
              <a:cs typeface="Arial"/>
            </a:endParaRPr>
          </a:p>
          <a:p>
            <a:pPr algn="l"/>
            <a:r>
              <a:rPr lang="en-US" altLang="en-US" sz="2000">
                <a:cs typeface="Arial"/>
              </a:rPr>
              <a:t>Dawson Friesenhahn, Jeff Spencer, Oung Kyaw Sann, &amp; Anjanette Turner</a:t>
            </a:r>
          </a:p>
          <a:p>
            <a:pPr algn="l"/>
            <a:r>
              <a:rPr lang="en-US" altLang="en-US" sz="2000"/>
              <a:t>FAM Class 24Q</a:t>
            </a:r>
            <a:endParaRPr lang="en-US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183486"/>
      </p:ext>
    </p:extLst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335505" y="-76200"/>
            <a:ext cx="9865895" cy="1143000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sz="3200">
                <a:solidFill>
                  <a:schemeClr val="tx1"/>
                </a:solidFill>
              </a:rPr>
              <a:t>Program Objective Memorandum and</a:t>
            </a:r>
            <a:br>
              <a:rPr lang="en-US" sz="3200">
                <a:solidFill>
                  <a:schemeClr val="tx1"/>
                </a:solidFill>
              </a:rPr>
            </a:br>
            <a:r>
              <a:rPr lang="en-US" sz="3200">
                <a:solidFill>
                  <a:schemeClr val="tx1"/>
                </a:solidFill>
              </a:rPr>
              <a:t>Program Office Estimates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8168107" y="1302911"/>
            <a:ext cx="350921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2000">
                <a:latin typeface="+mn-lt"/>
              </a:rPr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>
                <a:latin typeface="+mn-lt"/>
              </a:rPr>
              <a:t>Who would you engage to fix your funding issues?</a:t>
            </a:r>
            <a:r>
              <a:rPr lang="en-US" sz="2000">
                <a:solidFill>
                  <a:srgbClr val="FF0000"/>
                </a:solidFill>
                <a:latin typeface="+mn-lt"/>
              </a:rPr>
              <a:t> </a:t>
            </a:r>
            <a:endParaRPr lang="en-US" sz="200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2000">
              <a:latin typeface="+mn-lt"/>
            </a:endParaRPr>
          </a:p>
          <a:p>
            <a:pPr>
              <a:defRPr/>
            </a:pPr>
            <a:r>
              <a:rPr lang="en-US" sz="2000">
                <a:latin typeface="+mn-lt"/>
              </a:rPr>
              <a:t> PEM to PEO to Congress</a:t>
            </a:r>
            <a:endParaRPr lang="en-US" sz="2000">
              <a:latin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2000">
              <a:solidFill>
                <a:srgbClr val="FF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>
                <a:latin typeface="+mn-lt"/>
              </a:rPr>
              <a:t>What will you ask them to do (Adjust the POM, transfer funds to/from another program, request the contractor delay or advance work)?</a:t>
            </a:r>
            <a:endParaRPr lang="en-US" sz="2000">
              <a:latin typeface="+mn-lt"/>
              <a:cs typeface="Arial"/>
            </a:endParaRPr>
          </a:p>
          <a:p>
            <a:pPr>
              <a:defRPr/>
            </a:pPr>
            <a:endParaRPr lang="en-US" sz="2000">
              <a:latin typeface="+mn-lt"/>
              <a:cs typeface="Arial"/>
            </a:endParaRPr>
          </a:p>
          <a:p>
            <a:pPr>
              <a:defRPr/>
            </a:pPr>
            <a:r>
              <a:rPr lang="en-US" sz="2000">
                <a:latin typeface="+mn-lt"/>
              </a:rPr>
              <a:t> Receive funding approval from Congress (ATR) to request PEMs 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to adjust</a:t>
            </a:r>
            <a:r>
              <a:rPr lang="en-US" sz="2000">
                <a:latin typeface="+mn-lt"/>
              </a:rPr>
              <a:t> the POM </a:t>
            </a:r>
            <a:endParaRPr lang="en-US">
              <a:cs typeface="Times New Roman" pitchFamily="18" charset="0"/>
            </a:endParaRPr>
          </a:p>
        </p:txBody>
      </p:sp>
      <p:pic>
        <p:nvPicPr>
          <p:cNvPr id="2" name="Picture 1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171EB51-2D92-497F-9D89-39FDC1060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32" y="3685456"/>
            <a:ext cx="7308732" cy="25207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719783-6F59-1A1F-650F-707A2D60B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80" y="1296831"/>
            <a:ext cx="7308759" cy="23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64985"/>
      </p:ext>
    </p:extLst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60123" y="3297519"/>
            <a:ext cx="400110" cy="1722476"/>
          </a:xfrm>
          <a:prstGeom prst="rect">
            <a:avLst/>
          </a:prstGeom>
          <a:noFill/>
        </p:spPr>
        <p:txBody>
          <a:bodyPr vert="vert270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sz="1400" b="1">
                <a:latin typeface="+mn-lt"/>
              </a:rPr>
              <a:t>Draco</a:t>
            </a:r>
            <a:endParaRPr lang="en-US"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2054" y="5084119"/>
            <a:ext cx="400110" cy="1722476"/>
          </a:xfrm>
          <a:prstGeom prst="rect">
            <a:avLst/>
          </a:prstGeom>
          <a:noFill/>
        </p:spPr>
        <p:txBody>
          <a:bodyPr vert="vert270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sz="1400" b="1">
                <a:latin typeface="Arial"/>
                <a:cs typeface="Arial"/>
              </a:rPr>
              <a:t>Pegasus</a:t>
            </a:r>
            <a:endParaRPr lang="en-US">
              <a:cs typeface="Times New Roman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019899" y="4548349"/>
            <a:ext cx="474662" cy="342900"/>
            <a:chOff x="-2442792" y="2046399"/>
            <a:chExt cx="474662" cy="342900"/>
          </a:xfrm>
        </p:grpSpPr>
        <p:sp>
          <p:nvSpPr>
            <p:cNvPr id="106" name="Diamond 91"/>
            <p:cNvSpPr>
              <a:spLocks noChangeArrowheads="1"/>
            </p:cNvSpPr>
            <p:nvPr/>
          </p:nvSpPr>
          <p:spPr bwMode="auto">
            <a:xfrm>
              <a:off x="-2442792" y="2152762"/>
              <a:ext cx="188912" cy="236537"/>
            </a:xfrm>
            <a:prstGeom prst="diamond">
              <a:avLst/>
            </a:prstGeom>
            <a:solidFill>
              <a:srgbClr val="00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107" name="TextBox 79"/>
            <p:cNvSpPr txBox="1">
              <a:spLocks noChangeArrowheads="1"/>
            </p:cNvSpPr>
            <p:nvPr/>
          </p:nvSpPr>
          <p:spPr bwMode="auto">
            <a:xfrm>
              <a:off x="-2341192" y="2046399"/>
              <a:ext cx="37306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 b="0">
                  <a:latin typeface="Times New Roman" pitchFamily="18" charset="0"/>
                </a:rPr>
                <a:t>MSB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816870" y="4548349"/>
            <a:ext cx="474662" cy="342900"/>
            <a:chOff x="-2521600" y="2555608"/>
            <a:chExt cx="474662" cy="342900"/>
          </a:xfrm>
        </p:grpSpPr>
        <p:sp>
          <p:nvSpPr>
            <p:cNvPr id="109" name="Diamond 91"/>
            <p:cNvSpPr>
              <a:spLocks noChangeArrowheads="1"/>
            </p:cNvSpPr>
            <p:nvPr/>
          </p:nvSpPr>
          <p:spPr bwMode="auto">
            <a:xfrm>
              <a:off x="-2521600" y="2661971"/>
              <a:ext cx="188912" cy="236537"/>
            </a:xfrm>
            <a:prstGeom prst="diamond">
              <a:avLst/>
            </a:prstGeom>
            <a:solidFill>
              <a:srgbClr val="00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110" name="TextBox 79"/>
            <p:cNvSpPr txBox="1">
              <a:spLocks noChangeArrowheads="1"/>
            </p:cNvSpPr>
            <p:nvPr/>
          </p:nvSpPr>
          <p:spPr bwMode="auto">
            <a:xfrm>
              <a:off x="-2420000" y="2555608"/>
              <a:ext cx="37306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 b="0">
                  <a:latin typeface="Times New Roman" pitchFamily="18" charset="0"/>
                </a:rPr>
                <a:t>MSC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041019" y="3306730"/>
            <a:ext cx="560387" cy="323850"/>
            <a:chOff x="-493379" y="2065449"/>
            <a:chExt cx="560387" cy="323850"/>
          </a:xfrm>
        </p:grpSpPr>
        <p:sp>
          <p:nvSpPr>
            <p:cNvPr id="112" name="5-Point Star 111"/>
            <p:cNvSpPr/>
            <p:nvPr/>
          </p:nvSpPr>
          <p:spPr bwMode="auto">
            <a:xfrm>
              <a:off x="-493379" y="2154349"/>
              <a:ext cx="265112" cy="234950"/>
            </a:xfrm>
            <a:prstGeom prst="star5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13" name="TextBox 79"/>
            <p:cNvSpPr txBox="1">
              <a:spLocks noChangeArrowheads="1"/>
            </p:cNvSpPr>
            <p:nvPr/>
          </p:nvSpPr>
          <p:spPr bwMode="auto">
            <a:xfrm>
              <a:off x="-385429" y="2065449"/>
              <a:ext cx="45243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 b="0">
                  <a:latin typeface="Times New Roman" pitchFamily="18" charset="0"/>
                </a:rPr>
                <a:t>CDR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550935" y="3334835"/>
            <a:ext cx="464584" cy="276225"/>
            <a:chOff x="-1397650" y="2622283"/>
            <a:chExt cx="464584" cy="276225"/>
          </a:xfrm>
        </p:grpSpPr>
        <p:sp>
          <p:nvSpPr>
            <p:cNvPr id="116" name="TextBox 79"/>
            <p:cNvSpPr txBox="1">
              <a:spLocks noChangeArrowheads="1"/>
            </p:cNvSpPr>
            <p:nvPr/>
          </p:nvSpPr>
          <p:spPr bwMode="auto">
            <a:xfrm>
              <a:off x="-1306128" y="2622283"/>
              <a:ext cx="373062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 b="0">
                  <a:latin typeface="Times New Roman" pitchFamily="18" charset="0"/>
                </a:rPr>
                <a:t>FRP</a:t>
              </a:r>
            </a:p>
          </p:txBody>
        </p:sp>
        <p:sp>
          <p:nvSpPr>
            <p:cNvPr id="115" name="Diamond 95"/>
            <p:cNvSpPr>
              <a:spLocks noChangeArrowheads="1"/>
            </p:cNvSpPr>
            <p:nvPr/>
          </p:nvSpPr>
          <p:spPr bwMode="auto">
            <a:xfrm>
              <a:off x="-1397650" y="2661971"/>
              <a:ext cx="188912" cy="236537"/>
            </a:xfrm>
            <a:prstGeom prst="diamond">
              <a:avLst/>
            </a:prstGeom>
            <a:solidFill>
              <a:srgbClr val="00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988595" y="3414879"/>
            <a:ext cx="560387" cy="323850"/>
            <a:chOff x="-1032525" y="2565133"/>
            <a:chExt cx="560387" cy="323850"/>
          </a:xfrm>
        </p:grpSpPr>
        <p:sp>
          <p:nvSpPr>
            <p:cNvPr id="118" name="5-Point Star 117"/>
            <p:cNvSpPr/>
            <p:nvPr/>
          </p:nvSpPr>
          <p:spPr bwMode="auto">
            <a:xfrm>
              <a:off x="-1032525" y="2654033"/>
              <a:ext cx="265112" cy="234950"/>
            </a:xfrm>
            <a:prstGeom prst="star5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19" name="TextBox 79"/>
            <p:cNvSpPr txBox="1">
              <a:spLocks noChangeArrowheads="1"/>
            </p:cNvSpPr>
            <p:nvPr/>
          </p:nvSpPr>
          <p:spPr bwMode="auto">
            <a:xfrm>
              <a:off x="-924575" y="2565133"/>
              <a:ext cx="45243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 b="0">
                  <a:latin typeface="Times New Roman" pitchFamily="18" charset="0"/>
                </a:rPr>
                <a:t>IOC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6520283" y="3385809"/>
            <a:ext cx="560387" cy="323850"/>
            <a:chOff x="-470550" y="2565133"/>
            <a:chExt cx="560387" cy="323850"/>
          </a:xfrm>
        </p:grpSpPr>
        <p:sp>
          <p:nvSpPr>
            <p:cNvPr id="121" name="5-Point Star 120"/>
            <p:cNvSpPr/>
            <p:nvPr/>
          </p:nvSpPr>
          <p:spPr bwMode="auto">
            <a:xfrm>
              <a:off x="-470550" y="2654033"/>
              <a:ext cx="265112" cy="234950"/>
            </a:xfrm>
            <a:prstGeom prst="star5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22" name="TextBox 79"/>
            <p:cNvSpPr txBox="1">
              <a:spLocks noChangeArrowheads="1"/>
            </p:cNvSpPr>
            <p:nvPr/>
          </p:nvSpPr>
          <p:spPr bwMode="auto">
            <a:xfrm>
              <a:off x="-362600" y="2565133"/>
              <a:ext cx="45243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 b="0">
                  <a:latin typeface="Times New Roman" pitchFamily="18" charset="0"/>
                </a:rPr>
                <a:t>FOC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001183" y="4183677"/>
            <a:ext cx="1169987" cy="241300"/>
            <a:chOff x="-1331623" y="5230443"/>
            <a:chExt cx="1169987" cy="241300"/>
          </a:xfrm>
        </p:grpSpPr>
        <p:sp>
          <p:nvSpPr>
            <p:cNvPr id="124" name="5-Point Star 123"/>
            <p:cNvSpPr/>
            <p:nvPr/>
          </p:nvSpPr>
          <p:spPr bwMode="auto">
            <a:xfrm>
              <a:off x="-1331623" y="5230443"/>
              <a:ext cx="207962" cy="184150"/>
            </a:xfrm>
            <a:prstGeom prst="star5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25" name="TextBox 111"/>
            <p:cNvSpPr txBox="1">
              <a:spLocks noChangeArrowheads="1"/>
            </p:cNvSpPr>
            <p:nvPr/>
          </p:nvSpPr>
          <p:spPr bwMode="auto">
            <a:xfrm>
              <a:off x="-1209386" y="5255843"/>
              <a:ext cx="10477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 b="0">
                  <a:latin typeface="Times New Roman" pitchFamily="18" charset="0"/>
                </a:rPr>
                <a:t>Dev Contract Award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803263" y="3929614"/>
            <a:ext cx="1227137" cy="215900"/>
            <a:chOff x="-2441793" y="5539610"/>
            <a:chExt cx="1227137" cy="215900"/>
          </a:xfrm>
        </p:grpSpPr>
        <p:sp>
          <p:nvSpPr>
            <p:cNvPr id="127" name="5-Point Star 126"/>
            <p:cNvSpPr/>
            <p:nvPr/>
          </p:nvSpPr>
          <p:spPr bwMode="auto">
            <a:xfrm>
              <a:off x="-2441793" y="5541920"/>
              <a:ext cx="207962" cy="184150"/>
            </a:xfrm>
            <a:prstGeom prst="star5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28" name="TextBox 113"/>
            <p:cNvSpPr txBox="1">
              <a:spLocks noChangeArrowheads="1"/>
            </p:cNvSpPr>
            <p:nvPr/>
          </p:nvSpPr>
          <p:spPr bwMode="auto">
            <a:xfrm>
              <a:off x="-2319556" y="5539610"/>
              <a:ext cx="11049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 b="0">
                  <a:latin typeface="Times New Roman" pitchFamily="18" charset="0"/>
                </a:rPr>
                <a:t>LRIP Contract Award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553611" y="3777484"/>
            <a:ext cx="1402918" cy="215900"/>
            <a:chOff x="-1313081" y="5539610"/>
            <a:chExt cx="1402918" cy="215900"/>
          </a:xfrm>
        </p:grpSpPr>
        <p:sp>
          <p:nvSpPr>
            <p:cNvPr id="130" name="5-Point Star 129"/>
            <p:cNvSpPr/>
            <p:nvPr/>
          </p:nvSpPr>
          <p:spPr bwMode="auto">
            <a:xfrm>
              <a:off x="-1313081" y="5541920"/>
              <a:ext cx="207963" cy="184150"/>
            </a:xfrm>
            <a:prstGeom prst="star5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31" name="TextBox 115"/>
            <p:cNvSpPr txBox="1">
              <a:spLocks noChangeArrowheads="1"/>
            </p:cNvSpPr>
            <p:nvPr/>
          </p:nvSpPr>
          <p:spPr bwMode="auto">
            <a:xfrm>
              <a:off x="-1176988" y="5539610"/>
              <a:ext cx="12668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 b="0">
                  <a:latin typeface="Times New Roman" pitchFamily="18" charset="0"/>
                </a:rPr>
                <a:t>Prod Contract Award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3C06F4A-45DC-D28A-71E8-0E72F5992CF5}"/>
              </a:ext>
            </a:extLst>
          </p:cNvPr>
          <p:cNvGrpSpPr>
            <a:grpSpLocks noChangeAspect="1"/>
          </p:cNvGrpSpPr>
          <p:nvPr/>
        </p:nvGrpSpPr>
        <p:grpSpPr>
          <a:xfrm>
            <a:off x="1102331" y="3349797"/>
            <a:ext cx="909074" cy="190678"/>
            <a:chOff x="1076931" y="3400580"/>
            <a:chExt cx="3270529" cy="201919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D6F2AFD-F234-A38E-85E3-B073818A67BA}"/>
                </a:ext>
              </a:extLst>
            </p:cNvPr>
            <p:cNvSpPr/>
            <p:nvPr/>
          </p:nvSpPr>
          <p:spPr bwMode="auto">
            <a:xfrm>
              <a:off x="1345392" y="3420782"/>
              <a:ext cx="2772693" cy="1730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900" b="1">
                  <a:latin typeface="+mn-lt"/>
                </a:rPr>
                <a:t>Laser</a:t>
              </a:r>
            </a:p>
          </p:txBody>
        </p:sp>
        <p:sp>
          <p:nvSpPr>
            <p:cNvPr id="151" name="Isosceles Triangle 94">
              <a:extLst>
                <a:ext uri="{FF2B5EF4-FFF2-40B4-BE49-F238E27FC236}">
                  <a16:creationId xmlns:a16="http://schemas.microsoft.com/office/drawing/2014/main" id="{D037B9C3-64D9-5946-CD80-AB7FC593C50D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848291" y="3400585"/>
              <a:ext cx="499169" cy="201914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152" name="Isosceles Triangle 93">
              <a:extLst>
                <a:ext uri="{FF2B5EF4-FFF2-40B4-BE49-F238E27FC236}">
                  <a16:creationId xmlns:a16="http://schemas.microsoft.com/office/drawing/2014/main" id="{29BE979A-F8FC-A5F7-6F95-D3CAB0C16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31" y="3400580"/>
              <a:ext cx="536920" cy="19461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EA39BF0-204B-DA5B-07BF-B50F39699DE0}"/>
              </a:ext>
            </a:extLst>
          </p:cNvPr>
          <p:cNvGrpSpPr>
            <a:grpSpLocks noChangeAspect="1"/>
          </p:cNvGrpSpPr>
          <p:nvPr/>
        </p:nvGrpSpPr>
        <p:grpSpPr>
          <a:xfrm>
            <a:off x="1053985" y="3610718"/>
            <a:ext cx="1144143" cy="189000"/>
            <a:chOff x="1076931" y="3400580"/>
            <a:chExt cx="3270529" cy="2019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AC4086-9536-1114-54E0-5F43D8DB0B2B}"/>
                </a:ext>
              </a:extLst>
            </p:cNvPr>
            <p:cNvSpPr/>
            <p:nvPr/>
          </p:nvSpPr>
          <p:spPr bwMode="auto">
            <a:xfrm>
              <a:off x="1345392" y="3420782"/>
              <a:ext cx="2772693" cy="1730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900" b="1">
                  <a:latin typeface="+mn-lt"/>
                </a:rPr>
                <a:t>Comm</a:t>
              </a:r>
            </a:p>
          </p:txBody>
        </p:sp>
        <p:sp>
          <p:nvSpPr>
            <p:cNvPr id="6" name="Isosceles Triangle 94">
              <a:extLst>
                <a:ext uri="{FF2B5EF4-FFF2-40B4-BE49-F238E27FC236}">
                  <a16:creationId xmlns:a16="http://schemas.microsoft.com/office/drawing/2014/main" id="{4AB78F28-D91C-4B67-3E51-FA4EEA7BB9C0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848291" y="3400585"/>
              <a:ext cx="499169" cy="201914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7" name="Isosceles Triangle 93">
              <a:extLst>
                <a:ext uri="{FF2B5EF4-FFF2-40B4-BE49-F238E27FC236}">
                  <a16:creationId xmlns:a16="http://schemas.microsoft.com/office/drawing/2014/main" id="{7DD3DB7A-07F6-6F99-6CA2-46AE88614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31" y="3400580"/>
              <a:ext cx="536920" cy="19461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C8049C9-2EFA-EDE9-9363-F99DF5138694}"/>
              </a:ext>
            </a:extLst>
          </p:cNvPr>
          <p:cNvGrpSpPr>
            <a:grpSpLocks noChangeAspect="1"/>
          </p:cNvGrpSpPr>
          <p:nvPr/>
        </p:nvGrpSpPr>
        <p:grpSpPr>
          <a:xfrm>
            <a:off x="1055662" y="3846792"/>
            <a:ext cx="1139112" cy="189000"/>
            <a:chOff x="1076931" y="3400580"/>
            <a:chExt cx="3270529" cy="2019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E66BA7-F625-B06F-860A-136DE6CB296A}"/>
                </a:ext>
              </a:extLst>
            </p:cNvPr>
            <p:cNvSpPr/>
            <p:nvPr/>
          </p:nvSpPr>
          <p:spPr bwMode="auto">
            <a:xfrm>
              <a:off x="1345392" y="3420782"/>
              <a:ext cx="2772693" cy="1730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1440" tIns="45720" rIns="91440" bIns="45720" anchor="ctr"/>
            <a:lstStyle/>
            <a:p>
              <a:pPr algn="ctr" eaLnBrk="0" hangingPunct="0">
                <a:defRPr/>
              </a:pPr>
              <a:r>
                <a:rPr lang="en-US" sz="700" b="1">
                  <a:latin typeface="+mn-lt"/>
                </a:rPr>
                <a:t>Tracking</a:t>
              </a:r>
              <a:endParaRPr lang="en-US" sz="700" b="1">
                <a:latin typeface="+mn-lt"/>
                <a:cs typeface="Arial"/>
              </a:endParaRPr>
            </a:p>
          </p:txBody>
        </p:sp>
        <p:sp>
          <p:nvSpPr>
            <p:cNvPr id="10" name="Isosceles Triangle 94">
              <a:extLst>
                <a:ext uri="{FF2B5EF4-FFF2-40B4-BE49-F238E27FC236}">
                  <a16:creationId xmlns:a16="http://schemas.microsoft.com/office/drawing/2014/main" id="{102E770C-E19F-465A-FFCC-39C98DEA06B6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848291" y="3400585"/>
              <a:ext cx="499169" cy="201914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11" name="Isosceles Triangle 93">
              <a:extLst>
                <a:ext uri="{FF2B5EF4-FFF2-40B4-BE49-F238E27FC236}">
                  <a16:creationId xmlns:a16="http://schemas.microsoft.com/office/drawing/2014/main" id="{741D9F18-30B6-16A5-DAC7-BE544CFB1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31" y="3400580"/>
              <a:ext cx="536920" cy="19461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360F5F-9C6B-2AD9-713E-6D2677DE9C83}"/>
              </a:ext>
            </a:extLst>
          </p:cNvPr>
          <p:cNvGrpSpPr>
            <a:grpSpLocks noChangeAspect="1"/>
          </p:cNvGrpSpPr>
          <p:nvPr/>
        </p:nvGrpSpPr>
        <p:grpSpPr>
          <a:xfrm>
            <a:off x="2189038" y="3773175"/>
            <a:ext cx="818425" cy="332990"/>
            <a:chOff x="1076931" y="3400580"/>
            <a:chExt cx="3270529" cy="2019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57568-BF39-E7E6-A5D8-B0212AD5A78E}"/>
                </a:ext>
              </a:extLst>
            </p:cNvPr>
            <p:cNvSpPr/>
            <p:nvPr/>
          </p:nvSpPr>
          <p:spPr bwMode="auto">
            <a:xfrm>
              <a:off x="1345392" y="3420782"/>
              <a:ext cx="2772693" cy="1730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1440" tIns="45720" rIns="91440" bIns="45720" anchor="ctr"/>
            <a:lstStyle/>
            <a:p>
              <a:pPr algn="ctr" eaLnBrk="0" hangingPunct="0">
                <a:defRPr/>
              </a:pPr>
              <a:r>
                <a:rPr lang="en-US" sz="600" b="1">
                  <a:latin typeface="+mn-lt"/>
                </a:rPr>
                <a:t>Prototype I&amp;T</a:t>
              </a:r>
              <a:endParaRPr lang="en-US" sz="600" b="1">
                <a:latin typeface="+mn-lt"/>
                <a:cs typeface="Arial"/>
              </a:endParaRPr>
            </a:p>
          </p:txBody>
        </p:sp>
        <p:sp>
          <p:nvSpPr>
            <p:cNvPr id="14" name="Isosceles Triangle 94">
              <a:extLst>
                <a:ext uri="{FF2B5EF4-FFF2-40B4-BE49-F238E27FC236}">
                  <a16:creationId xmlns:a16="http://schemas.microsoft.com/office/drawing/2014/main" id="{F7AEE091-0DE4-1EB4-2A9A-8D53ED769F77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848291" y="3400585"/>
              <a:ext cx="499169" cy="201914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15" name="Isosceles Triangle 93">
              <a:extLst>
                <a:ext uri="{FF2B5EF4-FFF2-40B4-BE49-F238E27FC236}">
                  <a16:creationId xmlns:a16="http://schemas.microsoft.com/office/drawing/2014/main" id="{46FD5CF5-C50E-CB66-404A-A65CD4791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31" y="3400580"/>
              <a:ext cx="536920" cy="19461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A1EC65-8793-5F7B-F903-7F84F8A3FD4A}"/>
              </a:ext>
            </a:extLst>
          </p:cNvPr>
          <p:cNvGrpSpPr>
            <a:grpSpLocks noChangeAspect="1"/>
          </p:cNvGrpSpPr>
          <p:nvPr/>
        </p:nvGrpSpPr>
        <p:grpSpPr>
          <a:xfrm>
            <a:off x="2849440" y="4061959"/>
            <a:ext cx="865856" cy="295037"/>
            <a:chOff x="1076931" y="3400580"/>
            <a:chExt cx="3270529" cy="20191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61BB816-410B-8D17-FE2D-5D80B877CA68}"/>
                </a:ext>
              </a:extLst>
            </p:cNvPr>
            <p:cNvSpPr/>
            <p:nvPr/>
          </p:nvSpPr>
          <p:spPr bwMode="auto">
            <a:xfrm>
              <a:off x="1345392" y="3420782"/>
              <a:ext cx="2772693" cy="1730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900" b="1">
                  <a:latin typeface="+mn-lt"/>
                </a:rPr>
                <a:t>DT&amp;E</a:t>
              </a:r>
            </a:p>
          </p:txBody>
        </p:sp>
        <p:sp>
          <p:nvSpPr>
            <p:cNvPr id="18" name="Isosceles Triangle 94">
              <a:extLst>
                <a:ext uri="{FF2B5EF4-FFF2-40B4-BE49-F238E27FC236}">
                  <a16:creationId xmlns:a16="http://schemas.microsoft.com/office/drawing/2014/main" id="{6BC46999-F2AD-C951-611B-EAE514C5B87B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848291" y="3400585"/>
              <a:ext cx="499169" cy="201914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19" name="Isosceles Triangle 93">
              <a:extLst>
                <a:ext uri="{FF2B5EF4-FFF2-40B4-BE49-F238E27FC236}">
                  <a16:creationId xmlns:a16="http://schemas.microsoft.com/office/drawing/2014/main" id="{850CC216-B011-F6F1-BC06-901C2A07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31" y="3400580"/>
              <a:ext cx="536920" cy="19461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AEC810-E02C-28EF-FF7D-39289634386E}"/>
              </a:ext>
            </a:extLst>
          </p:cNvPr>
          <p:cNvGrpSpPr>
            <a:grpSpLocks noChangeAspect="1"/>
          </p:cNvGrpSpPr>
          <p:nvPr/>
        </p:nvGrpSpPr>
        <p:grpSpPr>
          <a:xfrm>
            <a:off x="4285728" y="4286078"/>
            <a:ext cx="1133552" cy="255306"/>
            <a:chOff x="1076931" y="3400580"/>
            <a:chExt cx="3270529" cy="20191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3CDBE4-BFA9-8484-F3ED-5A2DC68C5834}"/>
                </a:ext>
              </a:extLst>
            </p:cNvPr>
            <p:cNvSpPr/>
            <p:nvPr/>
          </p:nvSpPr>
          <p:spPr bwMode="auto">
            <a:xfrm>
              <a:off x="1345392" y="3420782"/>
              <a:ext cx="2772693" cy="1730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900" b="1">
                  <a:latin typeface="+mn-lt"/>
                </a:rPr>
                <a:t>OT&amp;E</a:t>
              </a:r>
            </a:p>
          </p:txBody>
        </p:sp>
        <p:sp>
          <p:nvSpPr>
            <p:cNvPr id="22" name="Isosceles Triangle 94">
              <a:extLst>
                <a:ext uri="{FF2B5EF4-FFF2-40B4-BE49-F238E27FC236}">
                  <a16:creationId xmlns:a16="http://schemas.microsoft.com/office/drawing/2014/main" id="{512F7921-823F-3796-4077-8DEA748FF22E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848291" y="3400585"/>
              <a:ext cx="499169" cy="201914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23" name="Isosceles Triangle 93">
              <a:extLst>
                <a:ext uri="{FF2B5EF4-FFF2-40B4-BE49-F238E27FC236}">
                  <a16:creationId xmlns:a16="http://schemas.microsoft.com/office/drawing/2014/main" id="{5D0D209A-8390-DCBE-1404-328C75C53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31" y="3400580"/>
              <a:ext cx="536920" cy="19461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1A771C-6286-D918-EA2F-2D46F477136F}"/>
              </a:ext>
            </a:extLst>
          </p:cNvPr>
          <p:cNvGrpSpPr>
            <a:grpSpLocks noChangeAspect="1"/>
          </p:cNvGrpSpPr>
          <p:nvPr/>
        </p:nvGrpSpPr>
        <p:grpSpPr>
          <a:xfrm>
            <a:off x="2849810" y="4324234"/>
            <a:ext cx="477232" cy="327456"/>
            <a:chOff x="1076931" y="3400580"/>
            <a:chExt cx="3270529" cy="20191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AF1943E-0277-539C-9263-5BF8D62952D9}"/>
                </a:ext>
              </a:extLst>
            </p:cNvPr>
            <p:cNvSpPr/>
            <p:nvPr/>
          </p:nvSpPr>
          <p:spPr bwMode="auto">
            <a:xfrm>
              <a:off x="1345392" y="3420782"/>
              <a:ext cx="2772693" cy="1730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500" b="1">
                  <a:latin typeface="+mn-lt"/>
                </a:rPr>
                <a:t>LFT&amp;E</a:t>
              </a:r>
            </a:p>
          </p:txBody>
        </p:sp>
        <p:sp>
          <p:nvSpPr>
            <p:cNvPr id="26" name="Isosceles Triangle 94">
              <a:extLst>
                <a:ext uri="{FF2B5EF4-FFF2-40B4-BE49-F238E27FC236}">
                  <a16:creationId xmlns:a16="http://schemas.microsoft.com/office/drawing/2014/main" id="{15BB8387-CFFD-674F-29A8-4AF5BB44BB46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848291" y="3400585"/>
              <a:ext cx="499169" cy="201914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27" name="Isosceles Triangle 93">
              <a:extLst>
                <a:ext uri="{FF2B5EF4-FFF2-40B4-BE49-F238E27FC236}">
                  <a16:creationId xmlns:a16="http://schemas.microsoft.com/office/drawing/2014/main" id="{6A9BEDCC-2890-27C2-3053-B64ED5F01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31" y="3400580"/>
              <a:ext cx="536920" cy="19461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837DB0-8260-0D42-7BDC-5BAE0A2DFA4E}"/>
              </a:ext>
            </a:extLst>
          </p:cNvPr>
          <p:cNvGrpSpPr>
            <a:grpSpLocks noChangeAspect="1"/>
          </p:cNvGrpSpPr>
          <p:nvPr/>
        </p:nvGrpSpPr>
        <p:grpSpPr>
          <a:xfrm>
            <a:off x="4700006" y="4542921"/>
            <a:ext cx="536799" cy="349341"/>
            <a:chOff x="1076931" y="3400580"/>
            <a:chExt cx="3270529" cy="20191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57C863-57B1-669C-B241-59B12FDB50AD}"/>
                </a:ext>
              </a:extLst>
            </p:cNvPr>
            <p:cNvSpPr/>
            <p:nvPr/>
          </p:nvSpPr>
          <p:spPr bwMode="auto">
            <a:xfrm>
              <a:off x="1345392" y="3420782"/>
              <a:ext cx="2772693" cy="1730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600" b="1">
                  <a:latin typeface="+mn-lt"/>
                </a:rPr>
                <a:t>LFT&amp;E</a:t>
              </a:r>
            </a:p>
          </p:txBody>
        </p:sp>
        <p:sp>
          <p:nvSpPr>
            <p:cNvPr id="30" name="Isosceles Triangle 94">
              <a:extLst>
                <a:ext uri="{FF2B5EF4-FFF2-40B4-BE49-F238E27FC236}">
                  <a16:creationId xmlns:a16="http://schemas.microsoft.com/office/drawing/2014/main" id="{5FA465C3-240F-114A-C104-C62A6CF52721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848291" y="3400585"/>
              <a:ext cx="499169" cy="201914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31" name="Isosceles Triangle 93">
              <a:extLst>
                <a:ext uri="{FF2B5EF4-FFF2-40B4-BE49-F238E27FC236}">
                  <a16:creationId xmlns:a16="http://schemas.microsoft.com/office/drawing/2014/main" id="{59B13CFA-D426-1B9A-1629-F37275F81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31" y="3400580"/>
              <a:ext cx="536920" cy="19461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5CD9D7-1218-593C-36A0-007C9A236756}"/>
              </a:ext>
            </a:extLst>
          </p:cNvPr>
          <p:cNvGrpSpPr>
            <a:grpSpLocks noChangeAspect="1"/>
          </p:cNvGrpSpPr>
          <p:nvPr/>
        </p:nvGrpSpPr>
        <p:grpSpPr>
          <a:xfrm>
            <a:off x="3820819" y="4113209"/>
            <a:ext cx="1184616" cy="155150"/>
            <a:chOff x="1076931" y="3400580"/>
            <a:chExt cx="3270529" cy="20191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78BE166-662B-E25D-C81B-50BBD143BBE0}"/>
                </a:ext>
              </a:extLst>
            </p:cNvPr>
            <p:cNvSpPr/>
            <p:nvPr/>
          </p:nvSpPr>
          <p:spPr bwMode="auto">
            <a:xfrm>
              <a:off x="1345392" y="3420784"/>
              <a:ext cx="2772694" cy="1730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900" b="1">
                  <a:latin typeface="+mn-lt"/>
                </a:rPr>
                <a:t>LRIP</a:t>
              </a:r>
            </a:p>
          </p:txBody>
        </p:sp>
        <p:sp>
          <p:nvSpPr>
            <p:cNvPr id="36" name="Isosceles Triangle 94">
              <a:extLst>
                <a:ext uri="{FF2B5EF4-FFF2-40B4-BE49-F238E27FC236}">
                  <a16:creationId xmlns:a16="http://schemas.microsoft.com/office/drawing/2014/main" id="{AF7C353F-32A9-213C-3312-CDD44624DE06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848291" y="3400585"/>
              <a:ext cx="499169" cy="201914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37" name="Isosceles Triangle 93">
              <a:extLst>
                <a:ext uri="{FF2B5EF4-FFF2-40B4-BE49-F238E27FC236}">
                  <a16:creationId xmlns:a16="http://schemas.microsoft.com/office/drawing/2014/main" id="{2686C409-7783-1194-7768-131445C1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31" y="3400580"/>
              <a:ext cx="536920" cy="19461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493FC04-F3C2-5197-7523-2B3CB45932B9}"/>
              </a:ext>
            </a:extLst>
          </p:cNvPr>
          <p:cNvGrpSpPr>
            <a:grpSpLocks noChangeAspect="1"/>
          </p:cNvGrpSpPr>
          <p:nvPr/>
        </p:nvGrpSpPr>
        <p:grpSpPr>
          <a:xfrm>
            <a:off x="5652304" y="4059147"/>
            <a:ext cx="2891068" cy="261038"/>
            <a:chOff x="1076931" y="3400580"/>
            <a:chExt cx="3270529" cy="20191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79FC586-AAFF-7BB4-D6DE-1EB6E6EAB75A}"/>
                </a:ext>
              </a:extLst>
            </p:cNvPr>
            <p:cNvSpPr/>
            <p:nvPr/>
          </p:nvSpPr>
          <p:spPr bwMode="auto">
            <a:xfrm>
              <a:off x="1345392" y="3420782"/>
              <a:ext cx="2772693" cy="1730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900" b="1">
                  <a:latin typeface="+mn-lt"/>
                </a:rPr>
                <a:t>Production</a:t>
              </a:r>
            </a:p>
          </p:txBody>
        </p:sp>
        <p:sp>
          <p:nvSpPr>
            <p:cNvPr id="40" name="Isosceles Triangle 94">
              <a:extLst>
                <a:ext uri="{FF2B5EF4-FFF2-40B4-BE49-F238E27FC236}">
                  <a16:creationId xmlns:a16="http://schemas.microsoft.com/office/drawing/2014/main" id="{F5EFF138-4F27-4D17-C8B1-4CEC0D4F2273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848291" y="3400585"/>
              <a:ext cx="499169" cy="201914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1" name="Isosceles Triangle 93">
              <a:extLst>
                <a:ext uri="{FF2B5EF4-FFF2-40B4-BE49-F238E27FC236}">
                  <a16:creationId xmlns:a16="http://schemas.microsoft.com/office/drawing/2014/main" id="{8646B187-5867-58AC-71CA-8B747B5E7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31" y="3400580"/>
              <a:ext cx="536920" cy="19461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</p:grpSp>
      <p:sp>
        <p:nvSpPr>
          <p:cNvPr id="42" name="5-Point Star 100">
            <a:extLst>
              <a:ext uri="{FF2B5EF4-FFF2-40B4-BE49-F238E27FC236}">
                <a16:creationId xmlns:a16="http://schemas.microsoft.com/office/drawing/2014/main" id="{D0F145B1-EF5E-B6E4-441C-044526113CD6}"/>
              </a:ext>
            </a:extLst>
          </p:cNvPr>
          <p:cNvSpPr/>
          <p:nvPr/>
        </p:nvSpPr>
        <p:spPr bwMode="auto">
          <a:xfrm>
            <a:off x="6693327" y="5611876"/>
            <a:ext cx="265112" cy="234950"/>
          </a:xfrm>
          <a:prstGeom prst="star5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43" name="5-Point Star 101">
            <a:extLst>
              <a:ext uri="{FF2B5EF4-FFF2-40B4-BE49-F238E27FC236}">
                <a16:creationId xmlns:a16="http://schemas.microsoft.com/office/drawing/2014/main" id="{347D9254-B674-5DB1-E903-AF7749CB16DB}"/>
              </a:ext>
            </a:extLst>
          </p:cNvPr>
          <p:cNvSpPr/>
          <p:nvPr/>
        </p:nvSpPr>
        <p:spPr bwMode="auto">
          <a:xfrm>
            <a:off x="8153921" y="5108360"/>
            <a:ext cx="265112" cy="234950"/>
          </a:xfrm>
          <a:prstGeom prst="star5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44" name="TextBox 79">
            <a:extLst>
              <a:ext uri="{FF2B5EF4-FFF2-40B4-BE49-F238E27FC236}">
                <a16:creationId xmlns:a16="http://schemas.microsoft.com/office/drawing/2014/main" id="{3CFF5232-361B-328B-7256-BD7B610FC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9" y="5825117"/>
            <a:ext cx="5405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800" b="0">
                <a:latin typeface="Times New Roman"/>
                <a:cs typeface="Times New Roman"/>
              </a:rPr>
              <a:t>FCA</a:t>
            </a:r>
            <a:endParaRPr lang="en-US"/>
          </a:p>
        </p:txBody>
      </p:sp>
      <p:sp>
        <p:nvSpPr>
          <p:cNvPr id="45" name="TextBox 79">
            <a:extLst>
              <a:ext uri="{FF2B5EF4-FFF2-40B4-BE49-F238E27FC236}">
                <a16:creationId xmlns:a16="http://schemas.microsoft.com/office/drawing/2014/main" id="{3C75B8D5-5D9E-11AE-EF75-0A7CF7E8E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2547" y="5340406"/>
            <a:ext cx="5405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Times New Roman"/>
                <a:cs typeface="Times New Roman"/>
              </a:rPr>
              <a:t>PCA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379FF72-F2B8-C878-69B7-7A3CAACEBA5F}"/>
              </a:ext>
            </a:extLst>
          </p:cNvPr>
          <p:cNvGrpSpPr/>
          <p:nvPr/>
        </p:nvGrpSpPr>
        <p:grpSpPr>
          <a:xfrm>
            <a:off x="1045560" y="6426388"/>
            <a:ext cx="474662" cy="342900"/>
            <a:chOff x="-2442792" y="2046399"/>
            <a:chExt cx="474662" cy="342900"/>
          </a:xfrm>
        </p:grpSpPr>
        <p:sp>
          <p:nvSpPr>
            <p:cNvPr id="47" name="Diamond 91">
              <a:extLst>
                <a:ext uri="{FF2B5EF4-FFF2-40B4-BE49-F238E27FC236}">
                  <a16:creationId xmlns:a16="http://schemas.microsoft.com/office/drawing/2014/main" id="{04690DA5-61B6-DE99-2C11-CC7542644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42792" y="2152762"/>
              <a:ext cx="188912" cy="236537"/>
            </a:xfrm>
            <a:prstGeom prst="diamond">
              <a:avLst/>
            </a:prstGeom>
            <a:solidFill>
              <a:srgbClr val="00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8" name="TextBox 79">
              <a:extLst>
                <a:ext uri="{FF2B5EF4-FFF2-40B4-BE49-F238E27FC236}">
                  <a16:creationId xmlns:a16="http://schemas.microsoft.com/office/drawing/2014/main" id="{9EE11074-5CBF-0672-A7E0-6DAD1CBC2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341192" y="2046399"/>
              <a:ext cx="37306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 b="0">
                  <a:latin typeface="Times New Roman" pitchFamily="18" charset="0"/>
                </a:rPr>
                <a:t>MSB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96FD574-37DF-A4A7-ED40-112B322046EA}"/>
              </a:ext>
            </a:extLst>
          </p:cNvPr>
          <p:cNvGrpSpPr/>
          <p:nvPr/>
        </p:nvGrpSpPr>
        <p:grpSpPr>
          <a:xfrm>
            <a:off x="6602485" y="6464187"/>
            <a:ext cx="474662" cy="342900"/>
            <a:chOff x="-2521600" y="2555608"/>
            <a:chExt cx="474662" cy="342900"/>
          </a:xfrm>
        </p:grpSpPr>
        <p:sp>
          <p:nvSpPr>
            <p:cNvPr id="50" name="Diamond 91">
              <a:extLst>
                <a:ext uri="{FF2B5EF4-FFF2-40B4-BE49-F238E27FC236}">
                  <a16:creationId xmlns:a16="http://schemas.microsoft.com/office/drawing/2014/main" id="{17A62A61-C480-5457-6806-7B7D4048B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521600" y="2661971"/>
              <a:ext cx="188912" cy="236537"/>
            </a:xfrm>
            <a:prstGeom prst="diamond">
              <a:avLst/>
            </a:prstGeom>
            <a:solidFill>
              <a:srgbClr val="00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51" name="TextBox 79">
              <a:extLst>
                <a:ext uri="{FF2B5EF4-FFF2-40B4-BE49-F238E27FC236}">
                  <a16:creationId xmlns:a16="http://schemas.microsoft.com/office/drawing/2014/main" id="{CCE1FC26-051E-69E2-8450-B2F08FB82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20000" y="2555608"/>
              <a:ext cx="37306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 b="0">
                  <a:latin typeface="Times New Roman" pitchFamily="18" charset="0"/>
                </a:rPr>
                <a:t>MSC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01FE1EB-659D-A6EF-E692-A456F507BB7D}"/>
              </a:ext>
            </a:extLst>
          </p:cNvPr>
          <p:cNvGrpSpPr/>
          <p:nvPr/>
        </p:nvGrpSpPr>
        <p:grpSpPr>
          <a:xfrm>
            <a:off x="4190852" y="5893027"/>
            <a:ext cx="452437" cy="381205"/>
            <a:chOff x="-3998784" y="2065449"/>
            <a:chExt cx="452437" cy="381205"/>
          </a:xfrm>
        </p:grpSpPr>
        <p:sp>
          <p:nvSpPr>
            <p:cNvPr id="53" name="5-Point Star 111">
              <a:extLst>
                <a:ext uri="{FF2B5EF4-FFF2-40B4-BE49-F238E27FC236}">
                  <a16:creationId xmlns:a16="http://schemas.microsoft.com/office/drawing/2014/main" id="{0575CDA9-1C22-EA5A-2F45-CDEE77A8BB6E}"/>
                </a:ext>
              </a:extLst>
            </p:cNvPr>
            <p:cNvSpPr/>
            <p:nvPr/>
          </p:nvSpPr>
          <p:spPr bwMode="auto">
            <a:xfrm>
              <a:off x="-3942863" y="2211704"/>
              <a:ext cx="265112" cy="234950"/>
            </a:xfrm>
            <a:prstGeom prst="star5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54" name="TextBox 79">
              <a:extLst>
                <a:ext uri="{FF2B5EF4-FFF2-40B4-BE49-F238E27FC236}">
                  <a16:creationId xmlns:a16="http://schemas.microsoft.com/office/drawing/2014/main" id="{CFB5D0F6-182C-E30E-EFB5-98626B1D4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998784" y="2065449"/>
              <a:ext cx="45243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 b="0">
                  <a:latin typeface="Times New Roman" pitchFamily="18" charset="0"/>
                </a:rPr>
                <a:t>CDR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002EA58-D70F-1C26-B23A-E7B9E0E79DC0}"/>
              </a:ext>
            </a:extLst>
          </p:cNvPr>
          <p:cNvGrpSpPr/>
          <p:nvPr/>
        </p:nvGrpSpPr>
        <p:grpSpPr>
          <a:xfrm>
            <a:off x="8059897" y="6431817"/>
            <a:ext cx="439737" cy="276225"/>
            <a:chOff x="-1648475" y="2622283"/>
            <a:chExt cx="439737" cy="276225"/>
          </a:xfrm>
        </p:grpSpPr>
        <p:sp>
          <p:nvSpPr>
            <p:cNvPr id="56" name="Diamond 95">
              <a:extLst>
                <a:ext uri="{FF2B5EF4-FFF2-40B4-BE49-F238E27FC236}">
                  <a16:creationId xmlns:a16="http://schemas.microsoft.com/office/drawing/2014/main" id="{4FD29897-07B4-A8AD-E5C9-5A3D92F54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97650" y="2661971"/>
              <a:ext cx="188912" cy="236537"/>
            </a:xfrm>
            <a:prstGeom prst="diamond">
              <a:avLst/>
            </a:prstGeom>
            <a:solidFill>
              <a:srgbClr val="00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57" name="TextBox 79">
              <a:extLst>
                <a:ext uri="{FF2B5EF4-FFF2-40B4-BE49-F238E27FC236}">
                  <a16:creationId xmlns:a16="http://schemas.microsoft.com/office/drawing/2014/main" id="{DBBFA2B1-83F2-29FC-B173-3A2ABAD69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48475" y="2622283"/>
              <a:ext cx="373062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 b="0">
                  <a:latin typeface="Times New Roman" pitchFamily="18" charset="0"/>
                </a:rPr>
                <a:t>FRP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508BC6F-016E-9029-4739-6EB8039BF13C}"/>
              </a:ext>
            </a:extLst>
          </p:cNvPr>
          <p:cNvGrpSpPr/>
          <p:nvPr/>
        </p:nvGrpSpPr>
        <p:grpSpPr>
          <a:xfrm>
            <a:off x="8424169" y="6024186"/>
            <a:ext cx="560387" cy="323850"/>
            <a:chOff x="-1032525" y="2565133"/>
            <a:chExt cx="560387" cy="323850"/>
          </a:xfrm>
        </p:grpSpPr>
        <p:sp>
          <p:nvSpPr>
            <p:cNvPr id="59" name="5-Point Star 117">
              <a:extLst>
                <a:ext uri="{FF2B5EF4-FFF2-40B4-BE49-F238E27FC236}">
                  <a16:creationId xmlns:a16="http://schemas.microsoft.com/office/drawing/2014/main" id="{8E9BA83D-EE36-6711-CC6B-FE60C8FF31A7}"/>
                </a:ext>
              </a:extLst>
            </p:cNvPr>
            <p:cNvSpPr/>
            <p:nvPr/>
          </p:nvSpPr>
          <p:spPr bwMode="auto">
            <a:xfrm>
              <a:off x="-1032525" y="2654033"/>
              <a:ext cx="265112" cy="234950"/>
            </a:xfrm>
            <a:prstGeom prst="star5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0" name="TextBox 79">
              <a:extLst>
                <a:ext uri="{FF2B5EF4-FFF2-40B4-BE49-F238E27FC236}">
                  <a16:creationId xmlns:a16="http://schemas.microsoft.com/office/drawing/2014/main" id="{BC7F8E9B-DE44-D7FA-8B78-B557D0203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924575" y="2565133"/>
              <a:ext cx="45243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 b="0">
                  <a:latin typeface="Times New Roman" pitchFamily="18" charset="0"/>
                </a:rPr>
                <a:t>IOC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2CDF31B-C8DE-F424-539A-F271E5C36D07}"/>
              </a:ext>
            </a:extLst>
          </p:cNvPr>
          <p:cNvGrpSpPr/>
          <p:nvPr/>
        </p:nvGrpSpPr>
        <p:grpSpPr>
          <a:xfrm>
            <a:off x="9270578" y="6068971"/>
            <a:ext cx="560387" cy="323850"/>
            <a:chOff x="-470550" y="2565133"/>
            <a:chExt cx="560387" cy="323850"/>
          </a:xfrm>
        </p:grpSpPr>
        <p:sp>
          <p:nvSpPr>
            <p:cNvPr id="62" name="5-Point Star 120">
              <a:extLst>
                <a:ext uri="{FF2B5EF4-FFF2-40B4-BE49-F238E27FC236}">
                  <a16:creationId xmlns:a16="http://schemas.microsoft.com/office/drawing/2014/main" id="{7294073A-B421-5A93-0D4D-B52065019256}"/>
                </a:ext>
              </a:extLst>
            </p:cNvPr>
            <p:cNvSpPr/>
            <p:nvPr/>
          </p:nvSpPr>
          <p:spPr bwMode="auto">
            <a:xfrm>
              <a:off x="-470550" y="2654033"/>
              <a:ext cx="265112" cy="234950"/>
            </a:xfrm>
            <a:prstGeom prst="star5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3" name="TextBox 79">
              <a:extLst>
                <a:ext uri="{FF2B5EF4-FFF2-40B4-BE49-F238E27FC236}">
                  <a16:creationId xmlns:a16="http://schemas.microsoft.com/office/drawing/2014/main" id="{BA75E7A6-F697-2103-1D2F-60647C26A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62600" y="2565133"/>
              <a:ext cx="45243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 b="0">
                  <a:latin typeface="Times New Roman" pitchFamily="18" charset="0"/>
                </a:rPr>
                <a:t>FOC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10761D5-BF45-EDC5-CBC6-18D3B0B82167}"/>
              </a:ext>
            </a:extLst>
          </p:cNvPr>
          <p:cNvGrpSpPr/>
          <p:nvPr/>
        </p:nvGrpSpPr>
        <p:grpSpPr>
          <a:xfrm>
            <a:off x="1045931" y="6186578"/>
            <a:ext cx="1169987" cy="241300"/>
            <a:chOff x="-1331623" y="5230443"/>
            <a:chExt cx="1169987" cy="241300"/>
          </a:xfrm>
        </p:grpSpPr>
        <p:sp>
          <p:nvSpPr>
            <p:cNvPr id="65" name="5-Point Star 123">
              <a:extLst>
                <a:ext uri="{FF2B5EF4-FFF2-40B4-BE49-F238E27FC236}">
                  <a16:creationId xmlns:a16="http://schemas.microsoft.com/office/drawing/2014/main" id="{7AB0FD3A-4B1D-4168-73EB-BA6A6317F4E6}"/>
                </a:ext>
              </a:extLst>
            </p:cNvPr>
            <p:cNvSpPr/>
            <p:nvPr/>
          </p:nvSpPr>
          <p:spPr bwMode="auto">
            <a:xfrm>
              <a:off x="-1331623" y="5230443"/>
              <a:ext cx="207962" cy="184150"/>
            </a:xfrm>
            <a:prstGeom prst="star5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6" name="TextBox 111">
              <a:extLst>
                <a:ext uri="{FF2B5EF4-FFF2-40B4-BE49-F238E27FC236}">
                  <a16:creationId xmlns:a16="http://schemas.microsoft.com/office/drawing/2014/main" id="{B2147D72-8CC5-0022-132E-BB9796268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09386" y="5255843"/>
              <a:ext cx="10477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 b="0">
                  <a:latin typeface="Times New Roman" pitchFamily="18" charset="0"/>
                </a:rPr>
                <a:t>Dev Contract Award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D17D502-239C-F012-FB57-1F4B74D2B45F}"/>
              </a:ext>
            </a:extLst>
          </p:cNvPr>
          <p:cNvGrpSpPr/>
          <p:nvPr/>
        </p:nvGrpSpPr>
        <p:grpSpPr>
          <a:xfrm>
            <a:off x="6350123" y="6098969"/>
            <a:ext cx="1104900" cy="418429"/>
            <a:chOff x="-2688266" y="5541920"/>
            <a:chExt cx="1104900" cy="418429"/>
          </a:xfrm>
        </p:grpSpPr>
        <p:sp>
          <p:nvSpPr>
            <p:cNvPr id="68" name="5-Point Star 126">
              <a:extLst>
                <a:ext uri="{FF2B5EF4-FFF2-40B4-BE49-F238E27FC236}">
                  <a16:creationId xmlns:a16="http://schemas.microsoft.com/office/drawing/2014/main" id="{ABAB94CC-B682-A328-6578-3F1620EAF1EF}"/>
                </a:ext>
              </a:extLst>
            </p:cNvPr>
            <p:cNvSpPr/>
            <p:nvPr/>
          </p:nvSpPr>
          <p:spPr bwMode="auto">
            <a:xfrm>
              <a:off x="-2441793" y="5541920"/>
              <a:ext cx="207962" cy="184150"/>
            </a:xfrm>
            <a:prstGeom prst="star5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9" name="TextBox 113">
              <a:extLst>
                <a:ext uri="{FF2B5EF4-FFF2-40B4-BE49-F238E27FC236}">
                  <a16:creationId xmlns:a16="http://schemas.microsoft.com/office/drawing/2014/main" id="{ED865363-DD26-9164-6D3D-64C95E2CA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688266" y="5744449"/>
              <a:ext cx="11049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 b="0">
                  <a:latin typeface="Times New Roman" pitchFamily="18" charset="0"/>
                </a:rPr>
                <a:t>LRIP Contract Award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B0AB555-A2E4-0B9E-B2B3-F8DA76C95033}"/>
              </a:ext>
            </a:extLst>
          </p:cNvPr>
          <p:cNvGrpSpPr/>
          <p:nvPr/>
        </p:nvGrpSpPr>
        <p:grpSpPr>
          <a:xfrm>
            <a:off x="8275575" y="5796198"/>
            <a:ext cx="1402918" cy="215900"/>
            <a:chOff x="-1313081" y="5539610"/>
            <a:chExt cx="1402918" cy="215900"/>
          </a:xfrm>
        </p:grpSpPr>
        <p:sp>
          <p:nvSpPr>
            <p:cNvPr id="71" name="5-Point Star 129">
              <a:extLst>
                <a:ext uri="{FF2B5EF4-FFF2-40B4-BE49-F238E27FC236}">
                  <a16:creationId xmlns:a16="http://schemas.microsoft.com/office/drawing/2014/main" id="{C0D51F71-3D17-A761-4DFA-08664FFAB6FD}"/>
                </a:ext>
              </a:extLst>
            </p:cNvPr>
            <p:cNvSpPr/>
            <p:nvPr/>
          </p:nvSpPr>
          <p:spPr bwMode="auto">
            <a:xfrm>
              <a:off x="-1313081" y="5541920"/>
              <a:ext cx="207963" cy="184150"/>
            </a:xfrm>
            <a:prstGeom prst="star5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72" name="TextBox 115">
              <a:extLst>
                <a:ext uri="{FF2B5EF4-FFF2-40B4-BE49-F238E27FC236}">
                  <a16:creationId xmlns:a16="http://schemas.microsoft.com/office/drawing/2014/main" id="{AF892631-B850-D13E-FE4B-545FD58FF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76988" y="5539610"/>
              <a:ext cx="12668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 b="0">
                  <a:latin typeface="Times New Roman" pitchFamily="18" charset="0"/>
                </a:rPr>
                <a:t>Prod Contract Award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D2DD9CA-150F-9675-C1C5-D75B792F004B}"/>
              </a:ext>
            </a:extLst>
          </p:cNvPr>
          <p:cNvGrpSpPr>
            <a:grpSpLocks noChangeAspect="1"/>
          </p:cNvGrpSpPr>
          <p:nvPr/>
        </p:nvGrpSpPr>
        <p:grpSpPr>
          <a:xfrm>
            <a:off x="1055871" y="5258907"/>
            <a:ext cx="3803854" cy="236150"/>
            <a:chOff x="1076931" y="3400580"/>
            <a:chExt cx="3270529" cy="20191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F86A8D6-D769-92D2-A83D-71F388673416}"/>
                </a:ext>
              </a:extLst>
            </p:cNvPr>
            <p:cNvSpPr/>
            <p:nvPr/>
          </p:nvSpPr>
          <p:spPr bwMode="auto">
            <a:xfrm>
              <a:off x="1345392" y="3420782"/>
              <a:ext cx="2772693" cy="1730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900" b="1">
                  <a:latin typeface="+mn-lt"/>
                </a:rPr>
                <a:t>Laser</a:t>
              </a:r>
            </a:p>
          </p:txBody>
        </p:sp>
        <p:sp>
          <p:nvSpPr>
            <p:cNvPr id="75" name="Isosceles Triangle 94">
              <a:extLst>
                <a:ext uri="{FF2B5EF4-FFF2-40B4-BE49-F238E27FC236}">
                  <a16:creationId xmlns:a16="http://schemas.microsoft.com/office/drawing/2014/main" id="{29090F40-9120-49C4-0E65-DE9344F042BF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848291" y="3400585"/>
              <a:ext cx="499169" cy="201914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76" name="Isosceles Triangle 93">
              <a:extLst>
                <a:ext uri="{FF2B5EF4-FFF2-40B4-BE49-F238E27FC236}">
                  <a16:creationId xmlns:a16="http://schemas.microsoft.com/office/drawing/2014/main" id="{D7226B6D-83F1-AB6B-470B-328F7CD6A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31" y="3400580"/>
              <a:ext cx="536920" cy="19461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117253A-0287-7156-490A-EF112749C31A}"/>
              </a:ext>
            </a:extLst>
          </p:cNvPr>
          <p:cNvGrpSpPr>
            <a:grpSpLocks noChangeAspect="1"/>
          </p:cNvGrpSpPr>
          <p:nvPr/>
        </p:nvGrpSpPr>
        <p:grpSpPr>
          <a:xfrm>
            <a:off x="1056600" y="5499644"/>
            <a:ext cx="2410950" cy="244343"/>
            <a:chOff x="1038491" y="3400580"/>
            <a:chExt cx="3308969" cy="20191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2C4D751-0FB8-0582-E537-29D01417D011}"/>
                </a:ext>
              </a:extLst>
            </p:cNvPr>
            <p:cNvSpPr/>
            <p:nvPr/>
          </p:nvSpPr>
          <p:spPr bwMode="auto">
            <a:xfrm>
              <a:off x="1294141" y="3405724"/>
              <a:ext cx="2836758" cy="180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900" b="1">
                  <a:latin typeface="+mn-lt"/>
                </a:rPr>
                <a:t>Comm</a:t>
              </a:r>
            </a:p>
          </p:txBody>
        </p:sp>
        <p:sp>
          <p:nvSpPr>
            <p:cNvPr id="79" name="Isosceles Triangle 94">
              <a:extLst>
                <a:ext uri="{FF2B5EF4-FFF2-40B4-BE49-F238E27FC236}">
                  <a16:creationId xmlns:a16="http://schemas.microsoft.com/office/drawing/2014/main" id="{EBF49C63-F961-9578-F3A5-CD6FF53E32CF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848291" y="3400585"/>
              <a:ext cx="499169" cy="201914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80" name="Isosceles Triangle 93">
              <a:extLst>
                <a:ext uri="{FF2B5EF4-FFF2-40B4-BE49-F238E27FC236}">
                  <a16:creationId xmlns:a16="http://schemas.microsoft.com/office/drawing/2014/main" id="{EBCD6820-36D6-A104-30C3-238F619F6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91" y="3400580"/>
              <a:ext cx="536920" cy="19461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932FDF0-139E-5D22-1BE2-0775618FA2B4}"/>
              </a:ext>
            </a:extLst>
          </p:cNvPr>
          <p:cNvGrpSpPr>
            <a:grpSpLocks noChangeAspect="1"/>
          </p:cNvGrpSpPr>
          <p:nvPr/>
        </p:nvGrpSpPr>
        <p:grpSpPr>
          <a:xfrm>
            <a:off x="1015631" y="5888655"/>
            <a:ext cx="1009855" cy="178797"/>
            <a:chOff x="1076931" y="3400580"/>
            <a:chExt cx="3270529" cy="20191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34DAF1D-F2F7-EADE-FC64-745343B8CD7C}"/>
                </a:ext>
              </a:extLst>
            </p:cNvPr>
            <p:cNvSpPr/>
            <p:nvPr/>
          </p:nvSpPr>
          <p:spPr bwMode="auto">
            <a:xfrm>
              <a:off x="1345392" y="3420782"/>
              <a:ext cx="2772693" cy="1730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900" b="1">
                  <a:latin typeface="+mn-lt"/>
                </a:rPr>
                <a:t>Tracking</a:t>
              </a:r>
            </a:p>
          </p:txBody>
        </p:sp>
        <p:sp>
          <p:nvSpPr>
            <p:cNvPr id="83" name="Isosceles Triangle 94">
              <a:extLst>
                <a:ext uri="{FF2B5EF4-FFF2-40B4-BE49-F238E27FC236}">
                  <a16:creationId xmlns:a16="http://schemas.microsoft.com/office/drawing/2014/main" id="{A1BA8D6D-C339-BDA5-36EF-7C73CAD23879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848291" y="3400585"/>
              <a:ext cx="499169" cy="201914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84" name="Isosceles Triangle 93">
              <a:extLst>
                <a:ext uri="{FF2B5EF4-FFF2-40B4-BE49-F238E27FC236}">
                  <a16:creationId xmlns:a16="http://schemas.microsoft.com/office/drawing/2014/main" id="{A826B2EB-DC9D-E6E5-2A0B-F84D76DDC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31" y="3400580"/>
              <a:ext cx="536920" cy="19461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81F4DF5-D362-D992-B63B-5A479D764F95}"/>
              </a:ext>
            </a:extLst>
          </p:cNvPr>
          <p:cNvGrpSpPr>
            <a:grpSpLocks noChangeAspect="1"/>
          </p:cNvGrpSpPr>
          <p:nvPr/>
        </p:nvGrpSpPr>
        <p:grpSpPr>
          <a:xfrm>
            <a:off x="4812653" y="5672924"/>
            <a:ext cx="990067" cy="117114"/>
            <a:chOff x="1076931" y="3400580"/>
            <a:chExt cx="3270529" cy="201919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CE3D387-6529-A369-76DA-93809AFD2A32}"/>
                </a:ext>
              </a:extLst>
            </p:cNvPr>
            <p:cNvSpPr/>
            <p:nvPr/>
          </p:nvSpPr>
          <p:spPr bwMode="auto">
            <a:xfrm>
              <a:off x="1345392" y="3420782"/>
              <a:ext cx="2772693" cy="1730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900" b="1">
                  <a:latin typeface="+mn-lt"/>
                </a:rPr>
                <a:t>Prototype I&amp;T</a:t>
              </a:r>
            </a:p>
          </p:txBody>
        </p:sp>
        <p:sp>
          <p:nvSpPr>
            <p:cNvPr id="87" name="Isosceles Triangle 94">
              <a:extLst>
                <a:ext uri="{FF2B5EF4-FFF2-40B4-BE49-F238E27FC236}">
                  <a16:creationId xmlns:a16="http://schemas.microsoft.com/office/drawing/2014/main" id="{9756C8F3-5DBF-06F9-0F1A-94E58BC05918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848291" y="3400585"/>
              <a:ext cx="499169" cy="201914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88" name="Isosceles Triangle 93">
              <a:extLst>
                <a:ext uri="{FF2B5EF4-FFF2-40B4-BE49-F238E27FC236}">
                  <a16:creationId xmlns:a16="http://schemas.microsoft.com/office/drawing/2014/main" id="{2C8B0C82-75BF-335F-E47C-8220A26BE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31" y="3400580"/>
              <a:ext cx="536920" cy="19461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AA227F1-158A-8351-F20D-A77A0E472F3B}"/>
              </a:ext>
            </a:extLst>
          </p:cNvPr>
          <p:cNvGrpSpPr>
            <a:grpSpLocks noChangeAspect="1"/>
          </p:cNvGrpSpPr>
          <p:nvPr/>
        </p:nvGrpSpPr>
        <p:grpSpPr>
          <a:xfrm>
            <a:off x="5675861" y="5248354"/>
            <a:ext cx="772240" cy="105056"/>
            <a:chOff x="1076931" y="3400580"/>
            <a:chExt cx="3270529" cy="201919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79BE353-0198-57A5-B7C6-65B286F56E85}"/>
                </a:ext>
              </a:extLst>
            </p:cNvPr>
            <p:cNvSpPr/>
            <p:nvPr/>
          </p:nvSpPr>
          <p:spPr bwMode="auto">
            <a:xfrm>
              <a:off x="1345392" y="3420782"/>
              <a:ext cx="2772693" cy="1730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900" b="1">
                  <a:latin typeface="+mn-lt"/>
                </a:rPr>
                <a:t>DT&amp;E</a:t>
              </a:r>
            </a:p>
          </p:txBody>
        </p:sp>
        <p:sp>
          <p:nvSpPr>
            <p:cNvPr id="91" name="Isosceles Triangle 94">
              <a:extLst>
                <a:ext uri="{FF2B5EF4-FFF2-40B4-BE49-F238E27FC236}">
                  <a16:creationId xmlns:a16="http://schemas.microsoft.com/office/drawing/2014/main" id="{840B5B12-5AC4-CE6A-281E-D65603D1EE14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848291" y="3400585"/>
              <a:ext cx="499169" cy="201914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92" name="Isosceles Triangle 93">
              <a:extLst>
                <a:ext uri="{FF2B5EF4-FFF2-40B4-BE49-F238E27FC236}">
                  <a16:creationId xmlns:a16="http://schemas.microsoft.com/office/drawing/2014/main" id="{1AAFEEBE-60F8-ED0A-4170-A0D04E983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31" y="3400580"/>
              <a:ext cx="536920" cy="19461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4C2A880-DF8D-B243-4041-7BB5ECE60300}"/>
              </a:ext>
            </a:extLst>
          </p:cNvPr>
          <p:cNvGrpSpPr>
            <a:grpSpLocks noChangeAspect="1"/>
          </p:cNvGrpSpPr>
          <p:nvPr/>
        </p:nvGrpSpPr>
        <p:grpSpPr>
          <a:xfrm>
            <a:off x="7077686" y="5431738"/>
            <a:ext cx="1026242" cy="121441"/>
            <a:chOff x="1076931" y="3400580"/>
            <a:chExt cx="3270529" cy="2019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CAAFCDE-FED9-D9D5-9178-0EA12212DDA3}"/>
                </a:ext>
              </a:extLst>
            </p:cNvPr>
            <p:cNvSpPr/>
            <p:nvPr/>
          </p:nvSpPr>
          <p:spPr bwMode="auto">
            <a:xfrm>
              <a:off x="1345392" y="3420782"/>
              <a:ext cx="2772693" cy="1730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900" b="1">
                  <a:latin typeface="+mn-lt"/>
                </a:rPr>
                <a:t>OT&amp;E</a:t>
              </a:r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63B7C451-963B-2B26-2223-A9B3CB0692E3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848291" y="3400585"/>
              <a:ext cx="499169" cy="201914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96" name="Isosceles Triangle 93">
              <a:extLst>
                <a:ext uri="{FF2B5EF4-FFF2-40B4-BE49-F238E27FC236}">
                  <a16:creationId xmlns:a16="http://schemas.microsoft.com/office/drawing/2014/main" id="{5722EA97-807B-294F-0639-4BC68411B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31" y="3400580"/>
              <a:ext cx="536920" cy="19461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61AB258-4985-4DB0-0C5C-58AF4EAEE0FE}"/>
              </a:ext>
            </a:extLst>
          </p:cNvPr>
          <p:cNvGrpSpPr>
            <a:grpSpLocks noChangeAspect="1"/>
          </p:cNvGrpSpPr>
          <p:nvPr/>
        </p:nvGrpSpPr>
        <p:grpSpPr>
          <a:xfrm>
            <a:off x="5804672" y="5889456"/>
            <a:ext cx="292765" cy="45226"/>
            <a:chOff x="1076931" y="3400580"/>
            <a:chExt cx="3270529" cy="20191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7CF2FF-E44B-8144-B2F0-E502BABD12F1}"/>
                </a:ext>
              </a:extLst>
            </p:cNvPr>
            <p:cNvSpPr/>
            <p:nvPr/>
          </p:nvSpPr>
          <p:spPr bwMode="auto">
            <a:xfrm>
              <a:off x="1345392" y="3420782"/>
              <a:ext cx="2772693" cy="1730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900" b="1">
                  <a:latin typeface="+mn-lt"/>
                </a:rPr>
                <a:t>LFT&amp;E</a:t>
              </a:r>
            </a:p>
          </p:txBody>
        </p:sp>
        <p:sp>
          <p:nvSpPr>
            <p:cNvPr id="99" name="Isosceles Triangle 94">
              <a:extLst>
                <a:ext uri="{FF2B5EF4-FFF2-40B4-BE49-F238E27FC236}">
                  <a16:creationId xmlns:a16="http://schemas.microsoft.com/office/drawing/2014/main" id="{9A643A99-F031-512D-CEAD-B51FB28891C5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848291" y="3400585"/>
              <a:ext cx="499169" cy="201914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100" name="Isosceles Triangle 93">
              <a:extLst>
                <a:ext uri="{FF2B5EF4-FFF2-40B4-BE49-F238E27FC236}">
                  <a16:creationId xmlns:a16="http://schemas.microsoft.com/office/drawing/2014/main" id="{94449996-EE26-54E0-B4A5-38EBD63F1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31" y="3400580"/>
              <a:ext cx="536920" cy="19461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8DA933F-D514-221C-9C7B-7A5B1AADC608}"/>
              </a:ext>
            </a:extLst>
          </p:cNvPr>
          <p:cNvGrpSpPr>
            <a:grpSpLocks noChangeAspect="1"/>
          </p:cNvGrpSpPr>
          <p:nvPr/>
        </p:nvGrpSpPr>
        <p:grpSpPr>
          <a:xfrm>
            <a:off x="7540935" y="5630407"/>
            <a:ext cx="414973" cy="73981"/>
            <a:chOff x="1076931" y="3400580"/>
            <a:chExt cx="3270529" cy="201919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202CFE8-EEA7-711F-CC07-4116CF31D5F6}"/>
                </a:ext>
              </a:extLst>
            </p:cNvPr>
            <p:cNvSpPr/>
            <p:nvPr/>
          </p:nvSpPr>
          <p:spPr bwMode="auto">
            <a:xfrm>
              <a:off x="1345392" y="3420782"/>
              <a:ext cx="2772693" cy="1730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900" b="1">
                  <a:latin typeface="+mn-lt"/>
                </a:rPr>
                <a:t>LFT&amp;E</a:t>
              </a:r>
            </a:p>
          </p:txBody>
        </p:sp>
        <p:sp>
          <p:nvSpPr>
            <p:cNvPr id="144" name="Isosceles Triangle 94">
              <a:extLst>
                <a:ext uri="{FF2B5EF4-FFF2-40B4-BE49-F238E27FC236}">
                  <a16:creationId xmlns:a16="http://schemas.microsoft.com/office/drawing/2014/main" id="{0EAEAE80-3FBD-BD77-9F5E-56DD0A4986B2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848291" y="3400585"/>
              <a:ext cx="499169" cy="201914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145" name="Isosceles Triangle 93">
              <a:extLst>
                <a:ext uri="{FF2B5EF4-FFF2-40B4-BE49-F238E27FC236}">
                  <a16:creationId xmlns:a16="http://schemas.microsoft.com/office/drawing/2014/main" id="{708D1206-4E65-8333-9280-9C4E727AB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31" y="3400580"/>
              <a:ext cx="536920" cy="19461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F54F464-BB96-48DE-0B2E-6A728FF70464}"/>
              </a:ext>
            </a:extLst>
          </p:cNvPr>
          <p:cNvGrpSpPr>
            <a:grpSpLocks noChangeAspect="1"/>
          </p:cNvGrpSpPr>
          <p:nvPr/>
        </p:nvGrpSpPr>
        <p:grpSpPr>
          <a:xfrm>
            <a:off x="6640567" y="5224947"/>
            <a:ext cx="870565" cy="105055"/>
            <a:chOff x="1076931" y="3400580"/>
            <a:chExt cx="3270529" cy="201919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C09040D7-B817-824C-757E-A72916421900}"/>
                </a:ext>
              </a:extLst>
            </p:cNvPr>
            <p:cNvSpPr/>
            <p:nvPr/>
          </p:nvSpPr>
          <p:spPr bwMode="auto">
            <a:xfrm>
              <a:off x="1327445" y="3412647"/>
              <a:ext cx="2772694" cy="1730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900" b="1">
                  <a:latin typeface="+mn-lt"/>
                </a:rPr>
                <a:t>LRIP</a:t>
              </a:r>
            </a:p>
          </p:txBody>
        </p:sp>
        <p:sp>
          <p:nvSpPr>
            <p:cNvPr id="148" name="Isosceles Triangle 94">
              <a:extLst>
                <a:ext uri="{FF2B5EF4-FFF2-40B4-BE49-F238E27FC236}">
                  <a16:creationId xmlns:a16="http://schemas.microsoft.com/office/drawing/2014/main" id="{96037113-BC90-B34A-26DF-647DA1AA1DED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848291" y="3400585"/>
              <a:ext cx="499169" cy="201914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149" name="Isosceles Triangle 93">
              <a:extLst>
                <a:ext uri="{FF2B5EF4-FFF2-40B4-BE49-F238E27FC236}">
                  <a16:creationId xmlns:a16="http://schemas.microsoft.com/office/drawing/2014/main" id="{09EAFFA9-9EBA-B06F-F226-D31E6D4B1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31" y="3400580"/>
              <a:ext cx="536920" cy="19461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22875BD-3562-58C1-D101-C4E9505966B5}"/>
              </a:ext>
            </a:extLst>
          </p:cNvPr>
          <p:cNvGrpSpPr>
            <a:grpSpLocks noChangeAspect="1"/>
          </p:cNvGrpSpPr>
          <p:nvPr/>
        </p:nvGrpSpPr>
        <p:grpSpPr>
          <a:xfrm>
            <a:off x="8337361" y="5391942"/>
            <a:ext cx="2689532" cy="293019"/>
            <a:chOff x="1076931" y="3400580"/>
            <a:chExt cx="3270529" cy="209571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94CA346-AD6B-781F-FB38-7F467DC11CBB}"/>
                </a:ext>
              </a:extLst>
            </p:cNvPr>
            <p:cNvSpPr/>
            <p:nvPr/>
          </p:nvSpPr>
          <p:spPr bwMode="auto">
            <a:xfrm>
              <a:off x="1327445" y="3437052"/>
              <a:ext cx="2772694" cy="1730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900" b="1">
                  <a:latin typeface="+mn-lt"/>
                </a:rPr>
                <a:t>Production</a:t>
              </a:r>
            </a:p>
          </p:txBody>
        </p:sp>
        <p:sp>
          <p:nvSpPr>
            <p:cNvPr id="184" name="Isosceles Triangle 94">
              <a:extLst>
                <a:ext uri="{FF2B5EF4-FFF2-40B4-BE49-F238E27FC236}">
                  <a16:creationId xmlns:a16="http://schemas.microsoft.com/office/drawing/2014/main" id="{9DAAF12A-9262-84F1-DBB3-739BAD9EE421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848291" y="3400585"/>
              <a:ext cx="499169" cy="201914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185" name="Isosceles Triangle 93">
              <a:extLst>
                <a:ext uri="{FF2B5EF4-FFF2-40B4-BE49-F238E27FC236}">
                  <a16:creationId xmlns:a16="http://schemas.microsoft.com/office/drawing/2014/main" id="{F04ED33C-4C09-7CFE-7132-64985B4C7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31" y="3400580"/>
              <a:ext cx="536920" cy="19461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itchFamily="18" charset="0"/>
              </a:endParaRP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EE712D2-C519-BD87-A427-E39ECE28E929}"/>
              </a:ext>
            </a:extLst>
          </p:cNvPr>
          <p:cNvSpPr txBox="1"/>
          <p:nvPr/>
        </p:nvSpPr>
        <p:spPr>
          <a:xfrm>
            <a:off x="907520" y="1136433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FY25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CD66116-6612-6BDB-E0FF-517D8D97391B}"/>
              </a:ext>
            </a:extLst>
          </p:cNvPr>
          <p:cNvSpPr txBox="1"/>
          <p:nvPr/>
        </p:nvSpPr>
        <p:spPr>
          <a:xfrm>
            <a:off x="1852269" y="113840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FY26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43AAA13-2A45-C0E8-7BD6-EBD80DE8F175}"/>
              </a:ext>
            </a:extLst>
          </p:cNvPr>
          <p:cNvSpPr txBox="1"/>
          <p:nvPr/>
        </p:nvSpPr>
        <p:spPr>
          <a:xfrm>
            <a:off x="2767880" y="113980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FY27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338BAC1-6A93-906A-D74F-1279212B22A4}"/>
              </a:ext>
            </a:extLst>
          </p:cNvPr>
          <p:cNvSpPr txBox="1"/>
          <p:nvPr/>
        </p:nvSpPr>
        <p:spPr>
          <a:xfrm>
            <a:off x="3654661" y="1131527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FY28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53F0E09-E445-5081-8687-7688FECD1160}"/>
              </a:ext>
            </a:extLst>
          </p:cNvPr>
          <p:cNvSpPr txBox="1"/>
          <p:nvPr/>
        </p:nvSpPr>
        <p:spPr>
          <a:xfrm>
            <a:off x="4628240" y="113840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FY29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4655E5A-DC5E-7FDB-6165-1A4C66D7A2CA}"/>
              </a:ext>
            </a:extLst>
          </p:cNvPr>
          <p:cNvSpPr txBox="1"/>
          <p:nvPr/>
        </p:nvSpPr>
        <p:spPr>
          <a:xfrm>
            <a:off x="5550658" y="113840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FY30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5EB0F8B-0361-8BB8-27AC-D526769F8D88}"/>
              </a:ext>
            </a:extLst>
          </p:cNvPr>
          <p:cNvSpPr txBox="1"/>
          <p:nvPr/>
        </p:nvSpPr>
        <p:spPr>
          <a:xfrm>
            <a:off x="6521513" y="113840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FY31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4B4B6C6-5B42-D441-B185-A8551B7601D8}"/>
              </a:ext>
            </a:extLst>
          </p:cNvPr>
          <p:cNvSpPr txBox="1"/>
          <p:nvPr/>
        </p:nvSpPr>
        <p:spPr>
          <a:xfrm>
            <a:off x="7457819" y="1131527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FY32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8FC6AEB-17A5-B5BE-3CA5-608BD92CC9BD}"/>
              </a:ext>
            </a:extLst>
          </p:cNvPr>
          <p:cNvSpPr txBox="1"/>
          <p:nvPr/>
        </p:nvSpPr>
        <p:spPr>
          <a:xfrm>
            <a:off x="8344600" y="1144719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FY33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59DBFDE-9825-7D8A-F866-760597F55611}"/>
              </a:ext>
            </a:extLst>
          </p:cNvPr>
          <p:cNvSpPr txBox="1"/>
          <p:nvPr/>
        </p:nvSpPr>
        <p:spPr>
          <a:xfrm>
            <a:off x="9234556" y="1141732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FY34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6399711-EA6E-493D-887F-D49979B1858A}"/>
              </a:ext>
            </a:extLst>
          </p:cNvPr>
          <p:cNvSpPr txBox="1"/>
          <p:nvPr/>
        </p:nvSpPr>
        <p:spPr>
          <a:xfrm>
            <a:off x="10124512" y="1147948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FY35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6F65740-EAFB-BA16-A8AE-05365ED2441E}"/>
              </a:ext>
            </a:extLst>
          </p:cNvPr>
          <p:cNvSpPr txBox="1"/>
          <p:nvPr/>
        </p:nvSpPr>
        <p:spPr>
          <a:xfrm>
            <a:off x="11075178" y="1147948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FY36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9EA617-3A6A-A02B-3F30-A21A31276CD3}"/>
              </a:ext>
            </a:extLst>
          </p:cNvPr>
          <p:cNvGrpSpPr/>
          <p:nvPr/>
        </p:nvGrpSpPr>
        <p:grpSpPr>
          <a:xfrm>
            <a:off x="5169453" y="3372221"/>
            <a:ext cx="408051" cy="456209"/>
            <a:chOff x="9829801" y="3692484"/>
            <a:chExt cx="540572" cy="563889"/>
          </a:xfrm>
        </p:grpSpPr>
        <p:sp>
          <p:nvSpPr>
            <p:cNvPr id="102" name="5-Point Star 101"/>
            <p:cNvSpPr/>
            <p:nvPr/>
          </p:nvSpPr>
          <p:spPr bwMode="auto">
            <a:xfrm>
              <a:off x="9952982" y="3692484"/>
              <a:ext cx="265112" cy="234950"/>
            </a:xfrm>
            <a:prstGeom prst="star5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04" name="TextBox 79"/>
            <p:cNvSpPr txBox="1">
              <a:spLocks noChangeArrowheads="1"/>
            </p:cNvSpPr>
            <p:nvPr/>
          </p:nvSpPr>
          <p:spPr bwMode="auto">
            <a:xfrm>
              <a:off x="9829801" y="3990078"/>
              <a:ext cx="540572" cy="26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en-US" sz="800" b="0">
                  <a:latin typeface="Times New Roman"/>
                  <a:cs typeface="Times New Roman"/>
                </a:rPr>
                <a:t>PCA</a:t>
              </a:r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CABAA25-3386-40AF-3D02-9B14EEC908E8}"/>
              </a:ext>
            </a:extLst>
          </p:cNvPr>
          <p:cNvGrpSpPr/>
          <p:nvPr/>
        </p:nvGrpSpPr>
        <p:grpSpPr>
          <a:xfrm>
            <a:off x="3678584" y="3460570"/>
            <a:ext cx="540572" cy="513038"/>
            <a:chOff x="9829801" y="3692484"/>
            <a:chExt cx="540572" cy="513038"/>
          </a:xfrm>
        </p:grpSpPr>
        <p:sp>
          <p:nvSpPr>
            <p:cNvPr id="133" name="5-Point Star 101">
              <a:extLst>
                <a:ext uri="{FF2B5EF4-FFF2-40B4-BE49-F238E27FC236}">
                  <a16:creationId xmlns:a16="http://schemas.microsoft.com/office/drawing/2014/main" id="{81217260-8305-D18D-8CFC-C9C7FE61A654}"/>
                </a:ext>
              </a:extLst>
            </p:cNvPr>
            <p:cNvSpPr/>
            <p:nvPr/>
          </p:nvSpPr>
          <p:spPr bwMode="auto">
            <a:xfrm>
              <a:off x="9952982" y="3692484"/>
              <a:ext cx="265112" cy="234950"/>
            </a:xfrm>
            <a:prstGeom prst="star5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34" name="TextBox 79">
              <a:extLst>
                <a:ext uri="{FF2B5EF4-FFF2-40B4-BE49-F238E27FC236}">
                  <a16:creationId xmlns:a16="http://schemas.microsoft.com/office/drawing/2014/main" id="{D988264B-81AD-3E77-F525-441929EDF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9801" y="3990078"/>
              <a:ext cx="5405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 b="0">
                  <a:latin typeface="Times New Roman"/>
                  <a:cs typeface="Times New Roman"/>
                </a:rPr>
                <a:t>FCA</a:t>
              </a:r>
              <a:endParaRPr lang="en-US" altLang="en-US" sz="800" b="0">
                <a:latin typeface="Times New Roman" pitchFamily="18" charset="0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636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Budget &amp; Schedule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41" y="1388423"/>
            <a:ext cx="11225463" cy="5265595"/>
          </a:xfrm>
        </p:spPr>
        <p:txBody>
          <a:bodyPr/>
          <a:lstStyle/>
          <a:p>
            <a:r>
              <a:rPr lang="en-US" sz="1800"/>
              <a:t>How do the Best Case and Worst Case budgets compare to AFSOC’s funding constraints? </a:t>
            </a:r>
            <a:endParaRPr lang="en-US" sz="1800">
              <a:cs typeface="Arial"/>
            </a:endParaRPr>
          </a:p>
          <a:p>
            <a:pPr lvl="1">
              <a:buFont typeface="Courier New"/>
              <a:buChar char="o"/>
            </a:pPr>
            <a:r>
              <a:rPr lang="en-US" sz="1800"/>
              <a:t>Best (Andromeda) is $109.04M less than the presidential budget. Worst (Capricornus) is $2337.82M more than the Presidential total life cycle cost budget. </a:t>
            </a:r>
            <a:endParaRPr lang="en-US" sz="1800">
              <a:cs typeface="Arial"/>
            </a:endParaRPr>
          </a:p>
          <a:p>
            <a:endParaRPr lang="en-US" sz="1800">
              <a:cs typeface="Arial"/>
            </a:endParaRPr>
          </a:p>
          <a:p>
            <a:r>
              <a:rPr lang="en-US" sz="1800"/>
              <a:t>How do the Best Case and Worst Case schedules compare to the Program Schedule?  </a:t>
            </a:r>
            <a:endParaRPr lang="en-US" sz="1800">
              <a:cs typeface="Arial"/>
            </a:endParaRPr>
          </a:p>
          <a:p>
            <a:pPr lvl="1">
              <a:buFont typeface="Courier New"/>
              <a:buChar char="o"/>
            </a:pPr>
            <a:r>
              <a:rPr lang="en-US" sz="1600"/>
              <a:t>IOC Threshold: 1 May 2033                          Objective: 28 Feb 2030.</a:t>
            </a:r>
            <a:endParaRPr lang="en-US" sz="1600">
              <a:cs typeface="Arial"/>
            </a:endParaRPr>
          </a:p>
          <a:p>
            <a:pPr lvl="1">
              <a:buFont typeface="Courier New"/>
              <a:buChar char="o"/>
            </a:pPr>
            <a:r>
              <a:rPr lang="en-US" sz="1600">
                <a:cs typeface="Arial"/>
              </a:rPr>
              <a:t>Draco IOC date: 27 March 2030   - close to objective!                 </a:t>
            </a:r>
          </a:p>
          <a:p>
            <a:pPr lvl="1">
              <a:buFont typeface="Courier New"/>
              <a:buChar char="o"/>
            </a:pPr>
            <a:r>
              <a:rPr lang="en-US" sz="1600">
                <a:cs typeface="Arial"/>
              </a:rPr>
              <a:t>Pegasus IOC date: 20 Feb 2033</a:t>
            </a:r>
          </a:p>
          <a:p>
            <a:r>
              <a:rPr lang="en-US" sz="1800"/>
              <a:t>What are the Critical Paths for the Best Case and Worst Case schedules? </a:t>
            </a:r>
            <a:endParaRPr lang="en-US" sz="1800">
              <a:solidFill>
                <a:srgbClr val="FF0000"/>
              </a:solidFill>
              <a:cs typeface="Arial"/>
            </a:endParaRPr>
          </a:p>
          <a:p>
            <a:pPr lvl="1">
              <a:buFont typeface="Courier New"/>
              <a:buChar char="o"/>
            </a:pPr>
            <a:r>
              <a:rPr lang="en-US" sz="1600">
                <a:cs typeface="Arial"/>
              </a:rPr>
              <a:t>Best Case (Draco):  Tracking (Threat Receiver), Comm (Encryption Device), I&amp;T</a:t>
            </a:r>
          </a:p>
          <a:p>
            <a:pPr lvl="1">
              <a:buFont typeface="Courier New"/>
              <a:buChar char="o"/>
            </a:pPr>
            <a:r>
              <a:rPr lang="en-US" sz="1600">
                <a:cs typeface="Arial"/>
              </a:rPr>
              <a:t>Worst Case (Pegasus): Laser (Lens Component), Prototype I&amp;T, DT&amp;E</a:t>
            </a:r>
            <a:endParaRPr lang="en-US" sz="1600">
              <a:solidFill>
                <a:srgbClr val="FF0000"/>
              </a:solidFill>
              <a:cs typeface="Arial"/>
            </a:endParaRPr>
          </a:p>
          <a:p>
            <a:r>
              <a:rPr lang="en-US" sz="1800"/>
              <a:t>Why are the Critical Paths important?</a:t>
            </a:r>
            <a:endParaRPr lang="en-US" sz="1800">
              <a:solidFill>
                <a:srgbClr val="FF0000"/>
              </a:solidFill>
              <a:cs typeface="Arial"/>
            </a:endParaRPr>
          </a:p>
          <a:p>
            <a:pPr lvl="1">
              <a:buFont typeface="Courier New"/>
              <a:buChar char="o"/>
            </a:pPr>
            <a:r>
              <a:rPr lang="en-US" sz="1800">
                <a:solidFill>
                  <a:srgbClr val="000000"/>
                </a:solidFill>
                <a:cs typeface="Arial"/>
              </a:rPr>
              <a:t>Any slip on critical paths will cause the overall schedule to slip</a:t>
            </a:r>
          </a:p>
          <a:p>
            <a:endParaRPr lang="en-US" sz="2400">
              <a:solidFill>
                <a:srgbClr val="FF0000"/>
              </a:solidFill>
              <a:cs typeface="Arial"/>
            </a:endParaRPr>
          </a:p>
          <a:p>
            <a:pPr>
              <a:buNone/>
            </a:pPr>
            <a:endParaRPr lang="en-US" sz="2400">
              <a:cs typeface="Arial"/>
            </a:endParaRPr>
          </a:p>
          <a:p>
            <a:endParaRPr lang="en-US" sz="2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50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4425" y="-76200"/>
            <a:ext cx="9730880" cy="1143000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800">
                <a:solidFill>
                  <a:schemeClr val="tx1"/>
                </a:solidFill>
              </a:rPr>
              <a:t>Risk Assessment and Management </a:t>
            </a:r>
            <a:r>
              <a:rPr lang="en-US" altLang="en-US" sz="2800">
                <a:solidFill>
                  <a:srgbClr val="000099"/>
                </a:solidFill>
              </a:rPr>
              <a:t>– </a:t>
            </a:r>
            <a:r>
              <a:rPr lang="en-US" altLang="en-US" sz="2800">
                <a:solidFill>
                  <a:schemeClr val="tx1"/>
                </a:solidFill>
              </a:rPr>
              <a:t>Draco</a:t>
            </a:r>
            <a:endParaRPr lang="en-US" altLang="en-US" sz="2800">
              <a:solidFill>
                <a:schemeClr val="tx1"/>
              </a:solidFill>
              <a:cs typeface="Arial"/>
            </a:endParaRPr>
          </a:p>
        </p:txBody>
      </p:sp>
      <p:graphicFrame>
        <p:nvGraphicFramePr>
          <p:cNvPr id="15155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436010"/>
              </p:ext>
            </p:extLst>
          </p:nvPr>
        </p:nvGraphicFramePr>
        <p:xfrm>
          <a:off x="2699633" y="1722431"/>
          <a:ext cx="5422901" cy="4241800"/>
        </p:xfrm>
        <a:graphic>
          <a:graphicData uri="http://schemas.openxmlformats.org/drawingml/2006/table">
            <a:tbl>
              <a:tblPr/>
              <a:tblGrid>
                <a:gridCol w="137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78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1033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Consequence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Negligible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          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Critical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1               2                3              4              5</a:t>
                      </a:r>
                    </a:p>
                  </a:txBody>
                  <a:tcPr marL="185376" marR="185376" marT="92689" marB="92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511"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99%  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5%       </a:t>
                      </a:r>
                    </a:p>
                  </a:txBody>
                  <a:tcPr marL="185376" marR="185376" marT="92689" marB="92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3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6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5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3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310" name="Text Box 50"/>
          <p:cNvSpPr txBox="1">
            <a:spLocks noChangeArrowheads="1"/>
          </p:cNvSpPr>
          <p:nvPr/>
        </p:nvSpPr>
        <p:spPr bwMode="auto">
          <a:xfrm rot="16200000">
            <a:off x="1893183" y="4005256"/>
            <a:ext cx="2333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/>
              <a:t>Probability</a:t>
            </a:r>
          </a:p>
        </p:txBody>
      </p:sp>
      <p:sp>
        <p:nvSpPr>
          <p:cNvPr id="11311" name="Oval 52"/>
          <p:cNvSpPr>
            <a:spLocks noChangeArrowheads="1"/>
          </p:cNvSpPr>
          <p:nvPr/>
        </p:nvSpPr>
        <p:spPr bwMode="auto">
          <a:xfrm>
            <a:off x="4052182" y="1485893"/>
            <a:ext cx="1403350" cy="433388"/>
          </a:xfrm>
          <a:prstGeom prst="ellipse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0"/>
              <a:t>Low</a:t>
            </a:r>
          </a:p>
        </p:txBody>
      </p:sp>
      <p:sp>
        <p:nvSpPr>
          <p:cNvPr id="11312" name="Oval 53"/>
          <p:cNvSpPr>
            <a:spLocks noChangeArrowheads="1"/>
          </p:cNvSpPr>
          <p:nvPr/>
        </p:nvSpPr>
        <p:spPr bwMode="auto">
          <a:xfrm>
            <a:off x="5150733" y="1498593"/>
            <a:ext cx="1400175" cy="433388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0"/>
              <a:t>Mod</a:t>
            </a:r>
          </a:p>
        </p:txBody>
      </p:sp>
      <p:sp>
        <p:nvSpPr>
          <p:cNvPr id="11313" name="Oval 54"/>
          <p:cNvSpPr>
            <a:spLocks noChangeArrowheads="1"/>
          </p:cNvSpPr>
          <p:nvPr/>
        </p:nvSpPr>
        <p:spPr bwMode="auto">
          <a:xfrm>
            <a:off x="6325481" y="1485893"/>
            <a:ext cx="1493838" cy="433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6270" y="2970207"/>
            <a:ext cx="284162" cy="28924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>
                <a:latin typeface="+mn-lt"/>
              </a:rPr>
              <a:t>5</a:t>
            </a: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r>
              <a:rPr lang="en-US" sz="1400" b="1">
                <a:latin typeface="+mn-lt"/>
              </a:rPr>
              <a:t>4</a:t>
            </a: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r>
              <a:rPr lang="en-US" sz="1400" b="1">
                <a:latin typeface="+mn-lt"/>
              </a:rPr>
              <a:t>3</a:t>
            </a: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r>
              <a:rPr lang="en-US" sz="1400" b="1">
                <a:latin typeface="+mn-lt"/>
              </a:rPr>
              <a:t>2</a:t>
            </a: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r>
              <a:rPr lang="en-US" sz="1400" b="1">
                <a:latin typeface="+mn-lt"/>
              </a:rPr>
              <a:t>1</a:t>
            </a:r>
          </a:p>
        </p:txBody>
      </p:sp>
      <p:cxnSp>
        <p:nvCxnSpPr>
          <p:cNvPr id="11318" name="Straight Arrow Connector 15"/>
          <p:cNvCxnSpPr>
            <a:cxnSpLocks noChangeShapeType="1"/>
          </p:cNvCxnSpPr>
          <p:nvPr/>
        </p:nvCxnSpPr>
        <p:spPr bwMode="auto">
          <a:xfrm>
            <a:off x="4307770" y="2179631"/>
            <a:ext cx="35750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9" name="Straight Arrow Connector 17"/>
          <p:cNvCxnSpPr>
            <a:cxnSpLocks noChangeShapeType="1"/>
          </p:cNvCxnSpPr>
          <p:nvPr/>
        </p:nvCxnSpPr>
        <p:spPr bwMode="auto">
          <a:xfrm flipV="1">
            <a:off x="3393370" y="3381368"/>
            <a:ext cx="0" cy="19510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20" name="TextBox 29"/>
          <p:cNvSpPr txBox="1">
            <a:spLocks noChangeArrowheads="1"/>
          </p:cNvSpPr>
          <p:nvPr/>
        </p:nvSpPr>
        <p:spPr bwMode="auto">
          <a:xfrm>
            <a:off x="7509667" y="4204711"/>
            <a:ext cx="406400" cy="3175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R1</a:t>
            </a:r>
          </a:p>
        </p:txBody>
      </p:sp>
      <p:sp>
        <p:nvSpPr>
          <p:cNvPr id="20" name="TextBox 29"/>
          <p:cNvSpPr txBox="1">
            <a:spLocks noChangeArrowheads="1"/>
          </p:cNvSpPr>
          <p:nvPr/>
        </p:nvSpPr>
        <p:spPr bwMode="auto">
          <a:xfrm>
            <a:off x="4323286" y="3639142"/>
            <a:ext cx="406400" cy="3175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R2</a:t>
            </a:r>
          </a:p>
        </p:txBody>
      </p:sp>
      <p:sp>
        <p:nvSpPr>
          <p:cNvPr id="3" name="TextBox 29">
            <a:extLst>
              <a:ext uri="{FF2B5EF4-FFF2-40B4-BE49-F238E27FC236}">
                <a16:creationId xmlns:a16="http://schemas.microsoft.com/office/drawing/2014/main" id="{99ACDE36-98D2-47F0-8750-458AB1BCA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460" y="5500989"/>
            <a:ext cx="406400" cy="30777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R1</a:t>
            </a:r>
          </a:p>
        </p:txBody>
      </p:sp>
      <p:cxnSp>
        <p:nvCxnSpPr>
          <p:cNvPr id="7" name="Straight Arrow Connector 21">
            <a:extLst>
              <a:ext uri="{FF2B5EF4-FFF2-40B4-BE49-F238E27FC236}">
                <a16:creationId xmlns:a16="http://schemas.microsoft.com/office/drawing/2014/main" id="{FCB138B4-68B6-FD70-864C-31B1AD02DA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12867" y="4522211"/>
            <a:ext cx="9793" cy="97877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1215189" y="225235"/>
            <a:ext cx="100223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3200">
                <a:latin typeface="Arial"/>
                <a:cs typeface="Arial"/>
              </a:rPr>
              <a:t>Draco</a:t>
            </a:r>
            <a:r>
              <a:rPr lang="en-US" altLang="en-US" sz="3200">
                <a:solidFill>
                  <a:srgbClr val="FF0000"/>
                </a:solidFill>
                <a:latin typeface="Arial"/>
                <a:cs typeface="Arial"/>
              </a:rPr>
              <a:t>  </a:t>
            </a:r>
            <a:r>
              <a:rPr lang="en-US" altLang="en-US" sz="3200">
                <a:latin typeface="Arial"/>
                <a:cs typeface="Arial"/>
              </a:rPr>
              <a:t>Risk 1 Handling Plan </a:t>
            </a:r>
            <a:endParaRPr lang="en-US" altLang="en-US" sz="320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D919C81-5477-2C95-2EAF-5B1222923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436209"/>
            <a:ext cx="7391400" cy="4848225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1215189" y="225235"/>
            <a:ext cx="100223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3200">
                <a:latin typeface="Arial"/>
                <a:cs typeface="Arial"/>
              </a:rPr>
              <a:t>Draco</a:t>
            </a:r>
            <a:r>
              <a:rPr lang="en-US" altLang="en-US" sz="3200">
                <a:solidFill>
                  <a:srgbClr val="FF0000"/>
                </a:solidFill>
                <a:latin typeface="Arial"/>
                <a:cs typeface="Arial"/>
              </a:rPr>
              <a:t> </a:t>
            </a:r>
            <a:r>
              <a:rPr lang="en-US" altLang="en-US" sz="3200">
                <a:latin typeface="Arial"/>
                <a:cs typeface="Arial"/>
              </a:rPr>
              <a:t>Risk 2 Handling Plan </a:t>
            </a:r>
            <a:endParaRPr lang="en-US" altLang="en-US" sz="320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7FF5DAD-4CA2-4F08-0626-8FF100008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63" y="1430338"/>
            <a:ext cx="80676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27385"/>
      </p:ext>
    </p:extLst>
  </p:cSld>
  <p:clrMapOvr>
    <a:masterClrMapping/>
  </p:clrMapOvr>
  <p:transition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4425" y="-76200"/>
            <a:ext cx="9730880" cy="1143000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800">
                <a:solidFill>
                  <a:schemeClr val="tx1"/>
                </a:solidFill>
              </a:rPr>
              <a:t>Risk Assessment and Management – </a:t>
            </a:r>
            <a:r>
              <a:rPr lang="en-US" sz="2800">
                <a:solidFill>
                  <a:schemeClr val="tx1"/>
                </a:solidFill>
              </a:rPr>
              <a:t>Capricornus</a:t>
            </a:r>
            <a:endParaRPr lang="en-US" altLang="en-US" sz="2800">
              <a:solidFill>
                <a:schemeClr val="tx1"/>
              </a:solidFill>
            </a:endParaRPr>
          </a:p>
        </p:txBody>
      </p:sp>
      <p:graphicFrame>
        <p:nvGraphicFramePr>
          <p:cNvPr id="15155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879081"/>
              </p:ext>
            </p:extLst>
          </p:nvPr>
        </p:nvGraphicFramePr>
        <p:xfrm>
          <a:off x="1434425" y="1693676"/>
          <a:ext cx="5422901" cy="4241800"/>
        </p:xfrm>
        <a:graphic>
          <a:graphicData uri="http://schemas.openxmlformats.org/drawingml/2006/table">
            <a:tbl>
              <a:tblPr/>
              <a:tblGrid>
                <a:gridCol w="137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78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1033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</a:rPr>
                        <a:t>Consequence</a:t>
                      </a:r>
                    </a:p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</a:rPr>
                        <a:t>Negligible</a:t>
                      </a:r>
                      <a:r>
                        <a:rPr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                                       </a:t>
                      </a:r>
                      <a:r>
                        <a:rPr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Critical</a:t>
                      </a:r>
                    </a:p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             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2</a:t>
                      </a:r>
                      <a:r>
                        <a:rPr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              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3</a:t>
                      </a:r>
                      <a:r>
                        <a:rPr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            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4</a:t>
                      </a:r>
                      <a:r>
                        <a:rPr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            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5</a:t>
                      </a:r>
                    </a:p>
                  </a:txBody>
                  <a:tcPr marL="185376" marR="185376" marT="92689" marB="92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511">
                <a:tc rowSpan="5">
                  <a:txBody>
                    <a:bodyPr/>
                    <a:lstStyle/>
                    <a:p>
                      <a:pPr marL="0" marR="0" lvl="0" indent="0" algn="ctr" rtl="0" eaLnBrk="0" fontAlgn="base" latinLnBrk="0" hangingPunct="0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99%</a:t>
                      </a:r>
                      <a:r>
                        <a:rPr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  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rtl="0" eaLnBrk="0" fontAlgn="base" latinLnBrk="0" hangingPunct="0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             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rtl="0" eaLnBrk="0" fontAlgn="base" latinLnBrk="0" hangingPunct="0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5%</a:t>
                      </a:r>
                      <a:r>
                        <a:rPr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      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85376" marR="185376" marT="92689" marB="92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3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6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5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3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310" name="Text Box 50"/>
          <p:cNvSpPr txBox="1">
            <a:spLocks noChangeArrowheads="1"/>
          </p:cNvSpPr>
          <p:nvPr/>
        </p:nvSpPr>
        <p:spPr bwMode="auto">
          <a:xfrm rot="-5400000">
            <a:off x="627975" y="3976501"/>
            <a:ext cx="2333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/>
              <a:t>Probability</a:t>
            </a:r>
          </a:p>
        </p:txBody>
      </p:sp>
      <p:sp>
        <p:nvSpPr>
          <p:cNvPr id="11311" name="Oval 52"/>
          <p:cNvSpPr>
            <a:spLocks noChangeArrowheads="1"/>
          </p:cNvSpPr>
          <p:nvPr/>
        </p:nvSpPr>
        <p:spPr bwMode="auto">
          <a:xfrm>
            <a:off x="2786974" y="1457138"/>
            <a:ext cx="1403350" cy="433388"/>
          </a:xfrm>
          <a:prstGeom prst="ellipse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0"/>
              <a:t>Low</a:t>
            </a:r>
          </a:p>
        </p:txBody>
      </p:sp>
      <p:sp>
        <p:nvSpPr>
          <p:cNvPr id="11312" name="Oval 53"/>
          <p:cNvSpPr>
            <a:spLocks noChangeArrowheads="1"/>
          </p:cNvSpPr>
          <p:nvPr/>
        </p:nvSpPr>
        <p:spPr bwMode="auto">
          <a:xfrm>
            <a:off x="3885525" y="1469838"/>
            <a:ext cx="1400175" cy="433388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0"/>
              <a:t>Mod</a:t>
            </a:r>
          </a:p>
        </p:txBody>
      </p:sp>
      <p:sp>
        <p:nvSpPr>
          <p:cNvPr id="11313" name="Oval 54"/>
          <p:cNvSpPr>
            <a:spLocks noChangeArrowheads="1"/>
          </p:cNvSpPr>
          <p:nvPr/>
        </p:nvSpPr>
        <p:spPr bwMode="auto">
          <a:xfrm>
            <a:off x="5060274" y="1457138"/>
            <a:ext cx="1493838" cy="433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71062" y="2941452"/>
            <a:ext cx="284162" cy="28924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>
                <a:latin typeface="+mn-lt"/>
              </a:rPr>
              <a:t>5</a:t>
            </a: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r>
              <a:rPr lang="en-US" sz="1400" b="1">
                <a:latin typeface="+mn-lt"/>
              </a:rPr>
              <a:t>4</a:t>
            </a: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r>
              <a:rPr lang="en-US" sz="1400" b="1">
                <a:latin typeface="+mn-lt"/>
              </a:rPr>
              <a:t>3</a:t>
            </a: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r>
              <a:rPr lang="en-US" sz="1400" b="1">
                <a:latin typeface="+mn-lt"/>
              </a:rPr>
              <a:t>2</a:t>
            </a: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r>
              <a:rPr lang="en-US" sz="1400" b="1">
                <a:latin typeface="+mn-lt"/>
              </a:rPr>
              <a:t>1</a:t>
            </a:r>
          </a:p>
        </p:txBody>
      </p:sp>
      <p:cxnSp>
        <p:nvCxnSpPr>
          <p:cNvPr id="11318" name="Straight Arrow Connector 15"/>
          <p:cNvCxnSpPr>
            <a:cxnSpLocks noChangeShapeType="1"/>
          </p:cNvCxnSpPr>
          <p:nvPr/>
        </p:nvCxnSpPr>
        <p:spPr bwMode="auto">
          <a:xfrm>
            <a:off x="3042562" y="2150876"/>
            <a:ext cx="35750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9" name="Straight Arrow Connector 17"/>
          <p:cNvCxnSpPr>
            <a:cxnSpLocks noChangeShapeType="1"/>
          </p:cNvCxnSpPr>
          <p:nvPr/>
        </p:nvCxnSpPr>
        <p:spPr bwMode="auto">
          <a:xfrm flipV="1">
            <a:off x="2128162" y="3352613"/>
            <a:ext cx="0" cy="19510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29">
            <a:extLst>
              <a:ext uri="{FF2B5EF4-FFF2-40B4-BE49-F238E27FC236}">
                <a16:creationId xmlns:a16="http://schemas.microsoft.com/office/drawing/2014/main" id="{FD6E9540-B589-C578-87E8-699FE0A03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170" y="4150145"/>
            <a:ext cx="406400" cy="3175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R2</a:t>
            </a:r>
          </a:p>
        </p:txBody>
      </p:sp>
      <p:sp>
        <p:nvSpPr>
          <p:cNvPr id="6" name="TextBox 29">
            <a:extLst>
              <a:ext uri="{FF2B5EF4-FFF2-40B4-BE49-F238E27FC236}">
                <a16:creationId xmlns:a16="http://schemas.microsoft.com/office/drawing/2014/main" id="{6DEFD864-0AFD-4729-25DA-D7495D6C1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035" y="5507890"/>
            <a:ext cx="406400" cy="3175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R2</a:t>
            </a:r>
          </a:p>
        </p:txBody>
      </p:sp>
      <p:cxnSp>
        <p:nvCxnSpPr>
          <p:cNvPr id="8" name="Straight Arrow Connector 21">
            <a:extLst>
              <a:ext uri="{FF2B5EF4-FFF2-40B4-BE49-F238E27FC236}">
                <a16:creationId xmlns:a16="http://schemas.microsoft.com/office/drawing/2014/main" id="{965CD338-3D5C-0111-DD15-682067A3745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8530" y="4449386"/>
            <a:ext cx="2205" cy="105245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29">
            <a:extLst>
              <a:ext uri="{FF2B5EF4-FFF2-40B4-BE49-F238E27FC236}">
                <a16:creationId xmlns:a16="http://schemas.microsoft.com/office/drawing/2014/main" id="{02FE3D8E-72FF-80DF-1C07-7B447BAD2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533" y="4288690"/>
            <a:ext cx="406400" cy="3175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/>
                <a:cs typeface="Times New Roman"/>
              </a:rPr>
              <a:t>R1</a:t>
            </a:r>
            <a:endParaRPr lang="en-US" altLang="en-US" sz="1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2" name="TextBox 29">
            <a:extLst>
              <a:ext uri="{FF2B5EF4-FFF2-40B4-BE49-F238E27FC236}">
                <a16:creationId xmlns:a16="http://schemas.microsoft.com/office/drawing/2014/main" id="{E5DCC4D5-492F-1B15-F539-0AEF032FA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398" y="5646435"/>
            <a:ext cx="406400" cy="3175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/>
                <a:cs typeface="Times New Roman"/>
              </a:rPr>
              <a:t>R1</a:t>
            </a:r>
            <a:endParaRPr lang="en-US" altLang="en-US" sz="1400">
              <a:solidFill>
                <a:srgbClr val="FF0000"/>
              </a:solidFill>
              <a:latin typeface="Times New Roman" pitchFamily="18" charset="0"/>
            </a:endParaRPr>
          </a:p>
        </p:txBody>
      </p:sp>
      <p:cxnSp>
        <p:nvCxnSpPr>
          <p:cNvPr id="14" name="Straight Arrow Connector 21">
            <a:extLst>
              <a:ext uri="{FF2B5EF4-FFF2-40B4-BE49-F238E27FC236}">
                <a16:creationId xmlns:a16="http://schemas.microsoft.com/office/drawing/2014/main" id="{957B175A-2765-4114-0689-74970BBF59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22893" y="4587931"/>
            <a:ext cx="2205" cy="105245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85174905"/>
      </p:ext>
    </p:extLst>
  </p:cSld>
  <p:clrMapOvr>
    <a:masterClrMapping/>
  </p:clrMapOvr>
  <p:transition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1215189" y="225235"/>
            <a:ext cx="100223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3200">
                <a:latin typeface="Arial"/>
                <a:cs typeface="Arial"/>
              </a:rPr>
              <a:t>Capricornus</a:t>
            </a:r>
            <a:r>
              <a:rPr lang="en-US" altLang="en-US" sz="3200">
                <a:solidFill>
                  <a:srgbClr val="FF0000"/>
                </a:solidFill>
                <a:latin typeface="Arial"/>
                <a:cs typeface="Arial"/>
              </a:rPr>
              <a:t>  </a:t>
            </a:r>
            <a:r>
              <a:rPr lang="en-US" altLang="en-US" sz="3200">
                <a:latin typeface="Arial"/>
                <a:cs typeface="Arial"/>
              </a:rPr>
              <a:t>Risk 1 Handling Plan </a:t>
            </a:r>
            <a:endParaRPr lang="en-US" altLang="en-US" sz="3200"/>
          </a:p>
        </p:txBody>
      </p:sp>
      <p:pic>
        <p:nvPicPr>
          <p:cNvPr id="2" name="Picture 1" descr="A screenshot of a document&#10;&#10;Description automatically generated">
            <a:extLst>
              <a:ext uri="{FF2B5EF4-FFF2-40B4-BE49-F238E27FC236}">
                <a16:creationId xmlns:a16="http://schemas.microsoft.com/office/drawing/2014/main" id="{3E682506-4715-40D1-C68F-7DB0BA125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819" y="1058574"/>
            <a:ext cx="8059015" cy="562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61751"/>
      </p:ext>
    </p:extLst>
  </p:cSld>
  <p:clrMapOvr>
    <a:masterClrMapping/>
  </p:clrMapOvr>
  <p:transition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1215189" y="225235"/>
            <a:ext cx="100223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3200">
                <a:latin typeface="Arial"/>
                <a:cs typeface="Arial"/>
              </a:rPr>
              <a:t>Capricornus</a:t>
            </a:r>
            <a:r>
              <a:rPr lang="en-US" altLang="en-US" sz="3200">
                <a:solidFill>
                  <a:srgbClr val="FF0000"/>
                </a:solidFill>
                <a:latin typeface="Arial"/>
                <a:cs typeface="Arial"/>
              </a:rPr>
              <a:t>  </a:t>
            </a:r>
            <a:r>
              <a:rPr lang="en-US" altLang="en-US" sz="3200">
                <a:latin typeface="Arial"/>
                <a:cs typeface="Arial"/>
              </a:rPr>
              <a:t>Risk 2 Handling Plan </a:t>
            </a:r>
            <a:endParaRPr lang="en-US" altLang="en-US" sz="3200"/>
          </a:p>
        </p:txBody>
      </p:sp>
      <p:pic>
        <p:nvPicPr>
          <p:cNvPr id="3" name="Picture 2" descr="A screenshot of a report&#10;&#10;Description automatically generated">
            <a:extLst>
              <a:ext uri="{FF2B5EF4-FFF2-40B4-BE49-F238E27FC236}">
                <a16:creationId xmlns:a16="http://schemas.microsoft.com/office/drawing/2014/main" id="{F09F1A5C-7F0D-D05B-3603-69EC16248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420" y="1097540"/>
            <a:ext cx="8128288" cy="536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63244"/>
      </p:ext>
    </p:extLst>
  </p:cSld>
  <p:clrMapOvr>
    <a:masterClrMapping/>
  </p:clrMapOvr>
  <p:transition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4425" y="-76200"/>
            <a:ext cx="9730880" cy="1143000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800">
                <a:solidFill>
                  <a:schemeClr val="tx1"/>
                </a:solidFill>
              </a:rPr>
              <a:t>Risk Assessment and Management – Andromeda</a:t>
            </a:r>
            <a:endParaRPr lang="en-US" altLang="en-US" sz="2800">
              <a:solidFill>
                <a:schemeClr val="tx1"/>
              </a:solidFill>
              <a:cs typeface="Arial"/>
            </a:endParaRPr>
          </a:p>
        </p:txBody>
      </p:sp>
      <p:graphicFrame>
        <p:nvGraphicFramePr>
          <p:cNvPr id="151555" name="Group 3"/>
          <p:cNvGraphicFramePr>
            <a:graphicFrameLocks noGrp="1"/>
          </p:cNvGraphicFramePr>
          <p:nvPr>
            <p:ph idx="1"/>
          </p:nvPr>
        </p:nvGraphicFramePr>
        <p:xfrm>
          <a:off x="1434425" y="1693676"/>
          <a:ext cx="5422901" cy="4241800"/>
        </p:xfrm>
        <a:graphic>
          <a:graphicData uri="http://schemas.openxmlformats.org/drawingml/2006/table">
            <a:tbl>
              <a:tblPr/>
              <a:tblGrid>
                <a:gridCol w="137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78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1033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Consequence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Negligible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          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Critical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1               2                3              4              5</a:t>
                      </a:r>
                    </a:p>
                  </a:txBody>
                  <a:tcPr marL="185376" marR="185376" marT="92689" marB="92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511"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99%  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5%       </a:t>
                      </a:r>
                    </a:p>
                  </a:txBody>
                  <a:tcPr marL="185376" marR="185376" marT="92689" marB="92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3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6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5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3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310" name="Text Box 50"/>
          <p:cNvSpPr txBox="1">
            <a:spLocks noChangeArrowheads="1"/>
          </p:cNvSpPr>
          <p:nvPr/>
        </p:nvSpPr>
        <p:spPr bwMode="auto">
          <a:xfrm rot="-5400000">
            <a:off x="627975" y="3976501"/>
            <a:ext cx="2333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/>
              <a:t>Probability</a:t>
            </a:r>
          </a:p>
        </p:txBody>
      </p:sp>
      <p:sp>
        <p:nvSpPr>
          <p:cNvPr id="11311" name="Oval 52"/>
          <p:cNvSpPr>
            <a:spLocks noChangeArrowheads="1"/>
          </p:cNvSpPr>
          <p:nvPr/>
        </p:nvSpPr>
        <p:spPr bwMode="auto">
          <a:xfrm>
            <a:off x="2786974" y="1457138"/>
            <a:ext cx="1403350" cy="433388"/>
          </a:xfrm>
          <a:prstGeom prst="ellipse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0"/>
              <a:t>Low</a:t>
            </a:r>
          </a:p>
        </p:txBody>
      </p:sp>
      <p:sp>
        <p:nvSpPr>
          <p:cNvPr id="11312" name="Oval 53"/>
          <p:cNvSpPr>
            <a:spLocks noChangeArrowheads="1"/>
          </p:cNvSpPr>
          <p:nvPr/>
        </p:nvSpPr>
        <p:spPr bwMode="auto">
          <a:xfrm>
            <a:off x="3885525" y="1469838"/>
            <a:ext cx="1400175" cy="433388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0"/>
              <a:t>Mod</a:t>
            </a:r>
          </a:p>
        </p:txBody>
      </p:sp>
      <p:sp>
        <p:nvSpPr>
          <p:cNvPr id="11313" name="Oval 54"/>
          <p:cNvSpPr>
            <a:spLocks noChangeArrowheads="1"/>
          </p:cNvSpPr>
          <p:nvPr/>
        </p:nvSpPr>
        <p:spPr bwMode="auto">
          <a:xfrm>
            <a:off x="5060274" y="1457138"/>
            <a:ext cx="1493838" cy="433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71062" y="2941452"/>
            <a:ext cx="284162" cy="28924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>
                <a:latin typeface="+mn-lt"/>
              </a:rPr>
              <a:t>5</a:t>
            </a: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r>
              <a:rPr lang="en-US" sz="1400" b="1">
                <a:latin typeface="+mn-lt"/>
              </a:rPr>
              <a:t>4</a:t>
            </a: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r>
              <a:rPr lang="en-US" sz="1400" b="1">
                <a:latin typeface="+mn-lt"/>
              </a:rPr>
              <a:t>3</a:t>
            </a: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r>
              <a:rPr lang="en-US" sz="1400" b="1">
                <a:latin typeface="+mn-lt"/>
              </a:rPr>
              <a:t>2</a:t>
            </a: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r>
              <a:rPr lang="en-US" sz="1400" b="1">
                <a:latin typeface="+mn-lt"/>
              </a:rPr>
              <a:t>1</a:t>
            </a:r>
          </a:p>
        </p:txBody>
      </p:sp>
      <p:cxnSp>
        <p:nvCxnSpPr>
          <p:cNvPr id="11318" name="Straight Arrow Connector 15"/>
          <p:cNvCxnSpPr>
            <a:cxnSpLocks noChangeShapeType="1"/>
          </p:cNvCxnSpPr>
          <p:nvPr/>
        </p:nvCxnSpPr>
        <p:spPr bwMode="auto">
          <a:xfrm>
            <a:off x="3042562" y="2150876"/>
            <a:ext cx="35750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9" name="Straight Arrow Connector 17"/>
          <p:cNvCxnSpPr>
            <a:cxnSpLocks noChangeShapeType="1"/>
          </p:cNvCxnSpPr>
          <p:nvPr/>
        </p:nvCxnSpPr>
        <p:spPr bwMode="auto">
          <a:xfrm flipV="1">
            <a:off x="2128162" y="3352613"/>
            <a:ext cx="0" cy="19510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20" name="TextBox 29"/>
          <p:cNvSpPr txBox="1">
            <a:spLocks noChangeArrowheads="1"/>
          </p:cNvSpPr>
          <p:nvPr/>
        </p:nvSpPr>
        <p:spPr bwMode="auto">
          <a:xfrm>
            <a:off x="5405209" y="4233787"/>
            <a:ext cx="406400" cy="3175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R1</a:t>
            </a:r>
          </a:p>
        </p:txBody>
      </p:sp>
      <p:sp>
        <p:nvSpPr>
          <p:cNvPr id="20" name="TextBox 29"/>
          <p:cNvSpPr txBox="1">
            <a:spLocks noChangeArrowheads="1"/>
          </p:cNvSpPr>
          <p:nvPr/>
        </p:nvSpPr>
        <p:spPr bwMode="auto">
          <a:xfrm>
            <a:off x="4649246" y="5524358"/>
            <a:ext cx="406400" cy="3175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R2</a:t>
            </a:r>
          </a:p>
        </p:txBody>
      </p:sp>
      <p:sp>
        <p:nvSpPr>
          <p:cNvPr id="2" name="TextBox 29">
            <a:extLst>
              <a:ext uri="{FF2B5EF4-FFF2-40B4-BE49-F238E27FC236}">
                <a16:creationId xmlns:a16="http://schemas.microsoft.com/office/drawing/2014/main" id="{CCD6F22E-99CD-0B74-5F65-CB12C09EC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458" y="2999562"/>
            <a:ext cx="406400" cy="3175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R2</a:t>
            </a:r>
          </a:p>
        </p:txBody>
      </p:sp>
      <p:sp>
        <p:nvSpPr>
          <p:cNvPr id="3" name="TextBox 29">
            <a:extLst>
              <a:ext uri="{FF2B5EF4-FFF2-40B4-BE49-F238E27FC236}">
                <a16:creationId xmlns:a16="http://schemas.microsoft.com/office/drawing/2014/main" id="{99ACDE36-98D2-47F0-8750-458AB1BCA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520" y="5528124"/>
            <a:ext cx="406400" cy="30777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R1</a:t>
            </a:r>
          </a:p>
        </p:txBody>
      </p:sp>
      <p:cxnSp>
        <p:nvCxnSpPr>
          <p:cNvPr id="10" name="Straight Arrow Connector 21">
            <a:extLst>
              <a:ext uri="{FF2B5EF4-FFF2-40B4-BE49-F238E27FC236}">
                <a16:creationId xmlns:a16="http://schemas.microsoft.com/office/drawing/2014/main" id="{28216034-89EC-26DE-5D89-C9F81D390F7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31058" y="4559470"/>
            <a:ext cx="36782" cy="9686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21">
            <a:extLst>
              <a:ext uri="{FF2B5EF4-FFF2-40B4-BE49-F238E27FC236}">
                <a16:creationId xmlns:a16="http://schemas.microsoft.com/office/drawing/2014/main" id="{63C392A0-E030-9A3F-3780-B4ABF9FD88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95106" y="3357443"/>
            <a:ext cx="6148" cy="217068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1925035"/>
      </p:ext>
    </p:extLst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400">
                <a:solidFill>
                  <a:schemeClr val="tx1"/>
                </a:solidFill>
              </a:rPr>
              <a:t>Bottom Line Up Front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936" y="1524000"/>
            <a:ext cx="10628735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Decisions: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Approve Acquisition Strategy and RFP Release</a:t>
            </a:r>
            <a:endParaRPr lang="en-US" altLang="en-US">
              <a:cs typeface="Arial"/>
            </a:endParaRPr>
          </a:p>
          <a:p>
            <a:pPr lvl="1">
              <a:lnSpc>
                <a:spcPct val="90000"/>
              </a:lnSpc>
            </a:pPr>
            <a:r>
              <a:rPr lang="en-US" altLang="en-US"/>
              <a:t>Sign Acquisition Decision Memorandum</a:t>
            </a:r>
            <a:endParaRPr lang="en-US" altLang="en-US">
              <a:cs typeface="Arial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Major program issues or concerns:</a:t>
            </a:r>
            <a:endParaRPr lang="en-US" altLang="en-US">
              <a:cs typeface="Arial"/>
            </a:endParaRPr>
          </a:p>
          <a:p>
            <a:pPr lvl="1">
              <a:lnSpc>
                <a:spcPct val="90000"/>
              </a:lnSpc>
            </a:pPr>
            <a:r>
              <a:rPr lang="en-US" altLang="en-US"/>
              <a:t>Issue </a:t>
            </a:r>
            <a:br>
              <a:rPr lang="en-US" altLang="en-US">
                <a:ea typeface="+mn-lt"/>
                <a:cs typeface="+mn-lt"/>
              </a:rPr>
            </a:br>
            <a:r>
              <a:rPr lang="en-US" altLang="en-US">
                <a:cs typeface="Arial"/>
              </a:rPr>
              <a:t> - Money: 3 of 4 companies are projected to bust the Presidents Life-Cycle budget. 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Concern </a:t>
            </a:r>
            <a:br>
              <a:rPr lang="en-US" altLang="en-US">
                <a:ea typeface="+mn-lt"/>
                <a:cs typeface="+mn-lt"/>
              </a:rPr>
            </a:br>
            <a:r>
              <a:rPr lang="en-US" altLang="en-US">
                <a:cs typeface="Arial"/>
              </a:rPr>
              <a:t> - Draco has limited production experience; schedule may be unrealistic</a:t>
            </a:r>
          </a:p>
        </p:txBody>
      </p:sp>
    </p:spTree>
  </p:cSld>
  <p:clrMapOvr>
    <a:masterClrMapping/>
  </p:clrMapOvr>
  <p:transition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1215189" y="225235"/>
            <a:ext cx="100223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3200">
                <a:latin typeface="Arial"/>
                <a:cs typeface="Arial"/>
              </a:rPr>
              <a:t>Andromeda Risk 1 Handling Plan </a:t>
            </a:r>
            <a:endParaRPr lang="en-US" altLang="en-US" sz="320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CE9693E-813A-C39F-EEEB-6F94648EC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382" y="1114023"/>
            <a:ext cx="8353237" cy="57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29478"/>
      </p:ext>
    </p:extLst>
  </p:cSld>
  <p:clrMapOvr>
    <a:masterClrMapping/>
  </p:clrMapOvr>
  <p:transition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1215189" y="225235"/>
            <a:ext cx="100223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3200">
                <a:latin typeface="Arial"/>
                <a:cs typeface="Arial"/>
              </a:rPr>
              <a:t>Andromeda</a:t>
            </a:r>
            <a:r>
              <a:rPr lang="en-US" altLang="en-US" sz="3200">
                <a:solidFill>
                  <a:srgbClr val="FF0000"/>
                </a:solidFill>
                <a:latin typeface="Arial"/>
                <a:cs typeface="Arial"/>
              </a:rPr>
              <a:t> </a:t>
            </a:r>
            <a:r>
              <a:rPr lang="en-US" altLang="en-US" sz="3200">
                <a:latin typeface="Arial"/>
                <a:cs typeface="Arial"/>
              </a:rPr>
              <a:t>Risk 2 Handling Plan </a:t>
            </a:r>
            <a:endParaRPr lang="en-US" altLang="en-US" sz="320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EDB8843-94ED-285B-B5A2-8698D5F2B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493" y="1146772"/>
            <a:ext cx="8489323" cy="557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54711"/>
      </p:ext>
    </p:extLst>
  </p:cSld>
  <p:clrMapOvr>
    <a:masterClrMapping/>
  </p:clrMapOvr>
  <p:transition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4425" y="-76200"/>
            <a:ext cx="9730880" cy="1143000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800">
                <a:solidFill>
                  <a:schemeClr val="tx1"/>
                </a:solidFill>
              </a:rPr>
              <a:t>Risk Assessment and Management – Pegasus</a:t>
            </a:r>
            <a:endParaRPr lang="en-US" sz="2800">
              <a:solidFill>
                <a:schemeClr val="tx1"/>
              </a:solidFill>
              <a:cs typeface="Arial"/>
            </a:endParaRPr>
          </a:p>
        </p:txBody>
      </p:sp>
      <p:graphicFrame>
        <p:nvGraphicFramePr>
          <p:cNvPr id="151555" name="Group 3"/>
          <p:cNvGraphicFramePr>
            <a:graphicFrameLocks noGrp="1"/>
          </p:cNvGraphicFramePr>
          <p:nvPr>
            <p:ph idx="1"/>
          </p:nvPr>
        </p:nvGraphicFramePr>
        <p:xfrm>
          <a:off x="1434425" y="1693676"/>
          <a:ext cx="5422901" cy="4241800"/>
        </p:xfrm>
        <a:graphic>
          <a:graphicData uri="http://schemas.openxmlformats.org/drawingml/2006/table">
            <a:tbl>
              <a:tblPr/>
              <a:tblGrid>
                <a:gridCol w="137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78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1033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Consequence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Negligible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          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Critical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1               2                3              4              5</a:t>
                      </a:r>
                    </a:p>
                  </a:txBody>
                  <a:tcPr marL="185376" marR="185376" marT="92689" marB="92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511"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99%  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5%       </a:t>
                      </a:r>
                    </a:p>
                  </a:txBody>
                  <a:tcPr marL="185376" marR="185376" marT="92689" marB="92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3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6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5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3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5376" marR="185376" marT="92689" marB="92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310" name="Text Box 50"/>
          <p:cNvSpPr txBox="1">
            <a:spLocks noChangeArrowheads="1"/>
          </p:cNvSpPr>
          <p:nvPr/>
        </p:nvSpPr>
        <p:spPr bwMode="auto">
          <a:xfrm rot="-5400000">
            <a:off x="627975" y="3976501"/>
            <a:ext cx="2333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/>
              <a:t>Probability</a:t>
            </a:r>
          </a:p>
        </p:txBody>
      </p:sp>
      <p:sp>
        <p:nvSpPr>
          <p:cNvPr id="11311" name="Oval 52"/>
          <p:cNvSpPr>
            <a:spLocks noChangeArrowheads="1"/>
          </p:cNvSpPr>
          <p:nvPr/>
        </p:nvSpPr>
        <p:spPr bwMode="auto">
          <a:xfrm>
            <a:off x="2786974" y="1457138"/>
            <a:ext cx="1403350" cy="433388"/>
          </a:xfrm>
          <a:prstGeom prst="ellipse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0"/>
              <a:t>Low</a:t>
            </a:r>
          </a:p>
        </p:txBody>
      </p:sp>
      <p:sp>
        <p:nvSpPr>
          <p:cNvPr id="11312" name="Oval 53"/>
          <p:cNvSpPr>
            <a:spLocks noChangeArrowheads="1"/>
          </p:cNvSpPr>
          <p:nvPr/>
        </p:nvSpPr>
        <p:spPr bwMode="auto">
          <a:xfrm>
            <a:off x="3885525" y="1469838"/>
            <a:ext cx="1400175" cy="433388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0"/>
              <a:t>Mod</a:t>
            </a:r>
          </a:p>
        </p:txBody>
      </p:sp>
      <p:sp>
        <p:nvSpPr>
          <p:cNvPr id="11313" name="Oval 54"/>
          <p:cNvSpPr>
            <a:spLocks noChangeArrowheads="1"/>
          </p:cNvSpPr>
          <p:nvPr/>
        </p:nvSpPr>
        <p:spPr bwMode="auto">
          <a:xfrm>
            <a:off x="5060274" y="1457138"/>
            <a:ext cx="1493838" cy="433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71062" y="2941452"/>
            <a:ext cx="284162" cy="28924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>
                <a:latin typeface="+mn-lt"/>
              </a:rPr>
              <a:t>5</a:t>
            </a: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r>
              <a:rPr lang="en-US" sz="1400" b="1">
                <a:latin typeface="+mn-lt"/>
              </a:rPr>
              <a:t>4</a:t>
            </a: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r>
              <a:rPr lang="en-US" sz="1400" b="1">
                <a:latin typeface="+mn-lt"/>
              </a:rPr>
              <a:t>3</a:t>
            </a: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r>
              <a:rPr lang="en-US" sz="1400" b="1">
                <a:latin typeface="+mn-lt"/>
              </a:rPr>
              <a:t>2</a:t>
            </a: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endParaRPr lang="en-US" sz="1400" b="1">
              <a:latin typeface="+mn-lt"/>
            </a:endParaRPr>
          </a:p>
          <a:p>
            <a:pPr>
              <a:defRPr/>
            </a:pPr>
            <a:r>
              <a:rPr lang="en-US" sz="1400" b="1">
                <a:latin typeface="+mn-lt"/>
              </a:rPr>
              <a:t>1</a:t>
            </a:r>
          </a:p>
        </p:txBody>
      </p:sp>
      <p:cxnSp>
        <p:nvCxnSpPr>
          <p:cNvPr id="11318" name="Straight Arrow Connector 15"/>
          <p:cNvCxnSpPr>
            <a:cxnSpLocks noChangeShapeType="1"/>
          </p:cNvCxnSpPr>
          <p:nvPr/>
        </p:nvCxnSpPr>
        <p:spPr bwMode="auto">
          <a:xfrm>
            <a:off x="3042562" y="2150876"/>
            <a:ext cx="35750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9" name="Straight Arrow Connector 17"/>
          <p:cNvCxnSpPr>
            <a:cxnSpLocks noChangeShapeType="1"/>
          </p:cNvCxnSpPr>
          <p:nvPr/>
        </p:nvCxnSpPr>
        <p:spPr bwMode="auto">
          <a:xfrm flipV="1">
            <a:off x="2128162" y="3352613"/>
            <a:ext cx="0" cy="19510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20" name="TextBox 29"/>
          <p:cNvSpPr txBox="1">
            <a:spLocks noChangeArrowheads="1"/>
          </p:cNvSpPr>
          <p:nvPr/>
        </p:nvSpPr>
        <p:spPr bwMode="auto">
          <a:xfrm>
            <a:off x="6215907" y="3651689"/>
            <a:ext cx="406400" cy="3175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R1</a:t>
            </a:r>
          </a:p>
        </p:txBody>
      </p:sp>
      <p:sp>
        <p:nvSpPr>
          <p:cNvPr id="20" name="TextBox 29"/>
          <p:cNvSpPr txBox="1">
            <a:spLocks noChangeArrowheads="1"/>
          </p:cNvSpPr>
          <p:nvPr/>
        </p:nvSpPr>
        <p:spPr bwMode="auto">
          <a:xfrm>
            <a:off x="3029728" y="3618284"/>
            <a:ext cx="406400" cy="3175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R2</a:t>
            </a:r>
          </a:p>
        </p:txBody>
      </p:sp>
      <p:sp>
        <p:nvSpPr>
          <p:cNvPr id="2" name="TextBox 29">
            <a:extLst>
              <a:ext uri="{FF2B5EF4-FFF2-40B4-BE49-F238E27FC236}">
                <a16:creationId xmlns:a16="http://schemas.microsoft.com/office/drawing/2014/main" id="{CCD6F22E-99CD-0B74-5F65-CB12C09EC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412" y="4283693"/>
            <a:ext cx="406400" cy="3175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R2</a:t>
            </a:r>
          </a:p>
        </p:txBody>
      </p:sp>
      <p:sp>
        <p:nvSpPr>
          <p:cNvPr id="3" name="TextBox 29">
            <a:extLst>
              <a:ext uri="{FF2B5EF4-FFF2-40B4-BE49-F238E27FC236}">
                <a16:creationId xmlns:a16="http://schemas.microsoft.com/office/drawing/2014/main" id="{99ACDE36-98D2-47F0-8750-458AB1BCA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5802" y="3660687"/>
            <a:ext cx="406400" cy="30777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R1</a:t>
            </a:r>
          </a:p>
        </p:txBody>
      </p:sp>
      <p:cxnSp>
        <p:nvCxnSpPr>
          <p:cNvPr id="4" name="Straight Arrow Connector 21">
            <a:extLst>
              <a:ext uri="{FF2B5EF4-FFF2-40B4-BE49-F238E27FC236}">
                <a16:creationId xmlns:a16="http://schemas.microsoft.com/office/drawing/2014/main" id="{104E6EB5-B09D-8360-D253-F5A8B6E0A9C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65278" y="3787767"/>
            <a:ext cx="2073435" cy="2146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21">
            <a:extLst>
              <a:ext uri="{FF2B5EF4-FFF2-40B4-BE49-F238E27FC236}">
                <a16:creationId xmlns:a16="http://schemas.microsoft.com/office/drawing/2014/main" id="{FCB138B4-68B6-FD70-864C-31B1AD02DA3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184072" y="3936992"/>
            <a:ext cx="4585" cy="34617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59088570"/>
      </p:ext>
    </p:extLst>
  </p:cSld>
  <p:clrMapOvr>
    <a:masterClrMapping/>
  </p:clrMapOvr>
  <p:transition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1215189" y="225235"/>
            <a:ext cx="100223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3200">
                <a:latin typeface="Arial"/>
                <a:cs typeface="Arial"/>
              </a:rPr>
              <a:t>Pegasus</a:t>
            </a:r>
            <a:r>
              <a:rPr lang="en-US" altLang="en-US" sz="3200">
                <a:solidFill>
                  <a:srgbClr val="FF0000"/>
                </a:solidFill>
                <a:latin typeface="Arial"/>
                <a:cs typeface="Arial"/>
              </a:rPr>
              <a:t>  </a:t>
            </a:r>
            <a:r>
              <a:rPr lang="en-US" altLang="en-US" sz="3200">
                <a:latin typeface="Arial"/>
                <a:cs typeface="Arial"/>
              </a:rPr>
              <a:t>Risk 1 Handling Plan </a:t>
            </a:r>
            <a:endParaRPr lang="en-US" altLang="en-US" sz="320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4B06E02-3038-B1E7-E693-9EC22B42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37" y="1104900"/>
            <a:ext cx="85058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18642"/>
      </p:ext>
    </p:extLst>
  </p:cSld>
  <p:clrMapOvr>
    <a:masterClrMapping/>
  </p:clrMapOvr>
  <p:transition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1215189" y="225235"/>
            <a:ext cx="100223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3200">
                <a:latin typeface="Arial"/>
                <a:cs typeface="Arial"/>
              </a:rPr>
              <a:t>Pegasus Risk 2 Handling Plan </a:t>
            </a:r>
            <a:endParaRPr lang="en-US" altLang="en-US" sz="320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7E742E6-AB74-6450-4621-B13DD3204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63" y="1119188"/>
            <a:ext cx="86391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33330"/>
      </p:ext>
    </p:extLst>
  </p:cSld>
  <p:clrMapOvr>
    <a:masterClrMapping/>
  </p:clrMapOvr>
  <p:transition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>
                <a:solidFill>
                  <a:schemeClr val="tx1"/>
                </a:solidFill>
              </a:rPr>
              <a:t>Trade Study Matrix</a:t>
            </a:r>
          </a:p>
        </p:txBody>
      </p:sp>
      <p:pic>
        <p:nvPicPr>
          <p:cNvPr id="3" name="Picture 2" descr="A table with numbers and a number in the middle&#10;&#10;Description automatically generated">
            <a:extLst>
              <a:ext uri="{FF2B5EF4-FFF2-40B4-BE49-F238E27FC236}">
                <a16:creationId xmlns:a16="http://schemas.microsoft.com/office/drawing/2014/main" id="{A35BB3C3-F51F-B4B4-C22D-C211BF504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40" y="1159852"/>
            <a:ext cx="87534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42884"/>
      </p:ext>
    </p:extLst>
  </p:cSld>
  <p:clrMapOvr>
    <a:masterClrMapping/>
  </p:clrMapOvr>
  <p:transition>
    <p:split orient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2453" y="107249"/>
            <a:ext cx="7239000" cy="838200"/>
          </a:xfrm>
        </p:spPr>
        <p:txBody>
          <a:bodyPr/>
          <a:lstStyle/>
          <a:p>
            <a:r>
              <a:rPr lang="en-US" sz="4400"/>
              <a:t>Trade Study Results</a:t>
            </a:r>
          </a:p>
        </p:txBody>
      </p:sp>
      <p:pic>
        <p:nvPicPr>
          <p:cNvPr id="3" name="Picture 2" descr="A screenshot of a chart&#10;&#10;Description automatically generated">
            <a:extLst>
              <a:ext uri="{FF2B5EF4-FFF2-40B4-BE49-F238E27FC236}">
                <a16:creationId xmlns:a16="http://schemas.microsoft.com/office/drawing/2014/main" id="{D4DED9CA-15B9-62E9-B6E4-65DC39287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52" y="1404205"/>
            <a:ext cx="4362450" cy="4448175"/>
          </a:xfrm>
          <a:prstGeom prst="rect">
            <a:avLst/>
          </a:prstGeom>
        </p:spPr>
      </p:pic>
      <p:pic>
        <p:nvPicPr>
          <p:cNvPr id="4" name="Picture 3" descr="A screenshot of a chart&#10;&#10;Description automatically generated">
            <a:extLst>
              <a:ext uri="{FF2B5EF4-FFF2-40B4-BE49-F238E27FC236}">
                <a16:creationId xmlns:a16="http://schemas.microsoft.com/office/drawing/2014/main" id="{7735DFE9-896B-31FB-BEE1-42F0739A6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472" y="1402373"/>
            <a:ext cx="4719271" cy="444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28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632" y="107249"/>
            <a:ext cx="9733547" cy="838200"/>
          </a:xfrm>
        </p:spPr>
        <p:txBody>
          <a:bodyPr/>
          <a:lstStyle/>
          <a:p>
            <a:r>
              <a:rPr lang="en-US" sz="4400"/>
              <a:t>Trade Study Results</a:t>
            </a:r>
          </a:p>
        </p:txBody>
      </p:sp>
      <p:pic>
        <p:nvPicPr>
          <p:cNvPr id="3" name="Picture 2" descr="A screenshot of a report&#10;&#10;Description automatically generated">
            <a:extLst>
              <a:ext uri="{FF2B5EF4-FFF2-40B4-BE49-F238E27FC236}">
                <a16:creationId xmlns:a16="http://schemas.microsoft.com/office/drawing/2014/main" id="{EE172FE8-0841-6C7E-83C9-2E6A33E12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289905"/>
            <a:ext cx="4381500" cy="4676775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2995B19-23E4-0B51-76E7-974F5CE9C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907" y="1285875"/>
            <a:ext cx="4612861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57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2453" y="107249"/>
            <a:ext cx="7239000" cy="838200"/>
          </a:xfrm>
        </p:spPr>
        <p:txBody>
          <a:bodyPr/>
          <a:lstStyle/>
          <a:p>
            <a:r>
              <a:rPr lang="en-US" sz="4400"/>
              <a:t>Trade Study Results</a:t>
            </a:r>
          </a:p>
        </p:txBody>
      </p:sp>
      <p:pic>
        <p:nvPicPr>
          <p:cNvPr id="3" name="Picture 2" descr="A diagram of a pyramid&#10;&#10;Description automatically generated">
            <a:extLst>
              <a:ext uri="{FF2B5EF4-FFF2-40B4-BE49-F238E27FC236}">
                <a16:creationId xmlns:a16="http://schemas.microsoft.com/office/drawing/2014/main" id="{B4E6DBAB-E08E-668D-9DF9-69AC8904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143" y="2095553"/>
            <a:ext cx="2889009" cy="1721095"/>
          </a:xfrm>
          <a:prstGeom prst="rect">
            <a:avLst/>
          </a:prstGeom>
        </p:spPr>
      </p:pic>
      <p:pic>
        <p:nvPicPr>
          <p:cNvPr id="4" name="Picture 3" descr="A diagram of a triangle&#10;&#10;Description automatically generated">
            <a:extLst>
              <a:ext uri="{FF2B5EF4-FFF2-40B4-BE49-F238E27FC236}">
                <a16:creationId xmlns:a16="http://schemas.microsoft.com/office/drawing/2014/main" id="{77F20737-4AA8-B499-0B37-AB4232B90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458" y="2090844"/>
            <a:ext cx="3001109" cy="1735749"/>
          </a:xfrm>
          <a:prstGeom prst="rect">
            <a:avLst/>
          </a:prstGeom>
        </p:spPr>
      </p:pic>
      <p:pic>
        <p:nvPicPr>
          <p:cNvPr id="5" name="Picture 4" descr="A diagram of a pyramid&#10;&#10;Description automatically generated">
            <a:extLst>
              <a:ext uri="{FF2B5EF4-FFF2-40B4-BE49-F238E27FC236}">
                <a16:creationId xmlns:a16="http://schemas.microsoft.com/office/drawing/2014/main" id="{B31FC876-37F6-BCBD-E38C-0FC1E2821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119" y="4542495"/>
            <a:ext cx="3198995" cy="1733924"/>
          </a:xfrm>
          <a:prstGeom prst="rect">
            <a:avLst/>
          </a:prstGeom>
        </p:spPr>
      </p:pic>
      <p:pic>
        <p:nvPicPr>
          <p:cNvPr id="6" name="Picture 5" descr="A diagram of a pyramid&#10;&#10;Description automatically generated">
            <a:extLst>
              <a:ext uri="{FF2B5EF4-FFF2-40B4-BE49-F238E27FC236}">
                <a16:creationId xmlns:a16="http://schemas.microsoft.com/office/drawing/2014/main" id="{A2483352-57BF-334C-06D1-7E382C548A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6479" y="4543909"/>
            <a:ext cx="2981325" cy="1727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90178B-EC2C-74FC-25AD-0DFE9BD5884C}"/>
              </a:ext>
            </a:extLst>
          </p:cNvPr>
          <p:cNvSpPr txBox="1"/>
          <p:nvPr/>
        </p:nvSpPr>
        <p:spPr>
          <a:xfrm>
            <a:off x="3091939" y="1482436"/>
            <a:ext cx="25836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Arial"/>
                <a:cs typeface="Arial"/>
              </a:rPr>
              <a:t>Draco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521946-FFC3-D925-8536-70A68DA1133A}"/>
              </a:ext>
            </a:extLst>
          </p:cNvPr>
          <p:cNvSpPr txBox="1"/>
          <p:nvPr/>
        </p:nvSpPr>
        <p:spPr>
          <a:xfrm>
            <a:off x="6371852" y="1482436"/>
            <a:ext cx="25836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Arial"/>
                <a:cs typeface="Times New Roman"/>
              </a:rPr>
              <a:t>Capricornus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D0BDD4-743E-1E67-9039-6FF779936D3C}"/>
              </a:ext>
            </a:extLst>
          </p:cNvPr>
          <p:cNvSpPr txBox="1"/>
          <p:nvPr/>
        </p:nvSpPr>
        <p:spPr>
          <a:xfrm>
            <a:off x="3047765" y="3956175"/>
            <a:ext cx="25836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Arial"/>
                <a:cs typeface="Arial"/>
              </a:rPr>
              <a:t>Andromeda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1E80D7-47F6-3FC5-7156-EB8DFDF8F8CD}"/>
              </a:ext>
            </a:extLst>
          </p:cNvPr>
          <p:cNvSpPr txBox="1"/>
          <p:nvPr/>
        </p:nvSpPr>
        <p:spPr>
          <a:xfrm>
            <a:off x="6371851" y="3956174"/>
            <a:ext cx="25836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Arial"/>
                <a:cs typeface="Times New Roman"/>
              </a:rPr>
              <a:t>Pegasus</a:t>
            </a:r>
          </a:p>
        </p:txBody>
      </p:sp>
    </p:spTree>
    <p:extLst>
      <p:ext uri="{BB962C8B-B14F-4D97-AF65-F5344CB8AC3E}">
        <p14:creationId xmlns:p14="http://schemas.microsoft.com/office/powerpoint/2010/main" val="3368005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57450" y="85725"/>
            <a:ext cx="7239000" cy="838200"/>
          </a:xfrm>
        </p:spPr>
        <p:txBody>
          <a:bodyPr/>
          <a:lstStyle/>
          <a:p>
            <a:r>
              <a:rPr lang="en-US" altLang="en-US" sz="4400">
                <a:solidFill>
                  <a:schemeClr val="tx1"/>
                </a:solidFill>
              </a:rPr>
              <a:t>Systems Engineering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1988" y="1631950"/>
            <a:ext cx="8305800" cy="5257800"/>
          </a:xfrm>
        </p:spPr>
        <p:txBody>
          <a:bodyPr/>
          <a:lstStyle/>
          <a:p>
            <a:pPr lvl="1">
              <a:lnSpc>
                <a:spcPct val="80000"/>
              </a:lnSpc>
            </a:pPr>
            <a:endParaRPr lang="en-US" altLang="en-US" sz="2000"/>
          </a:p>
          <a:p>
            <a:pPr lvl="1">
              <a:lnSpc>
                <a:spcPct val="80000"/>
              </a:lnSpc>
            </a:pPr>
            <a:endParaRPr lang="en-US" altLang="en-US" sz="2000"/>
          </a:p>
          <a:p>
            <a:pPr lvl="1">
              <a:lnSpc>
                <a:spcPct val="80000"/>
              </a:lnSpc>
            </a:pPr>
            <a:endParaRPr lang="en-US" altLang="en-US" sz="20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570353"/>
              </p:ext>
            </p:extLst>
          </p:nvPr>
        </p:nvGraphicFramePr>
        <p:xfrm>
          <a:off x="1696454" y="1092305"/>
          <a:ext cx="9444788" cy="55731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8911">
                  <a:extLst>
                    <a:ext uri="{9D8B030D-6E8A-4147-A177-3AD203B41FA5}">
                      <a16:colId xmlns:a16="http://schemas.microsoft.com/office/drawing/2014/main" val="1246318169"/>
                    </a:ext>
                  </a:extLst>
                </a:gridCol>
                <a:gridCol w="1494638">
                  <a:extLst>
                    <a:ext uri="{9D8B030D-6E8A-4147-A177-3AD203B41FA5}">
                      <a16:colId xmlns:a16="http://schemas.microsoft.com/office/drawing/2014/main" val="1933787054"/>
                    </a:ext>
                  </a:extLst>
                </a:gridCol>
                <a:gridCol w="1760413">
                  <a:extLst>
                    <a:ext uri="{9D8B030D-6E8A-4147-A177-3AD203B41FA5}">
                      <a16:colId xmlns:a16="http://schemas.microsoft.com/office/drawing/2014/main" val="335598871"/>
                    </a:ext>
                  </a:extLst>
                </a:gridCol>
                <a:gridCol w="1760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0413">
                  <a:extLst>
                    <a:ext uri="{9D8B030D-6E8A-4147-A177-3AD203B41FA5}">
                      <a16:colId xmlns:a16="http://schemas.microsoft.com/office/drawing/2014/main" val="2003903362"/>
                    </a:ext>
                  </a:extLst>
                </a:gridCol>
              </a:tblGrid>
              <a:tr h="6086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Draco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Capricornus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Andromeda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Pegasus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442218"/>
                  </a:ext>
                </a:extLst>
              </a:tr>
              <a:tr h="1351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Laser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Sub</a:t>
                      </a:r>
                      <a:r>
                        <a:rPr lang="en-US" sz="2800" kern="1200" baseline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</a:t>
                      </a:r>
                      <a:r>
                        <a:rPr lang="en-US" sz="2800" kern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ystem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20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KOI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TRL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20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Kale </a:t>
                      </a:r>
                    </a:p>
                    <a:p>
                      <a:pPr marL="0" marR="0" lvl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kern="120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TRL 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20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KOI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TRL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Kale 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v3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TRL 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723389"/>
                  </a:ext>
                </a:extLst>
              </a:tr>
              <a:tr h="135198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Tracking Subsystem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APQ-74D</a:t>
                      </a:r>
                      <a:endParaRPr kumimoji="0"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TRL</a:t>
                      </a:r>
                      <a:r>
                        <a:rPr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 4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APQ-74D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TRL</a:t>
                      </a:r>
                      <a:r>
                        <a:rPr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APQ-75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TRL</a:t>
                      </a:r>
                      <a:r>
                        <a:rPr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 4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APQ-74B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TRL 7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873281"/>
                  </a:ext>
                </a:extLst>
              </a:tr>
              <a:tr h="1225898"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 Comm 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Subsystem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AN/ARC-600B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TRL</a:t>
                      </a:r>
                      <a:r>
                        <a:rPr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 9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AN/ARC-500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TRL</a:t>
                      </a:r>
                      <a:r>
                        <a:rPr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AN/ARC-600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TRL</a:t>
                      </a:r>
                      <a:r>
                        <a:rPr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 6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AN/ARC-600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TRL</a:t>
                      </a:r>
                      <a:r>
                        <a:rPr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601968"/>
                  </a:ext>
                </a:extLst>
              </a:tr>
              <a:tr h="1034684"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 Overall 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TRL 4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TRL 4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TRL 4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 TRL 6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88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433654"/>
      </p:ext>
    </p:extLst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408738" y="974724"/>
            <a:ext cx="464290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2"/>
              </a:solidFill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u="sng">
                <a:latin typeface="Arial"/>
                <a:cs typeface="Arial"/>
              </a:rPr>
              <a:t>Decision Authority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br>
              <a:rPr lang="en-US" altLang="en-US" sz="1600" b="0"/>
            </a:br>
            <a:r>
              <a:rPr lang="en-US" altLang="en-US" sz="1600" b="0">
                <a:latin typeface="Arial"/>
                <a:cs typeface="Arial"/>
              </a:rPr>
              <a:t>MDA:</a:t>
            </a:r>
            <a:r>
              <a:rPr lang="en-US" altLang="en-US" sz="1600" b="0">
                <a:solidFill>
                  <a:srgbClr val="000000"/>
                </a:solidFill>
                <a:latin typeface="Arial"/>
                <a:cs typeface="Arial"/>
              </a:rPr>
              <a:t>  </a:t>
            </a:r>
            <a:r>
              <a:rPr lang="en-US" altLang="en-US" sz="1600">
                <a:latin typeface="Arial"/>
                <a:cs typeface="Arial"/>
              </a:rPr>
              <a:t>USD (A&amp;S)</a:t>
            </a:r>
            <a:endParaRPr lang="en-US" altLang="en-US" sz="1600">
              <a:cs typeface="Arial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600" b="0"/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600" b="0">
                <a:latin typeface="Arial"/>
                <a:cs typeface="Arial"/>
              </a:rPr>
              <a:t>PEO:  </a:t>
            </a:r>
            <a:r>
              <a:rPr lang="en-US" altLang="en-US" sz="1600">
                <a:latin typeface="Arial"/>
                <a:cs typeface="Arial"/>
              </a:rPr>
              <a:t>AFLCMC/EB</a:t>
            </a:r>
            <a:endParaRPr lang="en-US" altLang="en-US" sz="1600">
              <a:cs typeface="Arial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600" b="0"/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600" b="0">
                <a:latin typeface="Arial"/>
                <a:cs typeface="Arial"/>
              </a:rPr>
              <a:t>SSA:</a:t>
            </a:r>
            <a:r>
              <a:rPr lang="en-US" altLang="en-US" sz="1600" b="0">
                <a:solidFill>
                  <a:srgbClr val="000000"/>
                </a:solidFill>
                <a:latin typeface="Arial"/>
                <a:cs typeface="Arial"/>
              </a:rPr>
              <a:t>  </a:t>
            </a:r>
            <a:r>
              <a:rPr lang="en-US" altLang="en-US" sz="1600">
                <a:latin typeface="Arial"/>
                <a:cs typeface="Arial"/>
              </a:rPr>
              <a:t>SAF/AQ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600" b="0"/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600" b="0">
                <a:latin typeface="Arial"/>
                <a:cs typeface="Arial"/>
              </a:rPr>
              <a:t>ACAT Level: </a:t>
            </a:r>
            <a:r>
              <a:rPr lang="en-US" altLang="en-US" sz="1600">
                <a:latin typeface="Arial"/>
                <a:cs typeface="Arial"/>
              </a:rPr>
              <a:t>1D</a:t>
            </a:r>
            <a:endParaRPr lang="en-US" altLang="en-US" sz="160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600" b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chemeClr val="tx2"/>
                </a:solidFill>
                <a:latin typeface="Arial"/>
                <a:cs typeface="Arial"/>
              </a:rPr>
              <a:t>	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172200" y="3646375"/>
            <a:ext cx="5570051" cy="196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u="sng">
                <a:latin typeface="Arial"/>
                <a:cs typeface="Arial"/>
              </a:rPr>
              <a:t>Strategy</a:t>
            </a:r>
            <a:endParaRPr lang="en-US" altLang="en-US" sz="1600" b="0" u="sng">
              <a:latin typeface="Arial"/>
              <a:cs typeface="Arial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None/>
            </a:pPr>
            <a:r>
              <a:rPr lang="en-US" altLang="en-US" sz="1600">
                <a:latin typeface="Arial"/>
                <a:cs typeface="Arial"/>
              </a:rPr>
              <a:t>Contract: Competitive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None/>
            </a:pPr>
            <a:r>
              <a:rPr lang="en-US" altLang="en-US" sz="1600">
                <a:latin typeface="Arial"/>
                <a:cs typeface="Arial"/>
              </a:rPr>
              <a:t>Maintenance: Partnership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600" b="0">
                <a:solidFill>
                  <a:schemeClr val="tx2"/>
                </a:solidFill>
                <a:latin typeface="Arial"/>
                <a:cs typeface="Arial"/>
              </a:rPr>
              <a:t>Contract Type: </a:t>
            </a:r>
            <a:r>
              <a:rPr lang="en-US" altLang="en-US" sz="1600">
                <a:latin typeface="Arial"/>
                <a:cs typeface="Arial"/>
              </a:rPr>
              <a:t>EMD- CPIF, LRIP-FPIF , FRP- FFP</a:t>
            </a:r>
            <a:endParaRPr lang="en-US" altLang="en-US" sz="1600" b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0">
                <a:solidFill>
                  <a:schemeClr val="tx2"/>
                </a:solidFill>
                <a:latin typeface="Arial"/>
                <a:cs typeface="Arial"/>
              </a:rPr>
              <a:t>Overall Risk Level: </a:t>
            </a:r>
            <a:r>
              <a:rPr lang="en-US" altLang="en-US" sz="1600">
                <a:latin typeface="Arial"/>
                <a:cs typeface="Arial"/>
              </a:rPr>
              <a:t>Medium</a:t>
            </a:r>
            <a:endParaRPr lang="en-US" altLang="en-US" sz="1600" b="0"/>
          </a:p>
          <a:p>
            <a:pPr>
              <a:lnSpc>
                <a:spcPct val="80000"/>
              </a:lnSpc>
              <a:buNone/>
            </a:pPr>
            <a:r>
              <a:rPr lang="en-US" altLang="en-US" sz="1600" b="0">
                <a:solidFill>
                  <a:schemeClr val="tx2"/>
                </a:solidFill>
                <a:latin typeface="Arial"/>
                <a:cs typeface="Arial"/>
              </a:rPr>
              <a:t>Next DOD 5000 event/milestone: </a:t>
            </a:r>
            <a:r>
              <a:rPr lang="en-US" altLang="en-US" sz="1600">
                <a:solidFill>
                  <a:schemeClr val="tx2"/>
                </a:solidFill>
                <a:latin typeface="Arial"/>
                <a:cs typeface="Arial"/>
              </a:rPr>
              <a:t>Enter Milestone B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600" b="0">
              <a:solidFill>
                <a:schemeClr val="tx2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667322" y="169187"/>
            <a:ext cx="110819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algn="ctr" eaLnBrk="0" hangingPunct="0">
              <a:defRPr/>
            </a:pPr>
            <a:r>
              <a:rPr lang="en-US" sz="4000" b="1">
                <a:latin typeface="+mj-lt"/>
                <a:ea typeface="+mj-ea"/>
                <a:cs typeface="+mj-cs"/>
              </a:rPr>
              <a:t> Program Overview</a:t>
            </a:r>
            <a:r>
              <a:rPr lang="en-US" sz="4000" b="1">
                <a:latin typeface="Arial"/>
                <a:cs typeface="Arial"/>
              </a:rPr>
              <a:t>                                </a:t>
            </a:r>
            <a:endParaRPr lang="en-US" sz="4000" b="1">
              <a:latin typeface="Arial" charset="0"/>
              <a:cs typeface="Arial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51658" y="3683000"/>
            <a:ext cx="5344319" cy="260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u="sng">
                <a:latin typeface="Arial"/>
                <a:cs typeface="Arial"/>
              </a:rPr>
              <a:t>Financial Data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altLang="en-US" sz="1600" b="0"/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en-US" sz="1600" b="0">
                <a:latin typeface="Arial"/>
                <a:cs typeface="Arial"/>
              </a:rPr>
              <a:t>Est. RDT&amp;E Total Program - </a:t>
            </a:r>
            <a:r>
              <a:rPr lang="en-US" altLang="en-US" sz="1600">
                <a:latin typeface="Arial"/>
                <a:cs typeface="Arial"/>
              </a:rPr>
              <a:t>$78M</a:t>
            </a:r>
            <a:br>
              <a:rPr lang="en-US" altLang="en-US" sz="1600" b="0"/>
            </a:br>
            <a:endParaRPr lang="en-US" altLang="en-US" sz="1600" b="0"/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en-US" sz="1600" b="0">
                <a:latin typeface="Arial"/>
                <a:cs typeface="Arial"/>
              </a:rPr>
              <a:t>Est. Proc. Total Program – </a:t>
            </a:r>
            <a:r>
              <a:rPr lang="en-US" altLang="en-US" sz="1600">
                <a:latin typeface="Arial"/>
                <a:cs typeface="Arial"/>
              </a:rPr>
              <a:t>$47M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endParaRPr lang="en-US" altLang="en-US" sz="1600" b="0"/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en-US" sz="1600" b="0">
                <a:latin typeface="Arial"/>
                <a:cs typeface="Arial"/>
              </a:rPr>
              <a:t>Est. O&amp;S Total Program- </a:t>
            </a:r>
            <a:r>
              <a:rPr lang="en-US" altLang="en-US" sz="1600">
                <a:latin typeface="Arial"/>
                <a:cs typeface="Arial"/>
              </a:rPr>
              <a:t>$3,281.52M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endParaRPr lang="en-US" altLang="en-US" sz="1600" b="0"/>
          </a:p>
          <a:p>
            <a:pPr>
              <a:lnSpc>
                <a:spcPct val="80000"/>
              </a:lnSpc>
              <a:spcBef>
                <a:spcPct val="25000"/>
              </a:spcBef>
              <a:buNone/>
            </a:pPr>
            <a:r>
              <a:rPr lang="en-US" altLang="en-US" sz="1600" b="0">
                <a:latin typeface="Arial"/>
                <a:cs typeface="Arial"/>
              </a:rPr>
              <a:t>Est. Life Cycle Cost –</a:t>
            </a:r>
            <a:r>
              <a:rPr lang="en-US" altLang="en-US" sz="16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en-US" sz="1600">
                <a:latin typeface="Arial"/>
                <a:cs typeface="Arial"/>
              </a:rPr>
              <a:t>$3,402.52B</a:t>
            </a:r>
            <a:endParaRPr lang="en-US" altLang="en-US" sz="1600">
              <a:cs typeface="Arial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600" b="0">
              <a:solidFill>
                <a:schemeClr val="tx2"/>
              </a:solidFill>
            </a:endParaRP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6010275" y="1060449"/>
            <a:ext cx="47626" cy="566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V="1">
            <a:off x="325925" y="3519488"/>
            <a:ext cx="115431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561181" y="872331"/>
            <a:ext cx="5287168" cy="2019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altLang="en-US" sz="2000">
              <a:solidFill>
                <a:schemeClr val="tx2"/>
              </a:solidFill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u="sng">
                <a:latin typeface="Arial"/>
                <a:cs typeface="Arial"/>
              </a:rPr>
              <a:t>Requirements/Direction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altLang="en-US" sz="1600" b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600" b="0">
                <a:solidFill>
                  <a:schemeClr val="tx2"/>
                </a:solidFill>
                <a:latin typeface="Arial"/>
                <a:cs typeface="Arial"/>
              </a:rPr>
              <a:t>Using Organization(s): </a:t>
            </a:r>
            <a:r>
              <a:rPr lang="en-US" altLang="en-US" sz="1600">
                <a:solidFill>
                  <a:schemeClr val="tx2"/>
                </a:solidFill>
                <a:latin typeface="Arial"/>
                <a:cs typeface="Arial"/>
              </a:rPr>
              <a:t>AFSOC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en-US" sz="1600" b="0">
              <a:solidFill>
                <a:schemeClr val="tx2"/>
              </a:solidFill>
              <a:cs typeface="Arial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en-US" sz="1600" b="0">
                <a:solidFill>
                  <a:schemeClr val="tx2"/>
                </a:solidFill>
                <a:latin typeface="Arial"/>
                <a:cs typeface="Arial"/>
              </a:rPr>
              <a:t>MS-B Contract Award: </a:t>
            </a:r>
            <a:r>
              <a:rPr lang="en-US" altLang="en-US" sz="1600">
                <a:solidFill>
                  <a:schemeClr val="tx2"/>
                </a:solidFill>
                <a:latin typeface="Arial"/>
                <a:cs typeface="Arial"/>
              </a:rPr>
              <a:t>01 January 2025</a:t>
            </a:r>
          </a:p>
        </p:txBody>
      </p:sp>
    </p:spTree>
  </p:cSld>
  <p:clrMapOvr>
    <a:masterClrMapping/>
  </p:clrMapOvr>
  <p:transition>
    <p:split orient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57450" y="85725"/>
            <a:ext cx="7239000" cy="838200"/>
          </a:xfrm>
        </p:spPr>
        <p:txBody>
          <a:bodyPr/>
          <a:lstStyle/>
          <a:p>
            <a:r>
              <a:rPr lang="en-US" altLang="en-US" sz="4400">
                <a:solidFill>
                  <a:schemeClr val="tx1"/>
                </a:solidFill>
              </a:rPr>
              <a:t>Systems Engineering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0801" y="1466740"/>
            <a:ext cx="11244209" cy="4446121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3200"/>
              <a:t>Which Technical Performance Measures (TPMs) will you track at the program level?</a:t>
            </a:r>
            <a:endParaRPr lang="en-US" altLang="en-US" sz="3200">
              <a:cs typeface="Arial"/>
            </a:endParaRPr>
          </a:p>
          <a:p>
            <a:pPr>
              <a:lnSpc>
                <a:spcPct val="80000"/>
              </a:lnSpc>
            </a:pPr>
            <a:endParaRPr lang="en-US" altLang="en-US" sz="2200"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altLang="en-US" sz="3000" b="0">
                <a:cs typeface="Arial"/>
              </a:rPr>
              <a:t>Beam Divergence</a:t>
            </a:r>
          </a:p>
          <a:p>
            <a:pPr lvl="1">
              <a:lnSpc>
                <a:spcPct val="80000"/>
              </a:lnSpc>
            </a:pPr>
            <a:r>
              <a:rPr lang="en-US" altLang="en-US" sz="2800" b="0">
                <a:cs typeface="Arial"/>
              </a:rPr>
              <a:t>Directly correlates with Probability of Kill KPP</a:t>
            </a:r>
          </a:p>
          <a:p>
            <a:pPr>
              <a:lnSpc>
                <a:spcPct val="80000"/>
              </a:lnSpc>
            </a:pPr>
            <a:endParaRPr lang="en-US" altLang="en-US" sz="3000" b="0"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altLang="en-US" sz="3000" b="0"/>
              <a:t>Sensor Sensitivity </a:t>
            </a:r>
            <a:endParaRPr lang="en-US" altLang="en-US" sz="3000" b="0">
              <a:cs typeface="Arial"/>
            </a:endParaRPr>
          </a:p>
          <a:p>
            <a:pPr lvl="1">
              <a:lnSpc>
                <a:spcPct val="80000"/>
              </a:lnSpc>
            </a:pPr>
            <a:r>
              <a:rPr lang="en-US" altLang="en-US" sz="2800" b="0"/>
              <a:t>Directly correlates with Maximum Effective Range KPP</a:t>
            </a:r>
            <a:endParaRPr lang="en-US" altLang="en-US" sz="3000" b="0">
              <a:cs typeface="Arial"/>
            </a:endParaRPr>
          </a:p>
          <a:p>
            <a:pPr lvl="1">
              <a:lnSpc>
                <a:spcPct val="80000"/>
              </a:lnSpc>
            </a:pPr>
            <a:endParaRPr lang="en-US" altLang="en-US" sz="3000" b="0"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altLang="en-US" sz="3200" b="0"/>
              <a:t> Contractor will test the systems and we will add CDRLs to the requirement to track them</a:t>
            </a:r>
            <a:endParaRPr lang="en-US" altLang="en-US" sz="3200" b="0">
              <a:cs typeface="Arial"/>
            </a:endParaRPr>
          </a:p>
          <a:p>
            <a:pPr marL="914400" lvl="2" indent="0">
              <a:lnSpc>
                <a:spcPct val="80000"/>
              </a:lnSpc>
              <a:buNone/>
            </a:pPr>
            <a:endParaRPr lang="en-US" altLang="en-US" sz="2600" b="0">
              <a:cs typeface="Arial"/>
            </a:endParaRPr>
          </a:p>
        </p:txBody>
      </p:sp>
    </p:spTree>
  </p:cSld>
  <p:clrMapOvr>
    <a:masterClrMapping/>
  </p:clrMapOvr>
  <p:transition>
    <p:split orient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57450" y="85725"/>
            <a:ext cx="7239000" cy="838200"/>
          </a:xfrm>
        </p:spPr>
        <p:txBody>
          <a:bodyPr/>
          <a:lstStyle/>
          <a:p>
            <a:r>
              <a:rPr lang="en-US" altLang="en-US" sz="4400">
                <a:solidFill>
                  <a:schemeClr val="tx1"/>
                </a:solidFill>
              </a:rPr>
              <a:t>Systems Engineering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8422" y="1394149"/>
            <a:ext cx="11052210" cy="487430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Identify who will define and manage interfaces</a:t>
            </a:r>
          </a:p>
          <a:p>
            <a:pPr>
              <a:lnSpc>
                <a:spcPct val="80000"/>
              </a:lnSpc>
            </a:pPr>
            <a:endParaRPr lang="en-US" altLang="en-US"/>
          </a:p>
          <a:p>
            <a:pPr lvl="1">
              <a:lnSpc>
                <a:spcPct val="80000"/>
              </a:lnSpc>
            </a:pPr>
            <a:r>
              <a:rPr lang="en-US" altLang="en-US" sz="2200"/>
              <a:t>Internal interfaces</a:t>
            </a:r>
            <a:endParaRPr lang="en-US" altLang="en-US" sz="2200">
              <a:cs typeface="Arial"/>
            </a:endParaRPr>
          </a:p>
          <a:p>
            <a:pPr lvl="2">
              <a:lnSpc>
                <a:spcPct val="80000"/>
              </a:lnSpc>
            </a:pPr>
            <a:r>
              <a:rPr lang="en-US" altLang="en-US" sz="2000"/>
              <a:t>Laser to Tracking – contractor-</a:t>
            </a:r>
            <a:r>
              <a:rPr lang="en-US" sz="2000"/>
              <a:t>managed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Tracking to Comm – contractor-</a:t>
            </a:r>
            <a:r>
              <a:rPr lang="en-US" sz="2000"/>
              <a:t>managed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Comm to Laser – contractor-</a:t>
            </a:r>
            <a:r>
              <a:rPr lang="en-US" sz="2000"/>
              <a:t>managed</a:t>
            </a:r>
          </a:p>
          <a:p>
            <a:pPr lvl="2">
              <a:lnSpc>
                <a:spcPct val="80000"/>
              </a:lnSpc>
            </a:pPr>
            <a:endParaRPr lang="en-US" altLang="en-US" sz="200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2200"/>
              <a:t>External interfaces (e.g. TLAS to JSTARS, etc.)</a:t>
            </a:r>
            <a:endParaRPr lang="en-US" altLang="en-US" sz="2200">
              <a:cs typeface="Arial"/>
            </a:endParaRPr>
          </a:p>
          <a:p>
            <a:pPr lvl="2">
              <a:lnSpc>
                <a:spcPct val="80000"/>
              </a:lnSpc>
            </a:pPr>
            <a:r>
              <a:rPr lang="en-US" altLang="en-US" sz="2000"/>
              <a:t>Government-managed</a:t>
            </a:r>
          </a:p>
          <a:p>
            <a:pPr lvl="2">
              <a:lnSpc>
                <a:spcPct val="80000"/>
              </a:lnSpc>
            </a:pPr>
            <a:endParaRPr lang="en-US" altLang="en-US" sz="200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2200"/>
              <a:t>What process are you going to use to manage interfaces (meetings, documents)?</a:t>
            </a:r>
            <a:endParaRPr lang="en-US" altLang="en-US" sz="2200">
              <a:cs typeface="Arial"/>
            </a:endParaRPr>
          </a:p>
          <a:p>
            <a:pPr lvl="2">
              <a:lnSpc>
                <a:spcPct val="80000"/>
              </a:lnSpc>
            </a:pPr>
            <a:r>
              <a:rPr lang="en-US" altLang="en-US" sz="2000"/>
              <a:t>Interface Control Working Group</a:t>
            </a:r>
            <a:endParaRPr lang="en-US" altLang="en-US" sz="2000">
              <a:cs typeface="Arial"/>
            </a:endParaRPr>
          </a:p>
          <a:p>
            <a:pPr lvl="2">
              <a:lnSpc>
                <a:spcPct val="80000"/>
              </a:lnSpc>
            </a:pPr>
            <a:r>
              <a:rPr lang="en-US" altLang="en-US" sz="2000"/>
              <a:t>Interface Control Document</a:t>
            </a:r>
            <a:endParaRPr lang="en-US" altLang="en-US" sz="2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079606"/>
      </p:ext>
    </p:extLst>
  </p:cSld>
  <p:clrMapOvr>
    <a:masterClrMapping/>
  </p:clrMapOvr>
  <p:transition>
    <p:split orient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57450" y="85725"/>
            <a:ext cx="7239000" cy="838200"/>
          </a:xfrm>
        </p:spPr>
        <p:txBody>
          <a:bodyPr/>
          <a:lstStyle/>
          <a:p>
            <a:r>
              <a:rPr lang="en-US" altLang="en-US" sz="4400">
                <a:solidFill>
                  <a:schemeClr val="tx1"/>
                </a:solidFill>
              </a:rPr>
              <a:t>Systems Engineering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295" y="1363009"/>
            <a:ext cx="11586410" cy="465278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Which Technical Reviews will you use and when they will take place?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Critical Design Review (CDR) - ensure documentation is adequate to begin production of initial test articles</a:t>
            </a:r>
            <a:endParaRPr lang="en-US" altLang="en-US" sz="2000">
              <a:cs typeface="Arial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/>
              <a:t>Functional Configuration Audit - ensure and verify that actual performance of system meets that requirements stated </a:t>
            </a:r>
            <a:endParaRPr lang="en-US" altLang="en-US" sz="2000">
              <a:cs typeface="Arial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/>
              <a:t>Physical Configuration Audit – compare actual physical configuration to requirements</a:t>
            </a:r>
            <a:endParaRPr lang="en-US" altLang="en-US" sz="2000">
              <a:cs typeface="Arial"/>
            </a:endParaRPr>
          </a:p>
          <a:p>
            <a:pPr>
              <a:lnSpc>
                <a:spcPct val="80000"/>
              </a:lnSpc>
            </a:pPr>
            <a:endParaRPr lang="en-US" altLang="en-US" sz="22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/>
              <a:t>What major test event will verify that the requirements has been met?</a:t>
            </a:r>
            <a:endParaRPr lang="en-US" altLang="en-US" sz="2400">
              <a:cs typeface="Arial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>
                <a:ea typeface="+mn-ea"/>
                <a:cs typeface="+mn-cs"/>
              </a:rPr>
              <a:t>DT&amp;E:</a:t>
            </a:r>
            <a:r>
              <a:rPr lang="en-US" altLang="en-US">
                <a:ea typeface="+mn-ea"/>
                <a:cs typeface="+mn-cs"/>
              </a:rPr>
              <a:t> </a:t>
            </a:r>
            <a:r>
              <a:rPr lang="en-US" altLang="en-US" u="sng">
                <a:ea typeface="+mn-ea"/>
                <a:cs typeface="+mn-cs"/>
              </a:rPr>
              <a:t>verifies </a:t>
            </a:r>
            <a:r>
              <a:rPr lang="en-US" altLang="en-US">
                <a:ea typeface="+mn-ea"/>
                <a:cs typeface="+mn-cs"/>
              </a:rPr>
              <a:t>that the </a:t>
            </a:r>
            <a:r>
              <a:rPr lang="en-US">
                <a:ea typeface="+mn-ea"/>
                <a:cs typeface="+mn-cs"/>
              </a:rPr>
              <a:t> system complies with engineering requirements and specifications</a:t>
            </a:r>
            <a:endParaRPr lang="en-US" altLang="en-US">
              <a:ea typeface="+mn-ea"/>
              <a:cs typeface="+mn-cs"/>
            </a:endParaRPr>
          </a:p>
          <a:p>
            <a:pPr>
              <a:lnSpc>
                <a:spcPct val="80000"/>
              </a:lnSpc>
            </a:pPr>
            <a:endParaRPr lang="en-US" altLang="en-US" sz="22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/>
              <a:t>Which major test event will validate that the customer’s capability gap has been closed?</a:t>
            </a:r>
            <a:endParaRPr lang="en-US" altLang="en-US" sz="2400">
              <a:cs typeface="Arial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/>
              <a:t>OT&amp;E: </a:t>
            </a:r>
            <a:r>
              <a:rPr lang="en-US" altLang="en-US" sz="2000" u="sng"/>
              <a:t>validates</a:t>
            </a:r>
            <a:r>
              <a:rPr lang="en-US" altLang="en-US" sz="2000"/>
              <a:t> that the system meets the needs of the stakeholders</a:t>
            </a:r>
            <a:endParaRPr lang="en-US" altLang="en-US" sz="2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386387"/>
      </p:ext>
    </p:extLst>
  </p:cSld>
  <p:clrMapOvr>
    <a:masterClrMapping/>
  </p:clrMapOvr>
  <p:transition>
    <p:split orient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7379" y="146385"/>
            <a:ext cx="9889957" cy="838200"/>
          </a:xfrm>
        </p:spPr>
        <p:txBody>
          <a:bodyPr/>
          <a:lstStyle/>
          <a:p>
            <a:r>
              <a:rPr lang="en-US" altLang="en-US" sz="4400">
                <a:solidFill>
                  <a:schemeClr val="tx1"/>
                </a:solidFill>
              </a:rPr>
              <a:t>Test &amp; Evaluation Concept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6584" y="1462505"/>
            <a:ext cx="11145921" cy="4883150"/>
          </a:xfrm>
        </p:spPr>
        <p:txBody>
          <a:bodyPr/>
          <a:lstStyle/>
          <a:p>
            <a:r>
              <a:rPr lang="en-US" altLang="en-US" sz="2000"/>
              <a:t>Program Scope: </a:t>
            </a:r>
            <a:r>
              <a:rPr lang="en-US" sz="2000">
                <a:latin typeface="Arial"/>
                <a:cs typeface="Arial"/>
              </a:rPr>
              <a:t>USAF/Joint Service </a:t>
            </a:r>
            <a:endParaRPr lang="en-US" sz="2000">
              <a:solidFill>
                <a:srgbClr val="FF0000"/>
              </a:solidFill>
              <a:latin typeface="Arial" charset="0"/>
              <a:cs typeface="Arial"/>
            </a:endParaRPr>
          </a:p>
          <a:p>
            <a:r>
              <a:rPr lang="en-US" altLang="en-US" sz="2000"/>
              <a:t>Lead DT&amp;E Organization: </a:t>
            </a:r>
            <a:r>
              <a:rPr lang="en-US" altLang="en-US" sz="2000">
                <a:solidFill>
                  <a:srgbClr val="000000"/>
                </a:solidFill>
              </a:rPr>
              <a:t> 96th Test Wing</a:t>
            </a:r>
            <a:endParaRPr lang="en-US" altLang="en-US" sz="2000">
              <a:solidFill>
                <a:srgbClr val="FF0000"/>
              </a:solidFill>
              <a:cs typeface="Arial"/>
            </a:endParaRPr>
          </a:p>
          <a:p>
            <a:r>
              <a:rPr lang="en-US" altLang="en-US" sz="2000"/>
              <a:t>Operational Test Agency: AFOTEC</a:t>
            </a:r>
            <a:endParaRPr lang="en-US" altLang="en-US" sz="2000">
              <a:cs typeface="Arial"/>
            </a:endParaRPr>
          </a:p>
          <a:p>
            <a:r>
              <a:rPr lang="en-US" altLang="en-US" sz="2000"/>
              <a:t>Joint Interoperability Testing: </a:t>
            </a:r>
            <a:endParaRPr lang="en-US" altLang="en-US" sz="2000" i="1"/>
          </a:p>
          <a:p>
            <a:r>
              <a:rPr lang="en-US" altLang="en-US" sz="1800" i="1"/>
              <a:t>Is it required?</a:t>
            </a:r>
            <a:r>
              <a:rPr lang="en-US" altLang="en-US" sz="1800" i="1">
                <a:solidFill>
                  <a:srgbClr val="FF0000"/>
                </a:solidFill>
              </a:rPr>
              <a:t> </a:t>
            </a:r>
            <a:r>
              <a:rPr lang="en-US" altLang="en-US" sz="1800" i="1"/>
              <a:t>Yes</a:t>
            </a:r>
            <a:r>
              <a:rPr lang="en-US" altLang="en-US" sz="1800" i="1">
                <a:solidFill>
                  <a:srgbClr val="FF0000"/>
                </a:solidFill>
              </a:rPr>
              <a:t> </a:t>
            </a:r>
            <a:endParaRPr lang="en-US" altLang="en-US" sz="1800" i="1"/>
          </a:p>
          <a:p>
            <a:pPr lvl="1">
              <a:buFont typeface="Courier New"/>
              <a:buChar char="o"/>
            </a:pPr>
            <a:r>
              <a:rPr lang="en-US" altLang="en-US" sz="1800" i="1"/>
              <a:t>Who will participate? </a:t>
            </a:r>
            <a:r>
              <a:rPr lang="en-US" altLang="en-US" sz="1800" i="1">
                <a:solidFill>
                  <a:srgbClr val="FF0000"/>
                </a:solidFill>
              </a:rPr>
              <a:t> </a:t>
            </a:r>
            <a:r>
              <a:rPr lang="en-US" altLang="en-US" sz="1800" i="1"/>
              <a:t>JITC, PM, CDT</a:t>
            </a:r>
            <a:r>
              <a:rPr lang="en-US" altLang="en-US" sz="1800" i="1">
                <a:solidFill>
                  <a:srgbClr val="000000"/>
                </a:solidFill>
              </a:rPr>
              <a:t>, PTO ALC &amp; Contractor</a:t>
            </a:r>
            <a:r>
              <a:rPr lang="en-US" altLang="en-US" sz="1800" i="1">
                <a:solidFill>
                  <a:srgbClr val="FF0000"/>
                </a:solidFill>
              </a:rPr>
              <a:t> </a:t>
            </a:r>
            <a:endParaRPr lang="en-US" altLang="en-US" sz="1800" i="1">
              <a:solidFill>
                <a:srgbClr val="000000"/>
              </a:solidFill>
            </a:endParaRPr>
          </a:p>
          <a:p>
            <a:pPr lvl="1">
              <a:buFont typeface="Courier New"/>
              <a:buChar char="o"/>
            </a:pPr>
            <a:r>
              <a:rPr lang="en-US" altLang="en-US" sz="1800" i="1"/>
              <a:t>Special tester:</a:t>
            </a:r>
            <a:r>
              <a:rPr lang="en-US" altLang="en-US" sz="1800" i="1">
                <a:solidFill>
                  <a:srgbClr val="FF0000"/>
                </a:solidFill>
              </a:rPr>
              <a:t> </a:t>
            </a:r>
            <a:r>
              <a:rPr lang="en-US" altLang="en-US" sz="1800" i="1"/>
              <a:t>JITC</a:t>
            </a:r>
            <a:endParaRPr lang="en-US" altLang="en-US" sz="1800" i="1">
              <a:cs typeface="Arial"/>
            </a:endParaRPr>
          </a:p>
          <a:p>
            <a:pPr>
              <a:spcAft>
                <a:spcPct val="20000"/>
              </a:spcAft>
            </a:pPr>
            <a:r>
              <a:rPr lang="en-US" altLang="en-US" sz="2000"/>
              <a:t>Test Assets:  </a:t>
            </a:r>
            <a:r>
              <a:rPr lang="en-US" altLang="en-US" sz="2000" i="1"/>
              <a:t>What kinds of assets, range space, etc.</a:t>
            </a:r>
            <a:endParaRPr lang="en-US" altLang="en-US" sz="2000" i="1">
              <a:cs typeface="Arial"/>
            </a:endParaRPr>
          </a:p>
          <a:p>
            <a:pPr lvl="1">
              <a:spcAft>
                <a:spcPct val="20000"/>
              </a:spcAft>
              <a:buFont typeface="Courier New"/>
              <a:buChar char="o"/>
            </a:pPr>
            <a:r>
              <a:rPr lang="en-US" altLang="en-US" sz="2000" i="1">
                <a:cs typeface="Arial"/>
              </a:rPr>
              <a:t>Eglin Gulf Test Range</a:t>
            </a:r>
          </a:p>
          <a:p>
            <a:pPr lvl="1">
              <a:spcAft>
                <a:spcPct val="20000"/>
              </a:spcAft>
              <a:buFont typeface="Courier New"/>
              <a:buChar char="o"/>
            </a:pPr>
            <a:r>
              <a:rPr lang="en-US" altLang="en-US" sz="2000" i="1">
                <a:cs typeface="Arial"/>
              </a:rPr>
              <a:t>Mission Support Aircraft</a:t>
            </a:r>
          </a:p>
          <a:p>
            <a:pPr lvl="1">
              <a:spcAft>
                <a:spcPct val="20000"/>
              </a:spcAft>
              <a:buFont typeface="Courier New"/>
              <a:buChar char="o"/>
            </a:pPr>
            <a:r>
              <a:rPr lang="en-US" altLang="en-US" sz="2000" i="1"/>
              <a:t>Range Instrumentation</a:t>
            </a:r>
            <a:endParaRPr lang="en-US" altLang="en-US" sz="2000" i="1">
              <a:cs typeface="Arial"/>
            </a:endParaRPr>
          </a:p>
          <a:p>
            <a:pPr lvl="1">
              <a:spcAft>
                <a:spcPct val="20000"/>
              </a:spcAft>
              <a:buFont typeface="Courier New"/>
              <a:buChar char="o"/>
            </a:pPr>
            <a:r>
              <a:rPr lang="en-US" altLang="en-US" sz="2000" i="1">
                <a:cs typeface="Arial"/>
              </a:rPr>
              <a:t>Short Range Ballistic Missiles</a:t>
            </a:r>
          </a:p>
          <a:p>
            <a:r>
              <a:rPr lang="en-US" altLang="en-US" sz="2000"/>
              <a:t>Live Fire Test &amp; Evaluation (LFT&amp;E) required? Yes!</a:t>
            </a:r>
            <a:endParaRPr lang="en-US" altLang="en-US" sz="2000">
              <a:cs typeface="Arial"/>
            </a:endParaRPr>
          </a:p>
          <a:p>
            <a:pPr lvl="1">
              <a:buFont typeface="Courier New"/>
              <a:buChar char="o"/>
            </a:pPr>
            <a:endParaRPr lang="en-US" altLang="en-US" sz="1800">
              <a:solidFill>
                <a:srgbClr val="000000"/>
              </a:solidFill>
              <a:cs typeface="Arial"/>
            </a:endParaRPr>
          </a:p>
        </p:txBody>
      </p:sp>
    </p:spTree>
  </p:cSld>
  <p:clrMapOvr>
    <a:masterClrMapping/>
  </p:clrMapOvr>
  <p:transition>
    <p:split orient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7250" y="0"/>
            <a:ext cx="7772400" cy="908050"/>
          </a:xfrm>
        </p:spPr>
        <p:txBody>
          <a:bodyPr/>
          <a:lstStyle/>
          <a:p>
            <a:r>
              <a:rPr lang="en-US" altLang="en-US" sz="4400">
                <a:solidFill>
                  <a:schemeClr val="tx1"/>
                </a:solidFill>
              </a:rPr>
              <a:t>Contract Type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4946" y="1333039"/>
            <a:ext cx="11344127" cy="5355104"/>
          </a:xfrm>
        </p:spPr>
        <p:txBody>
          <a:bodyPr/>
          <a:lstStyle/>
          <a:p>
            <a:r>
              <a:rPr lang="en-US" altLang="en-US" sz="2400"/>
              <a:t>Contract Type for EMD</a:t>
            </a:r>
          </a:p>
          <a:p>
            <a:pPr lvl="1"/>
            <a:r>
              <a:rPr lang="en-US" altLang="en-US" sz="2000" b="0"/>
              <a:t>Contract Type: CPIF</a:t>
            </a:r>
            <a:endParaRPr lang="en-US" altLang="en-US" sz="2000" b="0">
              <a:cs typeface="Arial"/>
            </a:endParaRPr>
          </a:p>
          <a:p>
            <a:pPr lvl="2"/>
            <a:r>
              <a:rPr lang="en-US" sz="1600" b="0">
                <a:cs typeface="Arial"/>
              </a:rPr>
              <a:t>Cost Share Ratio (Gov/Ctr): 70/30 </a:t>
            </a:r>
            <a:endParaRPr lang="en-US" altLang="en-US" sz="1600" b="0">
              <a:cs typeface="Arial"/>
            </a:endParaRPr>
          </a:p>
          <a:p>
            <a:pPr lvl="1"/>
            <a:r>
              <a:rPr lang="en-US" altLang="en-US" sz="2000" b="0"/>
              <a:t>Incentives considered:  </a:t>
            </a:r>
            <a:endParaRPr lang="en-US" altLang="en-US" sz="2000" b="0">
              <a:cs typeface="Arial"/>
            </a:endParaRPr>
          </a:p>
          <a:p>
            <a:pPr lvl="2"/>
            <a:r>
              <a:rPr lang="en-US" altLang="en-US" sz="1800" b="0"/>
              <a:t>Performance</a:t>
            </a:r>
            <a:endParaRPr lang="en-US" altLang="en-US" sz="1800" b="0">
              <a:cs typeface="Arial"/>
            </a:endParaRPr>
          </a:p>
          <a:p>
            <a:pPr lvl="3">
              <a:buFont typeface="Arial"/>
              <a:buChar char="•"/>
            </a:pPr>
            <a:r>
              <a:rPr lang="en-US" altLang="en-US" sz="1600" b="0">
                <a:cs typeface="Arial"/>
              </a:rPr>
              <a:t>Pk: $500k for every .05 over 0.75, max $2M</a:t>
            </a:r>
          </a:p>
          <a:p>
            <a:pPr lvl="3">
              <a:buFont typeface="Arial"/>
              <a:buChar char="•"/>
            </a:pPr>
            <a:r>
              <a:rPr lang="en-US" altLang="en-US" sz="1600" b="0">
                <a:cs typeface="Arial"/>
              </a:rPr>
              <a:t>Effective Range: $300K for every 5NM above 20NM, max $1.8M</a:t>
            </a:r>
          </a:p>
          <a:p>
            <a:pPr lvl="3">
              <a:buFont typeface="Arial"/>
              <a:buChar char="•"/>
            </a:pPr>
            <a:r>
              <a:rPr lang="en-US" altLang="en-US" sz="1600" b="0">
                <a:cs typeface="Arial"/>
              </a:rPr>
              <a:t>Simultaneous Tracking: $200K for every additional target after 3, max $1.4M</a:t>
            </a:r>
            <a:endParaRPr lang="en-US"/>
          </a:p>
          <a:p>
            <a:r>
              <a:rPr lang="en-US" altLang="en-US" sz="2400"/>
              <a:t>Contract Type for LRIP</a:t>
            </a:r>
            <a:endParaRPr lang="en-US" altLang="en-US" sz="2400">
              <a:cs typeface="Arial"/>
            </a:endParaRPr>
          </a:p>
          <a:p>
            <a:pPr lvl="1"/>
            <a:r>
              <a:rPr lang="en-US" altLang="en-US" sz="2000" b="0"/>
              <a:t>Contract Type : FPIF</a:t>
            </a:r>
            <a:endParaRPr lang="en-US" altLang="en-US" sz="2000" b="0">
              <a:cs typeface="Arial"/>
            </a:endParaRPr>
          </a:p>
          <a:p>
            <a:pPr lvl="2"/>
            <a:r>
              <a:rPr lang="en-US" altLang="en-US" sz="1800" b="0">
                <a:cs typeface="Arial"/>
              </a:rPr>
              <a:t>Cost Share Ratio (Gov/Ctr): 30/70</a:t>
            </a:r>
          </a:p>
          <a:p>
            <a:r>
              <a:rPr lang="en-US" altLang="en-US" sz="2400"/>
              <a:t>Contract Type for FRP</a:t>
            </a:r>
            <a:endParaRPr lang="en-US" altLang="en-US" sz="2400">
              <a:cs typeface="Arial"/>
            </a:endParaRPr>
          </a:p>
          <a:p>
            <a:pPr lvl="1"/>
            <a:r>
              <a:rPr lang="en-US" altLang="en-US" sz="2000" b="0"/>
              <a:t>Contract Type: FFP</a:t>
            </a:r>
            <a:endParaRPr lang="en-US" altLang="en-US" sz="2000" b="0">
              <a:cs typeface="Arial"/>
            </a:endParaRPr>
          </a:p>
          <a:p>
            <a:pPr lvl="1">
              <a:buNone/>
            </a:pPr>
            <a:endParaRPr lang="en-US" altLang="en-US">
              <a:solidFill>
                <a:srgbClr val="000000"/>
              </a:solidFill>
              <a:cs typeface="Arial"/>
            </a:endParaRPr>
          </a:p>
          <a:p>
            <a:pPr>
              <a:buFontTx/>
              <a:buChar char="•"/>
            </a:pPr>
            <a:endParaRPr lang="en-US" altLang="en-US">
              <a:cs typeface="Arial"/>
            </a:endParaRPr>
          </a:p>
        </p:txBody>
      </p:sp>
    </p:spTree>
  </p:cSld>
  <p:clrMapOvr>
    <a:masterClrMapping/>
  </p:clrMapOvr>
  <p:transition>
    <p:split orient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57450" y="66675"/>
            <a:ext cx="7239000" cy="838200"/>
          </a:xfrm>
        </p:spPr>
        <p:txBody>
          <a:bodyPr/>
          <a:lstStyle/>
          <a:p>
            <a:r>
              <a:rPr lang="en-US" altLang="en-US" sz="4400">
                <a:solidFill>
                  <a:schemeClr val="tx1"/>
                </a:solidFill>
              </a:rPr>
              <a:t>Product Support Strategy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505476"/>
              </p:ext>
            </p:extLst>
          </p:nvPr>
        </p:nvGraphicFramePr>
        <p:xfrm>
          <a:off x="1287379" y="1142999"/>
          <a:ext cx="9877926" cy="47855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69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8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0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26202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Configuration</a:t>
                      </a:r>
                    </a:p>
                  </a:txBody>
                  <a:tcPr marL="91437" marR="91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Reliability (</a:t>
                      </a:r>
                      <a:r>
                        <a:rPr lang="en-US" sz="2400" b="1" err="1"/>
                        <a:t>hrs</a:t>
                      </a:r>
                      <a:r>
                        <a:rPr lang="en-US" sz="2400" b="1"/>
                        <a:t>)</a:t>
                      </a:r>
                    </a:p>
                    <a:p>
                      <a:pPr algn="ctr"/>
                      <a:r>
                        <a:rPr lang="en-US" sz="2400" b="1"/>
                        <a:t>MTBF</a:t>
                      </a:r>
                    </a:p>
                  </a:txBody>
                  <a:tcPr marL="91437" marR="91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Maintainability (</a:t>
                      </a:r>
                      <a:r>
                        <a:rPr lang="en-US" sz="2400" b="1" err="1"/>
                        <a:t>hrs</a:t>
                      </a:r>
                      <a:r>
                        <a:rPr lang="en-US" sz="2400" b="1"/>
                        <a:t>)</a:t>
                      </a:r>
                    </a:p>
                    <a:p>
                      <a:pPr algn="ctr"/>
                      <a:r>
                        <a:rPr lang="en-US" sz="2400" b="1"/>
                        <a:t>MTTR</a:t>
                      </a:r>
                    </a:p>
                  </a:txBody>
                  <a:tcPr marL="91437" marR="91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Availability</a:t>
                      </a:r>
                    </a:p>
                    <a:p>
                      <a:pPr algn="ctr"/>
                      <a:r>
                        <a:rPr lang="en-US" sz="2400" b="1"/>
                        <a:t>A</a:t>
                      </a:r>
                      <a:r>
                        <a:rPr lang="en-US" sz="2400" b="1" baseline="-25000"/>
                        <a:t>i</a:t>
                      </a:r>
                    </a:p>
                  </a:txBody>
                  <a:tcPr marL="91437" marR="9143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356"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>
                          <a:solidFill>
                            <a:schemeClr val="tx1"/>
                          </a:solidFill>
                        </a:rPr>
                        <a:t>Draco</a:t>
                      </a:r>
                    </a:p>
                  </a:txBody>
                  <a:tcPr marL="91437" marR="91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91437" marR="9143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1437" marR="9143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.78</a:t>
                      </a:r>
                    </a:p>
                  </a:txBody>
                  <a:tcPr marL="91437" marR="9143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356"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>
                          <a:solidFill>
                            <a:schemeClr val="tx1"/>
                          </a:solidFill>
                        </a:rPr>
                        <a:t>Capricornus</a:t>
                      </a:r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 marL="91437" marR="91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marL="91437" marR="91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7" marR="91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.71</a:t>
                      </a:r>
                    </a:p>
                  </a:txBody>
                  <a:tcPr marL="91437" marR="9143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1307"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>
                          <a:solidFill>
                            <a:schemeClr val="tx1"/>
                          </a:solidFill>
                        </a:rPr>
                        <a:t>Andromeda</a:t>
                      </a:r>
                    </a:p>
                  </a:txBody>
                  <a:tcPr marL="91437" marR="91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91437" marR="91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1437" marR="9143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.80</a:t>
                      </a:r>
                    </a:p>
                  </a:txBody>
                  <a:tcPr marL="91437" marR="9143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307"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>
                          <a:solidFill>
                            <a:schemeClr val="tx1"/>
                          </a:solidFill>
                        </a:rPr>
                        <a:t>Pegasus</a:t>
                      </a:r>
                    </a:p>
                  </a:txBody>
                  <a:tcPr marL="91437" marR="91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91437" marR="91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37" marR="91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.72</a:t>
                      </a:r>
                    </a:p>
                  </a:txBody>
                  <a:tcPr marL="91437" marR="9143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orient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57450" y="85725"/>
            <a:ext cx="7239000" cy="838200"/>
          </a:xfrm>
        </p:spPr>
        <p:txBody>
          <a:bodyPr/>
          <a:lstStyle/>
          <a:p>
            <a:pPr eaLnBrk="1" hangingPunct="1"/>
            <a:r>
              <a:rPr lang="en-US" altLang="en-US" sz="4400">
                <a:solidFill>
                  <a:schemeClr val="tx1"/>
                </a:solidFill>
              </a:rPr>
              <a:t>Product Support Strategy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8635" y="1412662"/>
            <a:ext cx="11284501" cy="4902200"/>
          </a:xfrm>
        </p:spPr>
        <p:txBody>
          <a:bodyPr/>
          <a:lstStyle/>
          <a:p>
            <a:pPr eaLnBrk="1" hangingPunct="1"/>
            <a:r>
              <a:rPr lang="en-US" altLang="en-US" sz="1800"/>
              <a:t>Performance Based Logistics for T-LAS systems</a:t>
            </a:r>
            <a:endParaRPr lang="en-US" altLang="en-US" sz="1800">
              <a:cs typeface="Arial"/>
            </a:endParaRPr>
          </a:p>
          <a:p>
            <a:pPr lvl="1" eaLnBrk="1" hangingPunct="1"/>
            <a:r>
              <a:rPr lang="en-US" altLang="en-US" sz="1600" i="1"/>
              <a:t>Operational Availability: Target 62%</a:t>
            </a:r>
            <a:endParaRPr lang="en-US" altLang="en-US" sz="1600" i="1">
              <a:cs typeface="Arial"/>
            </a:endParaRPr>
          </a:p>
          <a:p>
            <a:pPr lvl="1" eaLnBrk="1" hangingPunct="1"/>
            <a:r>
              <a:rPr lang="en-US" altLang="en-US" sz="1600" i="1">
                <a:cs typeface="Arial"/>
              </a:rPr>
              <a:t>Turnaround Time: 2 days</a:t>
            </a:r>
          </a:p>
          <a:p>
            <a:pPr eaLnBrk="1" hangingPunct="1"/>
            <a:r>
              <a:rPr lang="en-US" altLang="en-US" sz="1800"/>
              <a:t>Depot Maintenance Concept for T-LAS systems</a:t>
            </a:r>
            <a:endParaRPr lang="en-US" altLang="en-US" sz="1800">
              <a:cs typeface="Arial"/>
            </a:endParaRPr>
          </a:p>
          <a:p>
            <a:pPr lvl="1" eaLnBrk="1" hangingPunct="1"/>
            <a:r>
              <a:rPr lang="en-US" altLang="en-US" sz="1600" i="1"/>
              <a:t>Laser Subsystem - </a:t>
            </a:r>
            <a:r>
              <a:rPr lang="en-US" altLang="en-US" sz="1600" i="1">
                <a:solidFill>
                  <a:srgbClr val="000000"/>
                </a:solidFill>
              </a:rPr>
              <a:t> Contractor</a:t>
            </a:r>
            <a:endParaRPr lang="en-US" altLang="en-US" sz="1600" i="1">
              <a:solidFill>
                <a:srgbClr val="FF0000"/>
              </a:solidFill>
              <a:cs typeface="Arial"/>
            </a:endParaRPr>
          </a:p>
          <a:p>
            <a:pPr lvl="1" eaLnBrk="1" hangingPunct="1"/>
            <a:r>
              <a:rPr lang="en-US" altLang="en-US" sz="1600" i="1"/>
              <a:t>Comm Subsystem - </a:t>
            </a:r>
            <a:r>
              <a:rPr lang="en-US" altLang="en-US" sz="1600" i="1">
                <a:solidFill>
                  <a:srgbClr val="000000"/>
                </a:solidFill>
              </a:rPr>
              <a:t> </a:t>
            </a:r>
            <a:r>
              <a:rPr lang="en-US" altLang="en-US" sz="1600" i="1"/>
              <a:t>Organic</a:t>
            </a:r>
            <a:endParaRPr lang="en-US" altLang="en-US" sz="1600" i="1">
              <a:cs typeface="Arial"/>
            </a:endParaRPr>
          </a:p>
          <a:p>
            <a:pPr lvl="1" eaLnBrk="1" hangingPunct="1"/>
            <a:r>
              <a:rPr lang="en-US" altLang="en-US" sz="1600" i="1"/>
              <a:t>Tracking Subsystem - Interim Contractor Support</a:t>
            </a:r>
            <a:endParaRPr lang="en-US" altLang="en-US" sz="1600" i="1">
              <a:solidFill>
                <a:srgbClr val="FF0000"/>
              </a:solidFill>
              <a:cs typeface="Arial"/>
            </a:endParaRPr>
          </a:p>
          <a:p>
            <a:pPr eaLnBrk="1" hangingPunct="1"/>
            <a:r>
              <a:rPr lang="en-US" altLang="en-US" sz="1800"/>
              <a:t>Intermediate-Level Support for T-LAS systems </a:t>
            </a:r>
            <a:endParaRPr lang="en-US" altLang="en-US" sz="1800">
              <a:solidFill>
                <a:srgbClr val="FF0000"/>
              </a:solidFill>
              <a:cs typeface="Arial"/>
            </a:endParaRPr>
          </a:p>
          <a:p>
            <a:pPr lvl="1" eaLnBrk="1" hangingPunct="1"/>
            <a:r>
              <a:rPr lang="en-US" sz="1600" i="1">
                <a:solidFill>
                  <a:srgbClr val="000000"/>
                </a:solidFill>
                <a:cs typeface="Arial"/>
              </a:rPr>
              <a:t>Laser Subsystem -  Interim Contractor Support</a:t>
            </a:r>
            <a:endParaRPr lang="en-US" sz="1600" b="0">
              <a:solidFill>
                <a:srgbClr val="000000"/>
              </a:solidFill>
              <a:cs typeface="Arial"/>
            </a:endParaRPr>
          </a:p>
          <a:p>
            <a:pPr lvl="1"/>
            <a:r>
              <a:rPr lang="en-US" sz="1600" i="1">
                <a:solidFill>
                  <a:srgbClr val="000000"/>
                </a:solidFill>
                <a:cs typeface="Arial"/>
              </a:rPr>
              <a:t>Comm Subsystem -  Organic</a:t>
            </a:r>
            <a:endParaRPr lang="en-US" sz="1600" b="0">
              <a:solidFill>
                <a:srgbClr val="000000"/>
              </a:solidFill>
              <a:cs typeface="Arial"/>
            </a:endParaRPr>
          </a:p>
          <a:p>
            <a:pPr lvl="1"/>
            <a:r>
              <a:rPr lang="en-US" sz="1600" i="1">
                <a:solidFill>
                  <a:srgbClr val="000000"/>
                </a:solidFill>
                <a:cs typeface="Arial"/>
              </a:rPr>
              <a:t>Tracking Subsystem - Interim Contractor Support</a:t>
            </a:r>
            <a:endParaRPr lang="en-US"/>
          </a:p>
          <a:p>
            <a:pPr eaLnBrk="1" hangingPunct="1"/>
            <a:r>
              <a:rPr lang="en-US" altLang="en-US" sz="1800"/>
              <a:t>Organizational-Level Support for T-LAS systems</a:t>
            </a:r>
            <a:endParaRPr lang="en-US" altLang="en-US" sz="1800">
              <a:cs typeface="Arial"/>
            </a:endParaRPr>
          </a:p>
          <a:p>
            <a:pPr lvl="1" eaLnBrk="1" hangingPunct="1"/>
            <a:r>
              <a:rPr lang="en-US" sz="1600" i="1">
                <a:solidFill>
                  <a:srgbClr val="000000"/>
                </a:solidFill>
              </a:rPr>
              <a:t>Laser Subsystem -  Interim Contractor Support</a:t>
            </a:r>
            <a:endParaRPr lang="en-US" sz="1600" b="0">
              <a:solidFill>
                <a:srgbClr val="000000"/>
              </a:solidFill>
            </a:endParaRPr>
          </a:p>
          <a:p>
            <a:pPr lvl="1"/>
            <a:r>
              <a:rPr lang="en-US" sz="1600" i="1">
                <a:solidFill>
                  <a:srgbClr val="000000"/>
                </a:solidFill>
              </a:rPr>
              <a:t>Comm Subsystem -  Organic</a:t>
            </a:r>
            <a:endParaRPr lang="en-US" sz="1600" b="0">
              <a:solidFill>
                <a:srgbClr val="000000"/>
              </a:solidFill>
            </a:endParaRPr>
          </a:p>
          <a:p>
            <a:pPr lvl="1"/>
            <a:r>
              <a:rPr lang="en-US" sz="1600" i="1">
                <a:solidFill>
                  <a:srgbClr val="000000"/>
                </a:solidFill>
              </a:rPr>
              <a:t>Tracking Subsystem - Organic</a:t>
            </a:r>
            <a:endParaRPr lang="en-US"/>
          </a:p>
          <a:p>
            <a:pPr eaLnBrk="1" hangingPunct="1"/>
            <a:endParaRPr lang="en-US" altLang="en-US" sz="1800">
              <a:cs typeface="Arial"/>
            </a:endParaRPr>
          </a:p>
        </p:txBody>
      </p:sp>
    </p:spTree>
  </p:cSld>
  <p:clrMapOvr>
    <a:masterClrMapping/>
  </p:clrMapOvr>
  <p:transition>
    <p:split orient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505326" y="1556982"/>
            <a:ext cx="11170522" cy="4552950"/>
          </a:xfrm>
        </p:spPr>
        <p:txBody>
          <a:bodyPr/>
          <a:lstStyle/>
          <a:p>
            <a:r>
              <a:rPr lang="en-US" altLang="en-US"/>
              <a:t>T-LAS Recommendation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Approve Acquisition Strategy and RFP Release</a:t>
            </a:r>
            <a:endParaRPr lang="en-US" altLang="en-US">
              <a:cs typeface="Arial"/>
            </a:endParaRPr>
          </a:p>
          <a:p>
            <a:pPr lvl="2">
              <a:lnSpc>
                <a:spcPct val="90000"/>
              </a:lnSpc>
            </a:pPr>
            <a:r>
              <a:rPr lang="en-US" altLang="en-US"/>
              <a:t>Will we have competition?</a:t>
            </a:r>
            <a:r>
              <a:rPr lang="en-US" altLang="en-US">
                <a:solidFill>
                  <a:srgbClr val="FF0000"/>
                </a:solidFill>
              </a:rPr>
              <a:t> </a:t>
            </a:r>
            <a:r>
              <a:rPr lang="en-US" altLang="en-US"/>
              <a:t>Yes!</a:t>
            </a:r>
            <a:endParaRPr lang="en-US" altLang="en-US">
              <a:cs typeface="Arial"/>
            </a:endParaRPr>
          </a:p>
          <a:p>
            <a:pPr lvl="2">
              <a:lnSpc>
                <a:spcPct val="90000"/>
              </a:lnSpc>
            </a:pPr>
            <a:r>
              <a:rPr lang="en-US" altLang="en-US"/>
              <a:t>Do we have too much risk to proceed into EMD? No. </a:t>
            </a:r>
            <a:endParaRPr lang="en-US" altLang="en-US">
              <a:cs typeface="Arial"/>
            </a:endParaRPr>
          </a:p>
          <a:p>
            <a:pPr lvl="2">
              <a:lnSpc>
                <a:spcPct val="90000"/>
              </a:lnSpc>
            </a:pPr>
            <a:r>
              <a:rPr lang="en-US" altLang="en-US"/>
              <a:t>Is technology maturation sufficient?</a:t>
            </a:r>
            <a:r>
              <a:rPr lang="en-US" altLang="en-US">
                <a:solidFill>
                  <a:srgbClr val="FF0000"/>
                </a:solidFill>
                <a:cs typeface="Arial"/>
              </a:rPr>
              <a:t> </a:t>
            </a:r>
            <a:r>
              <a:rPr lang="en-US" altLang="en-US">
                <a:cs typeface="Arial"/>
              </a:rPr>
              <a:t>Except tracking system, all systems are at TRL 6 and we can say technology maturation is sufficient </a:t>
            </a:r>
            <a:endParaRPr lang="en-US" altLang="en-US">
              <a:solidFill>
                <a:srgbClr val="FF0000"/>
              </a:solidFill>
              <a:cs typeface="Arial"/>
            </a:endParaRPr>
          </a:p>
          <a:p>
            <a:pPr lvl="2">
              <a:lnSpc>
                <a:spcPct val="90000"/>
              </a:lnSpc>
            </a:pPr>
            <a:r>
              <a:rPr lang="en-US" altLang="en-US"/>
              <a:t>Are the user’s constraints defined and understood? Yes!</a:t>
            </a:r>
            <a:endParaRPr lang="en-US" altLang="en-US">
              <a:cs typeface="Arial"/>
            </a:endParaRPr>
          </a:p>
          <a:p>
            <a:pPr lvl="1">
              <a:lnSpc>
                <a:spcPct val="90000"/>
              </a:lnSpc>
            </a:pPr>
            <a:r>
              <a:rPr lang="en-US" altLang="en-US"/>
              <a:t>Sign Acquisition Decision Memorandum</a:t>
            </a:r>
            <a:endParaRPr lang="en-US" altLang="en-US">
              <a:cs typeface="Arial"/>
            </a:endParaRPr>
          </a:p>
          <a:p>
            <a:pPr lvl="1"/>
            <a:endParaRPr lang="en-US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>
                <a:solidFill>
                  <a:schemeClr val="tx1"/>
                </a:solidFill>
              </a:rPr>
              <a:t>Summary</a:t>
            </a:r>
          </a:p>
        </p:txBody>
      </p:sp>
    </p:spTree>
  </p:cSld>
  <p:clrMapOvr>
    <a:masterClrMapping/>
  </p:clrMapOvr>
  <p:transition>
    <p:split orient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D423-CD62-1280-B5C6-30E739F4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0" y="119726"/>
            <a:ext cx="7239000" cy="838200"/>
          </a:xfrm>
        </p:spPr>
        <p:txBody>
          <a:bodyPr/>
          <a:lstStyle/>
          <a:p>
            <a:r>
              <a:rPr lang="en-US" sz="440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C5DF-A68D-F39E-E81C-BA3F6DE5B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369" y="1656670"/>
            <a:ext cx="10721944" cy="4380294"/>
          </a:xfrm>
        </p:spPr>
        <p:txBody>
          <a:bodyPr/>
          <a:lstStyle/>
          <a:p>
            <a:pPr>
              <a:buFont typeface="Calibri"/>
              <a:buChar char="-"/>
            </a:pPr>
            <a:r>
              <a:rPr lang="en-US"/>
              <a:t>What did the team learn during this exercise?</a:t>
            </a:r>
            <a:endParaRPr lang="en-US">
              <a:cs typeface="Arial"/>
            </a:endParaRPr>
          </a:p>
          <a:p>
            <a:pPr lvl="1">
              <a:buFont typeface="Courier New"/>
              <a:buChar char="o"/>
            </a:pPr>
            <a:r>
              <a:rPr lang="en-US">
                <a:cs typeface="Arial"/>
              </a:rPr>
              <a:t>Dawson is a master multi-tasker. </a:t>
            </a:r>
          </a:p>
          <a:p>
            <a:pPr lvl="1">
              <a:buFont typeface="Courier New"/>
              <a:buChar char="o"/>
            </a:pPr>
            <a:r>
              <a:rPr lang="en-US">
                <a:cs typeface="Arial"/>
              </a:rPr>
              <a:t>Anjanette dominates slides. </a:t>
            </a:r>
          </a:p>
          <a:p>
            <a:pPr lvl="1">
              <a:buFont typeface="Courier New"/>
              <a:buChar char="o"/>
            </a:pPr>
            <a:r>
              <a:rPr lang="en-US">
                <a:cs typeface="Arial"/>
              </a:rPr>
              <a:t>Sann is a sushi expert. </a:t>
            </a:r>
            <a:endParaRPr lang="en-US">
              <a:ea typeface="+mn-lt"/>
              <a:cs typeface="Arial"/>
            </a:endParaRPr>
          </a:p>
          <a:p>
            <a:pPr lvl="1">
              <a:buFont typeface="Courier New"/>
              <a:buChar char="o"/>
            </a:pPr>
            <a:r>
              <a:rPr lang="en-US">
                <a:cs typeface="Arial"/>
              </a:rPr>
              <a:t>Jeff is team dad</a:t>
            </a:r>
            <a:endParaRPr lang="en-US"/>
          </a:p>
          <a:p>
            <a:pPr>
              <a:buFont typeface="Calibri"/>
              <a:buChar char="-"/>
            </a:pPr>
            <a:r>
              <a:rPr lang="en-US"/>
              <a:t>What did you learn from the class?</a:t>
            </a:r>
            <a:endParaRPr lang="en-US">
              <a:cs typeface="Arial"/>
            </a:endParaRPr>
          </a:p>
          <a:p>
            <a:pPr lvl="1"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cs typeface="Arial"/>
              </a:rPr>
              <a:t>The complexities from start to finish of a new military system. (what info is needed, how many different organizations are needed, etc.) </a:t>
            </a:r>
          </a:p>
          <a:p>
            <a:pPr>
              <a:buFont typeface="Calibri"/>
              <a:buChar char="-"/>
            </a:pPr>
            <a:r>
              <a:rPr lang="en-US"/>
              <a:t>Which foundational competencies were reinforced during the course? Resource Management! Asking others for help</a:t>
            </a:r>
            <a:endParaRPr lang="en-US">
              <a:cs typeface="Arial"/>
            </a:endParaRPr>
          </a:p>
          <a:p>
            <a:pPr>
              <a:buFont typeface="Calibri"/>
              <a:buChar char="-"/>
            </a:pPr>
            <a:endParaRPr lang="en-US">
              <a:cs typeface="Arial"/>
            </a:endParaRPr>
          </a:p>
          <a:p>
            <a:pPr>
              <a:buFont typeface="Calibri"/>
              <a:buChar char="-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23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47537" y="121820"/>
            <a:ext cx="9877926" cy="782638"/>
          </a:xfrm>
        </p:spPr>
        <p:txBody>
          <a:bodyPr/>
          <a:lstStyle/>
          <a:p>
            <a:r>
              <a:rPr lang="en-US" altLang="en-US" sz="4400">
                <a:solidFill>
                  <a:schemeClr val="tx1"/>
                </a:solidFill>
              </a:rPr>
              <a:t>Program Description</a:t>
            </a:r>
            <a:endParaRPr lang="en-US" altLang="en-US" sz="5400">
              <a:solidFill>
                <a:schemeClr val="tx1"/>
              </a:solidFill>
            </a:endParaRP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body" idx="1"/>
          </p:nvPr>
        </p:nvSpPr>
        <p:spPr>
          <a:xfrm rot="2179">
            <a:off x="532315" y="1436894"/>
            <a:ext cx="11063371" cy="477296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cs typeface="Arial"/>
              </a:rPr>
              <a:t>Countries are developing Theater Ballistic Missiles that surpass our current ground-based defense capabilities. T-LAS is an Airborne Laser (ABL) system that improves ballistic missile defense.</a:t>
            </a:r>
            <a:endParaRPr lang="en-US" altLang="en-US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4492142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Grp="1" noChangeArrowheads="1"/>
          </p:cNvSpPr>
          <p:nvPr>
            <p:ph type="body" idx="1"/>
          </p:nvPr>
        </p:nvSpPr>
        <p:spPr>
          <a:xfrm rot="2179">
            <a:off x="469209" y="1443778"/>
            <a:ext cx="11393911" cy="440605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>
                <a:cs typeface="Arial"/>
              </a:rPr>
              <a:t>Linked Programs: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altLang="en-US">
                <a:cs typeface="Arial"/>
              </a:rPr>
              <a:t>C-130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altLang="en-US">
                <a:cs typeface="Arial"/>
              </a:rPr>
              <a:t>JSTARS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altLang="en-US">
                <a:cs typeface="Arial"/>
              </a:rPr>
              <a:t>AWACS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altLang="en-US">
                <a:cs typeface="Arial"/>
              </a:rPr>
              <a:t>Link-16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altLang="en-US">
              <a:cs typeface="Arial"/>
            </a:endParaRPr>
          </a:p>
        </p:txBody>
      </p:sp>
      <p:sp>
        <p:nvSpPr>
          <p:cNvPr id="3" name="Rectangle 1026">
            <a:extLst>
              <a:ext uri="{FF2B5EF4-FFF2-40B4-BE49-F238E27FC236}">
                <a16:creationId xmlns:a16="http://schemas.microsoft.com/office/drawing/2014/main" id="{3D074F6F-6E67-AF84-1E0D-7569E0DC9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537" y="121820"/>
            <a:ext cx="9877926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4400" kern="0">
                <a:solidFill>
                  <a:schemeClr val="tx1"/>
                </a:solidFill>
              </a:rPr>
              <a:t>Program Description</a:t>
            </a:r>
            <a:endParaRPr lang="en-US" altLang="en-US" sz="540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247698"/>
      </p:ext>
    </p:extLst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156494"/>
            <a:ext cx="5386917" cy="6397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Stakeholders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9D43B2-A04D-3CC4-29F1-C9F39C92C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985211"/>
            <a:ext cx="5386917" cy="4140952"/>
          </a:xfrm>
        </p:spPr>
        <p:txBody>
          <a:bodyPr/>
          <a:lstStyle/>
          <a:p>
            <a:r>
              <a:rPr lang="en-US">
                <a:cs typeface="Arial"/>
              </a:rPr>
              <a:t>Leadership </a:t>
            </a:r>
          </a:p>
          <a:p>
            <a:r>
              <a:rPr lang="en-US">
                <a:cs typeface="Arial"/>
              </a:rPr>
              <a:t>Financial</a:t>
            </a:r>
          </a:p>
          <a:p>
            <a:r>
              <a:rPr lang="en-US">
                <a:cs typeface="Arial"/>
              </a:rPr>
              <a:t>Contracting</a:t>
            </a:r>
          </a:p>
          <a:p>
            <a:r>
              <a:rPr lang="en-US">
                <a:cs typeface="Arial"/>
              </a:rPr>
              <a:t>Logistics</a:t>
            </a:r>
          </a:p>
          <a:p>
            <a:r>
              <a:rPr lang="en-US">
                <a:cs typeface="Arial"/>
              </a:rPr>
              <a:t>Test</a:t>
            </a:r>
          </a:p>
          <a:p>
            <a:r>
              <a:rPr lang="en-US">
                <a:cs typeface="Arial"/>
              </a:rPr>
              <a:t>Cyber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5E3E0-DC9F-96AD-77DE-422899FDE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8" y="1985211"/>
            <a:ext cx="5389033" cy="4140952"/>
          </a:xfrm>
        </p:spPr>
        <p:txBody>
          <a:bodyPr/>
          <a:lstStyle/>
          <a:p>
            <a:r>
              <a:rPr lang="en-US">
                <a:cs typeface="Arial"/>
              </a:rPr>
              <a:t>PCO</a:t>
            </a:r>
          </a:p>
          <a:p>
            <a:r>
              <a:rPr lang="en-US">
                <a:cs typeface="Arial"/>
              </a:rPr>
              <a:t>Buyer (AFSOC)</a:t>
            </a:r>
          </a:p>
          <a:p>
            <a:r>
              <a:rPr lang="en-US">
                <a:cs typeface="Arial"/>
              </a:rPr>
              <a:t>Lead development and operational testing center</a:t>
            </a:r>
          </a:p>
          <a:p>
            <a:r>
              <a:rPr lang="en-US">
                <a:cs typeface="Arial"/>
              </a:rPr>
              <a:t>JITC</a:t>
            </a:r>
          </a:p>
          <a:p>
            <a:endParaRPr lang="en-US">
              <a:cs typeface="Arial"/>
            </a:endParaRPr>
          </a:p>
        </p:txBody>
      </p:sp>
      <p:sp>
        <p:nvSpPr>
          <p:cNvPr id="6" name="Rectangle 1026">
            <a:extLst>
              <a:ext uri="{FF2B5EF4-FFF2-40B4-BE49-F238E27FC236}">
                <a16:creationId xmlns:a16="http://schemas.microsoft.com/office/drawing/2014/main" id="{1E75B4AB-85F0-70C5-1EE9-E5B21E605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7537" y="121820"/>
            <a:ext cx="9877926" cy="782638"/>
          </a:xfrm>
        </p:spPr>
        <p:txBody>
          <a:bodyPr/>
          <a:lstStyle/>
          <a:p>
            <a:r>
              <a:rPr lang="en-US" altLang="en-US" sz="4400">
                <a:solidFill>
                  <a:schemeClr val="tx1"/>
                </a:solidFill>
              </a:rPr>
              <a:t>Program Description</a:t>
            </a:r>
            <a:endParaRPr lang="en-US" altLang="en-US" sz="5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565832"/>
      </p:ext>
    </p:ext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83632" y="53975"/>
            <a:ext cx="9697452" cy="838200"/>
          </a:xfrm>
        </p:spPr>
        <p:txBody>
          <a:bodyPr/>
          <a:lstStyle/>
          <a:p>
            <a:r>
              <a:rPr lang="en-US" altLang="en-US" sz="4400">
                <a:solidFill>
                  <a:schemeClr val="tx1"/>
                </a:solidFill>
              </a:rPr>
              <a:t>Program Parameters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1394" y="1305761"/>
            <a:ext cx="10657973" cy="5095039"/>
          </a:xfrm>
        </p:spPr>
        <p:txBody>
          <a:bodyPr/>
          <a:lstStyle/>
          <a:p>
            <a:r>
              <a:rPr lang="en-US" altLang="en-US"/>
              <a:t>Key Performance Parameter in order of priority:</a:t>
            </a:r>
          </a:p>
          <a:p>
            <a:pPr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>
                <a:solidFill>
                  <a:srgbClr val="FF0000"/>
                </a:solidFill>
              </a:rPr>
              <a:t>1.</a:t>
            </a:r>
            <a:endParaRPr lang="en-US" altLang="en-US" sz="2000">
              <a:solidFill>
                <a:srgbClr val="FF0000"/>
              </a:solidFill>
              <a:cs typeface="Arial"/>
            </a:endParaRPr>
          </a:p>
          <a:p>
            <a:pPr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	2.</a:t>
            </a:r>
            <a:endParaRPr lang="en-US" altLang="en-US" sz="2000">
              <a:solidFill>
                <a:srgbClr val="FF0000"/>
              </a:solidFill>
              <a:cs typeface="Arial"/>
            </a:endParaRPr>
          </a:p>
          <a:p>
            <a:pPr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	3.</a:t>
            </a:r>
            <a:endParaRPr lang="en-US" altLang="en-US" sz="2000">
              <a:solidFill>
                <a:srgbClr val="FF0000"/>
              </a:solidFill>
              <a:cs typeface="Arial"/>
            </a:endParaRPr>
          </a:p>
          <a:p>
            <a:pPr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	4.</a:t>
            </a:r>
            <a:endParaRPr lang="en-US" altLang="en-US" sz="2000">
              <a:solidFill>
                <a:srgbClr val="FF0000"/>
              </a:solidFill>
              <a:cs typeface="Arial"/>
            </a:endParaRPr>
          </a:p>
          <a:p>
            <a:pPr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	5.</a:t>
            </a:r>
            <a:endParaRPr lang="en-US" altLang="en-US" sz="2000">
              <a:solidFill>
                <a:srgbClr val="FF0000"/>
              </a:solidFill>
              <a:cs typeface="Arial"/>
            </a:endParaRPr>
          </a:p>
          <a:p>
            <a:pPr>
              <a:buFontTx/>
              <a:buNone/>
            </a:pPr>
            <a:endParaRPr lang="en-US" altLang="en-US" sz="2000"/>
          </a:p>
          <a:p>
            <a:r>
              <a:rPr lang="en-US" altLang="en-US"/>
              <a:t>Cost Parameters:</a:t>
            </a:r>
            <a:endParaRPr lang="en-US" altLang="en-US">
              <a:cs typeface="Arial"/>
            </a:endParaRPr>
          </a:p>
          <a:p>
            <a:pPr lvl="1"/>
            <a:r>
              <a:rPr lang="en-US" altLang="en-US" sz="1800">
                <a:solidFill>
                  <a:srgbClr val="FF0000"/>
                </a:solidFill>
              </a:rPr>
              <a:t>?</a:t>
            </a:r>
            <a:endParaRPr lang="en-US" altLang="en-US" sz="1800">
              <a:solidFill>
                <a:srgbClr val="FF0000"/>
              </a:solidFill>
              <a:cs typeface="Arial"/>
            </a:endParaRPr>
          </a:p>
          <a:p>
            <a:pPr lvl="1"/>
            <a:r>
              <a:rPr lang="en-US" altLang="en-US" sz="1800">
                <a:solidFill>
                  <a:srgbClr val="FF0000"/>
                </a:solidFill>
              </a:rPr>
              <a:t>?</a:t>
            </a:r>
            <a:endParaRPr lang="en-US" altLang="en-US" sz="1800">
              <a:solidFill>
                <a:srgbClr val="FF0000"/>
              </a:solidFill>
              <a:cs typeface="Arial"/>
            </a:endParaRPr>
          </a:p>
          <a:p>
            <a:pPr lvl="1"/>
            <a:endParaRPr lang="en-US" altLang="en-US" sz="1800">
              <a:solidFill>
                <a:srgbClr val="FF0000"/>
              </a:solidFill>
            </a:endParaRPr>
          </a:p>
          <a:p>
            <a:r>
              <a:rPr lang="en-US" altLang="en-US"/>
              <a:t>Schedule Parameter:</a:t>
            </a:r>
            <a:endParaRPr lang="en-US" altLang="en-US">
              <a:cs typeface="Arial"/>
            </a:endParaRPr>
          </a:p>
          <a:p>
            <a:pPr lvl="1"/>
            <a:r>
              <a:rPr lang="en-US" altLang="en-US" sz="1800">
                <a:solidFill>
                  <a:srgbClr val="FF0000"/>
                </a:solidFill>
              </a:rPr>
              <a:t>? </a:t>
            </a:r>
            <a:endParaRPr lang="en-US" altLang="en-US" sz="1800">
              <a:solidFill>
                <a:srgbClr val="FF0000"/>
              </a:solidFill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B88AB4-87F1-4220-30FD-0A8DCB4B8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93" y="1711468"/>
            <a:ext cx="8601941" cy="2118883"/>
          </a:xfrm>
          <a:prstGeom prst="rect">
            <a:avLst/>
          </a:prstGeom>
        </p:spPr>
      </p:pic>
      <p:pic>
        <p:nvPicPr>
          <p:cNvPr id="3" name="Picture 2" descr="A black and white text box&#10;&#10;Description automatically generated">
            <a:extLst>
              <a:ext uri="{FF2B5EF4-FFF2-40B4-BE49-F238E27FC236}">
                <a16:creationId xmlns:a16="http://schemas.microsoft.com/office/drawing/2014/main" id="{C2C9156A-86D8-A500-390E-14881B5D7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69" y="4431288"/>
            <a:ext cx="10539845" cy="1140403"/>
          </a:xfrm>
          <a:prstGeom prst="rect">
            <a:avLst/>
          </a:prstGeom>
        </p:spPr>
      </p:pic>
      <p:pic>
        <p:nvPicPr>
          <p:cNvPr id="4" name="Picture 3" descr="A green and black rectangles&#10;&#10;Description automatically generated">
            <a:extLst>
              <a:ext uri="{FF2B5EF4-FFF2-40B4-BE49-F238E27FC236}">
                <a16:creationId xmlns:a16="http://schemas.microsoft.com/office/drawing/2014/main" id="{D46EBD47-B606-184A-1779-AEFB0DACF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757" y="5811116"/>
            <a:ext cx="10610850" cy="66675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251284" y="-76200"/>
            <a:ext cx="10070432" cy="1143000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tx1"/>
                </a:solidFill>
              </a:rPr>
              <a:t>Lifecycle Budget Best Case - Andromeda</a:t>
            </a:r>
          </a:p>
        </p:txBody>
      </p:sp>
      <p:pic>
        <p:nvPicPr>
          <p:cNvPr id="2" name="Picture 1" descr="A chart with numbers and a number on it&#10;&#10;Description automatically generated">
            <a:extLst>
              <a:ext uri="{FF2B5EF4-FFF2-40B4-BE49-F238E27FC236}">
                <a16:creationId xmlns:a16="http://schemas.microsoft.com/office/drawing/2014/main" id="{C5AE3D08-E546-A73C-D218-F3F597952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2" y="1271625"/>
            <a:ext cx="11988084" cy="507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65857"/>
      </p:ext>
    </p:extLst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239253" y="-76200"/>
            <a:ext cx="9926052" cy="1143000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tx1"/>
                </a:solidFill>
              </a:rPr>
              <a:t>Lifecycle Budget Worst Case - Capricornus</a:t>
            </a:r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1367590" y="6342805"/>
            <a:ext cx="88775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Notes:</a:t>
            </a:r>
            <a:endParaRPr lang="en-US" sz="160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2" name="Picture 1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989C44AF-59FC-9156-DF23-1BA5CCA61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7" y="1317876"/>
            <a:ext cx="112299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29712"/>
      </p:ext>
    </p:extLst>
  </p:cSld>
  <p:clrMapOvr>
    <a:masterClrMapping/>
  </p:clrMapOvr>
  <p:transition>
    <p:split orient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1.0.2296"/>
  <p:tag name="PPTVERSION" val="12"/>
  <p:tag name="TPOS" val="2"/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T-LAS ACQUISITION STRATEGY PANEL (ASP) &amp;quot;&quot;/&gt;&lt;property id=&quot;20307&quot; value=&quot;262&quot;/&gt;&lt;/object&gt;&lt;object type=&quot;3&quot; unique_id=&quot;10004&quot;&gt;&lt;property id=&quot;20148&quot; value=&quot;5&quot;/&gt;&lt;property id=&quot;20300&quot; value=&quot;Slide 2 - &amp;quot;Bottom Line Up Front     (Decisions Requested &amp;amp; Key program information)&amp;quot;&quot;/&gt;&lt;property id=&quot;20307&quot; value=&quot;331&quot;/&gt;&lt;/object&gt;&lt;object type=&quot;3&quot; unique_id=&quot;10005&quot;&gt;&lt;property id=&quot;20148&quot; value=&quot;5&quot;/&gt;&lt;property id=&quot;20300&quot; value=&quot;Slide 3&quot;/&gt;&lt;property id=&quot;20307&quot; value=&quot;437&quot;/&gt;&lt;/object&gt;&lt;object type=&quot;3&quot; unique_id=&quot;10006&quot;&gt;&lt;property id=&quot;20148&quot; value=&quot;5&quot;/&gt;&lt;property id=&quot;20300&quot; value=&quot;Slide 4&quot;/&gt;&lt;property id=&quot;20307&quot; value=&quot;438&quot;/&gt;&lt;/object&gt;&lt;object type=&quot;3&quot; unique_id=&quot;10007&quot;&gt;&lt;property id=&quot;20148&quot; value=&quot;5&quot;/&gt;&lt;property id=&quot;20300&quot; value=&quot;Slide 5 - &amp;quot;Program Description &amp;quot;&quot;/&gt;&lt;property id=&quot;20307&quot; value=&quot;313&quot;/&gt;&lt;/object&gt;&lt;object type=&quot;3&quot; unique_id=&quot;10008&quot;&gt;&lt;property id=&quot;20148&quot; value=&quot;5&quot;/&gt;&lt;property id=&quot;20300&quot; value=&quot;Slide 6 - &amp;quot;Key Performance Parameters (KPP) Priorities&amp;quot;&quot;/&gt;&lt;property id=&quot;20307&quot; value=&quot;383&quot;/&gt;&lt;/object&gt;&lt;object type=&quot;3&quot; unique_id=&quot;10009&quot;&gt;&lt;property id=&quot;20148&quot; value=&quot;5&quot;/&gt;&lt;property id=&quot;20300&quot; value=&quot;Slide 7&quot;/&gt;&lt;property id=&quot;20307&quot; value=&quot;463&quot;/&gt;&lt;/object&gt;&lt;object type=&quot;3&quot; unique_id=&quot;10011&quot;&gt;&lt;property id=&quot;20148&quot; value=&quot;5&quot;/&gt;&lt;property id=&quot;20300&quot; value=&quot;Slide 9 - &amp;quot;Risk Assessment and Management - Configuration 1&amp;quot;&quot;/&gt;&lt;property id=&quot;20307&quot; value=&quot;442&quot;/&gt;&lt;/object&gt;&lt;object type=&quot;3&quot; unique_id=&quot;10012&quot;&gt;&lt;property id=&quot;20148&quot; value=&quot;5&quot;/&gt;&lt;property id=&quot;20300&quot; value=&quot;Slide 10&quot;/&gt;&lt;property id=&quot;20307&quot; value=&quot;453&quot;/&gt;&lt;/object&gt;&lt;object type=&quot;3&quot; unique_id=&quot;10013&quot;&gt;&lt;property id=&quot;20148&quot; value=&quot;5&quot;/&gt;&lt;property id=&quot;20300&quot; value=&quot;Slide 11&quot;/&gt;&lt;property id=&quot;20307&quot; value=&quot;454&quot;/&gt;&lt;/object&gt;&lt;object type=&quot;3&quot; unique_id=&quot;10014&quot;&gt;&lt;property id=&quot;20148&quot; value=&quot;5&quot;/&gt;&lt;property id=&quot;20300&quot; value=&quot;Slide 12 - &amp;quot;Risk Assessment and Management - Configuration 2&amp;quot;&quot;/&gt;&lt;property id=&quot;20307&quot; value=&quot;461&quot;/&gt;&lt;/object&gt;&lt;object type=&quot;3&quot; unique_id=&quot;10015&quot;&gt;&lt;property id=&quot;20148&quot; value=&quot;5&quot;/&gt;&lt;property id=&quot;20300&quot; value=&quot;Slide 13&quot;/&gt;&lt;property id=&quot;20307&quot; value=&quot;456&quot;/&gt;&lt;/object&gt;&lt;object type=&quot;3&quot; unique_id=&quot;10016&quot;&gt;&lt;property id=&quot;20148&quot; value=&quot;5&quot;/&gt;&lt;property id=&quot;20300&quot; value=&quot;Slide 14&quot;/&gt;&lt;property id=&quot;20307&quot; value=&quot;457&quot;/&gt;&lt;/object&gt;&lt;object type=&quot;3&quot; unique_id=&quot;10017&quot;&gt;&lt;property id=&quot;20148&quot; value=&quot;5&quot;/&gt;&lt;property id=&quot;20300&quot; value=&quot;Slide 15 - &amp;quot;Risk Assessment and Management - Configuration 3&amp;quot;&quot;/&gt;&lt;property id=&quot;20307&quot; value=&quot;462&quot;/&gt;&lt;/object&gt;&lt;object type=&quot;3&quot; unique_id=&quot;10018&quot;&gt;&lt;property id=&quot;20148&quot; value=&quot;5&quot;/&gt;&lt;property id=&quot;20300&quot; value=&quot;Slide 16&quot;/&gt;&lt;property id=&quot;20307&quot; value=&quot;459&quot;/&gt;&lt;/object&gt;&lt;object type=&quot;3&quot; unique_id=&quot;10019&quot;&gt;&lt;property id=&quot;20148&quot; value=&quot;5&quot;/&gt;&lt;property id=&quot;20300&quot; value=&quot;Slide 17&quot;/&gt;&lt;property id=&quot;20307&quot; value=&quot;460&quot;/&gt;&lt;/object&gt;&lt;object type=&quot;3&quot; unique_id=&quot;10022&quot;&gt;&lt;property id=&quot;20148&quot; value=&quot;5&quot;/&gt;&lt;property id=&quot;20300&quot; value=&quot;Slide 20 - &amp;quot;Trade Study Matrix&amp;quot;&quot;/&gt;&lt;property id=&quot;20307&quot; value=&quot;414&quot;/&gt;&lt;/object&gt;&lt;object type=&quot;3&quot; unique_id=&quot;10023&quot;&gt;&lt;property id=&quot;20148&quot; value=&quot;5&quot;/&gt;&lt;property id=&quot;20300&quot; value=&quot;Slide 21 - &amp;quot;Configuration Comparison&amp;quot;&quot;/&gt;&lt;property id=&quot;20307&quot; value=&quot;420&quot;/&gt;&lt;/object&gt;&lt;object type=&quot;3&quot; unique_id=&quot;10024&quot;&gt;&lt;property id=&quot;20148&quot; value=&quot;5&quot;/&gt;&lt;property id=&quot;20300&quot; value=&quot;Slide 22 - &amp;quot;Configuration Comparison&amp;quot;&quot;/&gt;&lt;property id=&quot;20307&quot; value=&quot;421&quot;/&gt;&lt;/object&gt;&lt;object type=&quot;3&quot; unique_id=&quot;10025&quot;&gt;&lt;property id=&quot;20148&quot; value=&quot;5&quot;/&gt;&lt;property id=&quot;20300&quot; value=&quot;Slide 23 - &amp;quot;Configuration Comparison&amp;quot;&quot;/&gt;&lt;property id=&quot;20307&quot; value=&quot;430&quot;/&gt;&lt;/object&gt;&lt;object type=&quot;3&quot; unique_id=&quot;10026&quot;&gt;&lt;property id=&quot;20148&quot; value=&quot;5&quot;/&gt;&lt;property id=&quot;20300&quot; value=&quot;Slide 24 - &amp;quot;Systems Engineering &amp;quot;&quot;/&gt;&lt;property id=&quot;20307&quot; value=&quot;435&quot;/&gt;&lt;/object&gt;&lt;object type=&quot;3&quot; unique_id=&quot;10027&quot;&gt;&lt;property id=&quot;20148&quot; value=&quot;5&quot;/&gt;&lt;property id=&quot;20300&quot; value=&quot;Slide 25 - &amp;quot;Test &amp;amp; Evaluation Concept &amp;quot;&quot;/&gt;&lt;property id=&quot;20307&quot; value=&quot;436&quot;/&gt;&lt;/object&gt;&lt;object type=&quot;3&quot; unique_id=&quot;10028&quot;&gt;&lt;property id=&quot;20148&quot; value=&quot;5&quot;/&gt;&lt;property id=&quot;20300&quot; value=&quot;Slide 26 - &amp;quot;Product Support Strategy&amp;quot;&quot;/&gt;&lt;property id=&quot;20307&quot; value=&quot;342&quot;/&gt;&lt;/object&gt;&lt;object type=&quot;3&quot; unique_id=&quot;10030&quot;&gt;&lt;property id=&quot;20148&quot; value=&quot;5&quot;/&gt;&lt;property id=&quot;20300&quot; value=&quot;Slide 28 - &amp;quot;Contract Type for Both Configurations&amp;quot;&quot;/&gt;&lt;property id=&quot;20307&quot; value=&quot;346&quot;/&gt;&lt;/object&gt;&lt;object type=&quot;3&quot; unique_id=&quot;10031&quot;&gt;&lt;property id=&quot;20148&quot; value=&quot;5&quot;/&gt;&lt;property id=&quot;20300&quot; value=&quot;Slide 29 - &amp;quot;Summary&amp;quot;&quot;/&gt;&lt;property id=&quot;20307&quot; value=&quot;419&quot;/&gt;&lt;/object&gt;&lt;object type=&quot;3&quot; unique_id=&quot;10032&quot;&gt;&lt;property id=&quot;20148&quot; value=&quot;5&quot;/&gt;&lt;property id=&quot;20300&quot; value=&quot;Slide 30 - &amp;quot;Lessons Learned&amp;quot;&quot;/&gt;&lt;property id=&quot;20307&quot; value=&quot;386&quot;/&gt;&lt;/object&gt;&lt;object type=&quot;3&quot; unique_id=&quot;10065&quot;&gt;&lt;property id=&quot;20148&quot; value=&quot;5&quot;/&gt;&lt;property id=&quot;20300&quot; value=&quot;Slide 8&quot;/&gt;&lt;property id=&quot;20307&quot; value=&quot;468&quot;/&gt;&lt;/object&gt;&lt;object type=&quot;3&quot; unique_id=&quot;10066&quot;&gt;&lt;property id=&quot;20148&quot; value=&quot;5&quot;/&gt;&lt;property id=&quot;20300&quot; value=&quot;Slide 18 - &amp;quot;MS B Schedule through Production - Configuration 1 &amp;quot;&quot;/&gt;&lt;property id=&quot;20307&quot; value=&quot;465&quot;/&gt;&lt;/object&gt;&lt;object type=&quot;3&quot; unique_id=&quot;10067&quot;&gt;&lt;property id=&quot;20148&quot; value=&quot;5&quot;/&gt;&lt;property id=&quot;20300&quot; value=&quot;Slide 19 - &amp;quot;MS B Schedule through Production - Configuration 2 &amp;quot;&quot;/&gt;&lt;property id=&quot;20307&quot; value=&quot;466&quot;/&gt;&lt;/object&gt;&lt;object type=&quot;3&quot; unique_id=&quot;10068&quot;&gt;&lt;property id=&quot;20148&quot; value=&quot;5&quot;/&gt;&lt;property id=&quot;20300&quot; value=&quot;Slide 27 - &amp;quot;Product Support Strategy&amp;quot;&quot;/&gt;&lt;property id=&quot;20307&quot; value=&quot;467&quot;/&gt;&lt;/object&gt;&lt;/object&gt;&lt;object type=&quot;8&quot; unique_id=&quot;1006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930640c-ed32-443a-b70d-e78a1f640ba6">
      <Terms xmlns="http://schemas.microsoft.com/office/infopath/2007/PartnerControls"/>
    </lcf76f155ced4ddcb4097134ff3c332f>
    <TaxCatchAll xmlns="4de444a8-af66-425d-8ab3-582bb862fb8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7CF6FF03D9724FBC1B0F4057DE89AD" ma:contentTypeVersion="12" ma:contentTypeDescription="Create a new document." ma:contentTypeScope="" ma:versionID="a3c889ee9914e76105794879dcc62a11">
  <xsd:schema xmlns:xsd="http://www.w3.org/2001/XMLSchema" xmlns:xs="http://www.w3.org/2001/XMLSchema" xmlns:p="http://schemas.microsoft.com/office/2006/metadata/properties" xmlns:ns2="5930640c-ed32-443a-b70d-e78a1f640ba6" xmlns:ns3="4de444a8-af66-425d-8ab3-582bb862fb8d" targetNamespace="http://schemas.microsoft.com/office/2006/metadata/properties" ma:root="true" ma:fieldsID="91bac743841d8f4b22edd22b54d2b1bd" ns2:_="" ns3:_="">
    <xsd:import namespace="5930640c-ed32-443a-b70d-e78a1f640ba6"/>
    <xsd:import namespace="4de444a8-af66-425d-8ab3-582bb862fb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30640c-ed32-443a-b70d-e78a1f640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ffaf5dc-3735-4fce-97e2-f6f35f147f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e444a8-af66-425d-8ab3-582bb862fb8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1d4fc14-e639-494e-bccb-7eafc7b77a97}" ma:internalName="TaxCatchAll" ma:showField="CatchAllData" ma:web="4de444a8-af66-425d-8ab3-582bb862fb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05354-582B-430C-AE4E-94695F242CAE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AF71DF52-49F4-4726-A093-89092DCDA053}">
  <ds:schemaRefs>
    <ds:schemaRef ds:uri="4de444a8-af66-425d-8ab3-582bb862fb8d"/>
    <ds:schemaRef ds:uri="5930640c-ed32-443a-b70d-e78a1f640ba6"/>
    <ds:schemaRef ds:uri="cca31fd3-e266-414b-ad9e-ba62e09589e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BADEB76-0A13-4F92-ADE5-6DBBAE0F5D6B}">
  <ds:schemaRefs>
    <ds:schemaRef ds:uri="4de444a8-af66-425d-8ab3-582bb862fb8d"/>
    <ds:schemaRef ds:uri="5930640c-ed32-443a-b70d-e78a1f640ba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EECD8133-7CF7-48B4-B357-2092F24F9D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38</Slides>
  <Notes>38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Custom Design</vt:lpstr>
      <vt:lpstr>Default Design</vt:lpstr>
      <vt:lpstr>T-LAS  Development RFP Release Decision Point Brief </vt:lpstr>
      <vt:lpstr>Bottom Line Up Front </vt:lpstr>
      <vt:lpstr>PowerPoint Presentation</vt:lpstr>
      <vt:lpstr>Program Description</vt:lpstr>
      <vt:lpstr>PowerPoint Presentation</vt:lpstr>
      <vt:lpstr>Program Description</vt:lpstr>
      <vt:lpstr>Program Parameters</vt:lpstr>
      <vt:lpstr>Lifecycle Budget Best Case - Andromeda</vt:lpstr>
      <vt:lpstr>Lifecycle Budget Worst Case - Capricornus</vt:lpstr>
      <vt:lpstr>Program Objective Memorandum and Program Office Estimates</vt:lpstr>
      <vt:lpstr>PowerPoint Presentation</vt:lpstr>
      <vt:lpstr>Budget &amp; Schedule Analysis</vt:lpstr>
      <vt:lpstr>Risk Assessment and Management – Draco</vt:lpstr>
      <vt:lpstr>PowerPoint Presentation</vt:lpstr>
      <vt:lpstr>PowerPoint Presentation</vt:lpstr>
      <vt:lpstr>Risk Assessment and Management – Capricornus</vt:lpstr>
      <vt:lpstr>PowerPoint Presentation</vt:lpstr>
      <vt:lpstr>PowerPoint Presentation</vt:lpstr>
      <vt:lpstr>Risk Assessment and Management – Andromeda</vt:lpstr>
      <vt:lpstr>PowerPoint Presentation</vt:lpstr>
      <vt:lpstr>PowerPoint Presentation</vt:lpstr>
      <vt:lpstr>Risk Assessment and Management – Pegasus</vt:lpstr>
      <vt:lpstr>PowerPoint Presentation</vt:lpstr>
      <vt:lpstr>PowerPoint Presentation</vt:lpstr>
      <vt:lpstr>Trade Study Matrix</vt:lpstr>
      <vt:lpstr>Trade Study Results</vt:lpstr>
      <vt:lpstr>Trade Study Results</vt:lpstr>
      <vt:lpstr>Trade Study Results</vt:lpstr>
      <vt:lpstr>Systems Engineering </vt:lpstr>
      <vt:lpstr>Systems Engineering </vt:lpstr>
      <vt:lpstr>Systems Engineering </vt:lpstr>
      <vt:lpstr>Systems Engineering</vt:lpstr>
      <vt:lpstr>Test &amp; Evaluation Concept</vt:lpstr>
      <vt:lpstr>Contract Type</vt:lpstr>
      <vt:lpstr>Product Support Strategy</vt:lpstr>
      <vt:lpstr>Product Support Strategy</vt:lpstr>
      <vt:lpstr>Summary</vt:lpstr>
      <vt:lpstr>Lessons Learned</vt:lpstr>
    </vt:vector>
  </TitlesOfParts>
  <Company>HQAMFC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Capt Kent Meredith</dc:creator>
  <cp:revision>3</cp:revision>
  <cp:lastPrinted>2000-12-05T15:15:02Z</cp:lastPrinted>
  <dcterms:created xsi:type="dcterms:W3CDTF">2000-11-29T18:53:46Z</dcterms:created>
  <dcterms:modified xsi:type="dcterms:W3CDTF">2024-06-20T14:09:06Z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EOC Report</vt:lpwstr>
  </property>
  <property fmtid="{D5CDD505-2E9C-101B-9397-08002B2CF9AE}" pid="3" name="ContentTypeId">
    <vt:lpwstr>0x010100257CF6FF03D9724FBC1B0F4057DE89AD</vt:lpwstr>
  </property>
  <property fmtid="{D5CDD505-2E9C-101B-9397-08002B2CF9AE}" pid="4" name="MediaServiceImageTags">
    <vt:lpwstr/>
  </property>
</Properties>
</file>