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8"/>
  </p:notesMasterIdLst>
  <p:sldIdLst>
    <p:sldId id="263" r:id="rId3"/>
    <p:sldId id="265" r:id="rId4"/>
    <p:sldId id="257" r:id="rId5"/>
    <p:sldId id="258" r:id="rId6"/>
    <p:sldId id="259" r:id="rId7"/>
    <p:sldId id="260" r:id="rId8"/>
    <p:sldId id="261" r:id="rId9"/>
    <p:sldId id="262" r:id="rId10"/>
    <p:sldId id="268" r:id="rId11"/>
    <p:sldId id="270" r:id="rId12"/>
    <p:sldId id="271" r:id="rId13"/>
    <p:sldId id="272" r:id="rId14"/>
    <p:sldId id="273" r:id="rId15"/>
    <p:sldId id="267" r:id="rId16"/>
    <p:sldId id="269"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95" d="100"/>
          <a:sy n="95" d="100"/>
        </p:scale>
        <p:origin x="39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928334-B3CD-401E-93EE-84CD8CF356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4E57364-B7D8-4615-9153-2749B60E6E52}">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What is the overall trend of terrorist attacks from 1970 t0 2017- Did attacks  increase or decrease?</a:t>
          </a:r>
        </a:p>
      </dgm:t>
    </dgm:pt>
    <dgm:pt modelId="{A836DD70-366A-4878-80A4-A101F3B423BC}" type="parTrans" cxnId="{D40DA8B5-0BC2-4FBF-8F79-D00B1DE9E39F}">
      <dgm:prSet/>
      <dgm:spPr/>
      <dgm:t>
        <a:bodyPr/>
        <a:lstStyle/>
        <a:p>
          <a:endParaRPr lang="en-US"/>
        </a:p>
      </dgm:t>
    </dgm:pt>
    <dgm:pt modelId="{14115F50-7FCC-4CF7-BBF5-9D308081AEDC}" type="sibTrans" cxnId="{D40DA8B5-0BC2-4FBF-8F79-D00B1DE9E39F}">
      <dgm:prSet/>
      <dgm:spPr/>
      <dgm:t>
        <a:bodyPr/>
        <a:lstStyle/>
        <a:p>
          <a:endParaRPr lang="en-US"/>
        </a:p>
      </dgm:t>
    </dgm:pt>
    <dgm:pt modelId="{9818FD7F-9817-4D57-801E-C7C96751DAB8}">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What Countries are most affected </a:t>
          </a:r>
          <a:r>
            <a:rPr lang="en-US" b="0" i="0">
              <a:latin typeface="Calibri" panose="020F0502020204030204" pitchFamily="34" charset="0"/>
              <a:ea typeface="Calibri" panose="020F0502020204030204" pitchFamily="34" charset="0"/>
              <a:cs typeface="Calibri" panose="020F0502020204030204" pitchFamily="34" charset="0"/>
            </a:rPr>
            <a:t>by terrorism</a:t>
          </a:r>
          <a:r>
            <a:rPr lang="en-US" b="0" i="0" dirty="0">
              <a:latin typeface="Calibri" panose="020F0502020204030204" pitchFamily="34" charset="0"/>
              <a:ea typeface="Calibri" panose="020F0502020204030204" pitchFamily="34" charset="0"/>
              <a:cs typeface="Calibri" panose="020F0502020204030204" pitchFamily="34" charset="0"/>
            </a:rPr>
            <a:t>. Are there hotspots or clusters of attacks?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EEB084E6-E07C-490A-954D-540CC9CBE66D}" type="parTrans" cxnId="{C83F052D-56A6-4028-A49A-E3EDEEBFB2F0}">
      <dgm:prSet/>
      <dgm:spPr/>
      <dgm:t>
        <a:bodyPr/>
        <a:lstStyle/>
        <a:p>
          <a:endParaRPr lang="en-US"/>
        </a:p>
      </dgm:t>
    </dgm:pt>
    <dgm:pt modelId="{DD06DFB7-A678-45FE-8B07-B1BDE91DBA39}" type="sibTrans" cxnId="{C83F052D-56A6-4028-A49A-E3EDEEBFB2F0}">
      <dgm:prSet/>
      <dgm:spPr/>
      <dgm:t>
        <a:bodyPr/>
        <a:lstStyle/>
        <a:p>
          <a:endParaRPr lang="en-US"/>
        </a:p>
      </dgm:t>
    </dgm:pt>
    <dgm:pt modelId="{5ECADED9-D25F-4851-9C65-0E9B1295E4AF}">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What are the types of methods and weapons  mostly used in terrorist attacks?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4705F1A6-ECE4-4A23-BCE1-6D7355179497}" type="parTrans" cxnId="{8BADB9E9-4663-4ABD-868A-AEE62F6CEBD4}">
      <dgm:prSet/>
      <dgm:spPr/>
      <dgm:t>
        <a:bodyPr/>
        <a:lstStyle/>
        <a:p>
          <a:endParaRPr lang="en-US"/>
        </a:p>
      </dgm:t>
    </dgm:pt>
    <dgm:pt modelId="{D963C5A4-018D-4AAB-AD24-5D13AEACAA3F}" type="sibTrans" cxnId="{8BADB9E9-4663-4ABD-868A-AEE62F6CEBD4}">
      <dgm:prSet/>
      <dgm:spPr/>
      <dgm:t>
        <a:bodyPr/>
        <a:lstStyle/>
        <a:p>
          <a:endParaRPr lang="en-US"/>
        </a:p>
      </dgm:t>
    </dgm:pt>
    <dgm:pt modelId="{86077AC4-378D-4397-BF22-63FF918A3927}">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What are the most common types of attacks and targets?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7DEDE7D9-17CA-4B0A-933C-0A7567DF4CB8}" type="parTrans" cxnId="{6CF7A067-B9DB-4967-9285-91FA3F9D55E4}">
      <dgm:prSet/>
      <dgm:spPr/>
      <dgm:t>
        <a:bodyPr/>
        <a:lstStyle/>
        <a:p>
          <a:endParaRPr lang="en-US"/>
        </a:p>
      </dgm:t>
    </dgm:pt>
    <dgm:pt modelId="{EE2ED490-FAE3-4EC4-92BD-EFA04C017110}" type="sibTrans" cxnId="{6CF7A067-B9DB-4967-9285-91FA3F9D55E4}">
      <dgm:prSet/>
      <dgm:spPr/>
      <dgm:t>
        <a:bodyPr/>
        <a:lstStyle/>
        <a:p>
          <a:endParaRPr lang="en-US"/>
        </a:p>
      </dgm:t>
    </dgm:pt>
    <dgm:pt modelId="{F64159C8-1069-4EAF-A67D-8C6940564A3A}">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What is the impact of terrorist attacks on life, are there differences in the impact based on the type of attack or target? </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D25996FD-F841-4D92-B40D-CD6BD9FD446A}" type="parTrans" cxnId="{5C13433B-5270-4D34-9E84-0A17C2722AF6}">
      <dgm:prSet/>
      <dgm:spPr/>
      <dgm:t>
        <a:bodyPr/>
        <a:lstStyle/>
        <a:p>
          <a:endParaRPr lang="en-US"/>
        </a:p>
      </dgm:t>
    </dgm:pt>
    <dgm:pt modelId="{15F1ABDC-94AE-4191-9DBA-6BB797FDB035}" type="sibTrans" cxnId="{5C13433B-5270-4D34-9E84-0A17C2722AF6}">
      <dgm:prSet/>
      <dgm:spPr/>
      <dgm:t>
        <a:bodyPr/>
        <a:lstStyle/>
        <a:p>
          <a:endParaRPr lang="en-US"/>
        </a:p>
      </dgm:t>
    </dgm:pt>
    <dgm:pt modelId="{C9054CFD-0AA7-44FA-86CE-0AA43DBBCB25}" type="pres">
      <dgm:prSet presAssocID="{C9928334-B3CD-401E-93EE-84CD8CF35665}" presName="diagram" presStyleCnt="0">
        <dgm:presLayoutVars>
          <dgm:dir/>
          <dgm:resizeHandles val="exact"/>
        </dgm:presLayoutVars>
      </dgm:prSet>
      <dgm:spPr/>
    </dgm:pt>
    <dgm:pt modelId="{2BB1A5F1-2AB1-4159-B24C-A0EBA48337E0}" type="pres">
      <dgm:prSet presAssocID="{84E57364-B7D8-4615-9153-2749B60E6E52}" presName="node" presStyleLbl="node1" presStyleIdx="0" presStyleCnt="5">
        <dgm:presLayoutVars>
          <dgm:bulletEnabled val="1"/>
        </dgm:presLayoutVars>
      </dgm:prSet>
      <dgm:spPr/>
    </dgm:pt>
    <dgm:pt modelId="{929BA1D0-AE9E-4BA3-81EB-9275294C12FA}" type="pres">
      <dgm:prSet presAssocID="{14115F50-7FCC-4CF7-BBF5-9D308081AEDC}" presName="sibTrans" presStyleCnt="0"/>
      <dgm:spPr/>
    </dgm:pt>
    <dgm:pt modelId="{ED996AD2-E982-46E8-841B-3FCED848222D}" type="pres">
      <dgm:prSet presAssocID="{9818FD7F-9817-4D57-801E-C7C96751DAB8}" presName="node" presStyleLbl="node1" presStyleIdx="1" presStyleCnt="5">
        <dgm:presLayoutVars>
          <dgm:bulletEnabled val="1"/>
        </dgm:presLayoutVars>
      </dgm:prSet>
      <dgm:spPr/>
    </dgm:pt>
    <dgm:pt modelId="{D272F288-679C-4D28-B908-453521FFD040}" type="pres">
      <dgm:prSet presAssocID="{DD06DFB7-A678-45FE-8B07-B1BDE91DBA39}" presName="sibTrans" presStyleCnt="0"/>
      <dgm:spPr/>
    </dgm:pt>
    <dgm:pt modelId="{899376BA-061B-4C2F-8A21-92B3EBAAE078}" type="pres">
      <dgm:prSet presAssocID="{5ECADED9-D25F-4851-9C65-0E9B1295E4AF}" presName="node" presStyleLbl="node1" presStyleIdx="2" presStyleCnt="5" custLinFactX="6693" custLinFactNeighborX="100000" custLinFactNeighborY="-5699">
        <dgm:presLayoutVars>
          <dgm:bulletEnabled val="1"/>
        </dgm:presLayoutVars>
      </dgm:prSet>
      <dgm:spPr/>
    </dgm:pt>
    <dgm:pt modelId="{0F4F891A-245D-45C8-82A6-7C6F8B6C2E7F}" type="pres">
      <dgm:prSet presAssocID="{D963C5A4-018D-4AAB-AD24-5D13AEACAA3F}" presName="sibTrans" presStyleCnt="0"/>
      <dgm:spPr/>
    </dgm:pt>
    <dgm:pt modelId="{27EC16CA-E088-4FEC-86B5-1545C359ED01}" type="pres">
      <dgm:prSet presAssocID="{86077AC4-378D-4397-BF22-63FF918A3927}" presName="node" presStyleLbl="node1" presStyleIdx="3" presStyleCnt="5" custLinFactX="-4200" custLinFactNeighborX="-100000" custLinFactNeighborY="-4018">
        <dgm:presLayoutVars>
          <dgm:bulletEnabled val="1"/>
        </dgm:presLayoutVars>
      </dgm:prSet>
      <dgm:spPr/>
    </dgm:pt>
    <dgm:pt modelId="{249314A7-C8BC-4BC9-9AA7-3B47AA952D2C}" type="pres">
      <dgm:prSet presAssocID="{EE2ED490-FAE3-4EC4-92BD-EFA04C017110}" presName="sibTrans" presStyleCnt="0"/>
      <dgm:spPr/>
    </dgm:pt>
    <dgm:pt modelId="{7A539A27-A4BC-4A94-B298-1A87032A3E20}" type="pres">
      <dgm:prSet presAssocID="{F64159C8-1069-4EAF-A67D-8C6940564A3A}" presName="node" presStyleLbl="node1" presStyleIdx="4" presStyleCnt="5" custLinFactNeighborX="342" custLinFactNeighborY="-6072">
        <dgm:presLayoutVars>
          <dgm:bulletEnabled val="1"/>
        </dgm:presLayoutVars>
      </dgm:prSet>
      <dgm:spPr/>
    </dgm:pt>
  </dgm:ptLst>
  <dgm:cxnLst>
    <dgm:cxn modelId="{438E200F-F75E-4E43-9BA8-F404AB17A5BF}" type="presOf" srcId="{84E57364-B7D8-4615-9153-2749B60E6E52}" destId="{2BB1A5F1-2AB1-4159-B24C-A0EBA48337E0}" srcOrd="0" destOrd="0" presId="urn:microsoft.com/office/officeart/2005/8/layout/default"/>
    <dgm:cxn modelId="{EE912517-AB2F-48AB-9022-7361119A1351}" type="presOf" srcId="{9818FD7F-9817-4D57-801E-C7C96751DAB8}" destId="{ED996AD2-E982-46E8-841B-3FCED848222D}" srcOrd="0" destOrd="0" presId="urn:microsoft.com/office/officeart/2005/8/layout/default"/>
    <dgm:cxn modelId="{C83F052D-56A6-4028-A49A-E3EDEEBFB2F0}" srcId="{C9928334-B3CD-401E-93EE-84CD8CF35665}" destId="{9818FD7F-9817-4D57-801E-C7C96751DAB8}" srcOrd="1" destOrd="0" parTransId="{EEB084E6-E07C-490A-954D-540CC9CBE66D}" sibTransId="{DD06DFB7-A678-45FE-8B07-B1BDE91DBA39}"/>
    <dgm:cxn modelId="{AF4F192E-3198-4D9E-80BE-25DA48C319D3}" type="presOf" srcId="{5ECADED9-D25F-4851-9C65-0E9B1295E4AF}" destId="{899376BA-061B-4C2F-8A21-92B3EBAAE078}" srcOrd="0" destOrd="0" presId="urn:microsoft.com/office/officeart/2005/8/layout/default"/>
    <dgm:cxn modelId="{72886336-BEF9-4078-9CA9-13BB842A5B97}" type="presOf" srcId="{F64159C8-1069-4EAF-A67D-8C6940564A3A}" destId="{7A539A27-A4BC-4A94-B298-1A87032A3E20}" srcOrd="0" destOrd="0" presId="urn:microsoft.com/office/officeart/2005/8/layout/default"/>
    <dgm:cxn modelId="{5C13433B-5270-4D34-9E84-0A17C2722AF6}" srcId="{C9928334-B3CD-401E-93EE-84CD8CF35665}" destId="{F64159C8-1069-4EAF-A67D-8C6940564A3A}" srcOrd="4" destOrd="0" parTransId="{D25996FD-F841-4D92-B40D-CD6BD9FD446A}" sibTransId="{15F1ABDC-94AE-4191-9DBA-6BB797FDB035}"/>
    <dgm:cxn modelId="{6CF7A067-B9DB-4967-9285-91FA3F9D55E4}" srcId="{C9928334-B3CD-401E-93EE-84CD8CF35665}" destId="{86077AC4-378D-4397-BF22-63FF918A3927}" srcOrd="3" destOrd="0" parTransId="{7DEDE7D9-17CA-4B0A-933C-0A7567DF4CB8}" sibTransId="{EE2ED490-FAE3-4EC4-92BD-EFA04C017110}"/>
    <dgm:cxn modelId="{D40DA8B5-0BC2-4FBF-8F79-D00B1DE9E39F}" srcId="{C9928334-B3CD-401E-93EE-84CD8CF35665}" destId="{84E57364-B7D8-4615-9153-2749B60E6E52}" srcOrd="0" destOrd="0" parTransId="{A836DD70-366A-4878-80A4-A101F3B423BC}" sibTransId="{14115F50-7FCC-4CF7-BBF5-9D308081AEDC}"/>
    <dgm:cxn modelId="{95FBF6B6-0FAE-471F-8050-62BDDFAA4B42}" type="presOf" srcId="{86077AC4-378D-4397-BF22-63FF918A3927}" destId="{27EC16CA-E088-4FEC-86B5-1545C359ED01}" srcOrd="0" destOrd="0" presId="urn:microsoft.com/office/officeart/2005/8/layout/default"/>
    <dgm:cxn modelId="{29994CCE-F04A-421B-80A7-3C222CE6BA41}" type="presOf" srcId="{C9928334-B3CD-401E-93EE-84CD8CF35665}" destId="{C9054CFD-0AA7-44FA-86CE-0AA43DBBCB25}" srcOrd="0" destOrd="0" presId="urn:microsoft.com/office/officeart/2005/8/layout/default"/>
    <dgm:cxn modelId="{8BADB9E9-4663-4ABD-868A-AEE62F6CEBD4}" srcId="{C9928334-B3CD-401E-93EE-84CD8CF35665}" destId="{5ECADED9-D25F-4851-9C65-0E9B1295E4AF}" srcOrd="2" destOrd="0" parTransId="{4705F1A6-ECE4-4A23-BCE1-6D7355179497}" sibTransId="{D963C5A4-018D-4AAB-AD24-5D13AEACAA3F}"/>
    <dgm:cxn modelId="{061D63ED-38FB-4D29-AECC-F70D6A418793}" type="presParOf" srcId="{C9054CFD-0AA7-44FA-86CE-0AA43DBBCB25}" destId="{2BB1A5F1-2AB1-4159-B24C-A0EBA48337E0}" srcOrd="0" destOrd="0" presId="urn:microsoft.com/office/officeart/2005/8/layout/default"/>
    <dgm:cxn modelId="{DE6AAE1D-CDEC-4CE7-B9D5-822CB1EFADAF}" type="presParOf" srcId="{C9054CFD-0AA7-44FA-86CE-0AA43DBBCB25}" destId="{929BA1D0-AE9E-4BA3-81EB-9275294C12FA}" srcOrd="1" destOrd="0" presId="urn:microsoft.com/office/officeart/2005/8/layout/default"/>
    <dgm:cxn modelId="{51C4CA21-4431-412B-B942-FAADA19AD2A2}" type="presParOf" srcId="{C9054CFD-0AA7-44FA-86CE-0AA43DBBCB25}" destId="{ED996AD2-E982-46E8-841B-3FCED848222D}" srcOrd="2" destOrd="0" presId="urn:microsoft.com/office/officeart/2005/8/layout/default"/>
    <dgm:cxn modelId="{1FFEBA2C-A48C-4CEC-B2A0-A800AAF1A50D}" type="presParOf" srcId="{C9054CFD-0AA7-44FA-86CE-0AA43DBBCB25}" destId="{D272F288-679C-4D28-B908-453521FFD040}" srcOrd="3" destOrd="0" presId="urn:microsoft.com/office/officeart/2005/8/layout/default"/>
    <dgm:cxn modelId="{38922765-2EA1-49FB-AAB5-B385F22314B4}" type="presParOf" srcId="{C9054CFD-0AA7-44FA-86CE-0AA43DBBCB25}" destId="{899376BA-061B-4C2F-8A21-92B3EBAAE078}" srcOrd="4" destOrd="0" presId="urn:microsoft.com/office/officeart/2005/8/layout/default"/>
    <dgm:cxn modelId="{ADA1E81B-9F60-4A4D-90B9-D1CFEFEDA33F}" type="presParOf" srcId="{C9054CFD-0AA7-44FA-86CE-0AA43DBBCB25}" destId="{0F4F891A-245D-45C8-82A6-7C6F8B6C2E7F}" srcOrd="5" destOrd="0" presId="urn:microsoft.com/office/officeart/2005/8/layout/default"/>
    <dgm:cxn modelId="{D5A8CDB5-D6C4-4C33-A382-7451B5661E05}" type="presParOf" srcId="{C9054CFD-0AA7-44FA-86CE-0AA43DBBCB25}" destId="{27EC16CA-E088-4FEC-86B5-1545C359ED01}" srcOrd="6" destOrd="0" presId="urn:microsoft.com/office/officeart/2005/8/layout/default"/>
    <dgm:cxn modelId="{B895500B-6DF8-4038-9216-44DCD1507152}" type="presParOf" srcId="{C9054CFD-0AA7-44FA-86CE-0AA43DBBCB25}" destId="{249314A7-C8BC-4BC9-9AA7-3B47AA952D2C}" srcOrd="7" destOrd="0" presId="urn:microsoft.com/office/officeart/2005/8/layout/default"/>
    <dgm:cxn modelId="{C275830C-A53F-4C73-B8B5-F244357A067B}" type="presParOf" srcId="{C9054CFD-0AA7-44FA-86CE-0AA43DBBCB25}" destId="{7A539A27-A4BC-4A94-B298-1A87032A3E2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1A5F1-2AB1-4159-B24C-A0EBA48337E0}">
      <dsp:nvSpPr>
        <dsp:cNvPr id="0" name=""/>
        <dsp:cNvSpPr/>
      </dsp:nvSpPr>
      <dsp:spPr>
        <a:xfrm>
          <a:off x="753" y="125408"/>
          <a:ext cx="2938425" cy="176305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panose="020F0502020204030204" pitchFamily="34" charset="0"/>
              <a:ea typeface="Calibri" panose="020F0502020204030204" pitchFamily="34" charset="0"/>
              <a:cs typeface="Calibri" panose="020F0502020204030204" pitchFamily="34" charset="0"/>
            </a:rPr>
            <a:t>What is the overall trend of terrorist attacks from 1970 t0 2017- Did attacks  increase or decrease?</a:t>
          </a:r>
        </a:p>
      </dsp:txBody>
      <dsp:txXfrm>
        <a:off x="753" y="125408"/>
        <a:ext cx="2938425" cy="1763055"/>
      </dsp:txXfrm>
    </dsp:sp>
    <dsp:sp modelId="{ED996AD2-E982-46E8-841B-3FCED848222D}">
      <dsp:nvSpPr>
        <dsp:cNvPr id="0" name=""/>
        <dsp:cNvSpPr/>
      </dsp:nvSpPr>
      <dsp:spPr>
        <a:xfrm>
          <a:off x="3233021" y="125408"/>
          <a:ext cx="2938425" cy="176305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Calibri" panose="020F0502020204030204" pitchFamily="34" charset="0"/>
              <a:ea typeface="Calibri" panose="020F0502020204030204" pitchFamily="34" charset="0"/>
              <a:cs typeface="Calibri" panose="020F0502020204030204" pitchFamily="34" charset="0"/>
            </a:rPr>
            <a:t>What Countries are most affected </a:t>
          </a:r>
          <a:r>
            <a:rPr lang="en-US" sz="2200" b="0" i="0" kern="1200">
              <a:latin typeface="Calibri" panose="020F0502020204030204" pitchFamily="34" charset="0"/>
              <a:ea typeface="Calibri" panose="020F0502020204030204" pitchFamily="34" charset="0"/>
              <a:cs typeface="Calibri" panose="020F0502020204030204" pitchFamily="34" charset="0"/>
            </a:rPr>
            <a:t>by terrorism</a:t>
          </a:r>
          <a:r>
            <a:rPr lang="en-US" sz="2200" b="0" i="0" kern="1200" dirty="0">
              <a:latin typeface="Calibri" panose="020F0502020204030204" pitchFamily="34" charset="0"/>
              <a:ea typeface="Calibri" panose="020F0502020204030204" pitchFamily="34" charset="0"/>
              <a:cs typeface="Calibri" panose="020F0502020204030204" pitchFamily="34" charset="0"/>
            </a:rPr>
            <a:t>. Are there hotspots or clusters of attacks?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3233021" y="125408"/>
        <a:ext cx="2938425" cy="1763055"/>
      </dsp:txXfrm>
    </dsp:sp>
    <dsp:sp modelId="{899376BA-061B-4C2F-8A21-92B3EBAAE078}">
      <dsp:nvSpPr>
        <dsp:cNvPr id="0" name=""/>
        <dsp:cNvSpPr/>
      </dsp:nvSpPr>
      <dsp:spPr>
        <a:xfrm>
          <a:off x="3135847" y="2081829"/>
          <a:ext cx="2938425" cy="176305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Calibri" panose="020F0502020204030204" pitchFamily="34" charset="0"/>
              <a:ea typeface="Calibri" panose="020F0502020204030204" pitchFamily="34" charset="0"/>
              <a:cs typeface="Calibri" panose="020F0502020204030204" pitchFamily="34" charset="0"/>
            </a:rPr>
            <a:t>What are the types of methods and weapons  mostly used in terrorist attacks?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3135847" y="2081829"/>
        <a:ext cx="2938425" cy="1763055"/>
      </dsp:txXfrm>
    </dsp:sp>
    <dsp:sp modelId="{27EC16CA-E088-4FEC-86B5-1545C359ED01}">
      <dsp:nvSpPr>
        <dsp:cNvPr id="0" name=""/>
        <dsp:cNvSpPr/>
      </dsp:nvSpPr>
      <dsp:spPr>
        <a:xfrm>
          <a:off x="171182" y="2111466"/>
          <a:ext cx="2938425" cy="176305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Calibri" panose="020F0502020204030204" pitchFamily="34" charset="0"/>
              <a:ea typeface="Calibri" panose="020F0502020204030204" pitchFamily="34" charset="0"/>
              <a:cs typeface="Calibri" panose="020F0502020204030204" pitchFamily="34" charset="0"/>
            </a:rPr>
            <a:t>What are the most common types of attacks and targets?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171182" y="2111466"/>
        <a:ext cx="2938425" cy="1763055"/>
      </dsp:txXfrm>
    </dsp:sp>
    <dsp:sp modelId="{7A539A27-A4BC-4A94-B298-1A87032A3E20}">
      <dsp:nvSpPr>
        <dsp:cNvPr id="0" name=""/>
        <dsp:cNvSpPr/>
      </dsp:nvSpPr>
      <dsp:spPr>
        <a:xfrm>
          <a:off x="1626936" y="4132150"/>
          <a:ext cx="2938425" cy="176305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latin typeface="Calibri" panose="020F0502020204030204" pitchFamily="34" charset="0"/>
              <a:ea typeface="Calibri" panose="020F0502020204030204" pitchFamily="34" charset="0"/>
              <a:cs typeface="Calibri" panose="020F0502020204030204" pitchFamily="34" charset="0"/>
            </a:rPr>
            <a:t>What is the impact of terrorist attacks on life, are there differences in the impact based on the type of attack or target? </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1626936" y="4132150"/>
        <a:ext cx="2938425" cy="17630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15011D7-F589-4389-A3A7-D26A33E08129}" type="datetimeFigureOut">
              <a:rPr lang="en-US" smtClean="0"/>
              <a:t>4/13/2023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ECFBFB9-E14B-4302-A695-2C85911235E9}" type="slidenum">
              <a:rPr lang="en-US" smtClean="0"/>
              <a:t>‹#›</a:t>
            </a:fld>
            <a:endParaRPr lang="en-US"/>
          </a:p>
        </p:txBody>
      </p:sp>
    </p:spTree>
    <p:extLst>
      <p:ext uri="{BB962C8B-B14F-4D97-AF65-F5344CB8AC3E}">
        <p14:creationId xmlns:p14="http://schemas.microsoft.com/office/powerpoint/2010/main" val="306090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31774">
              <a:defRPr/>
            </a:pPr>
            <a:fld id="{9680FBAA-9707-4563-A75E-71F7CC79732D}" type="slidenum">
              <a:rPr lang="en-US">
                <a:solidFill>
                  <a:prstClr val="black"/>
                </a:solidFill>
                <a:latin typeface="Calibri" panose="020F0502020204030204"/>
              </a:rPr>
              <a:pPr defTabSz="931774">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83119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CFBFB9-E14B-4302-A695-2C85911235E9}" type="slidenum">
              <a:rPr lang="en-US" smtClean="0"/>
              <a:t>14</a:t>
            </a:fld>
            <a:endParaRPr lang="en-US"/>
          </a:p>
        </p:txBody>
      </p:sp>
    </p:spTree>
    <p:extLst>
      <p:ext uri="{BB962C8B-B14F-4D97-AF65-F5344CB8AC3E}">
        <p14:creationId xmlns:p14="http://schemas.microsoft.com/office/powerpoint/2010/main" val="176028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CFBFB9-E14B-4302-A695-2C85911235E9}" type="slidenum">
              <a:rPr lang="en-US" smtClean="0"/>
              <a:t>2</a:t>
            </a:fld>
            <a:endParaRPr lang="en-US"/>
          </a:p>
        </p:txBody>
      </p:sp>
    </p:spTree>
    <p:extLst>
      <p:ext uri="{BB962C8B-B14F-4D97-AF65-F5344CB8AC3E}">
        <p14:creationId xmlns:p14="http://schemas.microsoft.com/office/powerpoint/2010/main" val="21496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I utilized time series analysis, a statistical method for analyzing and modeling time-dependent data, to create a line graph showing the trend of the number of attacks over time and forecasting future trends. From our analysis, we observed that the number of attacks has significantly increased over time, with 2014 recording the highest number of attacks at 16,903 since 1970, when the number of attacks was 651. Additionally, we added a trendline to the line graph, which allowed us to visualize the overall pattern of the data and identify any long-term trends or patterns. The trendline shows a clear upward trend in the number of attacks over time, indicating that the frequency of attacks has been increasing steadily. However, we can expect the number of attacks to remain in the five-digit range in the future, given the total number of attacks from 1970 to 2018 is 181,691.</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I created a stacked bar chart using descriptive statistics to show the top ten countries that have experienced the most terrorist attacks. Iraq had the most attacks, with a significant increase after the US invasion in 2003. Pakistan, Afghanistan, India, and Colombia joined Iraq as top contenders also indicating. The top ten countries accounted for 54% of the overall attacks, emphasizing their significance in the global context of terrorism. This provides us with a good insight as to where the distribution of terrorist attacks and can help policymakers and security professionals develop more effective strategies to prevent and respond to terrorist threats.</a:t>
            </a:r>
            <a:endParaRPr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defTabSz="931774"/>
            <a:r>
              <a:rPr lang="en-US" b="1" dirty="0">
                <a:latin typeface="+mn-lt"/>
              </a:rPr>
              <a:t>Private citizens, Military, Police, Government and Businesses were the most attacked targets. These made up almost 75% of targeted attacks,  targets reasons such as </a:t>
            </a:r>
            <a:r>
              <a:rPr lang="en-US" b="1" i="0" dirty="0">
                <a:solidFill>
                  <a:srgbClr val="374151"/>
                </a:solidFill>
                <a:effectLst/>
                <a:latin typeface="+mn-lt"/>
              </a:rPr>
              <a:t>Symbolism – Visibility - Strategic </a:t>
            </a:r>
            <a:r>
              <a:rPr lang="en-US" b="1" i="0" dirty="0">
                <a:solidFill>
                  <a:srgbClr val="374151"/>
                </a:solidFill>
                <a:effectLst/>
                <a:latin typeface="+mn-lt"/>
                <a:ea typeface="Calibri" panose="020F0502020204030204" pitchFamily="34" charset="0"/>
                <a:cs typeface="Calibri" panose="020F0502020204030204" pitchFamily="34" charset="0"/>
              </a:rPr>
              <a:t>Importance</a:t>
            </a:r>
            <a:r>
              <a:rPr lang="en-US" b="1" i="0" dirty="0">
                <a:solidFill>
                  <a:srgbClr val="374151"/>
                </a:solidFill>
                <a:effectLst/>
                <a:latin typeface="+mn-lt"/>
              </a:rPr>
              <a:t> – Retaliation – Ideology, are often the reason they these groups are targeted . It is  important to note that the motivations and tactics of terrorist groups can be complex and multifaceted, and may vary widely depending on the group, the context, and the specific circumstances of the attack.</a:t>
            </a:r>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defTabSz="931774">
              <a:defRPr/>
            </a:pPr>
            <a:r>
              <a:rPr lang="en-US" b="1" dirty="0"/>
              <a:t>World map data shows most attacks were centered around the middle east and Africa area, with Europe and South America just behind – Data also showed United Kingdom had the most attacks in Europe with Abortion related attacks as the main attacks in the US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My analysis of terrorist attacks using descriptive statistics and pie charts revealed that explosives are the most used weapon, accounting for 51% of attacks. Bombs were the most common attack method, accounting for 49% of all attacks. The widespread use of explosives in attacks poses a significant threat to public safety and security and requires a comprehensive response from governments and law enforcement agencies</a:t>
            </a:r>
            <a:endParaRPr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The analysis, which utilized a scatter plot and statistical data, revealed a clear correlation between the method of killing used and the number of lives lost. Bombing and explosions resulted in the deaths of 97,000 people, while armed assault led to the loss of 69,000 lives. This indicates that the more violent the methods are, the higher number of fatalities. Inferential statistics that analyzes the relationship between two variables: type of attack (independent variable) and the number of killings (dependent variable was utilized to show some correlation In this case, as the attack method changes from armed assault to bombing, the number of killings tends to increase, representing a positive correlation. Overall, these findings emphasize the importance of addressing the root causes of conflicts and seeking peaceful solutions to prevent the loss of lives caused by violent methods."</a:t>
            </a:r>
            <a:endParaRPr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CFBFB9-E14B-4302-A695-2C85911235E9}" type="slidenum">
              <a:rPr lang="en-US" smtClean="0"/>
              <a:t>9</a:t>
            </a:fld>
            <a:endParaRPr lang="en-US"/>
          </a:p>
        </p:txBody>
      </p:sp>
    </p:spTree>
    <p:extLst>
      <p:ext uri="{BB962C8B-B14F-4D97-AF65-F5344CB8AC3E}">
        <p14:creationId xmlns:p14="http://schemas.microsoft.com/office/powerpoint/2010/main" val="25007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733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02613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5291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9886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49326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06517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097631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594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98044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63066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24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84725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7057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71045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3601103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5923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D9C8-F09A-4D9E-BEC0-4725162E21FF}" type="datetimeFigureOut">
              <a:rPr lang="en-US" smtClean="0"/>
              <a:t>4/13/2023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098001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hyperlink" Target="https://www.kaggle.com/datasets/START-UMD/gt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ww.middleeastmonitor.com/20170309-iraq-unleashes-mass-destruction-death-displacement-on-mosu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4daec29-3044-4885-aca6-a8f3580bcc15/?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4daec29-3044-4885-aca6-a8f3580bcc15/?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a4daec29-3044-4885-aca6-a8f3580bcc15/?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a4daec29-3044-4885-aca6-a8f3580bcc15/?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a4daec29-3044-4885-aca6-a8f3580bcc15/?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a4daec29-3044-4885-aca6-a8f3580bcc15/?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0" y="1020763"/>
            <a:ext cx="6961188" cy="284956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457200" fontAlgn="auto">
              <a:spcAft>
                <a:spcPts val="0"/>
              </a:spcAft>
              <a:buClrTx/>
              <a:buSzTx/>
              <a:tabLst/>
              <a:defRPr/>
            </a:pPr>
            <a:r>
              <a:rPr lang="en-US" sz="4100" b="1" dirty="0">
                <a:solidFill>
                  <a:srgbClr val="0070C0"/>
                </a:solidFill>
                <a:latin typeface="+mj-lt"/>
                <a:ea typeface="+mj-ea"/>
                <a:cs typeface="+mj-cs"/>
              </a:rPr>
              <a:t>Dawson Brookes – Capstone One Presentation - </a:t>
            </a:r>
            <a:r>
              <a:rPr lang="en-US" sz="4100" b="1" i="0" dirty="0">
                <a:solidFill>
                  <a:srgbClr val="0070C0"/>
                </a:solidFill>
                <a:effectLst/>
                <a:latin typeface="+mj-lt"/>
                <a:ea typeface="+mj-ea"/>
                <a:cs typeface="+mj-cs"/>
              </a:rPr>
              <a:t>Analyzing the Global Threat of Terrorism</a:t>
            </a:r>
            <a:endParaRPr kumimoji="0" lang="en-US" sz="4100" b="1" i="0" u="none" strike="noStrike" cap="none" spc="0" normalizeH="0" baseline="0" noProof="0" dirty="0">
              <a:ln>
                <a:noFill/>
              </a:ln>
              <a:solidFill>
                <a:srgbClr val="0070C0"/>
              </a:solidFill>
              <a:effectLst/>
              <a:uLnTx/>
              <a:uFillTx/>
              <a:latin typeface="+mj-lt"/>
              <a:ea typeface="+mj-ea"/>
              <a:cs typeface="+mj-cs"/>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6862577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71A81B-2F35-B493-6891-0B4166C1ABAB}"/>
              </a:ext>
            </a:extLst>
          </p:cNvPr>
          <p:cNvSpPr txBox="1"/>
          <p:nvPr/>
        </p:nvSpPr>
        <p:spPr>
          <a:xfrm>
            <a:off x="743578" y="231112"/>
            <a:ext cx="8330084"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Iraq had the highest number of terrorist attacks, followed by Pakistan, Afghanistan, India, and Colombia.</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top ten countries accounted for over half of the overall attacks, highlighting their significance in the global context of terrorism.</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As a recommendation, policymakers and security professionals can prioritize the development and implementation of effective counterterrorism strategies in the top ten countries to prevent and respond to terrorist threats.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may involve addressing the underlying factors that contribute to terrorism, such as political instability, religious extremism, and social inequality. Continuing history of conflict and instability, have also created  conditions that are conducive to the emergence and proliferation of terrorist groups. Additionally, factors such as poverty, corruption, and weak governance may also contribute to the prevalence of terrorism in these regions. Therefore, addressing these underlying issues can play a crucial role in preventing and mitigating terrorist attacks</a:t>
            </a:r>
          </a:p>
        </p:txBody>
      </p:sp>
    </p:spTree>
    <p:extLst>
      <p:ext uri="{BB962C8B-B14F-4D97-AF65-F5344CB8AC3E}">
        <p14:creationId xmlns:p14="http://schemas.microsoft.com/office/powerpoint/2010/main" val="383815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126BB-9314-82A6-AFCB-28B1622AB1D5}"/>
              </a:ext>
            </a:extLst>
          </p:cNvPr>
          <p:cNvSpPr txBox="1"/>
          <p:nvPr/>
        </p:nvSpPr>
        <p:spPr>
          <a:xfrm>
            <a:off x="703385" y="401934"/>
            <a:ext cx="8651630"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Private citizens, military, police, government, and businesses were the most targeted groups, accounting for almost 75% of all targeted attacks.</a:t>
            </a:r>
          </a:p>
          <a:p>
            <a:pPr marL="342900" indent="-342900">
              <a:buFont typeface="Arial" panose="020B0604020202020204" pitchFamily="34" charset="0"/>
              <a:buChar cha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Symbolism, visibility, strategic importance, retaliation, and ideology were the most common reasons why these groups were targeted.</a:t>
            </a:r>
          </a:p>
          <a:p>
            <a:pPr marL="342900" indent="-342900">
              <a:buFont typeface="Arial" panose="020B0604020202020204" pitchFamily="34" charset="0"/>
              <a:buChar cha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Policymakers, security professionals, and businesses should prioritize the protection of these vulnerable groups and address the root causes of terrorism.</a:t>
            </a:r>
          </a:p>
          <a:p>
            <a:pPr marL="342900" indent="-342900">
              <a:buFont typeface="Arial" panose="020B0604020202020204" pitchFamily="34" charset="0"/>
              <a:buChar cha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International cooperation and information sharing are crucial in preventing and responding to terrorist attacks, as many terrorist groups operate across borders and pose a global threat.</a:t>
            </a:r>
          </a:p>
        </p:txBody>
      </p:sp>
    </p:spTree>
    <p:extLst>
      <p:ext uri="{BB962C8B-B14F-4D97-AF65-F5344CB8AC3E}">
        <p14:creationId xmlns:p14="http://schemas.microsoft.com/office/powerpoint/2010/main" val="146573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386E7-411C-3EE5-E5BE-F25C76535E8B}"/>
              </a:ext>
            </a:extLst>
          </p:cNvPr>
          <p:cNvSpPr txBox="1"/>
          <p:nvPr/>
        </p:nvSpPr>
        <p:spPr>
          <a:xfrm>
            <a:off x="803868" y="422031"/>
            <a:ext cx="7877908" cy="3785652"/>
          </a:xfrm>
          <a:prstGeom prst="rect">
            <a:avLst/>
          </a:prstGeom>
          <a:noFill/>
        </p:spPr>
        <p:txBody>
          <a:bodyPr wrap="square" rtlCol="0">
            <a:spAutoFit/>
          </a:bodyPr>
          <a:lstStyle/>
          <a:p>
            <a:pPr marL="285750" indent="-285750">
              <a:buFont typeface="Arial" panose="020B0604020202020204" pitchFamily="34" charset="0"/>
              <a:buChar cha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Middle East and Africa had the highest number of attacks</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United Kingdom had the most attacks in Europe, and abortion-related attacks were the main attacks in the US.</a:t>
            </a:r>
          </a:p>
          <a:p>
            <a:pPr marL="285750" indent="-285750">
              <a:buFont typeface="Arial" panose="020B0604020202020204" pitchFamily="34" charset="0"/>
              <a:buChar cha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Explosives were the most used weapon in terrorist attacks, with bombs being the most common attack method.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widespread use of explosives in terrorist attacks could be their availability and relative ease of use. Explosives are readily accessible and can be made using relatively simple ingredients, making them an attractive weapon for terrorist groups with limited resources. Additionally, the high level of damage that can be inflicted by explosives makes them an effective tool for instilling fear and causing significant harm to civilians and property.</a:t>
            </a:r>
          </a:p>
        </p:txBody>
      </p:sp>
    </p:spTree>
    <p:extLst>
      <p:ext uri="{BB962C8B-B14F-4D97-AF65-F5344CB8AC3E}">
        <p14:creationId xmlns:p14="http://schemas.microsoft.com/office/powerpoint/2010/main" val="221603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3D82DF-2DB4-9199-86E2-56B0E613599A}"/>
              </a:ext>
            </a:extLst>
          </p:cNvPr>
          <p:cNvSpPr txBox="1"/>
          <p:nvPr/>
        </p:nvSpPr>
        <p:spPr>
          <a:xfrm>
            <a:off x="773723" y="572756"/>
            <a:ext cx="7636747" cy="5601533"/>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There is a clear correlation between the method of killing used and the number of lives lost.</a:t>
            </a:r>
          </a:p>
          <a:p>
            <a:pPr marL="285750" indent="-285750" algn="l">
              <a:buFont typeface="Arial" panose="020B0604020202020204" pitchFamily="34" charset="0"/>
              <a:buChar char="•"/>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Bombing and explosions resulted in the highest number of fatalities, followed by armed assault.</a:t>
            </a:r>
          </a:p>
          <a:p>
            <a:pPr marL="285750" indent="-285750" algn="l">
              <a:buFont typeface="Arial" panose="020B0604020202020204" pitchFamily="34" charset="0"/>
              <a:buChar char="•"/>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more violent the methods used, the higher the number of fatalities.</a:t>
            </a:r>
          </a:p>
          <a:p>
            <a:pPr marL="285750" indent="-285750" algn="l">
              <a:buFont typeface="Arial" panose="020B0604020202020204" pitchFamily="34" charset="0"/>
              <a:buChar char="•"/>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As a suggestion, policymakers and security professionals should prioritize the use of non-violent and peaceful methods to address conflicts and prevent the loss of lives caused by terrorist attacks. This may involve addressing the root causes of conflicts, such as political instability, social inequality, and religious extremism, and promoting dialogue, tolerance, and understanding among different groups. </a:t>
            </a:r>
          </a:p>
          <a:p>
            <a:pPr marL="285750" indent="-285750" algn="l">
              <a:buFont typeface="Arial" panose="020B0604020202020204" pitchFamily="34" charset="0"/>
              <a:buChar char="•"/>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Additionally, governments and law enforcement agencies can prioritize counterterrorism efforts that address the widespread use of violent methods in attacks by implementing comprehensive strategies that include intelligence gathering, disruption of supply chains, and coordination among law enforcement agencies.</a:t>
            </a:r>
          </a:p>
          <a:p>
            <a:endParaRPr lang="en-US" dirty="0"/>
          </a:p>
        </p:txBody>
      </p:sp>
    </p:spTree>
    <p:extLst>
      <p:ext uri="{BB962C8B-B14F-4D97-AF65-F5344CB8AC3E}">
        <p14:creationId xmlns:p14="http://schemas.microsoft.com/office/powerpoint/2010/main" val="327530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D6A304-BA19-C5DA-825F-C3C793FCD009}"/>
              </a:ext>
            </a:extLst>
          </p:cNvPr>
          <p:cNvPicPr>
            <a:picLocks noChangeAspect="1"/>
          </p:cNvPicPr>
          <p:nvPr/>
        </p:nvPicPr>
        <p:blipFill rotWithShape="1">
          <a:blip r:embed="rId3"/>
          <a:srcRect r="-2" b="1343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DB9F440C-A588-DB01-0FB8-DF686DB13CF7}"/>
              </a:ext>
            </a:extLst>
          </p:cNvPr>
          <p:cNvSpPr>
            <a:spLocks noGrp="1"/>
          </p:cNvSpPr>
          <p:nvPr>
            <p:ph type="title"/>
          </p:nvPr>
        </p:nvSpPr>
        <p:spPr>
          <a:xfrm>
            <a:off x="677333" y="609600"/>
            <a:ext cx="3851123" cy="1320800"/>
          </a:xfrm>
        </p:spPr>
        <p:txBody>
          <a:bodyPr vert="horz" lIns="91440" tIns="45720" rIns="91440" bIns="45720" rtlCol="0" anchor="t">
            <a:normAutofit/>
          </a:bodyPr>
          <a:lstStyle/>
          <a:p>
            <a:r>
              <a:rPr lang="en-US"/>
              <a:t>Sources</a:t>
            </a:r>
          </a:p>
        </p:txBody>
      </p:sp>
      <p:sp>
        <p:nvSpPr>
          <p:cNvPr id="4" name="TextBox 3">
            <a:extLst>
              <a:ext uri="{FF2B5EF4-FFF2-40B4-BE49-F238E27FC236}">
                <a16:creationId xmlns:a16="http://schemas.microsoft.com/office/drawing/2014/main" id="{57E93B55-25EA-6631-9E61-D1301FB4D47B}"/>
              </a:ext>
            </a:extLst>
          </p:cNvPr>
          <p:cNvSpPr txBox="1"/>
          <p:nvPr/>
        </p:nvSpPr>
        <p:spPr>
          <a:xfrm>
            <a:off x="677334" y="2160589"/>
            <a:ext cx="3851122" cy="3880773"/>
          </a:xfrm>
          <a:prstGeom prst="rect">
            <a:avLst/>
          </a:prstGeom>
        </p:spPr>
        <p:txBody>
          <a:bodyPr vert="horz" lIns="91440" tIns="45720" rIns="91440" bIns="45720" rtlCol="0">
            <a:normAutofit/>
          </a:bodyPr>
          <a:lstStyle/>
          <a:p>
            <a:pPr defTabSz="457200">
              <a:spcBef>
                <a:spcPts val="1000"/>
              </a:spcBef>
              <a:buClr>
                <a:schemeClr val="accent1"/>
              </a:buClr>
              <a:buSzPct val="80000"/>
              <a:buFont typeface="Wingdings 3" charset="2"/>
              <a:buChar char=""/>
            </a:pPr>
            <a:r>
              <a:rPr lang="en-US" b="0" i="0">
                <a:solidFill>
                  <a:schemeClr val="tx1">
                    <a:lumMod val="75000"/>
                    <a:lumOff val="25000"/>
                  </a:schemeClr>
                </a:solidFill>
                <a:effectLst/>
              </a:rPr>
              <a:t>"Global Terrorism Database- Full Data File 1970-2017, July 2018 Released".</a:t>
            </a:r>
          </a:p>
          <a:p>
            <a:pPr indent="-228600" defTabSz="457200">
              <a:spcBef>
                <a:spcPts val="1000"/>
              </a:spcBef>
              <a:buClr>
                <a:schemeClr val="accent1"/>
              </a:buClr>
              <a:buSzPct val="80000"/>
              <a:buFont typeface="Wingdings 3" charset="2"/>
              <a:buChar char=""/>
            </a:pPr>
            <a:endParaRPr lang="en-US">
              <a:solidFill>
                <a:schemeClr val="tx1">
                  <a:lumMod val="75000"/>
                  <a:lumOff val="25000"/>
                </a:schemeClr>
              </a:solidFill>
            </a:endParaRPr>
          </a:p>
          <a:p>
            <a:pPr defTabSz="457200">
              <a:spcBef>
                <a:spcPts val="1000"/>
              </a:spcBef>
              <a:buClr>
                <a:schemeClr val="accent1"/>
              </a:buClr>
              <a:buSzPct val="80000"/>
              <a:buFont typeface="Wingdings 3" charset="2"/>
              <a:buChar char=""/>
            </a:pPr>
            <a:r>
              <a:rPr lang="en-US" b="0" i="0">
                <a:solidFill>
                  <a:schemeClr val="tx1">
                    <a:lumMod val="75000"/>
                    <a:lumOff val="25000"/>
                  </a:schemeClr>
                </a:solidFill>
                <a:effectLst/>
              </a:rPr>
              <a:t>(</a:t>
            </a:r>
            <a:r>
              <a:rPr lang="en-US" b="0" i="0" u="sng">
                <a:solidFill>
                  <a:schemeClr val="tx1">
                    <a:lumMod val="75000"/>
                    <a:lumOff val="25000"/>
                  </a:schemeClr>
                </a:solidFill>
                <a:effectLst/>
                <a:hlinkClick r:id="rId4"/>
              </a:rPr>
              <a:t>https://www.kaggle.com/datasets/START-UMD/gtd</a:t>
            </a:r>
            <a:endParaRPr lang="en-US">
              <a:solidFill>
                <a:schemeClr val="tx1">
                  <a:lumMod val="75000"/>
                  <a:lumOff val="25000"/>
                </a:schemeClr>
              </a:solidFill>
            </a:endParaRPr>
          </a:p>
        </p:txBody>
      </p:sp>
    </p:spTree>
    <p:extLst>
      <p:ext uri="{BB962C8B-B14F-4D97-AF65-F5344CB8AC3E}">
        <p14:creationId xmlns:p14="http://schemas.microsoft.com/office/powerpoint/2010/main" val="2992522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AE650-07F5-5F2B-77BD-CFDA2471F54A}"/>
              </a:ext>
            </a:extLst>
          </p:cNvPr>
          <p:cNvSpPr txBox="1"/>
          <p:nvPr/>
        </p:nvSpPr>
        <p:spPr>
          <a:xfrm>
            <a:off x="4401178" y="2974312"/>
            <a:ext cx="2160395" cy="584775"/>
          </a:xfrm>
          <a:prstGeom prst="rect">
            <a:avLst/>
          </a:prstGeom>
          <a:noFill/>
        </p:spPr>
        <p:txBody>
          <a:bodyPr wrap="square" rtlCol="0">
            <a:spAutoFit/>
          </a:bodyPr>
          <a:lstStyle/>
          <a:p>
            <a:r>
              <a:rPr lang="en-US" sz="3200" dirty="0">
                <a:solidFill>
                  <a:srgbClr val="0070C0"/>
                </a:solidFill>
                <a:latin typeface="Calibri" panose="020F0502020204030204" pitchFamily="34" charset="0"/>
                <a:ea typeface="Calibri" panose="020F0502020204030204" pitchFamily="34" charset="0"/>
                <a:cs typeface="Calibri" panose="020F0502020204030204" pitchFamily="34" charset="0"/>
              </a:rPr>
              <a:t>Questions? </a:t>
            </a:r>
          </a:p>
        </p:txBody>
      </p:sp>
    </p:spTree>
    <p:extLst>
      <p:ext uri="{BB962C8B-B14F-4D97-AF65-F5344CB8AC3E}">
        <p14:creationId xmlns:p14="http://schemas.microsoft.com/office/powerpoint/2010/main" val="362275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C01C-8B67-1D2C-BB26-0E5703D157FB}"/>
              </a:ext>
            </a:extLst>
          </p:cNvPr>
          <p:cNvSpPr>
            <a:spLocks noGrp="1"/>
          </p:cNvSpPr>
          <p:nvPr>
            <p:ph type="title"/>
          </p:nvPr>
        </p:nvSpPr>
        <p:spPr>
          <a:xfrm>
            <a:off x="839788" y="457200"/>
            <a:ext cx="3932237" cy="1323474"/>
          </a:xfrm>
        </p:spPr>
        <p:txBody>
          <a:bodyPr>
            <a:normAutofit/>
          </a:bodyPr>
          <a:lstStyle/>
          <a:p>
            <a:r>
              <a:rPr lang="en-US" sz="1800" b="0" i="0" dirty="0">
                <a:solidFill>
                  <a:srgbClr val="374151"/>
                </a:solidFill>
                <a:effectLst/>
                <a:latin typeface="+mn-lt"/>
              </a:rPr>
              <a:t>Terrorism has become a major global concern with devastating consequences for both individuals and society as a whole</a:t>
            </a:r>
            <a:endParaRPr lang="en-US" sz="1800" dirty="0">
              <a:latin typeface="+mn-lt"/>
            </a:endParaRPr>
          </a:p>
        </p:txBody>
      </p:sp>
      <p:graphicFrame>
        <p:nvGraphicFramePr>
          <p:cNvPr id="8" name="Content Placeholder 2">
            <a:extLst>
              <a:ext uri="{FF2B5EF4-FFF2-40B4-BE49-F238E27FC236}">
                <a16:creationId xmlns:a16="http://schemas.microsoft.com/office/drawing/2014/main" id="{A4E276D8-8114-6064-67E4-B8374DB8BF36}"/>
              </a:ext>
            </a:extLst>
          </p:cNvPr>
          <p:cNvGraphicFramePr>
            <a:graphicFrameLocks noGrp="1"/>
          </p:cNvGraphicFramePr>
          <p:nvPr>
            <p:ph idx="1"/>
            <p:extLst>
              <p:ext uri="{D42A27DB-BD31-4B8C-83A1-F6EECF244321}">
                <p14:modId xmlns:p14="http://schemas.microsoft.com/office/powerpoint/2010/main" val="4231201278"/>
              </p:ext>
            </p:extLst>
          </p:nvPr>
        </p:nvGraphicFramePr>
        <p:xfrm>
          <a:off x="5183188" y="308758"/>
          <a:ext cx="6172200" cy="6127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C421AEA2-5A00-B182-475E-022275C351CF}"/>
              </a:ext>
            </a:extLst>
          </p:cNvPr>
          <p:cNvSpPr>
            <a:spLocks noGrp="1"/>
          </p:cNvSpPr>
          <p:nvPr>
            <p:ph type="body" sz="half" idx="2"/>
          </p:nvPr>
        </p:nvSpPr>
        <p:spPr>
          <a:xfrm>
            <a:off x="839788" y="3075708"/>
            <a:ext cx="3932237" cy="2793279"/>
          </a:xfrm>
        </p:spPr>
        <p:txBody>
          <a:bodyPr/>
          <a:lstStyle/>
          <a:p>
            <a:endParaRPr lang="en-US" dirty="0"/>
          </a:p>
        </p:txBody>
      </p:sp>
      <p:pic>
        <p:nvPicPr>
          <p:cNvPr id="6" name="Picture 5" descr="A building that has been destroyed&#10;&#10;Description automatically generated with low confidence">
            <a:extLst>
              <a:ext uri="{FF2B5EF4-FFF2-40B4-BE49-F238E27FC236}">
                <a16:creationId xmlns:a16="http://schemas.microsoft.com/office/drawing/2014/main" id="{FD55AAEE-87C9-1267-345F-E4250D85EF4C}"/>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68620" y="2213811"/>
            <a:ext cx="4514568" cy="4454184"/>
          </a:xfrm>
          <a:prstGeom prst="rect">
            <a:avLst/>
          </a:prstGeom>
        </p:spPr>
      </p:pic>
    </p:spTree>
    <p:extLst>
      <p:ext uri="{BB962C8B-B14F-4D97-AF65-F5344CB8AC3E}">
        <p14:creationId xmlns:p14="http://schemas.microsoft.com/office/powerpoint/2010/main" val="21084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title="This slide contains the following visuals: Attacks per year ,pivotTable. Please refer to the notes on this slide for details">
            <a:hlinkClick r:id="rId3"/>
          </p:cNvPr>
          <p:cNvPicPr>
            <a:picLocks noChangeAspect="1"/>
          </p:cNvPicPr>
          <p:nvPr/>
        </p:nvPicPr>
        <p:blipFill rotWithShape="1">
          <a:blip r:embed="rId4"/>
          <a:srcRect t="136" r="-2" b="934"/>
          <a:stretch/>
        </p:blipFill>
        <p:spPr>
          <a:xfrm>
            <a:off x="1155556" y="637761"/>
            <a:ext cx="9889765" cy="5576763"/>
          </a:xfrm>
          <a:prstGeom prst="rect">
            <a:avLst/>
          </a:prstGeom>
          <a:noFill/>
        </p:spPr>
      </p:pic>
      <p:sp>
        <p:nvSpPr>
          <p:cNvPr id="4" name="Title" hidden="1"/>
          <p:cNvSpPr>
            <a:spLocks noGrp="1"/>
          </p:cNvSpPr>
          <p:nvPr>
            <p:ph type="title"/>
          </p:nvPr>
        </p:nvSpPr>
        <p:spPr/>
        <p:txBody>
          <a:bodyPr/>
          <a:lstStyle/>
          <a:p>
            <a:r>
              <a:t>Trend of attacks over time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title="This slide contains the following visuals: Attacks per year by Country ,slicer ,Number attacks per Country ,pivotTable ,Top 10 Countries with most attacks. Please refer to the notes on this slide for details">
            <a:hlinkClick r:id="rId3"/>
          </p:cNvPr>
          <p:cNvPicPr>
            <a:picLocks noChangeAspect="1"/>
          </p:cNvPicPr>
          <p:nvPr/>
        </p:nvPicPr>
        <p:blipFill>
          <a:blip r:embed="rId4"/>
          <a:stretch>
            <a:fillRect/>
          </a:stretch>
        </p:blipFill>
        <p:spPr>
          <a:xfrm>
            <a:off x="1600201" y="609600"/>
            <a:ext cx="6390100" cy="3642357"/>
          </a:xfrm>
          <a:prstGeom prst="rect">
            <a:avLst/>
          </a:prstGeom>
          <a:noFill/>
        </p:spPr>
      </p:pic>
      <p:sp>
        <p:nvSpPr>
          <p:cNvPr id="4" name="Title" hidden="1"/>
          <p:cNvSpPr>
            <a:spLocks noGrp="1"/>
          </p:cNvSpPr>
          <p:nvPr>
            <p:ph type="title"/>
          </p:nvPr>
        </p:nvSpPr>
        <p:spPr/>
        <p:txBody>
          <a:bodyPr/>
          <a:lstStyle/>
          <a:p>
            <a:r>
              <a:t>Attacks by Country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 name="Straight Connector 6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title="This slide contains the following visuals: Most attacked target  ,slicer. Please refer to the notes on this slide for details">
            <a:hlinkClick r:id="rId3"/>
          </p:cNvPr>
          <p:cNvPicPr>
            <a:picLocks noChangeAspect="1"/>
          </p:cNvPicPr>
          <p:nvPr/>
        </p:nvPicPr>
        <p:blipFill rotWithShape="1">
          <a:blip r:embed="rId4"/>
          <a:srcRect r="34615" b="2"/>
          <a:stretch/>
        </p:blipFill>
        <p:spPr>
          <a:xfrm>
            <a:off x="888602" y="1261330"/>
            <a:ext cx="8604313" cy="4335340"/>
          </a:xfrm>
          <a:prstGeom prst="rect">
            <a:avLst/>
          </a:prstGeom>
          <a:noFill/>
        </p:spPr>
      </p:pic>
      <p:sp>
        <p:nvSpPr>
          <p:cNvPr id="4" name="Title" hidden="1"/>
          <p:cNvSpPr>
            <a:spLocks noGrp="1"/>
          </p:cNvSpPr>
          <p:nvPr>
            <p:ph type="title"/>
          </p:nvPr>
        </p:nvSpPr>
        <p:spPr/>
        <p:txBody>
          <a:bodyPr/>
          <a:lstStyle/>
          <a:p>
            <a:r>
              <a:t>Target Type per Attacks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title="This slide contains the following visuals: Target Type per Country ,slicer. Please refer to the notes on this slide for details">
            <a:hlinkClick r:id="rId3"/>
          </p:cNvPr>
          <p:cNvPicPr>
            <a:picLocks noChangeAspect="1"/>
          </p:cNvPicPr>
          <p:nvPr/>
        </p:nvPicPr>
        <p:blipFill rotWithShape="1">
          <a:blip r:embed="rId4"/>
          <a:srcRect r="-2" b="1070"/>
          <a:stretch/>
        </p:blipFill>
        <p:spPr>
          <a:xfrm>
            <a:off x="1155556" y="637761"/>
            <a:ext cx="9889765" cy="5576763"/>
          </a:xfrm>
          <a:prstGeom prst="rect">
            <a:avLst/>
          </a:prstGeom>
          <a:noFill/>
        </p:spPr>
      </p:pic>
      <p:sp>
        <p:nvSpPr>
          <p:cNvPr id="4" name="Title" hidden="1"/>
          <p:cNvSpPr>
            <a:spLocks noGrp="1"/>
          </p:cNvSpPr>
          <p:nvPr>
            <p:ph type="title"/>
          </p:nvPr>
        </p:nvSpPr>
        <p:spPr/>
        <p:txBody>
          <a:bodyPr/>
          <a:lstStyle/>
          <a:p>
            <a:r>
              <a:t>Map of attacks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 name="Picture" title="This slide contains the following visuals: Attack method ,Weapon types used. Please refer to the notes on this slide for details">
            <a:hlinkClick r:id="rId3"/>
          </p:cNvPr>
          <p:cNvPicPr>
            <a:picLocks noChangeAspect="1"/>
          </p:cNvPicPr>
          <p:nvPr/>
        </p:nvPicPr>
        <p:blipFill rotWithShape="1">
          <a:blip r:embed="rId4"/>
          <a:srcRect t="2989" b="20066"/>
          <a:stretch/>
        </p:blipFill>
        <p:spPr>
          <a:xfrm>
            <a:off x="985968" y="609600"/>
            <a:ext cx="8288033" cy="3635025"/>
          </a:xfrm>
          <a:prstGeom prst="rect">
            <a:avLst/>
          </a:prstGeom>
          <a:noFill/>
        </p:spPr>
      </p:pic>
      <p:sp>
        <p:nvSpPr>
          <p:cNvPr id="4" name="Title" hidden="1"/>
          <p:cNvSpPr>
            <a:spLocks noGrp="1"/>
          </p:cNvSpPr>
          <p:nvPr>
            <p:ph type="title"/>
          </p:nvPr>
        </p:nvSpPr>
        <p:spPr/>
        <p:txBody>
          <a:bodyPr/>
          <a:lstStyle/>
          <a:p>
            <a:r>
              <a:t>Attack methods used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title="This slide contains the following visuals: Number of kills per Attack type . Please refer to the notes on this slide for details">
            <a:hlinkClick r:id="rId3"/>
          </p:cNvPr>
          <p:cNvPicPr>
            <a:picLocks noChangeAspect="1"/>
          </p:cNvPicPr>
          <p:nvPr/>
        </p:nvPicPr>
        <p:blipFill>
          <a:blip r:embed="rId4"/>
          <a:stretch>
            <a:fillRect/>
          </a:stretch>
        </p:blipFill>
        <p:spPr>
          <a:xfrm>
            <a:off x="413005" y="1135464"/>
            <a:ext cx="8881720" cy="4982536"/>
          </a:xfrm>
          <a:prstGeom prst="rect">
            <a:avLst/>
          </a:prstGeom>
          <a:noFill/>
        </p:spPr>
      </p:pic>
      <p:sp>
        <p:nvSpPr>
          <p:cNvPr id="4" name="Title" hidden="1"/>
          <p:cNvSpPr>
            <a:spLocks noGrp="1"/>
          </p:cNvSpPr>
          <p:nvPr>
            <p:ph type="title"/>
          </p:nvPr>
        </p:nvSpPr>
        <p:spPr/>
        <p:txBody>
          <a:bodyPr/>
          <a:lstStyle/>
          <a:p>
            <a:r>
              <a:t>Number of kills per attack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E461-8A11-331B-8155-25E6A09E5DE1}"/>
              </a:ext>
            </a:extLst>
          </p:cNvPr>
          <p:cNvSpPr>
            <a:spLocks noGrp="1"/>
          </p:cNvSpPr>
          <p:nvPr>
            <p:ph type="title"/>
          </p:nvPr>
        </p:nvSpPr>
        <p:spPr/>
        <p:txBody>
          <a:bodyPr vert="horz" lIns="91440" tIns="45720" rIns="91440" bIns="45720" rtlCol="0">
            <a:normAutofit/>
          </a:bodyPr>
          <a:lstStyle/>
          <a:p>
            <a:r>
              <a:rPr lang="en-US" kern="1200" dirty="0">
                <a:latin typeface="+mj-lt"/>
                <a:ea typeface="+mj-ea"/>
                <a:cs typeface="+mj-cs"/>
              </a:rPr>
              <a:t>Conclusions:</a:t>
            </a:r>
          </a:p>
        </p:txBody>
      </p:sp>
      <p:sp>
        <p:nvSpPr>
          <p:cNvPr id="4" name="Content Placeholder 3">
            <a:extLst>
              <a:ext uri="{FF2B5EF4-FFF2-40B4-BE49-F238E27FC236}">
                <a16:creationId xmlns:a16="http://schemas.microsoft.com/office/drawing/2014/main" id="{CD8178B8-2071-B3A9-7C22-570FDA1F193B}"/>
              </a:ext>
            </a:extLst>
          </p:cNvPr>
          <p:cNvSpPr>
            <a:spLocks noGrp="1"/>
          </p:cNvSpPr>
          <p:nvPr>
            <p:ph idx="1"/>
          </p:nvPr>
        </p:nvSpPr>
        <p:spPr>
          <a:xfrm>
            <a:off x="677334" y="1930400"/>
            <a:ext cx="8596668" cy="4110962"/>
          </a:xfrm>
        </p:spPr>
        <p: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Terrorist attacks has significantly increased over time, with 2014 recording the highest number of attacks since 1970.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trendline indicates a clear upward trend in the frequency of attacks.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recommend that policymakers address the root causes of terrorism and implement effective counterterrorism measures while promoting tolerance and international cooperation.</a:t>
            </a: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8061670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1407</Words>
  <Application>Microsoft Office PowerPoint</Application>
  <PresentationFormat>Widescreen</PresentationFormat>
  <Paragraphs>49</Paragraphs>
  <Slides>15</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Trebuchet MS</vt:lpstr>
      <vt:lpstr>Wingdings 3</vt:lpstr>
      <vt:lpstr>Custom Design</vt:lpstr>
      <vt:lpstr>Facet</vt:lpstr>
      <vt:lpstr>Dawson Brookes – Capstone One Presentation - Analyzing the Global Threat of Terrorism</vt:lpstr>
      <vt:lpstr>Terrorism has become a major global concern with devastating consequences for both individuals and society as a whole</vt:lpstr>
      <vt:lpstr>Trend of attacks over time </vt:lpstr>
      <vt:lpstr>Attacks by Country</vt:lpstr>
      <vt:lpstr>Target Type per Attacks</vt:lpstr>
      <vt:lpstr>Map of attacks</vt:lpstr>
      <vt:lpstr>Attack methods used</vt:lpstr>
      <vt:lpstr>Number of kills per attack type</vt:lpstr>
      <vt:lpstr>Conclusions:</vt:lpstr>
      <vt:lpstr>PowerPoint Presentation</vt:lpstr>
      <vt:lpstr>PowerPoint Presentation</vt:lpstr>
      <vt:lpstr>PowerPoint Presentation</vt:lpstr>
      <vt:lpstr>PowerPoint Presentation</vt:lpstr>
      <vt:lpstr>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Dawson Brookes</cp:lastModifiedBy>
  <cp:revision>11</cp:revision>
  <cp:lastPrinted>2023-04-12T00:31:52Z</cp:lastPrinted>
  <dcterms:created xsi:type="dcterms:W3CDTF">2016-09-04T11:54:55Z</dcterms:created>
  <dcterms:modified xsi:type="dcterms:W3CDTF">2023-04-13T05:14:10Z</dcterms:modified>
</cp:coreProperties>
</file>