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notesMasterIdLst>
    <p:notesMasterId r:id="rId37"/>
  </p:notesMasterIdLst>
  <p:sldIdLst>
    <p:sldId id="256" r:id="rId2"/>
    <p:sldId id="268" r:id="rId3"/>
    <p:sldId id="283" r:id="rId4"/>
    <p:sldId id="280" r:id="rId5"/>
    <p:sldId id="281" r:id="rId6"/>
    <p:sldId id="282" r:id="rId7"/>
    <p:sldId id="290" r:id="rId8"/>
    <p:sldId id="293" r:id="rId9"/>
    <p:sldId id="294" r:id="rId10"/>
    <p:sldId id="295" r:id="rId11"/>
    <p:sldId id="296" r:id="rId12"/>
    <p:sldId id="297" r:id="rId13"/>
    <p:sldId id="298" r:id="rId14"/>
    <p:sldId id="299" r:id="rId15"/>
    <p:sldId id="276" r:id="rId16"/>
    <p:sldId id="300" r:id="rId17"/>
    <p:sldId id="278" r:id="rId18"/>
    <p:sldId id="279" r:id="rId19"/>
    <p:sldId id="284" r:id="rId20"/>
    <p:sldId id="285" r:id="rId21"/>
    <p:sldId id="286" r:id="rId22"/>
    <p:sldId id="287" r:id="rId23"/>
    <p:sldId id="288" r:id="rId24"/>
    <p:sldId id="289" r:id="rId25"/>
    <p:sldId id="291" r:id="rId26"/>
    <p:sldId id="292" r:id="rId27"/>
    <p:sldId id="301" r:id="rId28"/>
    <p:sldId id="277" r:id="rId29"/>
    <p:sldId id="303" r:id="rId30"/>
    <p:sldId id="304" r:id="rId31"/>
    <p:sldId id="305" r:id="rId32"/>
    <p:sldId id="306" r:id="rId33"/>
    <p:sldId id="307" r:id="rId34"/>
    <p:sldId id="302" r:id="rId35"/>
    <p:sldId id="26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94086" autoAdjust="0"/>
  </p:normalViewPr>
  <p:slideViewPr>
    <p:cSldViewPr snapToGrid="0">
      <p:cViewPr varScale="1">
        <p:scale>
          <a:sx n="68" d="100"/>
          <a:sy n="68" d="100"/>
        </p:scale>
        <p:origin x="61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9C6BC2-022D-4956-B4FD-E38D11751A2C}" type="datetimeFigureOut">
              <a:rPr lang="en-GB" smtClean="0"/>
              <a:pPr/>
              <a:t>29/06/18</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26A834-1841-4A91-8985-C064263F0D32}" type="slidenum">
              <a:rPr lang="en-GB" smtClean="0"/>
              <a:pPr/>
              <a:t>‹#›</a:t>
            </a:fld>
            <a:endParaRPr lang="en-GB"/>
          </a:p>
        </p:txBody>
      </p:sp>
    </p:spTree>
    <p:extLst>
      <p:ext uri="{BB962C8B-B14F-4D97-AF65-F5344CB8AC3E}">
        <p14:creationId xmlns:p14="http://schemas.microsoft.com/office/powerpoint/2010/main" val="1518618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mt-MT" dirty="0"/>
              <a:t>The</a:t>
            </a:r>
            <a:r>
              <a:rPr lang="mt-MT" baseline="0" dirty="0"/>
              <a:t> default value for the prompt is white. Try it out.</a:t>
            </a:r>
            <a:endParaRPr lang="en-GB" dirty="0"/>
          </a:p>
        </p:txBody>
      </p:sp>
      <p:sp>
        <p:nvSpPr>
          <p:cNvPr id="4" name="Slide Number Placeholder 3"/>
          <p:cNvSpPr>
            <a:spLocks noGrp="1"/>
          </p:cNvSpPr>
          <p:nvPr>
            <p:ph type="sldNum" sz="quarter" idx="10"/>
          </p:nvPr>
        </p:nvSpPr>
        <p:spPr/>
        <p:txBody>
          <a:bodyPr/>
          <a:lstStyle/>
          <a:p>
            <a:fld id="{0F26A834-1841-4A91-8985-C064263F0D32}" type="slidenum">
              <a:rPr lang="en-GB" smtClean="0"/>
              <a:pPr/>
              <a:t>16</a:t>
            </a:fld>
            <a:endParaRPr lang="en-GB"/>
          </a:p>
        </p:txBody>
      </p:sp>
    </p:spTree>
    <p:extLst>
      <p:ext uri="{BB962C8B-B14F-4D97-AF65-F5344CB8AC3E}">
        <p14:creationId xmlns:p14="http://schemas.microsoft.com/office/powerpoint/2010/main" val="2202795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69829082-E04E-44AA-9AAD-1FC8FB5E84BD}" type="datetimeFigureOut">
              <a:rPr lang="en-US" smtClean="0"/>
              <a:pPr/>
              <a:t>6/29/2018</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C7E1C6FA-D891-4DC5-8EA9-DD5DA0FE63B7}" type="slidenum">
              <a:rPr lang="en-US" smtClean="0"/>
              <a:pPr/>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83449583"/>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829082-E04E-44AA-9AAD-1FC8FB5E84BD}" type="datetimeFigureOut">
              <a:rPr lang="en-US" smtClean="0"/>
              <a:pPr/>
              <a:t>6/29/2018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val="74176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69829082-E04E-44AA-9AAD-1FC8FB5E84BD}" type="datetimeFigureOut">
              <a:rPr lang="en-US" smtClean="0"/>
              <a:pPr/>
              <a:t>6/29/2018</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C7E1C6FA-D891-4DC5-8EA9-DD5DA0FE63B7}" type="slidenum">
              <a:rPr lang="en-US" smtClean="0"/>
              <a:pPr/>
              <a:t>‹#›</a:t>
            </a:fld>
            <a:endParaRPr lang="en-US"/>
          </a:p>
        </p:txBody>
      </p:sp>
      <p:cxnSp>
        <p:nvCxnSpPr>
          <p:cNvPr id="7" name="Straight Connector 6"/>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5859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829082-E04E-44AA-9AAD-1FC8FB5E84BD}" type="datetimeFigureOut">
              <a:rPr lang="en-US" smtClean="0"/>
              <a:pPr/>
              <a:t>6/29/2018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val="14995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69829082-E04E-44AA-9AAD-1FC8FB5E84BD}" type="datetimeFigureOut">
              <a:rPr lang="en-US" smtClean="0"/>
              <a:pPr/>
              <a:t>6/29/2018</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C7E1C6FA-D891-4DC5-8EA9-DD5DA0FE63B7}" type="slidenum">
              <a:rPr lang="en-US" smtClean="0"/>
              <a:pPr/>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4526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829082-E04E-44AA-9AAD-1FC8FB5E84BD}" type="datetimeFigureOut">
              <a:rPr lang="en-US" smtClean="0"/>
              <a:pPr/>
              <a:t>6/29/2018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val="1503449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829082-E04E-44AA-9AAD-1FC8FB5E84BD}" type="datetimeFigureOut">
              <a:rPr lang="en-US" smtClean="0"/>
              <a:pPr/>
              <a:t>6/29/2018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val="871150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829082-E04E-44AA-9AAD-1FC8FB5E84BD}" type="datetimeFigureOut">
              <a:rPr lang="en-US" smtClean="0"/>
              <a:pPr/>
              <a:t>6/29/2018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val="2216012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69829082-E04E-44AA-9AAD-1FC8FB5E84BD}" type="datetimeFigureOut">
              <a:rPr lang="en-US" smtClean="0"/>
              <a:pPr/>
              <a:t>6/29/2018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val="2012670685"/>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69829082-E04E-44AA-9AAD-1FC8FB5E84BD}" type="datetimeFigureOut">
              <a:rPr lang="en-US" smtClean="0"/>
              <a:pPr/>
              <a:t>6/29/2018</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C7E1C6FA-D891-4DC5-8EA9-DD5DA0FE63B7}" type="slidenum">
              <a:rPr lang="en-US" smtClean="0"/>
              <a:pPr/>
              <a:t>‹#›</a:t>
            </a:fld>
            <a:endParaRPr lang="en-US"/>
          </a:p>
        </p:txBody>
      </p:sp>
    </p:spTree>
    <p:extLst>
      <p:ext uri="{BB962C8B-B14F-4D97-AF65-F5344CB8AC3E}">
        <p14:creationId xmlns:p14="http://schemas.microsoft.com/office/powerpoint/2010/main" val="1081570638"/>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69829082-E04E-44AA-9AAD-1FC8FB5E84BD}" type="datetimeFigureOut">
              <a:rPr lang="en-US" smtClean="0"/>
              <a:pPr/>
              <a:t>6/29/2018</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C7E1C6FA-D891-4DC5-8EA9-DD5DA0FE63B7}" type="slidenum">
              <a:rPr lang="en-US" smtClean="0"/>
              <a:pPr/>
              <a:t>‹#›</a:t>
            </a:fld>
            <a:endParaRPr lang="en-US"/>
          </a:p>
        </p:txBody>
      </p:sp>
    </p:spTree>
    <p:extLst>
      <p:ext uri="{BB962C8B-B14F-4D97-AF65-F5344CB8AC3E}">
        <p14:creationId xmlns:p14="http://schemas.microsoft.com/office/powerpoint/2010/main" val="1209295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69829082-E04E-44AA-9AAD-1FC8FB5E84BD}" type="datetimeFigureOut">
              <a:rPr lang="en-US" smtClean="0"/>
              <a:pPr/>
              <a:t>6/29/2018</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C7E1C6FA-D891-4DC5-8EA9-DD5DA0FE63B7}" type="slidenum">
              <a:rPr lang="en-US" smtClean="0"/>
              <a:pPr/>
              <a:t>‹#›</a:t>
            </a:fld>
            <a:endParaRPr lang="en-US"/>
          </a:p>
        </p:txBody>
      </p:sp>
      <p:cxnSp>
        <p:nvCxnSpPr>
          <p:cNvPr id="9" name="Straight Connector 8"/>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508590"/>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Client Side Scripting</a:t>
            </a:r>
          </a:p>
        </p:txBody>
      </p:sp>
      <p:sp>
        <p:nvSpPr>
          <p:cNvPr id="3" name="Subtitle 2"/>
          <p:cNvSpPr>
            <a:spLocks noGrp="1"/>
          </p:cNvSpPr>
          <p:nvPr>
            <p:ph type="subTitle" idx="1"/>
          </p:nvPr>
        </p:nvSpPr>
        <p:spPr/>
        <p:txBody>
          <a:bodyPr/>
          <a:lstStyle/>
          <a:p>
            <a:r>
              <a:rPr lang="mt-MT" dirty="0"/>
              <a:t>Conditional Expressions</a:t>
            </a:r>
            <a:endParaRPr lang="en-US" dirty="0"/>
          </a:p>
        </p:txBody>
      </p:sp>
    </p:spTree>
    <p:extLst>
      <p:ext uri="{BB962C8B-B14F-4D97-AF65-F5344CB8AC3E}">
        <p14:creationId xmlns:p14="http://schemas.microsoft.com/office/powerpoint/2010/main" val="827017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627017"/>
            <a:ext cx="7432766" cy="1502043"/>
          </a:xfrm>
        </p:spPr>
        <p:txBody>
          <a:bodyPr>
            <a:normAutofit/>
          </a:bodyPr>
          <a:lstStyle/>
          <a:p>
            <a:r>
              <a:rPr lang="mt-MT" dirty="0"/>
              <a:t>      			Comparison 				Operators</a:t>
            </a:r>
            <a:endParaRPr lang="en-US" dirty="0"/>
          </a:p>
        </p:txBody>
      </p:sp>
      <p:sp>
        <p:nvSpPr>
          <p:cNvPr id="3" name="Content Placeholder 2"/>
          <p:cNvSpPr>
            <a:spLocks noGrp="1"/>
          </p:cNvSpPr>
          <p:nvPr>
            <p:ph idx="1"/>
          </p:nvPr>
        </p:nvSpPr>
        <p:spPr>
          <a:xfrm>
            <a:off x="287382" y="2194559"/>
            <a:ext cx="7171509" cy="4663441"/>
          </a:xfrm>
        </p:spPr>
        <p:txBody>
          <a:bodyPr>
            <a:normAutofit/>
          </a:bodyPr>
          <a:lstStyle/>
          <a:p>
            <a:endParaRPr lang="en-US" sz="2800" dirty="0"/>
          </a:p>
        </p:txBody>
      </p:sp>
      <p:pic>
        <p:nvPicPr>
          <p:cNvPr id="3074" name="Picture 2"/>
          <p:cNvPicPr>
            <a:picLocks noChangeAspect="1" noChangeArrowheads="1"/>
          </p:cNvPicPr>
          <p:nvPr/>
        </p:nvPicPr>
        <p:blipFill>
          <a:blip r:embed="rId2" cstate="print"/>
          <a:srcRect/>
          <a:stretch>
            <a:fillRect/>
          </a:stretch>
        </p:blipFill>
        <p:spPr bwMode="auto">
          <a:xfrm>
            <a:off x="1418379" y="2429691"/>
            <a:ext cx="9610924" cy="3986486"/>
          </a:xfrm>
          <a:prstGeom prst="rect">
            <a:avLst/>
          </a:prstGeom>
          <a:noFill/>
          <a:ln w="9525">
            <a:noFill/>
            <a:miter lim="800000"/>
            <a:headEnd/>
            <a:tailEnd/>
          </a:ln>
        </p:spPr>
      </p:pic>
    </p:spTree>
    <p:extLst>
      <p:ext uri="{BB962C8B-B14F-4D97-AF65-F5344CB8AC3E}">
        <p14:creationId xmlns:p14="http://schemas.microsoft.com/office/powerpoint/2010/main" val="1240548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627017"/>
            <a:ext cx="7432766" cy="1502043"/>
          </a:xfrm>
        </p:spPr>
        <p:txBody>
          <a:bodyPr>
            <a:normAutofit/>
          </a:bodyPr>
          <a:lstStyle/>
          <a:p>
            <a:r>
              <a:rPr lang="mt-MT" dirty="0"/>
              <a:t>      			Comparison 				Operators</a:t>
            </a:r>
            <a:endParaRPr lang="en-US" dirty="0"/>
          </a:p>
        </p:txBody>
      </p:sp>
      <p:sp>
        <p:nvSpPr>
          <p:cNvPr id="3" name="Content Placeholder 2"/>
          <p:cNvSpPr>
            <a:spLocks noGrp="1"/>
          </p:cNvSpPr>
          <p:nvPr>
            <p:ph idx="1"/>
          </p:nvPr>
        </p:nvSpPr>
        <p:spPr>
          <a:xfrm>
            <a:off x="287382" y="2194559"/>
            <a:ext cx="7171509" cy="4663441"/>
          </a:xfrm>
        </p:spPr>
        <p:txBody>
          <a:bodyPr>
            <a:normAutofit/>
          </a:bodyPr>
          <a:lstStyle/>
          <a:p>
            <a:endParaRPr lang="en-US" sz="2800" dirty="0"/>
          </a:p>
        </p:txBody>
      </p:sp>
      <p:pic>
        <p:nvPicPr>
          <p:cNvPr id="4098" name="Picture 2"/>
          <p:cNvPicPr>
            <a:picLocks noChangeAspect="1" noChangeArrowheads="1"/>
          </p:cNvPicPr>
          <p:nvPr/>
        </p:nvPicPr>
        <p:blipFill>
          <a:blip r:embed="rId2" cstate="print"/>
          <a:srcRect/>
          <a:stretch>
            <a:fillRect/>
          </a:stretch>
        </p:blipFill>
        <p:spPr bwMode="auto">
          <a:xfrm>
            <a:off x="870655" y="2495006"/>
            <a:ext cx="10447204" cy="4010296"/>
          </a:xfrm>
          <a:prstGeom prst="rect">
            <a:avLst/>
          </a:prstGeom>
          <a:noFill/>
          <a:ln w="9525">
            <a:noFill/>
            <a:miter lim="800000"/>
            <a:headEnd/>
            <a:tailEnd/>
          </a:ln>
        </p:spPr>
      </p:pic>
    </p:spTree>
    <p:extLst>
      <p:ext uri="{BB962C8B-B14F-4D97-AF65-F5344CB8AC3E}">
        <p14:creationId xmlns:p14="http://schemas.microsoft.com/office/powerpoint/2010/main" val="1240548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627017"/>
            <a:ext cx="7432766" cy="1502043"/>
          </a:xfrm>
        </p:spPr>
        <p:txBody>
          <a:bodyPr>
            <a:normAutofit/>
          </a:bodyPr>
          <a:lstStyle/>
          <a:p>
            <a:r>
              <a:rPr lang="mt-MT" dirty="0"/>
              <a:t>      	</a:t>
            </a:r>
            <a:r>
              <a:rPr lang="en-US" dirty="0"/>
              <a:t>Assignment versus </a:t>
            </a:r>
            <a:r>
              <a:rPr lang="mt-MT" dirty="0"/>
              <a:t>		</a:t>
            </a:r>
            <a:r>
              <a:rPr lang="en-US" dirty="0"/>
              <a:t>Comparison </a:t>
            </a:r>
          </a:p>
        </p:txBody>
      </p:sp>
      <p:sp>
        <p:nvSpPr>
          <p:cNvPr id="3" name="Content Placeholder 2"/>
          <p:cNvSpPr>
            <a:spLocks noGrp="1"/>
          </p:cNvSpPr>
          <p:nvPr>
            <p:ph idx="1"/>
          </p:nvPr>
        </p:nvSpPr>
        <p:spPr>
          <a:xfrm>
            <a:off x="287382" y="2299063"/>
            <a:ext cx="11443064" cy="4193177"/>
          </a:xfrm>
        </p:spPr>
        <p:txBody>
          <a:bodyPr>
            <a:normAutofit lnSpcReduction="10000"/>
          </a:bodyPr>
          <a:lstStyle/>
          <a:p>
            <a:r>
              <a:rPr lang="en-US" sz="2800" dirty="0"/>
              <a:t>One very important point </a:t>
            </a:r>
            <a:r>
              <a:rPr lang="mt-MT" sz="2800" dirty="0"/>
              <a:t>to keep in mind </a:t>
            </a:r>
            <a:r>
              <a:rPr lang="en-US" sz="2800" dirty="0"/>
              <a:t>is the ease with which the assignment operator (</a:t>
            </a:r>
            <a:r>
              <a:rPr lang="en-US" sz="2800" b="1" dirty="0">
                <a:solidFill>
                  <a:schemeClr val="accent2"/>
                </a:solidFill>
              </a:rPr>
              <a:t>=</a:t>
            </a:r>
            <a:r>
              <a:rPr lang="en-US" sz="2800" dirty="0"/>
              <a:t>) and the comparison operator (</a:t>
            </a:r>
            <a:r>
              <a:rPr lang="en-US" sz="2800" b="1" dirty="0">
                <a:solidFill>
                  <a:schemeClr val="accent2"/>
                </a:solidFill>
              </a:rPr>
              <a:t>==</a:t>
            </a:r>
            <a:r>
              <a:rPr lang="en-US" sz="2800" dirty="0"/>
              <a:t>) can be mixed up</a:t>
            </a:r>
            <a:endParaRPr lang="mt-MT" sz="2800" dirty="0"/>
          </a:p>
          <a:p>
            <a:endParaRPr lang="mt-MT" sz="2800" dirty="0"/>
          </a:p>
          <a:p>
            <a:r>
              <a:rPr lang="en-US" sz="2800" dirty="0"/>
              <a:t>Remember that the </a:t>
            </a:r>
            <a:r>
              <a:rPr lang="en-US" sz="2800" b="1" dirty="0">
                <a:solidFill>
                  <a:schemeClr val="accent2"/>
                </a:solidFill>
              </a:rPr>
              <a:t>=</a:t>
            </a:r>
            <a:r>
              <a:rPr lang="en-US" sz="2800" dirty="0"/>
              <a:t> operator assigns a value to a variable and that the </a:t>
            </a:r>
            <a:r>
              <a:rPr lang="en-US" sz="2800" b="1" dirty="0">
                <a:solidFill>
                  <a:schemeClr val="accent2"/>
                </a:solidFill>
              </a:rPr>
              <a:t>==</a:t>
            </a:r>
            <a:r>
              <a:rPr lang="en-US" sz="2800" dirty="0"/>
              <a:t> operator compares the value of two variables</a:t>
            </a:r>
            <a:endParaRPr lang="mt-MT" sz="2800" dirty="0"/>
          </a:p>
          <a:p>
            <a:endParaRPr lang="mt-MT" sz="2800" dirty="0"/>
          </a:p>
          <a:p>
            <a:r>
              <a:rPr lang="en-US" sz="2800" dirty="0"/>
              <a:t>Even when you have this idea clear, it’s amazingly easy to put one equals sign where you meant to put two</a:t>
            </a:r>
            <a:r>
              <a:rPr lang="mt-MT" sz="2800" dirty="0"/>
              <a:t>!!</a:t>
            </a:r>
            <a:endParaRPr lang="en-US" sz="2800" dirty="0"/>
          </a:p>
        </p:txBody>
      </p:sp>
    </p:spTree>
    <p:extLst>
      <p:ext uri="{BB962C8B-B14F-4D97-AF65-F5344CB8AC3E}">
        <p14:creationId xmlns:p14="http://schemas.microsoft.com/office/powerpoint/2010/main" val="1240548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1267097"/>
            <a:ext cx="7432766" cy="861963"/>
          </a:xfrm>
        </p:spPr>
        <p:txBody>
          <a:bodyPr>
            <a:normAutofit/>
          </a:bodyPr>
          <a:lstStyle/>
          <a:p>
            <a:r>
              <a:rPr lang="mt-MT" dirty="0"/>
              <a:t>      	    Logical Operators</a:t>
            </a:r>
            <a:endParaRPr lang="en-US" dirty="0"/>
          </a:p>
        </p:txBody>
      </p:sp>
      <p:sp>
        <p:nvSpPr>
          <p:cNvPr id="3" name="Content Placeholder 2"/>
          <p:cNvSpPr>
            <a:spLocks noGrp="1"/>
          </p:cNvSpPr>
          <p:nvPr>
            <p:ph idx="1"/>
          </p:nvPr>
        </p:nvSpPr>
        <p:spPr>
          <a:xfrm>
            <a:off x="287382" y="2299063"/>
            <a:ext cx="5120641" cy="4193177"/>
          </a:xfrm>
        </p:spPr>
        <p:txBody>
          <a:bodyPr>
            <a:normAutofit/>
          </a:bodyPr>
          <a:lstStyle/>
          <a:p>
            <a:r>
              <a:rPr lang="mt-MT" sz="2800" dirty="0"/>
              <a:t>Comparison operators return </a:t>
            </a:r>
            <a:r>
              <a:rPr lang="mt-MT" sz="2800" i="1" dirty="0"/>
              <a:t>true </a:t>
            </a:r>
            <a:r>
              <a:rPr lang="mt-MT" sz="2800" dirty="0"/>
              <a:t>or </a:t>
            </a:r>
            <a:r>
              <a:rPr lang="mt-MT" sz="2800" i="1" dirty="0"/>
              <a:t>false </a:t>
            </a:r>
            <a:r>
              <a:rPr lang="mt-MT" sz="2800" dirty="0"/>
              <a:t>values</a:t>
            </a:r>
          </a:p>
          <a:p>
            <a:endParaRPr lang="mt-MT" sz="2800" dirty="0"/>
          </a:p>
          <a:p>
            <a:r>
              <a:rPr lang="mt-MT" sz="2800" dirty="0"/>
              <a:t>Logical operators allow you to compare the results of more than one comparison operator</a:t>
            </a:r>
            <a:endParaRPr lang="en-US" sz="2800" dirty="0"/>
          </a:p>
        </p:txBody>
      </p:sp>
      <p:pic>
        <p:nvPicPr>
          <p:cNvPr id="5122" name="Picture 2"/>
          <p:cNvPicPr>
            <a:picLocks noChangeAspect="1" noChangeArrowheads="1"/>
          </p:cNvPicPr>
          <p:nvPr/>
        </p:nvPicPr>
        <p:blipFill>
          <a:blip r:embed="rId2" cstate="print"/>
          <a:srcRect/>
          <a:stretch>
            <a:fillRect/>
          </a:stretch>
        </p:blipFill>
        <p:spPr bwMode="auto">
          <a:xfrm>
            <a:off x="5460275" y="2837904"/>
            <a:ext cx="6483532" cy="3241767"/>
          </a:xfrm>
          <a:prstGeom prst="rect">
            <a:avLst/>
          </a:prstGeom>
          <a:noFill/>
          <a:ln w="9525">
            <a:noFill/>
            <a:miter lim="800000"/>
            <a:headEnd/>
            <a:tailEnd/>
          </a:ln>
        </p:spPr>
      </p:pic>
    </p:spTree>
    <p:extLst>
      <p:ext uri="{BB962C8B-B14F-4D97-AF65-F5344CB8AC3E}">
        <p14:creationId xmlns:p14="http://schemas.microsoft.com/office/powerpoint/2010/main" val="1240548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1267097"/>
            <a:ext cx="7432766" cy="861963"/>
          </a:xfrm>
        </p:spPr>
        <p:txBody>
          <a:bodyPr>
            <a:normAutofit/>
          </a:bodyPr>
          <a:lstStyle/>
          <a:p>
            <a:r>
              <a:rPr lang="mt-MT" dirty="0"/>
              <a:t>      	    Logical Operators</a:t>
            </a:r>
            <a:endParaRPr lang="en-US" dirty="0"/>
          </a:p>
        </p:txBody>
      </p:sp>
      <p:sp>
        <p:nvSpPr>
          <p:cNvPr id="5" name="Content Placeholder 4"/>
          <p:cNvSpPr>
            <a:spLocks noGrp="1"/>
          </p:cNvSpPr>
          <p:nvPr>
            <p:ph idx="1"/>
          </p:nvPr>
        </p:nvSpPr>
        <p:spPr/>
        <p:txBody>
          <a:bodyPr/>
          <a:lstStyle/>
          <a:p>
            <a:endParaRPr lang="en-GB" dirty="0"/>
          </a:p>
        </p:txBody>
      </p:sp>
      <p:pic>
        <p:nvPicPr>
          <p:cNvPr id="6147" name="Picture 3"/>
          <p:cNvPicPr>
            <a:picLocks noChangeAspect="1" noChangeArrowheads="1"/>
          </p:cNvPicPr>
          <p:nvPr/>
        </p:nvPicPr>
        <p:blipFill>
          <a:blip r:embed="rId2" cstate="print"/>
          <a:srcRect/>
          <a:stretch>
            <a:fillRect/>
          </a:stretch>
        </p:blipFill>
        <p:spPr bwMode="auto">
          <a:xfrm>
            <a:off x="1828801" y="2226876"/>
            <a:ext cx="8399415" cy="3011737"/>
          </a:xfrm>
          <a:prstGeom prst="rect">
            <a:avLst/>
          </a:prstGeom>
          <a:noFill/>
          <a:ln w="9525">
            <a:noFill/>
            <a:miter lim="800000"/>
            <a:headEnd/>
            <a:tailEnd/>
          </a:ln>
        </p:spPr>
      </p:pic>
      <p:pic>
        <p:nvPicPr>
          <p:cNvPr id="6148" name="Picture 4"/>
          <p:cNvPicPr>
            <a:picLocks noChangeAspect="1" noChangeArrowheads="1"/>
          </p:cNvPicPr>
          <p:nvPr/>
        </p:nvPicPr>
        <p:blipFill>
          <a:blip r:embed="rId3" cstate="print"/>
          <a:srcRect r="467"/>
          <a:stretch>
            <a:fillRect/>
          </a:stretch>
        </p:blipFill>
        <p:spPr bwMode="auto">
          <a:xfrm>
            <a:off x="1827166" y="5229900"/>
            <a:ext cx="8401051" cy="1419096"/>
          </a:xfrm>
          <a:prstGeom prst="rect">
            <a:avLst/>
          </a:prstGeom>
          <a:noFill/>
          <a:ln w="9525">
            <a:noFill/>
            <a:miter lim="800000"/>
            <a:headEnd/>
            <a:tailEnd/>
          </a:ln>
        </p:spPr>
      </p:pic>
    </p:spTree>
    <p:extLst>
      <p:ext uri="{BB962C8B-B14F-4D97-AF65-F5344CB8AC3E}">
        <p14:creationId xmlns:p14="http://schemas.microsoft.com/office/powerpoint/2010/main" val="1240548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0715" y="888272"/>
            <a:ext cx="5029214" cy="1188536"/>
          </a:xfrm>
        </p:spPr>
        <p:txBody>
          <a:bodyPr>
            <a:normAutofit fontScale="90000"/>
          </a:bodyPr>
          <a:lstStyle/>
          <a:p>
            <a:r>
              <a:rPr lang="mt-MT" dirty="0"/>
              <a:t>	</a:t>
            </a:r>
            <a:r>
              <a:rPr lang="mt-MT"/>
              <a:t>	 </a:t>
            </a:r>
            <a:br>
              <a:rPr lang="mt-MT" dirty="0"/>
            </a:br>
            <a:r>
              <a:rPr lang="mt-MT" dirty="0"/>
              <a:t>		Practice</a:t>
            </a:r>
            <a:endParaRPr lang="en-US" dirty="0"/>
          </a:p>
        </p:txBody>
      </p:sp>
      <p:sp>
        <p:nvSpPr>
          <p:cNvPr id="3" name="Content Placeholder 2"/>
          <p:cNvSpPr>
            <a:spLocks noGrp="1"/>
          </p:cNvSpPr>
          <p:nvPr>
            <p:ph idx="1"/>
          </p:nvPr>
        </p:nvSpPr>
        <p:spPr>
          <a:xfrm>
            <a:off x="165099" y="2325190"/>
            <a:ext cx="11343278" cy="4454434"/>
          </a:xfrm>
        </p:spPr>
        <p:txBody>
          <a:bodyPr>
            <a:normAutofit/>
          </a:bodyPr>
          <a:lstStyle/>
          <a:p>
            <a:pPr marL="0" indent="0" algn="ctr">
              <a:buNone/>
              <a:defRPr/>
            </a:pPr>
            <a:r>
              <a:rPr lang="mt-MT" sz="2800" dirty="0"/>
              <a:t>Access Moodle and work out </a:t>
            </a:r>
            <a:r>
              <a:rPr lang="mt-MT" sz="2800" b="1" dirty="0"/>
              <a:t>Worksheet </a:t>
            </a:r>
            <a:r>
              <a:rPr lang="en-US" sz="2800" b="1"/>
              <a:t>7</a:t>
            </a:r>
            <a:endParaRPr lang="en-US" sz="2800" b="1" dirty="0"/>
          </a:p>
        </p:txBody>
      </p:sp>
      <p:pic>
        <p:nvPicPr>
          <p:cNvPr id="5" name="Picture 4" descr="https://tracker.moodle.org/secure/attachment/29098/logo-trans-4045x1000.png"/>
          <p:cNvPicPr>
            <a:picLocks noChangeAspect="1" noChangeArrowheads="1"/>
          </p:cNvPicPr>
          <p:nvPr/>
        </p:nvPicPr>
        <p:blipFill>
          <a:blip r:embed="rId2" cstate="print"/>
          <a:srcRect/>
          <a:stretch>
            <a:fillRect/>
          </a:stretch>
        </p:blipFill>
        <p:spPr bwMode="auto">
          <a:xfrm>
            <a:off x="3143795" y="4046869"/>
            <a:ext cx="6756400" cy="1670309"/>
          </a:xfrm>
          <a:prstGeom prst="rect">
            <a:avLst/>
          </a:prstGeom>
          <a:noFill/>
        </p:spPr>
      </p:pic>
      <p:pic>
        <p:nvPicPr>
          <p:cNvPr id="6" name="Picture 2" descr="http://rs577.pbsrc.com/albums/ss215/csnszhb/programmer.gif~c200"/>
          <p:cNvPicPr>
            <a:picLocks noChangeAspect="1" noChangeArrowheads="1" noCrop="1"/>
          </p:cNvPicPr>
          <p:nvPr/>
        </p:nvPicPr>
        <p:blipFill>
          <a:blip r:embed="rId3" cstate="print"/>
          <a:srcRect/>
          <a:stretch>
            <a:fillRect/>
          </a:stretch>
        </p:blipFill>
        <p:spPr bwMode="auto">
          <a:xfrm>
            <a:off x="609601" y="291738"/>
            <a:ext cx="1905000" cy="1905000"/>
          </a:xfrm>
          <a:prstGeom prst="rect">
            <a:avLst/>
          </a:prstGeom>
          <a:noFill/>
        </p:spPr>
      </p:pic>
    </p:spTree>
    <p:extLst>
      <p:ext uri="{BB962C8B-B14F-4D97-AF65-F5344CB8AC3E}">
        <p14:creationId xmlns:p14="http://schemas.microsoft.com/office/powerpoint/2010/main" val="1240548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1240971"/>
            <a:ext cx="7432766" cy="888089"/>
          </a:xfrm>
        </p:spPr>
        <p:txBody>
          <a:bodyPr>
            <a:normAutofit/>
          </a:bodyPr>
          <a:lstStyle/>
          <a:p>
            <a:r>
              <a:rPr lang="mt-MT" dirty="0"/>
              <a:t>		     Switch Statments</a:t>
            </a:r>
            <a:endParaRPr lang="en-US" dirty="0"/>
          </a:p>
        </p:txBody>
      </p:sp>
      <p:sp>
        <p:nvSpPr>
          <p:cNvPr id="3" name="Content Placeholder 2"/>
          <p:cNvSpPr>
            <a:spLocks noGrp="1"/>
          </p:cNvSpPr>
          <p:nvPr>
            <p:ph idx="1"/>
          </p:nvPr>
        </p:nvSpPr>
        <p:spPr>
          <a:xfrm>
            <a:off x="0" y="2216728"/>
            <a:ext cx="5805055" cy="4641272"/>
          </a:xfrm>
        </p:spPr>
        <p:txBody>
          <a:bodyPr>
            <a:normAutofit fontScale="85000" lnSpcReduction="20000"/>
          </a:bodyPr>
          <a:lstStyle/>
          <a:p>
            <a:r>
              <a:rPr lang="en-US" sz="2800" dirty="0"/>
              <a:t>A switch statement starts with a variable called the switch value</a:t>
            </a:r>
            <a:endParaRPr lang="mt-MT" sz="2800" dirty="0"/>
          </a:p>
          <a:p>
            <a:r>
              <a:rPr lang="en-US" sz="2800" dirty="0"/>
              <a:t>The switch keyword can be used when a single value is to be examined and, based on its value, there could be several outcomes</a:t>
            </a:r>
            <a:endParaRPr lang="mt-MT" sz="2800" dirty="0"/>
          </a:p>
          <a:p>
            <a:r>
              <a:rPr lang="en-US" sz="2800" dirty="0"/>
              <a:t>Each case indicates a possible value for this variable and the code that should run if the variable matches that value. </a:t>
            </a:r>
            <a:endParaRPr lang="mt-MT" sz="2800" dirty="0"/>
          </a:p>
          <a:p>
            <a:r>
              <a:rPr lang="en-US" sz="2800" dirty="0"/>
              <a:t>Consider </a:t>
            </a:r>
            <a:r>
              <a:rPr lang="mt-MT" sz="2800" dirty="0"/>
              <a:t>this </a:t>
            </a:r>
            <a:r>
              <a:rPr lang="en-US" sz="2800" dirty="0"/>
              <a:t>example, in which the user is prompted to select a color for the car that he or she is purchasing</a:t>
            </a:r>
          </a:p>
        </p:txBody>
      </p:sp>
      <p:pic>
        <p:nvPicPr>
          <p:cNvPr id="7170" name="Picture 2"/>
          <p:cNvPicPr>
            <a:picLocks noChangeAspect="1" noChangeArrowheads="1"/>
          </p:cNvPicPr>
          <p:nvPr/>
        </p:nvPicPr>
        <p:blipFill>
          <a:blip r:embed="rId3" cstate="print"/>
          <a:srcRect r="3794"/>
          <a:stretch>
            <a:fillRect/>
          </a:stretch>
        </p:blipFill>
        <p:spPr bwMode="auto">
          <a:xfrm>
            <a:off x="5652657" y="2699817"/>
            <a:ext cx="6442364" cy="3235212"/>
          </a:xfrm>
          <a:prstGeom prst="rect">
            <a:avLst/>
          </a:prstGeom>
          <a:noFill/>
          <a:ln w="9525">
            <a:noFill/>
            <a:miter lim="800000"/>
            <a:headEnd/>
            <a:tailEnd/>
          </a:ln>
        </p:spPr>
      </p:pic>
    </p:spTree>
    <p:extLst>
      <p:ext uri="{BB962C8B-B14F-4D97-AF65-F5344CB8AC3E}">
        <p14:creationId xmlns:p14="http://schemas.microsoft.com/office/powerpoint/2010/main" val="1240548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1223492"/>
            <a:ext cx="7432766" cy="905567"/>
          </a:xfrm>
        </p:spPr>
        <p:txBody>
          <a:bodyPr>
            <a:normAutofit/>
          </a:bodyPr>
          <a:lstStyle/>
          <a:p>
            <a:r>
              <a:rPr lang="en-US" dirty="0"/>
              <a:t>	</a:t>
            </a:r>
            <a:r>
              <a:rPr lang="mt-MT" dirty="0"/>
              <a:t>			   </a:t>
            </a:r>
            <a:r>
              <a:rPr lang="en-US" dirty="0"/>
              <a:t>  Validation</a:t>
            </a:r>
          </a:p>
        </p:txBody>
      </p:sp>
      <p:sp>
        <p:nvSpPr>
          <p:cNvPr id="3" name="Content Placeholder 2"/>
          <p:cNvSpPr>
            <a:spLocks noGrp="1"/>
          </p:cNvSpPr>
          <p:nvPr>
            <p:ph idx="1"/>
          </p:nvPr>
        </p:nvSpPr>
        <p:spPr>
          <a:xfrm>
            <a:off x="165100" y="2259874"/>
            <a:ext cx="11899900" cy="4389120"/>
          </a:xfrm>
        </p:spPr>
        <p:txBody>
          <a:bodyPr>
            <a:normAutofit fontScale="92500"/>
          </a:bodyPr>
          <a:lstStyle/>
          <a:p>
            <a:r>
              <a:rPr lang="en-US" sz="2400" dirty="0"/>
              <a:t>Validation of user input is probably one of the most common uses of decision making in JavaScript</a:t>
            </a:r>
            <a:endParaRPr lang="mt-MT" sz="2400" dirty="0"/>
          </a:p>
          <a:p>
            <a:r>
              <a:rPr lang="en-US" sz="2400" dirty="0"/>
              <a:t>Data validation is the process of ensuring that a program operates on clean, correct and useful data. </a:t>
            </a:r>
          </a:p>
          <a:p>
            <a:r>
              <a:rPr lang="en-US" sz="2400" dirty="0"/>
              <a:t>Functions are created for:</a:t>
            </a:r>
          </a:p>
          <a:p>
            <a:pPr lvl="1"/>
            <a:r>
              <a:rPr lang="en-US" sz="2200" dirty="0"/>
              <a:t>Validation rules</a:t>
            </a:r>
          </a:p>
          <a:p>
            <a:pPr lvl="1"/>
            <a:r>
              <a:rPr lang="en-US" sz="2200" dirty="0"/>
              <a:t>Validation constraints</a:t>
            </a:r>
          </a:p>
          <a:p>
            <a:pPr lvl="1"/>
            <a:r>
              <a:rPr lang="en-US" sz="2200" dirty="0"/>
              <a:t>Check routines</a:t>
            </a:r>
          </a:p>
          <a:p>
            <a:pPr marL="320040" lvl="1" indent="0">
              <a:buNone/>
            </a:pPr>
            <a:r>
              <a:rPr lang="en-US" sz="2200" dirty="0"/>
              <a:t>These check for correctness, meaningfulness, and security of data that are input to the system</a:t>
            </a:r>
            <a:endParaRPr lang="en-US" sz="2400" dirty="0"/>
          </a:p>
          <a:p>
            <a:r>
              <a:rPr lang="en-US" sz="2400" dirty="0"/>
              <a:t>Validation is the process of checking data against a standard or requirement</a:t>
            </a:r>
          </a:p>
          <a:p>
            <a:r>
              <a:rPr lang="en-US" sz="2400" dirty="0"/>
              <a:t>An example would be checking data entered by a web user (form validation)</a:t>
            </a:r>
          </a:p>
        </p:txBody>
      </p:sp>
    </p:spTree>
    <p:extLst>
      <p:ext uri="{BB962C8B-B14F-4D97-AF65-F5344CB8AC3E}">
        <p14:creationId xmlns:p14="http://schemas.microsoft.com/office/powerpoint/2010/main" val="3610785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8502" y="406400"/>
            <a:ext cx="7617097" cy="1582959"/>
          </a:xfrm>
        </p:spPr>
        <p:txBody>
          <a:bodyPr>
            <a:normAutofit/>
          </a:bodyPr>
          <a:lstStyle/>
          <a:p>
            <a:r>
              <a:rPr lang="en-US" dirty="0"/>
              <a:t>	</a:t>
            </a:r>
            <a:r>
              <a:rPr lang="mt-MT" dirty="0"/>
              <a:t>			   </a:t>
            </a:r>
            <a:r>
              <a:rPr lang="en-US" dirty="0"/>
              <a:t>   Types of</a:t>
            </a:r>
            <a:br>
              <a:rPr lang="en-US" dirty="0"/>
            </a:br>
            <a:r>
              <a:rPr lang="en-US" dirty="0"/>
              <a:t>				      Validation</a:t>
            </a:r>
          </a:p>
        </p:txBody>
      </p:sp>
      <p:sp>
        <p:nvSpPr>
          <p:cNvPr id="3" name="Content Placeholder 2"/>
          <p:cNvSpPr>
            <a:spLocks noGrp="1"/>
          </p:cNvSpPr>
          <p:nvPr>
            <p:ph idx="1"/>
          </p:nvPr>
        </p:nvSpPr>
        <p:spPr>
          <a:xfrm>
            <a:off x="165100" y="2259874"/>
            <a:ext cx="11899900" cy="4407626"/>
          </a:xfrm>
        </p:spPr>
        <p:txBody>
          <a:bodyPr>
            <a:normAutofit/>
          </a:bodyPr>
          <a:lstStyle/>
          <a:p>
            <a:r>
              <a:rPr lang="en-US" sz="3600" dirty="0"/>
              <a:t>There are different forms of validation:</a:t>
            </a:r>
          </a:p>
          <a:p>
            <a:pPr marL="0" indent="0">
              <a:buNone/>
            </a:pPr>
            <a:endParaRPr lang="en-US" sz="2800" dirty="0"/>
          </a:p>
          <a:p>
            <a:pPr lvl="1">
              <a:buFont typeface="Arial" panose="020B0604020202020204" pitchFamily="34" charset="0"/>
              <a:buChar char="•"/>
            </a:pPr>
            <a:r>
              <a:rPr lang="en-US" sz="2800" dirty="0"/>
              <a:t>Data type validation</a:t>
            </a:r>
          </a:p>
          <a:p>
            <a:pPr lvl="1">
              <a:buFont typeface="Arial" panose="020B0604020202020204" pitchFamily="34" charset="0"/>
              <a:buChar char="•"/>
            </a:pPr>
            <a:r>
              <a:rPr lang="en-US" sz="2800" dirty="0"/>
              <a:t>Range and constraint validation</a:t>
            </a:r>
          </a:p>
          <a:p>
            <a:pPr lvl="1">
              <a:buFont typeface="Arial" panose="020B0604020202020204" pitchFamily="34" charset="0"/>
              <a:buChar char="•"/>
            </a:pPr>
            <a:r>
              <a:rPr lang="en-US" sz="2800" dirty="0"/>
              <a:t>Code and Cross-reference validation</a:t>
            </a:r>
          </a:p>
        </p:txBody>
      </p:sp>
    </p:spTree>
    <p:extLst>
      <p:ext uri="{BB962C8B-B14F-4D97-AF65-F5344CB8AC3E}">
        <p14:creationId xmlns:p14="http://schemas.microsoft.com/office/powerpoint/2010/main" val="533696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8502" y="1117600"/>
            <a:ext cx="7617097" cy="871759"/>
          </a:xfrm>
        </p:spPr>
        <p:txBody>
          <a:bodyPr>
            <a:normAutofit fontScale="90000"/>
          </a:bodyPr>
          <a:lstStyle/>
          <a:p>
            <a:r>
              <a:rPr lang="en-US" dirty="0"/>
              <a:t>	         Data Type Validation</a:t>
            </a:r>
          </a:p>
        </p:txBody>
      </p:sp>
      <p:sp>
        <p:nvSpPr>
          <p:cNvPr id="3" name="Content Placeholder 2"/>
          <p:cNvSpPr>
            <a:spLocks noGrp="1"/>
          </p:cNvSpPr>
          <p:nvPr>
            <p:ph idx="1"/>
          </p:nvPr>
        </p:nvSpPr>
        <p:spPr>
          <a:xfrm>
            <a:off x="165100" y="2259874"/>
            <a:ext cx="11899900" cy="4407626"/>
          </a:xfrm>
        </p:spPr>
        <p:txBody>
          <a:bodyPr>
            <a:normAutofit fontScale="85000" lnSpcReduction="20000"/>
          </a:bodyPr>
          <a:lstStyle/>
          <a:p>
            <a:r>
              <a:rPr lang="en-US" sz="2800" dirty="0"/>
              <a:t>Data type validation verifies that the individual characters provided through user input are consistent with the expected characters of one or more known primitive data types</a:t>
            </a:r>
          </a:p>
          <a:p>
            <a:pPr lvl="1"/>
            <a:r>
              <a:rPr lang="en-US" sz="2600" dirty="0"/>
              <a:t>For example, many database systems allow the specification of the following primitive data types: integer; float (decimal); or string</a:t>
            </a:r>
            <a:endParaRPr lang="en-US" sz="2800" dirty="0"/>
          </a:p>
          <a:p>
            <a:r>
              <a:rPr lang="en-US" sz="2800" dirty="0"/>
              <a:t>Similarly, telephone numbers are routinely expected to include the digits and possibly the characters +, -, (, and ) (plus, minus, and parentheses)</a:t>
            </a:r>
          </a:p>
          <a:p>
            <a:r>
              <a:rPr lang="en-US" sz="2800" dirty="0"/>
              <a:t>A more sophisticated data validation routine would check to see the user had entered a valid country code</a:t>
            </a:r>
          </a:p>
          <a:p>
            <a:r>
              <a:rPr lang="en-US" sz="2800" dirty="0"/>
              <a:t>A validation process involves two distinct steps: </a:t>
            </a:r>
          </a:p>
          <a:p>
            <a:pPr lvl="1"/>
            <a:r>
              <a:rPr lang="en-US" sz="2600" dirty="0"/>
              <a:t>Validation Check: uses one or more computational rules to determine if the data is valid</a:t>
            </a:r>
          </a:p>
          <a:p>
            <a:pPr lvl="1"/>
            <a:r>
              <a:rPr lang="en-US" sz="2600" dirty="0"/>
              <a:t>Post-Check action: sends feedback to help enforce validation</a:t>
            </a:r>
          </a:p>
        </p:txBody>
      </p:sp>
    </p:spTree>
    <p:extLst>
      <p:ext uri="{BB962C8B-B14F-4D97-AF65-F5344CB8AC3E}">
        <p14:creationId xmlns:p14="http://schemas.microsoft.com/office/powerpoint/2010/main" val="3313102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627017"/>
            <a:ext cx="7432766" cy="1502043"/>
          </a:xfrm>
        </p:spPr>
        <p:txBody>
          <a:bodyPr>
            <a:normAutofit/>
          </a:bodyPr>
          <a:lstStyle/>
          <a:p>
            <a:r>
              <a:rPr lang="en-US" dirty="0"/>
              <a:t>	</a:t>
            </a:r>
            <a:r>
              <a:rPr lang="mt-MT" dirty="0"/>
              <a:t>			   Conditional </a:t>
            </a:r>
            <a:br>
              <a:rPr lang="mt-MT" dirty="0"/>
            </a:br>
            <a:r>
              <a:rPr lang="mt-MT" dirty="0"/>
              <a:t>				   Expressions</a:t>
            </a:r>
            <a:endParaRPr lang="en-US" dirty="0"/>
          </a:p>
        </p:txBody>
      </p:sp>
      <p:sp>
        <p:nvSpPr>
          <p:cNvPr id="3" name="Content Placeholder 2"/>
          <p:cNvSpPr>
            <a:spLocks noGrp="1"/>
          </p:cNvSpPr>
          <p:nvPr>
            <p:ph idx="1"/>
          </p:nvPr>
        </p:nvSpPr>
        <p:spPr>
          <a:xfrm>
            <a:off x="165100" y="2259874"/>
            <a:ext cx="11899900" cy="4407626"/>
          </a:xfrm>
        </p:spPr>
        <p:txBody>
          <a:bodyPr>
            <a:normAutofit lnSpcReduction="10000"/>
          </a:bodyPr>
          <a:lstStyle/>
          <a:p>
            <a:r>
              <a:rPr lang="en-US" sz="2400" dirty="0" err="1"/>
              <a:t>Javascript</a:t>
            </a:r>
            <a:r>
              <a:rPr lang="en-US" sz="2400" dirty="0"/>
              <a:t> is a sequential programming language</a:t>
            </a:r>
            <a:endParaRPr lang="mt-MT" sz="2400" dirty="0"/>
          </a:p>
          <a:p>
            <a:pPr lvl="1"/>
            <a:r>
              <a:rPr lang="mt-MT" sz="2200" dirty="0"/>
              <a:t>Meaning </a:t>
            </a:r>
            <a:r>
              <a:rPr lang="en-US" sz="2200" dirty="0"/>
              <a:t>that every line of code is executed from top to bottom</a:t>
            </a:r>
            <a:endParaRPr lang="mt-MT" sz="2200" dirty="0"/>
          </a:p>
          <a:p>
            <a:r>
              <a:rPr lang="mt-MT" sz="2400" dirty="0"/>
              <a:t>However there are cases where</a:t>
            </a:r>
            <a:r>
              <a:rPr lang="en-US" sz="2400" dirty="0"/>
              <a:t> you don't want every line to execute</a:t>
            </a:r>
            <a:endParaRPr lang="mt-MT" sz="2400" dirty="0"/>
          </a:p>
          <a:p>
            <a:pPr lvl="1"/>
            <a:r>
              <a:rPr lang="mt-MT" sz="2200" dirty="0"/>
              <a:t>You’ll</a:t>
            </a:r>
            <a:r>
              <a:rPr lang="en-US" sz="2200" dirty="0"/>
              <a:t> want more control over the way your program</a:t>
            </a:r>
            <a:r>
              <a:rPr lang="mt-MT" sz="2200" dirty="0"/>
              <a:t> </a:t>
            </a:r>
            <a:r>
              <a:rPr lang="en-US" sz="2200" dirty="0"/>
              <a:t>work</a:t>
            </a:r>
            <a:r>
              <a:rPr lang="mt-MT" sz="2200" dirty="0"/>
              <a:t>s</a:t>
            </a:r>
          </a:p>
          <a:p>
            <a:r>
              <a:rPr lang="mt-MT" sz="2400" dirty="0"/>
              <a:t>In programming you </a:t>
            </a:r>
            <a:r>
              <a:rPr lang="en-US" sz="2400" dirty="0"/>
              <a:t>will often need to execute certain code when an expression evaluates as true and execute different code when the expression evaluates to false All programming languages enable you to make decisions</a:t>
            </a:r>
            <a:endParaRPr lang="mt-MT" sz="2400" dirty="0"/>
          </a:p>
          <a:p>
            <a:pPr lvl="1"/>
            <a:r>
              <a:rPr lang="mt-MT" sz="2200" dirty="0"/>
              <a:t>They</a:t>
            </a:r>
            <a:r>
              <a:rPr lang="en-US" sz="2200" dirty="0"/>
              <a:t> enable the program to follow a certain course of action depending on whether a particular condition </a:t>
            </a:r>
            <a:r>
              <a:rPr lang="mt-MT" sz="2200" dirty="0"/>
              <a:t>has been met or not</a:t>
            </a:r>
          </a:p>
          <a:p>
            <a:r>
              <a:rPr lang="en-US" sz="2400" dirty="0"/>
              <a:t>This is what gives programming languages their intelligence</a:t>
            </a:r>
          </a:p>
        </p:txBody>
      </p:sp>
    </p:spTree>
    <p:extLst>
      <p:ext uri="{BB962C8B-B14F-4D97-AF65-F5344CB8AC3E}">
        <p14:creationId xmlns:p14="http://schemas.microsoft.com/office/powerpoint/2010/main" val="1240548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8502" y="749300"/>
            <a:ext cx="7617097" cy="1240059"/>
          </a:xfrm>
        </p:spPr>
        <p:txBody>
          <a:bodyPr>
            <a:normAutofit fontScale="90000"/>
          </a:bodyPr>
          <a:lstStyle/>
          <a:p>
            <a:r>
              <a:rPr lang="en-US" dirty="0"/>
              <a:t>	          Simple range and 			   constraint validation</a:t>
            </a:r>
            <a:br>
              <a:rPr lang="en-US" dirty="0"/>
            </a:br>
            <a:endParaRPr lang="en-US" dirty="0"/>
          </a:p>
        </p:txBody>
      </p:sp>
      <p:sp>
        <p:nvSpPr>
          <p:cNvPr id="3" name="Content Placeholder 2"/>
          <p:cNvSpPr>
            <a:spLocks noGrp="1"/>
          </p:cNvSpPr>
          <p:nvPr>
            <p:ph idx="1"/>
          </p:nvPr>
        </p:nvSpPr>
        <p:spPr>
          <a:xfrm>
            <a:off x="165100" y="2259874"/>
            <a:ext cx="11899900" cy="4407626"/>
          </a:xfrm>
        </p:spPr>
        <p:txBody>
          <a:bodyPr>
            <a:normAutofit/>
          </a:bodyPr>
          <a:lstStyle/>
          <a:p>
            <a:r>
              <a:rPr lang="en-US" sz="2800" dirty="0"/>
              <a:t>Examines user input for consistency with a minimum/maximum range</a:t>
            </a:r>
          </a:p>
          <a:p>
            <a:endParaRPr lang="en-US" sz="2800" dirty="0"/>
          </a:p>
          <a:p>
            <a:r>
              <a:rPr lang="en-US" sz="2800" dirty="0"/>
              <a:t>Consistency for evaluating a sequence of characters</a:t>
            </a:r>
          </a:p>
          <a:p>
            <a:endParaRPr lang="en-US" sz="2800" dirty="0"/>
          </a:p>
          <a:p>
            <a:r>
              <a:rPr lang="en-US" sz="2800" dirty="0"/>
              <a:t>Consistency for evaluating a pattern in the input</a:t>
            </a:r>
          </a:p>
          <a:p>
            <a:endParaRPr lang="en-US" sz="2800" dirty="0"/>
          </a:p>
          <a:p>
            <a:r>
              <a:rPr lang="en-US" sz="2800" dirty="0"/>
              <a:t>These can be done by using regular expressions</a:t>
            </a:r>
            <a:endParaRPr lang="en-US" sz="2600" dirty="0"/>
          </a:p>
        </p:txBody>
      </p:sp>
    </p:spTree>
    <p:extLst>
      <p:ext uri="{BB962C8B-B14F-4D97-AF65-F5344CB8AC3E}">
        <p14:creationId xmlns:p14="http://schemas.microsoft.com/office/powerpoint/2010/main" val="3181776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8502" y="749300"/>
            <a:ext cx="7617097" cy="1240059"/>
          </a:xfrm>
        </p:spPr>
        <p:txBody>
          <a:bodyPr>
            <a:noAutofit/>
          </a:bodyPr>
          <a:lstStyle/>
          <a:p>
            <a:r>
              <a:rPr lang="en-US" sz="4000" dirty="0"/>
              <a:t>	Code and cross-reference 	validation</a:t>
            </a:r>
          </a:p>
        </p:txBody>
      </p:sp>
      <p:sp>
        <p:nvSpPr>
          <p:cNvPr id="3" name="Content Placeholder 2"/>
          <p:cNvSpPr>
            <a:spLocks noGrp="1"/>
          </p:cNvSpPr>
          <p:nvPr>
            <p:ph idx="1"/>
          </p:nvPr>
        </p:nvSpPr>
        <p:spPr>
          <a:xfrm>
            <a:off x="165100" y="2259874"/>
            <a:ext cx="11899900" cy="4407626"/>
          </a:xfrm>
        </p:spPr>
        <p:txBody>
          <a:bodyPr>
            <a:normAutofit lnSpcReduction="10000"/>
          </a:bodyPr>
          <a:lstStyle/>
          <a:p>
            <a:r>
              <a:rPr lang="en-US" sz="2800" dirty="0"/>
              <a:t>Code and cross-reference validation includes tests for data type validation, combined with one or more operations to verify that the user-supplied data is consistent with one or more external rules, requirements, or validity constraints </a:t>
            </a:r>
          </a:p>
          <a:p>
            <a:r>
              <a:rPr lang="en-US" sz="2800" dirty="0"/>
              <a:t>These additional validity constraints may involve cross-referencing supplied data with a look-up table </a:t>
            </a:r>
          </a:p>
          <a:p>
            <a:pPr lvl="1"/>
            <a:r>
              <a:rPr lang="en-US" sz="2600" dirty="0"/>
              <a:t>For example, a experienced user may enter a well-formed string that matches the specification for a valid e-mail address, but that well-formed string might not actually correspond to a resolvable domain connected to an active e-mail account</a:t>
            </a:r>
          </a:p>
          <a:p>
            <a:endParaRPr lang="en-US" sz="2600" dirty="0"/>
          </a:p>
        </p:txBody>
      </p:sp>
    </p:spTree>
    <p:extLst>
      <p:ext uri="{BB962C8B-B14F-4D97-AF65-F5344CB8AC3E}">
        <p14:creationId xmlns:p14="http://schemas.microsoft.com/office/powerpoint/2010/main" val="1529905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8502" y="1143000"/>
            <a:ext cx="7617097" cy="846359"/>
          </a:xfrm>
        </p:spPr>
        <p:txBody>
          <a:bodyPr>
            <a:noAutofit/>
          </a:bodyPr>
          <a:lstStyle/>
          <a:p>
            <a:r>
              <a:rPr lang="en-US" sz="4000" dirty="0"/>
              <a:t>			Validation Methods</a:t>
            </a:r>
          </a:p>
        </p:txBody>
      </p:sp>
      <p:sp>
        <p:nvSpPr>
          <p:cNvPr id="3" name="Content Placeholder 2"/>
          <p:cNvSpPr>
            <a:spLocks noGrp="1"/>
          </p:cNvSpPr>
          <p:nvPr>
            <p:ph idx="1"/>
          </p:nvPr>
        </p:nvSpPr>
        <p:spPr>
          <a:xfrm>
            <a:off x="0" y="2259874"/>
            <a:ext cx="12065000" cy="4496526"/>
          </a:xfrm>
        </p:spPr>
        <p:txBody>
          <a:bodyPr>
            <a:normAutofit fontScale="77500" lnSpcReduction="20000"/>
          </a:bodyPr>
          <a:lstStyle/>
          <a:p>
            <a:r>
              <a:rPr lang="en-US" sz="3400" dirty="0"/>
              <a:t>Allowed character checks</a:t>
            </a:r>
          </a:p>
          <a:p>
            <a:pPr lvl="1"/>
            <a:r>
              <a:rPr lang="en-US" sz="2400" dirty="0"/>
              <a:t>Checks if only expected characters are present in a field</a:t>
            </a:r>
          </a:p>
          <a:p>
            <a:pPr lvl="2"/>
            <a:r>
              <a:rPr lang="en-US" sz="2200" dirty="0"/>
              <a:t>A numeric field may only allow the digits 0–9, the decimal point and perhaps a minus sign or commas</a:t>
            </a:r>
          </a:p>
          <a:p>
            <a:pPr lvl="2"/>
            <a:r>
              <a:rPr lang="en-US" sz="2200" dirty="0"/>
              <a:t>A text field such as a personal name might disallow characters such as &lt; and &gt;, as they could be evidence of a markup-based security attack</a:t>
            </a:r>
          </a:p>
          <a:p>
            <a:pPr lvl="2"/>
            <a:r>
              <a:rPr lang="en-US" sz="2200" dirty="0"/>
              <a:t>An e-mail address might require at least one @ sign and various other structural details</a:t>
            </a:r>
          </a:p>
          <a:p>
            <a:r>
              <a:rPr lang="en-US" sz="3400" dirty="0"/>
              <a:t>Cardinality check</a:t>
            </a:r>
          </a:p>
          <a:p>
            <a:pPr lvl="1"/>
            <a:r>
              <a:rPr lang="en-US" sz="2400" dirty="0"/>
              <a:t>Checks that record has a valid number of related records. </a:t>
            </a:r>
          </a:p>
          <a:p>
            <a:pPr lvl="2"/>
            <a:r>
              <a:rPr lang="en-US" sz="2200" dirty="0"/>
              <a:t>Example if a Customer must have at least one associated Order (Cardinality &gt; 0), if order doesn’t exist for a customer then it must be created</a:t>
            </a:r>
          </a:p>
          <a:p>
            <a:pPr lvl="2"/>
            <a:r>
              <a:rPr lang="en-US" sz="2200" dirty="0"/>
              <a:t>This type of rule can be complicated by additional conditions</a:t>
            </a:r>
          </a:p>
          <a:p>
            <a:pPr lvl="2"/>
            <a:r>
              <a:rPr lang="en-US" sz="2200" dirty="0"/>
              <a:t>For example if contact record in Payroll database is marked as "former employee", then this record must not have any associated salary payments after the date on which employee left organization (Cardinality = 0)</a:t>
            </a:r>
          </a:p>
        </p:txBody>
      </p:sp>
    </p:spTree>
    <p:extLst>
      <p:ext uri="{BB962C8B-B14F-4D97-AF65-F5344CB8AC3E}">
        <p14:creationId xmlns:p14="http://schemas.microsoft.com/office/powerpoint/2010/main" val="1492809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8502" y="1143000"/>
            <a:ext cx="7617097" cy="846359"/>
          </a:xfrm>
        </p:spPr>
        <p:txBody>
          <a:bodyPr>
            <a:noAutofit/>
          </a:bodyPr>
          <a:lstStyle/>
          <a:p>
            <a:r>
              <a:rPr lang="en-US" sz="4000" dirty="0"/>
              <a:t>			Validation Methods</a:t>
            </a:r>
          </a:p>
        </p:txBody>
      </p:sp>
      <p:sp>
        <p:nvSpPr>
          <p:cNvPr id="3" name="Content Placeholder 2"/>
          <p:cNvSpPr>
            <a:spLocks noGrp="1"/>
          </p:cNvSpPr>
          <p:nvPr>
            <p:ph idx="1"/>
          </p:nvPr>
        </p:nvSpPr>
        <p:spPr>
          <a:xfrm>
            <a:off x="0" y="2259874"/>
            <a:ext cx="12065000" cy="4496526"/>
          </a:xfrm>
        </p:spPr>
        <p:txBody>
          <a:bodyPr>
            <a:normAutofit/>
          </a:bodyPr>
          <a:lstStyle/>
          <a:p>
            <a:r>
              <a:rPr lang="en-US" sz="2600" dirty="0"/>
              <a:t>Check digits</a:t>
            </a:r>
          </a:p>
          <a:p>
            <a:pPr lvl="1"/>
            <a:r>
              <a:rPr lang="en-US" sz="2200" dirty="0"/>
              <a:t>Used for numerical data</a:t>
            </a:r>
          </a:p>
          <a:p>
            <a:pPr lvl="2">
              <a:lnSpc>
                <a:spcPct val="91000"/>
              </a:lnSpc>
            </a:pPr>
            <a:r>
              <a:rPr lang="en-US" sz="2000" dirty="0"/>
              <a:t>An extra digit is added to a number which is calculated from the digits</a:t>
            </a:r>
          </a:p>
          <a:p>
            <a:pPr lvl="2">
              <a:lnSpc>
                <a:spcPct val="91000"/>
              </a:lnSpc>
            </a:pPr>
            <a:r>
              <a:rPr lang="en-US" sz="2000" dirty="0"/>
              <a:t>The computer checks this calculation when data is entered</a:t>
            </a:r>
          </a:p>
          <a:p>
            <a:pPr lvl="2">
              <a:lnSpc>
                <a:spcPct val="91000"/>
              </a:lnSpc>
            </a:pPr>
            <a:r>
              <a:rPr lang="en-US" sz="2000" dirty="0"/>
              <a:t>For example the last digit of an ISBN for a book is a check digit</a:t>
            </a:r>
          </a:p>
          <a:p>
            <a:pPr marL="640080" lvl="2" indent="0">
              <a:lnSpc>
                <a:spcPct val="91000"/>
              </a:lnSpc>
              <a:buNone/>
            </a:pPr>
            <a:endParaRPr lang="en-US" sz="1700" dirty="0"/>
          </a:p>
          <a:p>
            <a:r>
              <a:rPr lang="en-US" sz="2600" dirty="0"/>
              <a:t>Consistency checks</a:t>
            </a:r>
          </a:p>
          <a:p>
            <a:pPr lvl="1"/>
            <a:r>
              <a:rPr lang="en-US" sz="2200" dirty="0"/>
              <a:t>Checks fields to ensure data in these fields corresponds</a:t>
            </a:r>
          </a:p>
          <a:p>
            <a:pPr lvl="2">
              <a:lnSpc>
                <a:spcPct val="91000"/>
              </a:lnSpc>
            </a:pPr>
            <a:r>
              <a:rPr lang="en-US" sz="2000" dirty="0"/>
              <a:t>e.g., If Title = "Mr.", then Gender = "M“</a:t>
            </a:r>
          </a:p>
        </p:txBody>
      </p:sp>
    </p:spTree>
    <p:extLst>
      <p:ext uri="{BB962C8B-B14F-4D97-AF65-F5344CB8AC3E}">
        <p14:creationId xmlns:p14="http://schemas.microsoft.com/office/powerpoint/2010/main" val="793345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8502" y="1143000"/>
            <a:ext cx="7617097" cy="846359"/>
          </a:xfrm>
        </p:spPr>
        <p:txBody>
          <a:bodyPr>
            <a:noAutofit/>
          </a:bodyPr>
          <a:lstStyle/>
          <a:p>
            <a:r>
              <a:rPr lang="en-US" sz="4000" dirty="0"/>
              <a:t>			Validation Methods</a:t>
            </a:r>
          </a:p>
        </p:txBody>
      </p:sp>
      <p:sp>
        <p:nvSpPr>
          <p:cNvPr id="3" name="Content Placeholder 2"/>
          <p:cNvSpPr>
            <a:spLocks noGrp="1"/>
          </p:cNvSpPr>
          <p:nvPr>
            <p:ph idx="1"/>
          </p:nvPr>
        </p:nvSpPr>
        <p:spPr>
          <a:xfrm>
            <a:off x="0" y="2259874"/>
            <a:ext cx="12065000" cy="4496526"/>
          </a:xfrm>
        </p:spPr>
        <p:txBody>
          <a:bodyPr>
            <a:normAutofit fontScale="92500" lnSpcReduction="20000"/>
          </a:bodyPr>
          <a:lstStyle/>
          <a:p>
            <a:r>
              <a:rPr lang="en-US" sz="2600" dirty="0"/>
              <a:t>Data type checks</a:t>
            </a:r>
          </a:p>
          <a:p>
            <a:pPr lvl="1"/>
            <a:r>
              <a:rPr lang="en-US" sz="2200" dirty="0"/>
              <a:t>Checks the data type of the input and give an error message if the input data does not match with the chosen data type</a:t>
            </a:r>
          </a:p>
          <a:p>
            <a:pPr lvl="2"/>
            <a:r>
              <a:rPr lang="en-US" sz="2000" dirty="0"/>
              <a:t>e.g., In an input box accepting numeric data, if the letter 'O' was typed instead of the number zero, an error message would appear</a:t>
            </a:r>
          </a:p>
          <a:p>
            <a:r>
              <a:rPr lang="en-US" sz="2600" dirty="0"/>
              <a:t>File existence check</a:t>
            </a:r>
          </a:p>
          <a:p>
            <a:pPr lvl="1"/>
            <a:r>
              <a:rPr lang="en-US" sz="2200" dirty="0"/>
              <a:t>Checks that a file with a specified name exists</a:t>
            </a:r>
          </a:p>
          <a:p>
            <a:pPr lvl="2"/>
            <a:r>
              <a:rPr lang="en-US" sz="2000" dirty="0"/>
              <a:t>This check is essential for programs that use file handling</a:t>
            </a:r>
          </a:p>
          <a:p>
            <a:r>
              <a:rPr lang="en-US" sz="2600" dirty="0"/>
              <a:t>Limit check</a:t>
            </a:r>
          </a:p>
          <a:p>
            <a:pPr lvl="1"/>
            <a:r>
              <a:rPr lang="en-US" sz="2200" dirty="0"/>
              <a:t>Unlike range checks, data is checked for one limit only, upper OR lower</a:t>
            </a:r>
          </a:p>
          <a:p>
            <a:pPr lvl="2"/>
            <a:r>
              <a:rPr lang="en-US" sz="2000" dirty="0"/>
              <a:t>e.g., data should not be greater than 2 (&lt;=2)</a:t>
            </a:r>
          </a:p>
        </p:txBody>
      </p:sp>
    </p:spTree>
    <p:extLst>
      <p:ext uri="{BB962C8B-B14F-4D97-AF65-F5344CB8AC3E}">
        <p14:creationId xmlns:p14="http://schemas.microsoft.com/office/powerpoint/2010/main" val="3762916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8502" y="1143000"/>
            <a:ext cx="7617097" cy="846359"/>
          </a:xfrm>
        </p:spPr>
        <p:txBody>
          <a:bodyPr>
            <a:noAutofit/>
          </a:bodyPr>
          <a:lstStyle/>
          <a:p>
            <a:r>
              <a:rPr lang="en-US" sz="4000" dirty="0"/>
              <a:t>			Validation Methods</a:t>
            </a:r>
          </a:p>
        </p:txBody>
      </p:sp>
      <p:sp>
        <p:nvSpPr>
          <p:cNvPr id="3" name="Content Placeholder 2"/>
          <p:cNvSpPr>
            <a:spLocks noGrp="1"/>
          </p:cNvSpPr>
          <p:nvPr>
            <p:ph idx="1"/>
          </p:nvPr>
        </p:nvSpPr>
        <p:spPr>
          <a:xfrm>
            <a:off x="0" y="2259874"/>
            <a:ext cx="12065000" cy="4496526"/>
          </a:xfrm>
        </p:spPr>
        <p:txBody>
          <a:bodyPr>
            <a:normAutofit/>
          </a:bodyPr>
          <a:lstStyle/>
          <a:p>
            <a:r>
              <a:rPr lang="en-US" sz="2400" dirty="0"/>
              <a:t>Logic check</a:t>
            </a:r>
          </a:p>
          <a:p>
            <a:pPr lvl="1">
              <a:lnSpc>
                <a:spcPct val="91000"/>
              </a:lnSpc>
            </a:pPr>
            <a:r>
              <a:rPr lang="en-US" sz="2000" dirty="0"/>
              <a:t>Checks that an input does not yield a logical error</a:t>
            </a:r>
          </a:p>
          <a:p>
            <a:pPr lvl="2">
              <a:lnSpc>
                <a:spcPct val="91000"/>
              </a:lnSpc>
            </a:pPr>
            <a:r>
              <a:rPr lang="en-US" sz="1900" dirty="0"/>
              <a:t>e.g., an input value should not be 0 when it will divide some other number somewhere in a program</a:t>
            </a:r>
          </a:p>
          <a:p>
            <a:r>
              <a:rPr lang="en-US" sz="2400" dirty="0"/>
              <a:t>Presence check</a:t>
            </a:r>
          </a:p>
          <a:p>
            <a:pPr lvl="1">
              <a:lnSpc>
                <a:spcPct val="91000"/>
              </a:lnSpc>
            </a:pPr>
            <a:r>
              <a:rPr lang="en-US" sz="2000" dirty="0"/>
              <a:t>Checks that important data is actually present and have not been missed out</a:t>
            </a:r>
          </a:p>
          <a:p>
            <a:pPr lvl="2">
              <a:lnSpc>
                <a:spcPct val="91000"/>
              </a:lnSpc>
            </a:pPr>
            <a:r>
              <a:rPr lang="en-US" sz="1900" dirty="0"/>
              <a:t>e.g., customers may be required to have their telephone numbers listed</a:t>
            </a:r>
          </a:p>
          <a:p>
            <a:r>
              <a:rPr lang="en-US" sz="2400" dirty="0"/>
              <a:t>Range check</a:t>
            </a:r>
          </a:p>
          <a:p>
            <a:pPr lvl="1">
              <a:lnSpc>
                <a:spcPct val="91000"/>
              </a:lnSpc>
            </a:pPr>
            <a:r>
              <a:rPr lang="en-US" sz="2000" dirty="0"/>
              <a:t>Checks that the data is within a specified range of values</a:t>
            </a:r>
          </a:p>
          <a:p>
            <a:pPr lvl="2">
              <a:lnSpc>
                <a:spcPct val="91000"/>
              </a:lnSpc>
            </a:pPr>
            <a:r>
              <a:rPr lang="en-US" sz="1900" dirty="0"/>
              <a:t>e.g., the month of a person's date of birth should lie between 1 and 12</a:t>
            </a:r>
          </a:p>
        </p:txBody>
      </p:sp>
    </p:spTree>
    <p:extLst>
      <p:ext uri="{BB962C8B-B14F-4D97-AF65-F5344CB8AC3E}">
        <p14:creationId xmlns:p14="http://schemas.microsoft.com/office/powerpoint/2010/main" val="4044137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1223492"/>
            <a:ext cx="7432766" cy="905567"/>
          </a:xfrm>
        </p:spPr>
        <p:txBody>
          <a:bodyPr>
            <a:normAutofit/>
          </a:bodyPr>
          <a:lstStyle/>
          <a:p>
            <a:r>
              <a:rPr lang="en-US" dirty="0"/>
              <a:t>	</a:t>
            </a:r>
            <a:r>
              <a:rPr lang="mt-MT" dirty="0"/>
              <a:t>			   </a:t>
            </a:r>
            <a:r>
              <a:rPr lang="en-US" dirty="0"/>
              <a:t>  Validation</a:t>
            </a:r>
          </a:p>
        </p:txBody>
      </p:sp>
      <p:sp>
        <p:nvSpPr>
          <p:cNvPr id="3" name="Content Placeholder 2"/>
          <p:cNvSpPr>
            <a:spLocks noGrp="1"/>
          </p:cNvSpPr>
          <p:nvPr>
            <p:ph idx="1"/>
          </p:nvPr>
        </p:nvSpPr>
        <p:spPr>
          <a:xfrm>
            <a:off x="165100" y="2259874"/>
            <a:ext cx="11899900" cy="4389120"/>
          </a:xfrm>
        </p:spPr>
        <p:txBody>
          <a:bodyPr>
            <a:normAutofit lnSpcReduction="10000"/>
          </a:bodyPr>
          <a:lstStyle/>
          <a:p>
            <a:r>
              <a:rPr lang="en-US" sz="2400" dirty="0"/>
              <a:t>Failures or omissions in data validation can lead to:</a:t>
            </a:r>
          </a:p>
          <a:p>
            <a:pPr lvl="1"/>
            <a:r>
              <a:rPr lang="en-US" sz="2200" dirty="0"/>
              <a:t>Data corruption</a:t>
            </a:r>
          </a:p>
          <a:p>
            <a:pPr lvl="1"/>
            <a:r>
              <a:rPr lang="en-US" sz="2200" dirty="0"/>
              <a:t>Security vulnerability</a:t>
            </a:r>
          </a:p>
          <a:p>
            <a:pPr lvl="1"/>
            <a:endParaRPr lang="en-US" sz="2200" dirty="0"/>
          </a:p>
          <a:p>
            <a:r>
              <a:rPr lang="en-US" sz="2400" dirty="0"/>
              <a:t>Data validation checks that data is:</a:t>
            </a:r>
          </a:p>
          <a:p>
            <a:pPr lvl="1"/>
            <a:r>
              <a:rPr lang="en-US" sz="2200" dirty="0"/>
              <a:t>Valid</a:t>
            </a:r>
          </a:p>
          <a:p>
            <a:pPr lvl="1"/>
            <a:r>
              <a:rPr lang="en-US" sz="2200" dirty="0"/>
              <a:t>Sensible</a:t>
            </a:r>
          </a:p>
          <a:p>
            <a:pPr lvl="1"/>
            <a:r>
              <a:rPr lang="en-US" sz="2200" dirty="0"/>
              <a:t>Reasonable</a:t>
            </a:r>
          </a:p>
          <a:p>
            <a:pPr lvl="1"/>
            <a:r>
              <a:rPr lang="en-US" sz="2200" dirty="0"/>
              <a:t>Secure </a:t>
            </a:r>
          </a:p>
        </p:txBody>
      </p:sp>
    </p:spTree>
    <p:extLst>
      <p:ext uri="{BB962C8B-B14F-4D97-AF65-F5344CB8AC3E}">
        <p14:creationId xmlns:p14="http://schemas.microsoft.com/office/powerpoint/2010/main" val="2044895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0715" y="888272"/>
            <a:ext cx="5029214" cy="1188536"/>
          </a:xfrm>
        </p:spPr>
        <p:txBody>
          <a:bodyPr>
            <a:normAutofit fontScale="90000"/>
          </a:bodyPr>
          <a:lstStyle/>
          <a:p>
            <a:r>
              <a:rPr lang="mt-MT" dirty="0"/>
              <a:t>	</a:t>
            </a:r>
            <a:r>
              <a:rPr lang="mt-MT"/>
              <a:t>	 </a:t>
            </a:r>
            <a:br>
              <a:rPr lang="mt-MT" dirty="0"/>
            </a:br>
            <a:r>
              <a:rPr lang="mt-MT" dirty="0"/>
              <a:t>		Practice</a:t>
            </a:r>
            <a:endParaRPr lang="en-US" dirty="0"/>
          </a:p>
        </p:txBody>
      </p:sp>
      <p:sp>
        <p:nvSpPr>
          <p:cNvPr id="3" name="Content Placeholder 2"/>
          <p:cNvSpPr>
            <a:spLocks noGrp="1"/>
          </p:cNvSpPr>
          <p:nvPr>
            <p:ph idx="1"/>
          </p:nvPr>
        </p:nvSpPr>
        <p:spPr>
          <a:xfrm>
            <a:off x="165099" y="2325190"/>
            <a:ext cx="11343278" cy="4454434"/>
          </a:xfrm>
        </p:spPr>
        <p:txBody>
          <a:bodyPr>
            <a:normAutofit/>
          </a:bodyPr>
          <a:lstStyle/>
          <a:p>
            <a:pPr marL="0" indent="0" algn="ctr">
              <a:buNone/>
              <a:defRPr/>
            </a:pPr>
            <a:r>
              <a:rPr lang="mt-MT" sz="2800" dirty="0"/>
              <a:t>Access Moodle and work out </a:t>
            </a:r>
            <a:r>
              <a:rPr lang="mt-MT" sz="2800" b="1" dirty="0"/>
              <a:t>Worksheet 8</a:t>
            </a:r>
            <a:endParaRPr lang="en-US" sz="2800" b="1" dirty="0"/>
          </a:p>
        </p:txBody>
      </p:sp>
      <p:pic>
        <p:nvPicPr>
          <p:cNvPr id="5" name="Picture 4" descr="https://tracker.moodle.org/secure/attachment/29098/logo-trans-4045x1000.png"/>
          <p:cNvPicPr>
            <a:picLocks noChangeAspect="1" noChangeArrowheads="1"/>
          </p:cNvPicPr>
          <p:nvPr/>
        </p:nvPicPr>
        <p:blipFill>
          <a:blip r:embed="rId2" cstate="print"/>
          <a:srcRect/>
          <a:stretch>
            <a:fillRect/>
          </a:stretch>
        </p:blipFill>
        <p:spPr bwMode="auto">
          <a:xfrm>
            <a:off x="3143795" y="4046869"/>
            <a:ext cx="6756400" cy="1670309"/>
          </a:xfrm>
          <a:prstGeom prst="rect">
            <a:avLst/>
          </a:prstGeom>
          <a:noFill/>
        </p:spPr>
      </p:pic>
      <p:pic>
        <p:nvPicPr>
          <p:cNvPr id="6" name="Picture 2" descr="http://rs577.pbsrc.com/albums/ss215/csnszhb/programmer.gif~c200"/>
          <p:cNvPicPr>
            <a:picLocks noChangeAspect="1" noChangeArrowheads="1" noCrop="1"/>
          </p:cNvPicPr>
          <p:nvPr/>
        </p:nvPicPr>
        <p:blipFill>
          <a:blip r:embed="rId3" cstate="print"/>
          <a:srcRect/>
          <a:stretch>
            <a:fillRect/>
          </a:stretch>
        </p:blipFill>
        <p:spPr bwMode="auto">
          <a:xfrm>
            <a:off x="609601" y="291738"/>
            <a:ext cx="1905000" cy="1905000"/>
          </a:xfrm>
          <a:prstGeom prst="rect">
            <a:avLst/>
          </a:prstGeom>
          <a:noFill/>
        </p:spPr>
      </p:pic>
    </p:spTree>
    <p:extLst>
      <p:ext uri="{BB962C8B-B14F-4D97-AF65-F5344CB8AC3E}">
        <p14:creationId xmlns:p14="http://schemas.microsoft.com/office/powerpoint/2010/main" val="4262313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554183"/>
            <a:ext cx="5697171" cy="1574878"/>
          </a:xfrm>
        </p:spPr>
        <p:txBody>
          <a:bodyPr>
            <a:normAutofit/>
          </a:bodyPr>
          <a:lstStyle/>
          <a:p>
            <a:r>
              <a:rPr lang="en-US" dirty="0"/>
              <a:t>	</a:t>
            </a:r>
            <a:r>
              <a:rPr lang="mt-MT" dirty="0"/>
              <a:t>	   Method</a:t>
            </a:r>
            <a:br>
              <a:rPr lang="mt-MT" dirty="0"/>
            </a:br>
            <a:r>
              <a:rPr lang="mt-MT" dirty="0"/>
              <a:t>		   Overloading</a:t>
            </a:r>
            <a:endParaRPr lang="en-US" dirty="0"/>
          </a:p>
        </p:txBody>
      </p:sp>
      <p:sp>
        <p:nvSpPr>
          <p:cNvPr id="3" name="Content Placeholder 2"/>
          <p:cNvSpPr>
            <a:spLocks noGrp="1"/>
          </p:cNvSpPr>
          <p:nvPr>
            <p:ph idx="1"/>
          </p:nvPr>
        </p:nvSpPr>
        <p:spPr>
          <a:xfrm>
            <a:off x="165100" y="2259874"/>
            <a:ext cx="11899900" cy="4404162"/>
          </a:xfrm>
        </p:spPr>
        <p:txBody>
          <a:bodyPr>
            <a:normAutofit fontScale="85000" lnSpcReduction="20000"/>
          </a:bodyPr>
          <a:lstStyle/>
          <a:p>
            <a:r>
              <a:rPr lang="mt-MT" sz="3200" dirty="0"/>
              <a:t>It is very important to keep in mind that method overloading is </a:t>
            </a:r>
            <a:r>
              <a:rPr lang="mt-MT" sz="3200" b="1" dirty="0"/>
              <a:t>not supported</a:t>
            </a:r>
            <a:r>
              <a:rPr lang="mt-MT" sz="3200" dirty="0"/>
              <a:t> by JavaScript</a:t>
            </a:r>
          </a:p>
          <a:p>
            <a:endParaRPr lang="mt-MT" sz="3200" dirty="0"/>
          </a:p>
          <a:p>
            <a:r>
              <a:rPr lang="mt-MT" sz="3200" dirty="0"/>
              <a:t>Unlike other Object Oriented Languages, such as C# and Java</a:t>
            </a:r>
          </a:p>
          <a:p>
            <a:endParaRPr lang="mt-MT" sz="3200" dirty="0"/>
          </a:p>
          <a:p>
            <a:r>
              <a:rPr lang="mt-MT" sz="3200" dirty="0"/>
              <a:t>In JavaScript, if the interpreter </a:t>
            </a:r>
            <a:r>
              <a:rPr lang="en-US" sz="3200" dirty="0"/>
              <a:t>sees/parses two or more functions with </a:t>
            </a:r>
            <a:r>
              <a:rPr lang="mt-MT" sz="3200" dirty="0"/>
              <a:t>the</a:t>
            </a:r>
            <a:r>
              <a:rPr lang="en-US" sz="3200" dirty="0"/>
              <a:t> same name, it’ll just consider the last defined function </a:t>
            </a:r>
            <a:endParaRPr lang="mt-MT" sz="3200" dirty="0"/>
          </a:p>
          <a:p>
            <a:endParaRPr lang="mt-MT" sz="3200" dirty="0"/>
          </a:p>
          <a:p>
            <a:r>
              <a:rPr lang="mt-MT" sz="3200" dirty="0"/>
              <a:t>The previous defined functions would be overwritten</a:t>
            </a:r>
          </a:p>
        </p:txBody>
      </p:sp>
    </p:spTree>
    <p:extLst>
      <p:ext uri="{BB962C8B-B14F-4D97-AF65-F5344CB8AC3E}">
        <p14:creationId xmlns:p14="http://schemas.microsoft.com/office/powerpoint/2010/main" val="1240548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554183"/>
            <a:ext cx="5697171" cy="1574878"/>
          </a:xfrm>
        </p:spPr>
        <p:txBody>
          <a:bodyPr>
            <a:normAutofit/>
          </a:bodyPr>
          <a:lstStyle/>
          <a:p>
            <a:r>
              <a:rPr lang="en-US" dirty="0"/>
              <a:t>	</a:t>
            </a:r>
            <a:r>
              <a:rPr lang="mt-MT" dirty="0"/>
              <a:t>	   Method</a:t>
            </a:r>
            <a:br>
              <a:rPr lang="mt-MT" dirty="0"/>
            </a:br>
            <a:r>
              <a:rPr lang="mt-MT" dirty="0"/>
              <a:t>		   Overloading</a:t>
            </a:r>
            <a:endParaRPr lang="en-US" dirty="0"/>
          </a:p>
        </p:txBody>
      </p:sp>
      <p:sp>
        <p:nvSpPr>
          <p:cNvPr id="3" name="Content Placeholder 2"/>
          <p:cNvSpPr>
            <a:spLocks noGrp="1"/>
          </p:cNvSpPr>
          <p:nvPr>
            <p:ph idx="1"/>
          </p:nvPr>
        </p:nvSpPr>
        <p:spPr>
          <a:xfrm>
            <a:off x="165100" y="2259874"/>
            <a:ext cx="11899900" cy="1744090"/>
          </a:xfrm>
        </p:spPr>
        <p:txBody>
          <a:bodyPr>
            <a:normAutofit/>
          </a:bodyPr>
          <a:lstStyle/>
          <a:p>
            <a:r>
              <a:rPr lang="mt-MT" sz="3200" dirty="0"/>
              <a:t>Consider the following example:</a:t>
            </a:r>
          </a:p>
        </p:txBody>
      </p:sp>
      <p:pic>
        <p:nvPicPr>
          <p:cNvPr id="1027" name="Picture 3"/>
          <p:cNvPicPr>
            <a:picLocks noChangeAspect="1" noChangeArrowheads="1"/>
          </p:cNvPicPr>
          <p:nvPr/>
        </p:nvPicPr>
        <p:blipFill>
          <a:blip r:embed="rId2" cstate="print"/>
          <a:srcRect/>
          <a:stretch>
            <a:fillRect/>
          </a:stretch>
        </p:blipFill>
        <p:spPr bwMode="auto">
          <a:xfrm>
            <a:off x="2229283" y="3273570"/>
            <a:ext cx="4610777" cy="2683885"/>
          </a:xfrm>
          <a:prstGeom prst="rect">
            <a:avLst/>
          </a:prstGeom>
          <a:noFill/>
          <a:ln w="9525">
            <a:noFill/>
            <a:miter lim="800000"/>
            <a:headEnd/>
            <a:tailEnd/>
          </a:ln>
        </p:spPr>
      </p:pic>
      <p:sp>
        <p:nvSpPr>
          <p:cNvPr id="6" name="Rounded Rectangle 5"/>
          <p:cNvSpPr/>
          <p:nvPr/>
        </p:nvSpPr>
        <p:spPr>
          <a:xfrm>
            <a:off x="7218218" y="3297382"/>
            <a:ext cx="3948546" cy="23552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t-MT" sz="2400" dirty="0"/>
              <a:t>We have two functions having the same name but different arguments: </a:t>
            </a:r>
            <a:r>
              <a:rPr lang="mt-MT" sz="2400" i="1" dirty="0"/>
              <a:t>Method overloading in C# or Java</a:t>
            </a:r>
            <a:endParaRPr lang="en-GB" sz="2400" dirty="0"/>
          </a:p>
        </p:txBody>
      </p:sp>
    </p:spTree>
    <p:extLst>
      <p:ext uri="{BB962C8B-B14F-4D97-AF65-F5344CB8AC3E}">
        <p14:creationId xmlns:p14="http://schemas.microsoft.com/office/powerpoint/2010/main" val="1240548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627017"/>
            <a:ext cx="7432766" cy="1502043"/>
          </a:xfrm>
        </p:spPr>
        <p:txBody>
          <a:bodyPr>
            <a:normAutofit/>
          </a:bodyPr>
          <a:lstStyle/>
          <a:p>
            <a:r>
              <a:rPr lang="en-US" dirty="0"/>
              <a:t>	</a:t>
            </a:r>
            <a:r>
              <a:rPr lang="mt-MT" dirty="0"/>
              <a:t>			   Conditional </a:t>
            </a:r>
            <a:br>
              <a:rPr lang="mt-MT" dirty="0"/>
            </a:br>
            <a:r>
              <a:rPr lang="mt-MT" dirty="0"/>
              <a:t>				   Expressions</a:t>
            </a:r>
            <a:endParaRPr lang="en-US" dirty="0"/>
          </a:p>
        </p:txBody>
      </p:sp>
      <p:sp>
        <p:nvSpPr>
          <p:cNvPr id="3" name="Content Placeholder 2"/>
          <p:cNvSpPr>
            <a:spLocks noGrp="1"/>
          </p:cNvSpPr>
          <p:nvPr>
            <p:ph idx="1"/>
          </p:nvPr>
        </p:nvSpPr>
        <p:spPr>
          <a:xfrm>
            <a:off x="243477" y="2534193"/>
            <a:ext cx="4302397" cy="3788229"/>
          </a:xfrm>
        </p:spPr>
        <p:txBody>
          <a:bodyPr>
            <a:normAutofit lnSpcReduction="10000"/>
          </a:bodyPr>
          <a:lstStyle/>
          <a:p>
            <a:r>
              <a:rPr lang="mt-MT" sz="2400" dirty="0"/>
              <a:t>In a flowchart we use the Diamond shape to indicate that a decision needs to be made</a:t>
            </a:r>
          </a:p>
          <a:p>
            <a:r>
              <a:rPr lang="mt-MT" sz="2400" dirty="0"/>
              <a:t>Then the code can take different paths</a:t>
            </a:r>
          </a:p>
          <a:p>
            <a:r>
              <a:rPr lang="mt-MT" sz="2400" dirty="0"/>
              <a:t>Each path will have different functionality which must be written separately</a:t>
            </a:r>
            <a:endParaRPr lang="en-US" sz="2400" dirty="0"/>
          </a:p>
        </p:txBody>
      </p:sp>
      <p:pic>
        <p:nvPicPr>
          <p:cNvPr id="1026" name="Picture 2"/>
          <p:cNvPicPr>
            <a:picLocks noChangeAspect="1" noChangeArrowheads="1"/>
          </p:cNvPicPr>
          <p:nvPr/>
        </p:nvPicPr>
        <p:blipFill>
          <a:blip r:embed="rId2" cstate="print"/>
          <a:srcRect/>
          <a:stretch>
            <a:fillRect/>
          </a:stretch>
        </p:blipFill>
        <p:spPr bwMode="auto">
          <a:xfrm>
            <a:off x="4934156" y="2534196"/>
            <a:ext cx="6884873" cy="3700190"/>
          </a:xfrm>
          <a:prstGeom prst="rect">
            <a:avLst/>
          </a:prstGeom>
          <a:noFill/>
          <a:ln w="9525">
            <a:noFill/>
            <a:miter lim="800000"/>
            <a:headEnd/>
            <a:tailEnd/>
          </a:ln>
        </p:spPr>
      </p:pic>
    </p:spTree>
    <p:extLst>
      <p:ext uri="{BB962C8B-B14F-4D97-AF65-F5344CB8AC3E}">
        <p14:creationId xmlns:p14="http://schemas.microsoft.com/office/powerpoint/2010/main" val="12405489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554183"/>
            <a:ext cx="5697171" cy="1574878"/>
          </a:xfrm>
        </p:spPr>
        <p:txBody>
          <a:bodyPr>
            <a:normAutofit/>
          </a:bodyPr>
          <a:lstStyle/>
          <a:p>
            <a:r>
              <a:rPr lang="en-US" dirty="0"/>
              <a:t>	</a:t>
            </a:r>
            <a:r>
              <a:rPr lang="mt-MT" dirty="0"/>
              <a:t>	   Method</a:t>
            </a:r>
            <a:br>
              <a:rPr lang="mt-MT" dirty="0"/>
            </a:br>
            <a:r>
              <a:rPr lang="mt-MT" dirty="0"/>
              <a:t>		   Overloading</a:t>
            </a:r>
            <a:endParaRPr lang="en-US" dirty="0"/>
          </a:p>
        </p:txBody>
      </p:sp>
      <p:sp>
        <p:nvSpPr>
          <p:cNvPr id="3" name="Content Placeholder 2"/>
          <p:cNvSpPr>
            <a:spLocks noGrp="1"/>
          </p:cNvSpPr>
          <p:nvPr>
            <p:ph idx="1"/>
          </p:nvPr>
        </p:nvSpPr>
        <p:spPr>
          <a:xfrm>
            <a:off x="165100" y="2259874"/>
            <a:ext cx="11899900" cy="1744090"/>
          </a:xfrm>
        </p:spPr>
        <p:txBody>
          <a:bodyPr>
            <a:normAutofit/>
          </a:bodyPr>
          <a:lstStyle/>
          <a:p>
            <a:r>
              <a:rPr lang="mt-MT" sz="3200" dirty="0"/>
              <a:t>Now if we create the following function to handle a button click:</a:t>
            </a:r>
          </a:p>
        </p:txBody>
      </p:sp>
      <p:pic>
        <p:nvPicPr>
          <p:cNvPr id="2050" name="Picture 2"/>
          <p:cNvPicPr>
            <a:picLocks noChangeAspect="1" noChangeArrowheads="1"/>
          </p:cNvPicPr>
          <p:nvPr/>
        </p:nvPicPr>
        <p:blipFill>
          <a:blip r:embed="rId2" cstate="print"/>
          <a:srcRect/>
          <a:stretch>
            <a:fillRect/>
          </a:stretch>
        </p:blipFill>
        <p:spPr bwMode="auto">
          <a:xfrm>
            <a:off x="2434069" y="3428567"/>
            <a:ext cx="8368137" cy="2293360"/>
          </a:xfrm>
          <a:prstGeom prst="rect">
            <a:avLst/>
          </a:prstGeom>
          <a:noFill/>
          <a:ln w="9525">
            <a:noFill/>
            <a:miter lim="800000"/>
            <a:headEnd/>
            <a:tailEnd/>
          </a:ln>
        </p:spPr>
      </p:pic>
    </p:spTree>
    <p:extLst>
      <p:ext uri="{BB962C8B-B14F-4D97-AF65-F5344CB8AC3E}">
        <p14:creationId xmlns:p14="http://schemas.microsoft.com/office/powerpoint/2010/main" val="1240548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554183"/>
            <a:ext cx="5697171" cy="1574878"/>
          </a:xfrm>
        </p:spPr>
        <p:txBody>
          <a:bodyPr>
            <a:normAutofit/>
          </a:bodyPr>
          <a:lstStyle/>
          <a:p>
            <a:r>
              <a:rPr lang="en-US" dirty="0"/>
              <a:t>	</a:t>
            </a:r>
            <a:r>
              <a:rPr lang="mt-MT" dirty="0"/>
              <a:t>	   Method</a:t>
            </a:r>
            <a:br>
              <a:rPr lang="mt-MT" dirty="0"/>
            </a:br>
            <a:r>
              <a:rPr lang="mt-MT" dirty="0"/>
              <a:t>		   Overloading</a:t>
            </a:r>
            <a:endParaRPr lang="en-US" dirty="0"/>
          </a:p>
        </p:txBody>
      </p:sp>
      <p:sp>
        <p:nvSpPr>
          <p:cNvPr id="3" name="Content Placeholder 2"/>
          <p:cNvSpPr>
            <a:spLocks noGrp="1"/>
          </p:cNvSpPr>
          <p:nvPr>
            <p:ph idx="1"/>
          </p:nvPr>
        </p:nvSpPr>
        <p:spPr>
          <a:xfrm>
            <a:off x="165100" y="2259874"/>
            <a:ext cx="11899900" cy="1744090"/>
          </a:xfrm>
        </p:spPr>
        <p:txBody>
          <a:bodyPr>
            <a:normAutofit/>
          </a:bodyPr>
          <a:lstStyle/>
          <a:p>
            <a:r>
              <a:rPr lang="mt-MT" sz="3200" dirty="0"/>
              <a:t>We would have the following result:</a:t>
            </a:r>
          </a:p>
        </p:txBody>
      </p:sp>
      <p:pic>
        <p:nvPicPr>
          <p:cNvPr id="3074" name="Picture 2"/>
          <p:cNvPicPr>
            <a:picLocks noChangeAspect="1" noChangeArrowheads="1"/>
          </p:cNvPicPr>
          <p:nvPr/>
        </p:nvPicPr>
        <p:blipFill>
          <a:blip r:embed="rId2" cstate="print"/>
          <a:srcRect/>
          <a:stretch>
            <a:fillRect/>
          </a:stretch>
        </p:blipFill>
        <p:spPr bwMode="auto">
          <a:xfrm>
            <a:off x="1163782" y="3158836"/>
            <a:ext cx="10436026" cy="2631498"/>
          </a:xfrm>
          <a:prstGeom prst="rect">
            <a:avLst/>
          </a:prstGeom>
          <a:noFill/>
          <a:ln w="9525">
            <a:noFill/>
            <a:miter lim="800000"/>
            <a:headEnd/>
            <a:tailEnd/>
          </a:ln>
        </p:spPr>
      </p:pic>
    </p:spTree>
    <p:extLst>
      <p:ext uri="{BB962C8B-B14F-4D97-AF65-F5344CB8AC3E}">
        <p14:creationId xmlns:p14="http://schemas.microsoft.com/office/powerpoint/2010/main" val="1240548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554183"/>
            <a:ext cx="5697171" cy="1574878"/>
          </a:xfrm>
        </p:spPr>
        <p:txBody>
          <a:bodyPr>
            <a:normAutofit/>
          </a:bodyPr>
          <a:lstStyle/>
          <a:p>
            <a:r>
              <a:rPr lang="en-US" dirty="0"/>
              <a:t>	</a:t>
            </a:r>
            <a:r>
              <a:rPr lang="mt-MT" dirty="0"/>
              <a:t>	   Method</a:t>
            </a:r>
            <a:br>
              <a:rPr lang="mt-MT" dirty="0"/>
            </a:br>
            <a:r>
              <a:rPr lang="mt-MT" dirty="0"/>
              <a:t>		   Overloading</a:t>
            </a:r>
            <a:endParaRPr lang="en-US" dirty="0"/>
          </a:p>
        </p:txBody>
      </p:sp>
      <p:sp>
        <p:nvSpPr>
          <p:cNvPr id="3" name="Content Placeholder 2"/>
          <p:cNvSpPr>
            <a:spLocks noGrp="1"/>
          </p:cNvSpPr>
          <p:nvPr>
            <p:ph idx="1"/>
          </p:nvPr>
        </p:nvSpPr>
        <p:spPr>
          <a:xfrm>
            <a:off x="110840" y="2273729"/>
            <a:ext cx="11899900" cy="4196344"/>
          </a:xfrm>
        </p:spPr>
        <p:txBody>
          <a:bodyPr>
            <a:normAutofit/>
          </a:bodyPr>
          <a:lstStyle/>
          <a:p>
            <a:r>
              <a:rPr lang="mt-MT" sz="3200" dirty="0"/>
              <a:t>How can we handle such cases?</a:t>
            </a:r>
          </a:p>
          <a:p>
            <a:r>
              <a:rPr lang="mt-MT" sz="3200" dirty="0"/>
              <a:t>As you may have noticed, there was no exception error when calling the same function name and passing different parameters</a:t>
            </a:r>
          </a:p>
          <a:p>
            <a:r>
              <a:rPr lang="mt-MT" sz="3200" dirty="0"/>
              <a:t>This is because JavaScript passes parameters in a list of arguments</a:t>
            </a:r>
          </a:p>
          <a:p>
            <a:r>
              <a:rPr lang="mt-MT" sz="3200" dirty="0"/>
              <a:t>Therefore, we can check the size of this list and handle the method functionality accordingly</a:t>
            </a:r>
          </a:p>
        </p:txBody>
      </p:sp>
    </p:spTree>
    <p:extLst>
      <p:ext uri="{BB962C8B-B14F-4D97-AF65-F5344CB8AC3E}">
        <p14:creationId xmlns:p14="http://schemas.microsoft.com/office/powerpoint/2010/main" val="12405489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554183"/>
            <a:ext cx="5697171" cy="1574878"/>
          </a:xfrm>
        </p:spPr>
        <p:txBody>
          <a:bodyPr>
            <a:normAutofit/>
          </a:bodyPr>
          <a:lstStyle/>
          <a:p>
            <a:r>
              <a:rPr lang="en-US" dirty="0"/>
              <a:t>	</a:t>
            </a:r>
            <a:r>
              <a:rPr lang="mt-MT" dirty="0"/>
              <a:t>	   Method</a:t>
            </a:r>
            <a:br>
              <a:rPr lang="mt-MT" dirty="0"/>
            </a:br>
            <a:r>
              <a:rPr lang="mt-MT" dirty="0"/>
              <a:t>		   Overloading</a:t>
            </a:r>
            <a:endParaRPr lang="en-US" dirty="0"/>
          </a:p>
        </p:txBody>
      </p:sp>
      <p:sp>
        <p:nvSpPr>
          <p:cNvPr id="3" name="Content Placeholder 2"/>
          <p:cNvSpPr>
            <a:spLocks noGrp="1"/>
          </p:cNvSpPr>
          <p:nvPr>
            <p:ph idx="1"/>
          </p:nvPr>
        </p:nvSpPr>
        <p:spPr>
          <a:xfrm>
            <a:off x="110840" y="2273729"/>
            <a:ext cx="11899900" cy="4196344"/>
          </a:xfrm>
        </p:spPr>
        <p:txBody>
          <a:bodyPr>
            <a:normAutofit/>
          </a:bodyPr>
          <a:lstStyle/>
          <a:p>
            <a:r>
              <a:rPr lang="mt-MT" sz="3200" dirty="0"/>
              <a:t>For example:</a:t>
            </a:r>
          </a:p>
          <a:p>
            <a:endParaRPr lang="mt-MT" sz="3200" dirty="0"/>
          </a:p>
          <a:p>
            <a:endParaRPr lang="mt-MT" sz="3200" dirty="0"/>
          </a:p>
        </p:txBody>
      </p:sp>
      <p:pic>
        <p:nvPicPr>
          <p:cNvPr id="4098" name="Picture 2"/>
          <p:cNvPicPr>
            <a:picLocks noChangeAspect="1" noChangeArrowheads="1"/>
          </p:cNvPicPr>
          <p:nvPr/>
        </p:nvPicPr>
        <p:blipFill>
          <a:blip r:embed="rId2" cstate="print"/>
          <a:srcRect/>
          <a:stretch>
            <a:fillRect/>
          </a:stretch>
        </p:blipFill>
        <p:spPr bwMode="auto">
          <a:xfrm>
            <a:off x="3778394" y="2593396"/>
            <a:ext cx="5100843" cy="4001368"/>
          </a:xfrm>
          <a:prstGeom prst="rect">
            <a:avLst/>
          </a:prstGeom>
          <a:noFill/>
          <a:ln w="9525">
            <a:noFill/>
            <a:miter lim="800000"/>
            <a:headEnd/>
            <a:tailEnd/>
          </a:ln>
        </p:spPr>
      </p:pic>
    </p:spTree>
    <p:extLst>
      <p:ext uri="{BB962C8B-B14F-4D97-AF65-F5344CB8AC3E}">
        <p14:creationId xmlns:p14="http://schemas.microsoft.com/office/powerpoint/2010/main" val="12405489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0715" y="888272"/>
            <a:ext cx="5029214" cy="1188536"/>
          </a:xfrm>
        </p:spPr>
        <p:txBody>
          <a:bodyPr>
            <a:normAutofit fontScale="90000"/>
          </a:bodyPr>
          <a:lstStyle/>
          <a:p>
            <a:r>
              <a:rPr lang="mt-MT" dirty="0"/>
              <a:t>	</a:t>
            </a:r>
            <a:r>
              <a:rPr lang="mt-MT"/>
              <a:t>	 </a:t>
            </a:r>
            <a:br>
              <a:rPr lang="mt-MT" dirty="0"/>
            </a:br>
            <a:r>
              <a:rPr lang="mt-MT" dirty="0"/>
              <a:t>		Practice</a:t>
            </a:r>
            <a:endParaRPr lang="en-US" dirty="0"/>
          </a:p>
        </p:txBody>
      </p:sp>
      <p:sp>
        <p:nvSpPr>
          <p:cNvPr id="3" name="Content Placeholder 2"/>
          <p:cNvSpPr>
            <a:spLocks noGrp="1"/>
          </p:cNvSpPr>
          <p:nvPr>
            <p:ph idx="1"/>
          </p:nvPr>
        </p:nvSpPr>
        <p:spPr>
          <a:xfrm>
            <a:off x="165099" y="2325190"/>
            <a:ext cx="11343278" cy="4454434"/>
          </a:xfrm>
        </p:spPr>
        <p:txBody>
          <a:bodyPr>
            <a:normAutofit/>
          </a:bodyPr>
          <a:lstStyle/>
          <a:p>
            <a:pPr marL="0" indent="0" algn="ctr">
              <a:buNone/>
              <a:defRPr/>
            </a:pPr>
            <a:endParaRPr lang="mt-MT" sz="2800" dirty="0"/>
          </a:p>
          <a:p>
            <a:pPr marL="0" indent="0" algn="ctr">
              <a:buNone/>
              <a:defRPr/>
            </a:pPr>
            <a:endParaRPr lang="mt-MT" sz="3200" dirty="0"/>
          </a:p>
          <a:p>
            <a:pPr marL="0" indent="0" algn="ctr">
              <a:buNone/>
              <a:defRPr/>
            </a:pPr>
            <a:r>
              <a:rPr lang="mt-MT" sz="3200" dirty="0"/>
              <a:t>Try out the previous example and solve the issue of funcA()</a:t>
            </a:r>
            <a:endParaRPr lang="en-US" sz="3200" b="1" dirty="0"/>
          </a:p>
        </p:txBody>
      </p:sp>
      <p:pic>
        <p:nvPicPr>
          <p:cNvPr id="6" name="Picture 2" descr="http://rs577.pbsrc.com/albums/ss215/csnszhb/programmer.gif~c200"/>
          <p:cNvPicPr>
            <a:picLocks noChangeAspect="1" noChangeArrowheads="1" noCrop="1"/>
          </p:cNvPicPr>
          <p:nvPr/>
        </p:nvPicPr>
        <p:blipFill>
          <a:blip r:embed="rId2" cstate="print"/>
          <a:srcRect/>
          <a:stretch>
            <a:fillRect/>
          </a:stretch>
        </p:blipFill>
        <p:spPr bwMode="auto">
          <a:xfrm>
            <a:off x="609601" y="291738"/>
            <a:ext cx="1905000" cy="1905000"/>
          </a:xfrm>
          <a:prstGeom prst="rect">
            <a:avLst/>
          </a:prstGeom>
          <a:noFill/>
        </p:spPr>
      </p:pic>
    </p:spTree>
    <p:extLst>
      <p:ext uri="{BB962C8B-B14F-4D97-AF65-F5344CB8AC3E}">
        <p14:creationId xmlns:p14="http://schemas.microsoft.com/office/powerpoint/2010/main" val="42623135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t-MT" dirty="0"/>
              <a:t>						References</a:t>
            </a:r>
            <a:endParaRPr lang="en-GB" dirty="0"/>
          </a:p>
        </p:txBody>
      </p:sp>
      <p:sp>
        <p:nvSpPr>
          <p:cNvPr id="3" name="Content Placeholder 2"/>
          <p:cNvSpPr>
            <a:spLocks noGrp="1"/>
          </p:cNvSpPr>
          <p:nvPr>
            <p:ph idx="1"/>
          </p:nvPr>
        </p:nvSpPr>
        <p:spPr>
          <a:xfrm>
            <a:off x="2933700" y="2438400"/>
            <a:ext cx="8770571" cy="4027714"/>
          </a:xfrm>
        </p:spPr>
        <p:txBody>
          <a:bodyPr/>
          <a:lstStyle/>
          <a:p>
            <a:r>
              <a:rPr lang="en-GB" dirty="0"/>
              <a:t>Johnson, G. (2013). </a:t>
            </a:r>
            <a:r>
              <a:rPr lang="en-GB" i="1" dirty="0"/>
              <a:t>Programming in HTML5 with </a:t>
            </a:r>
            <a:r>
              <a:rPr lang="en-GB" i="1" dirty="0" err="1"/>
              <a:t>Javascript</a:t>
            </a:r>
            <a:r>
              <a:rPr lang="en-GB" i="1" dirty="0"/>
              <a:t> and CSS3.</a:t>
            </a:r>
            <a:r>
              <a:rPr lang="en-GB" dirty="0"/>
              <a:t> United States of America: Microsoft Press.</a:t>
            </a:r>
            <a:endParaRPr lang="mt-MT" dirty="0"/>
          </a:p>
          <a:p>
            <a:r>
              <a:rPr lang="en-GB" dirty="0" err="1"/>
              <a:t>McPeak</a:t>
            </a:r>
            <a:r>
              <a:rPr lang="en-GB" dirty="0"/>
              <a:t>, J. (2015). </a:t>
            </a:r>
            <a:r>
              <a:rPr lang="en-GB" i="1" dirty="0"/>
              <a:t>Beginning JavaScript, 5th Edition</a:t>
            </a:r>
            <a:r>
              <a:rPr lang="en-GB" dirty="0"/>
              <a:t> (5 ed.). </a:t>
            </a:r>
            <a:r>
              <a:rPr lang="en-GB" dirty="0" err="1"/>
              <a:t>Wrox</a:t>
            </a:r>
            <a:r>
              <a:rPr lang="en-GB" dirty="0"/>
              <a:t>. </a:t>
            </a:r>
            <a:endParaRPr lang="en-US" dirty="0"/>
          </a:p>
          <a:p>
            <a:r>
              <a:rPr lang="en-GB" dirty="0" err="1"/>
              <a:t>Haverbeke</a:t>
            </a:r>
            <a:r>
              <a:rPr lang="en-GB" dirty="0"/>
              <a:t>, M. (2011). </a:t>
            </a:r>
            <a:r>
              <a:rPr lang="en-GB" i="1" dirty="0"/>
              <a:t>Eloquent JavaScript: A Modern Introduction to Programming.</a:t>
            </a:r>
            <a:r>
              <a:rPr lang="en-GB" dirty="0"/>
              <a:t> (S. Yang, Ed.) San Francisco: William Pollock.</a:t>
            </a:r>
            <a:endParaRPr lang="en-US" dirty="0"/>
          </a:p>
          <a:p>
            <a:r>
              <a:rPr lang="en-GB" dirty="0"/>
              <a:t>McFarland, D. S. (2014). </a:t>
            </a:r>
            <a:r>
              <a:rPr lang="en-GB" i="1" dirty="0"/>
              <a:t>JavaScript &amp; </a:t>
            </a:r>
            <a:r>
              <a:rPr lang="en-GB" i="1" dirty="0" err="1"/>
              <a:t>jQuery</a:t>
            </a:r>
            <a:r>
              <a:rPr lang="en-GB" dirty="0"/>
              <a:t> (3 ed.). United States of America: O’Reilly Media, Inc.</a:t>
            </a:r>
            <a:endParaRPr lang="mt-MT" dirty="0"/>
          </a:p>
          <a:p>
            <a:r>
              <a:rPr lang="en-GB" dirty="0" err="1"/>
              <a:t>Duckett</a:t>
            </a:r>
            <a:r>
              <a:rPr lang="en-GB" dirty="0"/>
              <a:t>, J. (2014). </a:t>
            </a:r>
            <a:r>
              <a:rPr lang="en-GB" i="1" dirty="0"/>
              <a:t>JavaScript and </a:t>
            </a:r>
            <a:r>
              <a:rPr lang="en-GB" i="1" dirty="0" err="1"/>
              <a:t>JQuery</a:t>
            </a:r>
            <a:r>
              <a:rPr lang="en-GB" i="1" dirty="0"/>
              <a:t> Interactive Front-End Web Development</a:t>
            </a:r>
            <a:r>
              <a:rPr lang="en-GB" dirty="0"/>
              <a:t> (1 ed.). Wiley.</a:t>
            </a:r>
            <a:endParaRPr lang="en-US" dirty="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627017"/>
            <a:ext cx="7432766" cy="1502043"/>
          </a:xfrm>
        </p:spPr>
        <p:txBody>
          <a:bodyPr>
            <a:normAutofit/>
          </a:bodyPr>
          <a:lstStyle/>
          <a:p>
            <a:r>
              <a:rPr lang="en-US" dirty="0"/>
              <a:t>	</a:t>
            </a:r>
            <a:r>
              <a:rPr lang="mt-MT" dirty="0"/>
              <a:t>			   Conditional </a:t>
            </a:r>
            <a:br>
              <a:rPr lang="mt-MT" dirty="0"/>
            </a:br>
            <a:r>
              <a:rPr lang="mt-MT" dirty="0"/>
              <a:t>				   Expressions</a:t>
            </a:r>
            <a:endParaRPr lang="en-US" dirty="0"/>
          </a:p>
        </p:txBody>
      </p:sp>
      <p:sp>
        <p:nvSpPr>
          <p:cNvPr id="3" name="Content Placeholder 2"/>
          <p:cNvSpPr>
            <a:spLocks noGrp="1"/>
          </p:cNvSpPr>
          <p:nvPr>
            <p:ph idx="1"/>
          </p:nvPr>
        </p:nvSpPr>
        <p:spPr>
          <a:xfrm>
            <a:off x="165100" y="2259874"/>
            <a:ext cx="11899900" cy="4407626"/>
          </a:xfrm>
        </p:spPr>
        <p:txBody>
          <a:bodyPr>
            <a:normAutofit/>
          </a:bodyPr>
          <a:lstStyle/>
          <a:p>
            <a:r>
              <a:rPr lang="en-US" sz="2400" dirty="0"/>
              <a:t>Conditions are comparisons between variables and data, such as the following: </a:t>
            </a:r>
            <a:endParaRPr lang="mt-MT" sz="2400" dirty="0"/>
          </a:p>
          <a:p>
            <a:pPr lvl="1"/>
            <a:r>
              <a:rPr lang="en-US" sz="2200" dirty="0"/>
              <a:t>Is A bigger than B? </a:t>
            </a:r>
            <a:endParaRPr lang="mt-MT" sz="2200" dirty="0"/>
          </a:p>
          <a:p>
            <a:pPr lvl="1"/>
            <a:r>
              <a:rPr lang="en-US" sz="2200" dirty="0"/>
              <a:t>Is X equal to Y? </a:t>
            </a:r>
            <a:endParaRPr lang="mt-MT" sz="2200" dirty="0"/>
          </a:p>
          <a:p>
            <a:pPr lvl="1"/>
            <a:r>
              <a:rPr lang="en-US" sz="2200" dirty="0"/>
              <a:t>Is M not equal to N? </a:t>
            </a:r>
            <a:endParaRPr lang="mt-MT" sz="2200" dirty="0"/>
          </a:p>
          <a:p>
            <a:pPr lvl="1">
              <a:buNone/>
            </a:pPr>
            <a:endParaRPr lang="mt-MT" sz="2200" dirty="0"/>
          </a:p>
          <a:p>
            <a:r>
              <a:rPr lang="mt-MT" sz="2400" dirty="0"/>
              <a:t>All </a:t>
            </a:r>
            <a:r>
              <a:rPr lang="en-US" sz="2400" dirty="0"/>
              <a:t>of these questions have a yes or </a:t>
            </a:r>
            <a:r>
              <a:rPr lang="mt-MT" sz="2400" dirty="0"/>
              <a:t>a </a:t>
            </a:r>
            <a:r>
              <a:rPr lang="en-US" sz="2400" dirty="0"/>
              <a:t>no </a:t>
            </a:r>
            <a:r>
              <a:rPr lang="mt-MT" sz="2400" dirty="0"/>
              <a:t>answer</a:t>
            </a:r>
          </a:p>
          <a:p>
            <a:r>
              <a:rPr lang="mt-MT" sz="2400" dirty="0"/>
              <a:t>Therefore, </a:t>
            </a:r>
            <a:r>
              <a:rPr lang="en-US" sz="2400" dirty="0"/>
              <a:t>they are </a:t>
            </a:r>
            <a:r>
              <a:rPr lang="en-US" sz="2400" dirty="0" err="1"/>
              <a:t>boolean</a:t>
            </a:r>
            <a:r>
              <a:rPr lang="en-US" sz="2400" dirty="0"/>
              <a:t>-based</a:t>
            </a:r>
            <a:endParaRPr lang="mt-MT" sz="2400" dirty="0"/>
          </a:p>
          <a:p>
            <a:pPr lvl="1"/>
            <a:r>
              <a:rPr lang="mt-MT" sz="2200" dirty="0"/>
              <a:t>Boolean – </a:t>
            </a:r>
            <a:r>
              <a:rPr lang="mt-MT" sz="2200" i="1" dirty="0"/>
              <a:t>true </a:t>
            </a:r>
            <a:r>
              <a:rPr lang="mt-MT" sz="2200" dirty="0"/>
              <a:t>or </a:t>
            </a:r>
            <a:r>
              <a:rPr lang="mt-MT" sz="2200" i="1" dirty="0"/>
              <a:t>false (0 </a:t>
            </a:r>
            <a:r>
              <a:rPr lang="mt-MT" sz="2200" dirty="0"/>
              <a:t>or </a:t>
            </a:r>
            <a:r>
              <a:rPr lang="mt-MT" sz="2200" i="1" dirty="0"/>
              <a:t>1)</a:t>
            </a:r>
            <a:r>
              <a:rPr lang="mt-MT" sz="2200" dirty="0"/>
              <a:t> result</a:t>
            </a:r>
            <a:endParaRPr lang="en-US" sz="2200" dirty="0"/>
          </a:p>
        </p:txBody>
      </p:sp>
    </p:spTree>
    <p:extLst>
      <p:ext uri="{BB962C8B-B14F-4D97-AF65-F5344CB8AC3E}">
        <p14:creationId xmlns:p14="http://schemas.microsoft.com/office/powerpoint/2010/main" val="1240548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627017"/>
            <a:ext cx="7432766" cy="1502043"/>
          </a:xfrm>
        </p:spPr>
        <p:txBody>
          <a:bodyPr>
            <a:normAutofit/>
          </a:bodyPr>
          <a:lstStyle/>
          <a:p>
            <a:r>
              <a:rPr lang="en-US" dirty="0"/>
              <a:t>	</a:t>
            </a:r>
            <a:r>
              <a:rPr lang="mt-MT" dirty="0"/>
              <a:t>			   Conditional </a:t>
            </a:r>
            <a:br>
              <a:rPr lang="mt-MT" dirty="0"/>
            </a:br>
            <a:r>
              <a:rPr lang="mt-MT" dirty="0"/>
              <a:t>				   Expressions</a:t>
            </a:r>
            <a:endParaRPr lang="en-US" dirty="0"/>
          </a:p>
        </p:txBody>
      </p:sp>
      <p:sp>
        <p:nvSpPr>
          <p:cNvPr id="3" name="Content Placeholder 2"/>
          <p:cNvSpPr>
            <a:spLocks noGrp="1"/>
          </p:cNvSpPr>
          <p:nvPr>
            <p:ph idx="1"/>
          </p:nvPr>
        </p:nvSpPr>
        <p:spPr>
          <a:xfrm>
            <a:off x="165100" y="2259874"/>
            <a:ext cx="11899900" cy="4407626"/>
          </a:xfrm>
        </p:spPr>
        <p:txBody>
          <a:bodyPr>
            <a:normAutofit/>
          </a:bodyPr>
          <a:lstStyle/>
          <a:p>
            <a:r>
              <a:rPr lang="mt-MT" sz="2400" dirty="0"/>
              <a:t>We can see that the browser needs to make decisions</a:t>
            </a:r>
          </a:p>
          <a:p>
            <a:r>
              <a:rPr lang="en-US" sz="2400" dirty="0"/>
              <a:t>How </a:t>
            </a:r>
            <a:r>
              <a:rPr lang="mt-MT" sz="2400" dirty="0"/>
              <a:t>can these </a:t>
            </a:r>
            <a:r>
              <a:rPr lang="en-US" sz="2400" dirty="0"/>
              <a:t>decision-making capabilities </a:t>
            </a:r>
            <a:r>
              <a:rPr lang="mt-MT" sz="2400" dirty="0"/>
              <a:t>be implemented in </a:t>
            </a:r>
            <a:r>
              <a:rPr lang="en-US" sz="2400" dirty="0"/>
              <a:t>your code?</a:t>
            </a:r>
            <a:endParaRPr lang="mt-MT" sz="2400" dirty="0"/>
          </a:p>
          <a:p>
            <a:r>
              <a:rPr lang="en-US" sz="2400" dirty="0"/>
              <a:t>This </a:t>
            </a:r>
            <a:r>
              <a:rPr lang="mt-MT" sz="2400" dirty="0"/>
              <a:t>can be done using </a:t>
            </a:r>
            <a:r>
              <a:rPr lang="en-US" sz="2400" dirty="0"/>
              <a:t>the </a:t>
            </a:r>
            <a:r>
              <a:rPr lang="en-US" sz="2400" b="1" dirty="0">
                <a:solidFill>
                  <a:schemeClr val="accent2"/>
                </a:solidFill>
              </a:rPr>
              <a:t>if</a:t>
            </a:r>
            <a:r>
              <a:rPr lang="en-US" sz="2400" dirty="0"/>
              <a:t> and </a:t>
            </a:r>
            <a:r>
              <a:rPr lang="en-US" sz="2400" b="1" dirty="0">
                <a:solidFill>
                  <a:schemeClr val="accent2"/>
                </a:solidFill>
              </a:rPr>
              <a:t>switch</a:t>
            </a:r>
            <a:r>
              <a:rPr lang="en-US" sz="2400" dirty="0"/>
              <a:t> keywords</a:t>
            </a:r>
            <a:endParaRPr lang="mt-MT" sz="2400" dirty="0"/>
          </a:p>
          <a:p>
            <a:r>
              <a:rPr lang="mt-MT" sz="2400" dirty="0"/>
              <a:t>These</a:t>
            </a:r>
            <a:r>
              <a:rPr lang="en-US" sz="2400" dirty="0"/>
              <a:t> change the flow of the code’s execution depending on whether a condition is true or false</a:t>
            </a:r>
            <a:endParaRPr lang="mt-MT" sz="2400" dirty="0"/>
          </a:p>
          <a:p>
            <a:r>
              <a:rPr lang="mt-MT" sz="2400" dirty="0"/>
              <a:t>In fact, these are commonly also referred to as </a:t>
            </a:r>
            <a:r>
              <a:rPr lang="mt-MT" sz="2400" b="1" dirty="0">
                <a:solidFill>
                  <a:schemeClr val="accent2"/>
                </a:solidFill>
              </a:rPr>
              <a:t>control flow statements</a:t>
            </a:r>
            <a:endParaRPr lang="en-US" sz="2400" dirty="0">
              <a:solidFill>
                <a:schemeClr val="accent2"/>
              </a:solidFill>
            </a:endParaRPr>
          </a:p>
        </p:txBody>
      </p:sp>
    </p:spTree>
    <p:extLst>
      <p:ext uri="{BB962C8B-B14F-4D97-AF65-F5344CB8AC3E}">
        <p14:creationId xmlns:p14="http://schemas.microsoft.com/office/powerpoint/2010/main" val="1240548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627017"/>
            <a:ext cx="7432766" cy="1502043"/>
          </a:xfrm>
        </p:spPr>
        <p:txBody>
          <a:bodyPr>
            <a:normAutofit/>
          </a:bodyPr>
          <a:lstStyle/>
          <a:p>
            <a:r>
              <a:rPr lang="mt-MT" dirty="0"/>
              <a:t>      Conditional Expressions</a:t>
            </a:r>
            <a:br>
              <a:rPr lang="mt-MT" dirty="0"/>
            </a:br>
            <a:r>
              <a:rPr lang="mt-MT" dirty="0"/>
              <a:t>	The </a:t>
            </a:r>
            <a:r>
              <a:rPr lang="mt-MT" i="1" dirty="0"/>
              <a:t>if </a:t>
            </a:r>
            <a:r>
              <a:rPr lang="mt-MT" dirty="0"/>
              <a:t>statment</a:t>
            </a:r>
            <a:endParaRPr lang="en-US" dirty="0"/>
          </a:p>
        </p:txBody>
      </p:sp>
      <p:sp>
        <p:nvSpPr>
          <p:cNvPr id="3" name="Content Placeholder 2"/>
          <p:cNvSpPr>
            <a:spLocks noGrp="1"/>
          </p:cNvSpPr>
          <p:nvPr>
            <p:ph idx="1"/>
          </p:nvPr>
        </p:nvSpPr>
        <p:spPr>
          <a:xfrm>
            <a:off x="52252" y="2194559"/>
            <a:ext cx="6675120" cy="4545874"/>
          </a:xfrm>
        </p:spPr>
        <p:txBody>
          <a:bodyPr>
            <a:normAutofit lnSpcReduction="10000"/>
          </a:bodyPr>
          <a:lstStyle/>
          <a:p>
            <a:pPr>
              <a:buNone/>
            </a:pPr>
            <a:r>
              <a:rPr lang="mt-MT" sz="2400" dirty="0"/>
              <a:t>There are two components to a decision:</a:t>
            </a:r>
          </a:p>
          <a:p>
            <a:pPr lvl="1"/>
            <a:r>
              <a:rPr lang="mt-MT" sz="2200" dirty="0"/>
              <a:t>An expression is evaluated which returns a value</a:t>
            </a:r>
          </a:p>
          <a:p>
            <a:pPr lvl="2"/>
            <a:r>
              <a:rPr lang="mt-MT" sz="2000" dirty="0"/>
              <a:t>To make a decision, the code checks the status of your script e.g. Comparing two values</a:t>
            </a:r>
          </a:p>
          <a:p>
            <a:pPr lvl="2"/>
            <a:r>
              <a:rPr lang="mt-MT" sz="2000" dirty="0"/>
              <a:t>This results in </a:t>
            </a:r>
            <a:r>
              <a:rPr lang="mt-MT" sz="2000" b="1" dirty="0"/>
              <a:t>true </a:t>
            </a:r>
            <a:r>
              <a:rPr lang="mt-MT" sz="2000" dirty="0"/>
              <a:t>or </a:t>
            </a:r>
            <a:r>
              <a:rPr lang="mt-MT" sz="2000" b="1" dirty="0"/>
              <a:t>false</a:t>
            </a:r>
            <a:endParaRPr lang="mt-MT" sz="2000" dirty="0"/>
          </a:p>
          <a:p>
            <a:pPr lvl="1"/>
            <a:r>
              <a:rPr lang="mt-MT" sz="2200" dirty="0"/>
              <a:t>A conditional statement says what to do in a given situation</a:t>
            </a:r>
          </a:p>
          <a:p>
            <a:pPr lvl="2"/>
            <a:r>
              <a:rPr lang="mt-MT" sz="2000" dirty="0"/>
              <a:t>If one of the conditions is met, then your code executes a set of statements</a:t>
            </a:r>
          </a:p>
          <a:p>
            <a:pPr lvl="2"/>
            <a:r>
              <a:rPr lang="mt-MT" sz="2000" dirty="0"/>
              <a:t>Else it does something else</a:t>
            </a:r>
          </a:p>
          <a:p>
            <a:pPr lvl="2"/>
            <a:r>
              <a:rPr lang="mt-MT" sz="2000" dirty="0"/>
              <a:t>Else, if not handled, the code simply skips that part</a:t>
            </a:r>
            <a:endParaRPr lang="en-US" sz="2000" dirty="0"/>
          </a:p>
        </p:txBody>
      </p:sp>
      <p:pic>
        <p:nvPicPr>
          <p:cNvPr id="2050" name="Picture 2"/>
          <p:cNvPicPr>
            <a:picLocks noChangeAspect="1" noChangeArrowheads="1"/>
          </p:cNvPicPr>
          <p:nvPr/>
        </p:nvPicPr>
        <p:blipFill>
          <a:blip r:embed="rId2" cstate="print"/>
          <a:srcRect/>
          <a:stretch>
            <a:fillRect/>
          </a:stretch>
        </p:blipFill>
        <p:spPr bwMode="auto">
          <a:xfrm>
            <a:off x="6910250" y="2830580"/>
            <a:ext cx="5018181" cy="2708071"/>
          </a:xfrm>
          <a:prstGeom prst="rect">
            <a:avLst/>
          </a:prstGeom>
          <a:noFill/>
          <a:ln w="9525">
            <a:noFill/>
            <a:miter lim="800000"/>
            <a:headEnd/>
            <a:tailEnd/>
          </a:ln>
        </p:spPr>
      </p:pic>
    </p:spTree>
    <p:extLst>
      <p:ext uri="{BB962C8B-B14F-4D97-AF65-F5344CB8AC3E}">
        <p14:creationId xmlns:p14="http://schemas.microsoft.com/office/powerpoint/2010/main" val="1240548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627017"/>
            <a:ext cx="7432766" cy="1502043"/>
          </a:xfrm>
        </p:spPr>
        <p:txBody>
          <a:bodyPr>
            <a:normAutofit/>
          </a:bodyPr>
          <a:lstStyle/>
          <a:p>
            <a:r>
              <a:rPr lang="mt-MT" dirty="0"/>
              <a:t>      			Comparison 				Operators</a:t>
            </a:r>
            <a:endParaRPr lang="en-US" dirty="0"/>
          </a:p>
        </p:txBody>
      </p:sp>
      <p:sp>
        <p:nvSpPr>
          <p:cNvPr id="3" name="Content Placeholder 2"/>
          <p:cNvSpPr>
            <a:spLocks noGrp="1"/>
          </p:cNvSpPr>
          <p:nvPr>
            <p:ph idx="1"/>
          </p:nvPr>
        </p:nvSpPr>
        <p:spPr>
          <a:xfrm>
            <a:off x="287382" y="2194559"/>
            <a:ext cx="7171509" cy="4663441"/>
          </a:xfrm>
        </p:spPr>
        <p:txBody>
          <a:bodyPr>
            <a:normAutofit/>
          </a:bodyPr>
          <a:lstStyle/>
          <a:p>
            <a:r>
              <a:rPr lang="mt-MT" sz="2800" dirty="0"/>
              <a:t>In any condition/decision there is usually </a:t>
            </a:r>
            <a:r>
              <a:rPr lang="mt-MT" sz="2800" b="1" dirty="0"/>
              <a:t>one</a:t>
            </a:r>
            <a:r>
              <a:rPr lang="mt-MT" sz="2800" dirty="0"/>
              <a:t> </a:t>
            </a:r>
            <a:r>
              <a:rPr lang="mt-MT" sz="2800" b="1" dirty="0"/>
              <a:t>operator </a:t>
            </a:r>
            <a:r>
              <a:rPr lang="mt-MT" sz="2800" dirty="0"/>
              <a:t>and </a:t>
            </a:r>
            <a:r>
              <a:rPr lang="mt-MT" sz="2800" b="1" dirty="0"/>
              <a:t>two operands</a:t>
            </a:r>
          </a:p>
          <a:p>
            <a:r>
              <a:rPr lang="mt-MT" sz="2800" dirty="0"/>
              <a:t>The operands are placed on each side of the operator</a:t>
            </a:r>
          </a:p>
          <a:p>
            <a:r>
              <a:rPr lang="mt-MT" sz="2800" dirty="0"/>
              <a:t>They can be values or variables</a:t>
            </a:r>
          </a:p>
          <a:p>
            <a:r>
              <a:rPr lang="mt-MT" sz="2800" dirty="0"/>
              <a:t>These values/variables are referred to as the </a:t>
            </a:r>
            <a:r>
              <a:rPr lang="mt-MT" sz="2800" b="1" dirty="0"/>
              <a:t>left operand </a:t>
            </a:r>
            <a:r>
              <a:rPr lang="mt-MT" sz="2800" dirty="0"/>
              <a:t>and </a:t>
            </a:r>
            <a:r>
              <a:rPr lang="mt-MT" sz="2800" b="1" dirty="0"/>
              <a:t>right operand</a:t>
            </a:r>
            <a:r>
              <a:rPr lang="mt-MT" sz="2800" dirty="0"/>
              <a:t> in such a condition</a:t>
            </a:r>
            <a:endParaRPr lang="en-US" sz="2800" dirty="0"/>
          </a:p>
        </p:txBody>
      </p:sp>
      <p:pic>
        <p:nvPicPr>
          <p:cNvPr id="1026" name="Picture 2"/>
          <p:cNvPicPr>
            <a:picLocks noChangeAspect="1" noChangeArrowheads="1"/>
          </p:cNvPicPr>
          <p:nvPr/>
        </p:nvPicPr>
        <p:blipFill>
          <a:blip r:embed="rId2" cstate="print"/>
          <a:srcRect/>
          <a:stretch>
            <a:fillRect/>
          </a:stretch>
        </p:blipFill>
        <p:spPr bwMode="auto">
          <a:xfrm>
            <a:off x="7613903" y="2951526"/>
            <a:ext cx="4129605" cy="2581003"/>
          </a:xfrm>
          <a:prstGeom prst="rect">
            <a:avLst/>
          </a:prstGeom>
          <a:noFill/>
          <a:ln w="9525">
            <a:noFill/>
            <a:miter lim="800000"/>
            <a:headEnd/>
            <a:tailEnd/>
          </a:ln>
        </p:spPr>
      </p:pic>
    </p:spTree>
    <p:extLst>
      <p:ext uri="{BB962C8B-B14F-4D97-AF65-F5344CB8AC3E}">
        <p14:creationId xmlns:p14="http://schemas.microsoft.com/office/powerpoint/2010/main" val="1240548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627017"/>
            <a:ext cx="7432766" cy="1502043"/>
          </a:xfrm>
        </p:spPr>
        <p:txBody>
          <a:bodyPr>
            <a:normAutofit/>
          </a:bodyPr>
          <a:lstStyle/>
          <a:p>
            <a:r>
              <a:rPr lang="mt-MT" dirty="0"/>
              <a:t>      			Comparison 				Operators</a:t>
            </a:r>
            <a:endParaRPr lang="en-US" dirty="0"/>
          </a:p>
        </p:txBody>
      </p:sp>
      <p:sp>
        <p:nvSpPr>
          <p:cNvPr id="3" name="Content Placeholder 2"/>
          <p:cNvSpPr>
            <a:spLocks noGrp="1"/>
          </p:cNvSpPr>
          <p:nvPr>
            <p:ph idx="1"/>
          </p:nvPr>
        </p:nvSpPr>
        <p:spPr>
          <a:xfrm>
            <a:off x="287382" y="2194559"/>
            <a:ext cx="7171509" cy="4663441"/>
          </a:xfrm>
        </p:spPr>
        <p:txBody>
          <a:bodyPr>
            <a:normAutofit/>
          </a:bodyPr>
          <a:lstStyle/>
          <a:p>
            <a:endParaRPr lang="en-US" sz="2800" dirty="0"/>
          </a:p>
        </p:txBody>
      </p:sp>
      <p:pic>
        <p:nvPicPr>
          <p:cNvPr id="1027" name="Picture 3"/>
          <p:cNvPicPr>
            <a:picLocks noChangeAspect="1" noChangeArrowheads="1"/>
          </p:cNvPicPr>
          <p:nvPr/>
        </p:nvPicPr>
        <p:blipFill>
          <a:blip r:embed="rId2" cstate="print"/>
          <a:srcRect/>
          <a:stretch>
            <a:fillRect/>
          </a:stretch>
        </p:blipFill>
        <p:spPr bwMode="auto">
          <a:xfrm>
            <a:off x="1259452" y="2508068"/>
            <a:ext cx="9504339" cy="3897282"/>
          </a:xfrm>
          <a:prstGeom prst="rect">
            <a:avLst/>
          </a:prstGeom>
          <a:noFill/>
          <a:ln w="9525">
            <a:noFill/>
            <a:miter lim="800000"/>
            <a:headEnd/>
            <a:tailEnd/>
          </a:ln>
        </p:spPr>
      </p:pic>
    </p:spTree>
    <p:extLst>
      <p:ext uri="{BB962C8B-B14F-4D97-AF65-F5344CB8AC3E}">
        <p14:creationId xmlns:p14="http://schemas.microsoft.com/office/powerpoint/2010/main" val="1240548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627017"/>
            <a:ext cx="7432766" cy="1502043"/>
          </a:xfrm>
        </p:spPr>
        <p:txBody>
          <a:bodyPr>
            <a:normAutofit/>
          </a:bodyPr>
          <a:lstStyle/>
          <a:p>
            <a:r>
              <a:rPr lang="mt-MT" dirty="0"/>
              <a:t>      			Comparison 				Operators</a:t>
            </a:r>
            <a:endParaRPr lang="en-US" dirty="0"/>
          </a:p>
        </p:txBody>
      </p:sp>
      <p:sp>
        <p:nvSpPr>
          <p:cNvPr id="3" name="Content Placeholder 2"/>
          <p:cNvSpPr>
            <a:spLocks noGrp="1"/>
          </p:cNvSpPr>
          <p:nvPr>
            <p:ph idx="1"/>
          </p:nvPr>
        </p:nvSpPr>
        <p:spPr>
          <a:xfrm>
            <a:off x="287382" y="2194559"/>
            <a:ext cx="7171509" cy="4663441"/>
          </a:xfrm>
        </p:spPr>
        <p:txBody>
          <a:bodyPr>
            <a:normAutofit/>
          </a:bodyPr>
          <a:lstStyle/>
          <a:p>
            <a:endParaRPr lang="en-US" sz="2800" dirty="0"/>
          </a:p>
        </p:txBody>
      </p:sp>
      <p:pic>
        <p:nvPicPr>
          <p:cNvPr id="2050" name="Picture 2"/>
          <p:cNvPicPr>
            <a:picLocks noChangeAspect="1" noChangeArrowheads="1"/>
          </p:cNvPicPr>
          <p:nvPr/>
        </p:nvPicPr>
        <p:blipFill>
          <a:blip r:embed="rId2" cstate="print"/>
          <a:srcRect/>
          <a:stretch>
            <a:fillRect/>
          </a:stretch>
        </p:blipFill>
        <p:spPr bwMode="auto">
          <a:xfrm>
            <a:off x="1463040" y="2497433"/>
            <a:ext cx="9346517" cy="3890304"/>
          </a:xfrm>
          <a:prstGeom prst="rect">
            <a:avLst/>
          </a:prstGeom>
          <a:noFill/>
          <a:ln w="9525">
            <a:noFill/>
            <a:miter lim="800000"/>
            <a:headEnd/>
            <a:tailEnd/>
          </a:ln>
        </p:spPr>
      </p:pic>
    </p:spTree>
    <p:extLst>
      <p:ext uri="{BB962C8B-B14F-4D97-AF65-F5344CB8AC3E}">
        <p14:creationId xmlns:p14="http://schemas.microsoft.com/office/powerpoint/2010/main" val="1240548962"/>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TM10001104[[fn=Feathered]]</Template>
  <TotalTime>14907</TotalTime>
  <Words>1618</Words>
  <Application>Microsoft Office PowerPoint</Application>
  <PresentationFormat>Widescreen</PresentationFormat>
  <Paragraphs>188</Paragraphs>
  <Slides>35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Century Schoolbook</vt:lpstr>
      <vt:lpstr>Corbel</vt:lpstr>
      <vt:lpstr>Feathered</vt:lpstr>
      <vt:lpstr>Client Side Scripting</vt:lpstr>
      <vt:lpstr>       Conditional         Expressions</vt:lpstr>
      <vt:lpstr>       Conditional         Expressions</vt:lpstr>
      <vt:lpstr>       Conditional         Expressions</vt:lpstr>
      <vt:lpstr>       Conditional         Expressions</vt:lpstr>
      <vt:lpstr>      Conditional Expressions  The if statment</vt:lpstr>
      <vt:lpstr>         Comparison     Operators</vt:lpstr>
      <vt:lpstr>         Comparison     Operators</vt:lpstr>
      <vt:lpstr>         Comparison     Operators</vt:lpstr>
      <vt:lpstr>         Comparison     Operators</vt:lpstr>
      <vt:lpstr>         Comparison     Operators</vt:lpstr>
      <vt:lpstr>       Assignment versus   Comparison </vt:lpstr>
      <vt:lpstr>           Logical Operators</vt:lpstr>
      <vt:lpstr>           Logical Operators</vt:lpstr>
      <vt:lpstr>      Practice</vt:lpstr>
      <vt:lpstr>       Switch Statments</vt:lpstr>
      <vt:lpstr>         Validation</vt:lpstr>
      <vt:lpstr>          Types of           Validation</vt:lpstr>
      <vt:lpstr>          Data Type Validation</vt:lpstr>
      <vt:lpstr>           Simple range and       constraint validation </vt:lpstr>
      <vt:lpstr> Code and cross-reference  validation</vt:lpstr>
      <vt:lpstr>   Validation Methods</vt:lpstr>
      <vt:lpstr>   Validation Methods</vt:lpstr>
      <vt:lpstr>   Validation Methods</vt:lpstr>
      <vt:lpstr>   Validation Methods</vt:lpstr>
      <vt:lpstr>         Validation</vt:lpstr>
      <vt:lpstr>      Practice</vt:lpstr>
      <vt:lpstr>     Method      Overloading</vt:lpstr>
      <vt:lpstr>     Method      Overloading</vt:lpstr>
      <vt:lpstr>     Method      Overloading</vt:lpstr>
      <vt:lpstr>     Method      Overloading</vt:lpstr>
      <vt:lpstr>     Method      Overloading</vt:lpstr>
      <vt:lpstr>     Method      Overloading</vt:lpstr>
      <vt:lpstr>      Practice</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Side Scripting</dc:title>
  <dc:creator>Diane Borg</dc:creator>
  <cp:lastModifiedBy>dawsoncamilleri</cp:lastModifiedBy>
  <cp:revision>77</cp:revision>
  <dcterms:created xsi:type="dcterms:W3CDTF">2017-02-02T11:10:39Z</dcterms:created>
  <dcterms:modified xsi:type="dcterms:W3CDTF">2018-06-29T16:43:16Z</dcterms:modified>
</cp:coreProperties>
</file>