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73" r:id="rId8"/>
    <p:sldId id="272" r:id="rId9"/>
    <p:sldId id="267" r:id="rId10"/>
    <p:sldId id="271" r:id="rId11"/>
    <p:sldId id="268" r:id="rId12"/>
    <p:sldId id="278" r:id="rId13"/>
    <p:sldId id="275" r:id="rId14"/>
    <p:sldId id="269" r:id="rId15"/>
    <p:sldId id="27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wson-data-science.shinyapps.io/DDSCaseStudy2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err="1"/>
              <a:t>Dds</a:t>
            </a:r>
            <a:r>
              <a:rPr lang="en-US"/>
              <a:t>-Analytics</a:t>
            </a:r>
            <a:br>
              <a:rPr lang="en-US"/>
            </a:br>
            <a:r>
              <a:rPr lang="en-US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DAWSON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Attrition (</a:t>
            </a:r>
            <a:r>
              <a:rPr lang="en-US" b="1" cap="all" spc="-100" dirty="0" err="1"/>
              <a:t>Svm</a:t>
            </a:r>
            <a:r>
              <a:rPr lang="en-US" b="1" cap="all" spc="-1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058D-F681-4223-9AD2-9F9802E7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0" y="1206900"/>
            <a:ext cx="3271630" cy="4462365"/>
          </a:xfrm>
          <a:prstGeom prst="rect">
            <a:avLst/>
          </a:prstGeom>
        </p:spPr>
      </p:pic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38325"/>
            <a:ext cx="4957554" cy="4196714"/>
          </a:xfrm>
        </p:spPr>
        <p:txBody>
          <a:bodyPr>
            <a:normAutofit/>
          </a:bodyPr>
          <a:lstStyle/>
          <a:p>
            <a:r>
              <a:rPr lang="en-US" sz="2400" b="1" dirty="0"/>
              <a:t>Support Vector Machines: </a:t>
            </a:r>
            <a:r>
              <a:rPr lang="en-US" sz="2400" dirty="0"/>
              <a:t>Type of Non-Linear Classification using distance calculations and Regression Modeling combined</a:t>
            </a:r>
          </a:p>
          <a:p>
            <a:pPr lvl="1"/>
            <a:r>
              <a:rPr lang="en-US" sz="2000" dirty="0"/>
              <a:t>Sensitivity 99%</a:t>
            </a:r>
          </a:p>
          <a:p>
            <a:pPr lvl="1"/>
            <a:r>
              <a:rPr lang="en-US" sz="2000" dirty="0"/>
              <a:t>Specificity 71%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394930"/>
            <a:ext cx="5018211" cy="748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Salary (</a:t>
            </a:r>
            <a:r>
              <a:rPr lang="en-US" b="1" cap="all" spc="-100" dirty="0" err="1"/>
              <a:t>mlr</a:t>
            </a:r>
            <a:r>
              <a:rPr lang="en-US" b="1" cap="all" spc="-100" dirty="0"/>
              <a:t>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143000"/>
            <a:ext cx="5018210" cy="5285912"/>
          </a:xfrm>
        </p:spPr>
        <p:txBody>
          <a:bodyPr>
            <a:normAutofit/>
          </a:bodyPr>
          <a:lstStyle/>
          <a:p>
            <a:r>
              <a:rPr lang="en-US" sz="2400" dirty="0"/>
              <a:t>Most influential factors: </a:t>
            </a:r>
          </a:p>
          <a:p>
            <a:pPr lvl="1"/>
            <a:r>
              <a:rPr lang="en-US" sz="2200" dirty="0"/>
              <a:t>Job Level</a:t>
            </a:r>
          </a:p>
          <a:p>
            <a:pPr lvl="1"/>
            <a:r>
              <a:rPr lang="en-US" sz="2200" dirty="0"/>
              <a:t>Total Working Years</a:t>
            </a:r>
          </a:p>
          <a:p>
            <a:pPr lvl="1"/>
            <a:r>
              <a:rPr lang="en-US" sz="2200" dirty="0"/>
              <a:t>Years At the Company</a:t>
            </a:r>
          </a:p>
          <a:p>
            <a:pPr lvl="1"/>
            <a:r>
              <a:rPr lang="en-US" sz="2200" dirty="0"/>
              <a:t>Department (Sales)</a:t>
            </a:r>
          </a:p>
          <a:p>
            <a:r>
              <a:rPr lang="en-US" sz="2400" dirty="0"/>
              <a:t>Explaining Variance</a:t>
            </a:r>
          </a:p>
          <a:p>
            <a:pPr lvl="1"/>
            <a:r>
              <a:rPr lang="en-US" sz="2200" dirty="0"/>
              <a:t>Relationship Satisfaction</a:t>
            </a:r>
          </a:p>
          <a:p>
            <a:pPr lvl="1"/>
            <a:r>
              <a:rPr lang="en-US" sz="2200" dirty="0"/>
              <a:t>Performance Rating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sz="2200" dirty="0"/>
              <a:t>Statistically Significant &amp; Good Fit (p-value &lt;2.2e</a:t>
            </a:r>
            <a:r>
              <a:rPr lang="en-US" sz="2200" baseline="30000" dirty="0"/>
              <a:t>-16</a:t>
            </a:r>
            <a:r>
              <a:rPr lang="en-US" sz="2200" dirty="0"/>
              <a:t> &amp; R</a:t>
            </a:r>
            <a:r>
              <a:rPr lang="en-US" sz="2200" baseline="30000" dirty="0"/>
              <a:t>2</a:t>
            </a:r>
            <a:r>
              <a:rPr lang="en-US" sz="2200" dirty="0"/>
              <a:t> = 91%)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5B5F7F-FB15-4059-AC02-6A5B3FF10D26}"/>
              </a:ext>
            </a:extLst>
          </p:cNvPr>
          <p:cNvGrpSpPr/>
          <p:nvPr/>
        </p:nvGrpSpPr>
        <p:grpSpPr>
          <a:xfrm>
            <a:off x="850204" y="176143"/>
            <a:ext cx="4920859" cy="2674654"/>
            <a:chOff x="170676" y="255100"/>
            <a:chExt cx="6472220" cy="33167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37E73F-0D13-46E9-B4A4-0E1CC7C3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76" y="255101"/>
              <a:ext cx="6334420" cy="33167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3D9A13-5154-4A13-B6E2-EB8BFF04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76" y="255100"/>
              <a:ext cx="4251819" cy="331677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DC4469-36BB-43E3-9CBF-7F978E9B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" y="3059516"/>
            <a:ext cx="4816089" cy="358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57FAC-5732-4021-A5FA-B70D4B6A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96" y="4007204"/>
            <a:ext cx="1323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5682709"/>
            <a:ext cx="11439414" cy="2300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3100" cap="all" spc="-100" dirty="0">
                <a:solidFill>
                  <a:schemeClr val="tx1"/>
                </a:solidFill>
              </a:rPr>
              <a:t>R-Shiny EDA</a:t>
            </a:r>
            <a:br>
              <a:rPr lang="en-US" sz="3100" cap="all" spc="-100" dirty="0">
                <a:solidFill>
                  <a:schemeClr val="tx1"/>
                </a:solidFill>
              </a:rPr>
            </a:br>
            <a:endParaRPr lang="en-US" sz="3100" cap="all" spc="-100" dirty="0">
              <a:solidFill>
                <a:schemeClr val="tx1"/>
              </a:solidFill>
            </a:endParaRP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5783001"/>
            <a:ext cx="10656310" cy="4259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hlinkClick r:id="rId2"/>
              </a:rPr>
              <a:t>https://dawson-data-science.shinyapps.io/DDSCaseStudy2/</a:t>
            </a:r>
            <a:r>
              <a:rPr lang="en-US" sz="1800" spc="8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7F76-CA4B-472F-AF31-61960F874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447"/>
          <a:stretch/>
        </p:blipFill>
        <p:spPr>
          <a:xfrm>
            <a:off x="-1" y="9"/>
            <a:ext cx="12192000" cy="52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0741-457C-4EA3-8364-3D8A4E6F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AD45-33F9-410E-AA5A-19AEDB4A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Explore the disparities: </a:t>
            </a:r>
          </a:p>
          <a:p>
            <a:pPr lvl="1"/>
            <a:r>
              <a:rPr lang="en-US" sz="2400" dirty="0"/>
              <a:t>Attrition across Sales Department</a:t>
            </a:r>
          </a:p>
          <a:p>
            <a:pPr lvl="1"/>
            <a:r>
              <a:rPr lang="en-US" sz="2400" dirty="0"/>
              <a:t>Monthly Salaries within Management &amp; HR are strong indicators of Attrition</a:t>
            </a:r>
          </a:p>
          <a:p>
            <a:pPr lvl="1"/>
            <a:r>
              <a:rPr lang="en-US" sz="2400" dirty="0"/>
              <a:t>Job Satisfaction is a good indicator of possible Attrition</a:t>
            </a:r>
          </a:p>
          <a:p>
            <a:pPr lvl="1"/>
            <a:r>
              <a:rPr lang="en-US" sz="2400" dirty="0"/>
              <a:t>Take a good look further at Marital Status</a:t>
            </a:r>
          </a:p>
          <a:p>
            <a:pPr lvl="1"/>
            <a:r>
              <a:rPr lang="en-US" sz="2400" dirty="0"/>
              <a:t>Neural Network with </a:t>
            </a:r>
            <a:r>
              <a:rPr lang="en-US" sz="2400" dirty="0" err="1"/>
              <a:t>XGBoost</a:t>
            </a:r>
            <a:r>
              <a:rPr lang="en-US" sz="2400" dirty="0"/>
              <a:t> would be slower, but more Specific as tool for classification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7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2" y="399314"/>
            <a:ext cx="10058400" cy="565421"/>
          </a:xfrm>
        </p:spPr>
        <p:txBody>
          <a:bodyPr>
            <a:noAutofit/>
          </a:bodyPr>
          <a:lstStyle/>
          <a:p>
            <a:r>
              <a:rPr lang="en-US" sz="44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5C2F-BEC5-4ABD-8618-752B2094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2" y="964735"/>
            <a:ext cx="11434196" cy="5493951"/>
          </a:xfrm>
        </p:spPr>
        <p:txBody>
          <a:bodyPr>
            <a:normAutofit/>
          </a:bodyPr>
          <a:lstStyle/>
          <a:p>
            <a:r>
              <a:rPr lang="en-US" sz="3200" dirty="0" err="1"/>
              <a:t>DDSAnalytics</a:t>
            </a:r>
            <a:r>
              <a:rPr lang="en-US" sz="3200" dirty="0"/>
              <a:t>: Specializes in talent management solutions for Fortune 100 companies. </a:t>
            </a:r>
          </a:p>
          <a:p>
            <a:pPr lvl="1"/>
            <a:r>
              <a:rPr lang="en-US" sz="2800" u="sng" dirty="0"/>
              <a:t>Talent management </a:t>
            </a:r>
            <a:r>
              <a:rPr lang="en-US" sz="2800" dirty="0"/>
              <a:t>is defined as the iterative process of developing and retaining employees. </a:t>
            </a:r>
          </a:p>
          <a:p>
            <a:r>
              <a:rPr lang="en-US" sz="3200" dirty="0"/>
              <a:t>Task: Predict employee turnover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Perform EDA of existing employee data.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Provide Job Role insights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Identify Top 3 Contributors &amp; Predict Attrition (Sensitivity &amp; Specificity &gt; 66%)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dirty="0"/>
              <a:t>Predict Monthly Salary (RMSE &lt; $3000)</a:t>
            </a:r>
          </a:p>
        </p:txBody>
      </p:sp>
    </p:spTree>
    <p:extLst>
      <p:ext uri="{BB962C8B-B14F-4D97-AF65-F5344CB8AC3E}">
        <p14:creationId xmlns:p14="http://schemas.microsoft.com/office/powerpoint/2010/main" val="337351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1DE1A-A3BD-4E5E-A0A8-398B136B2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2" r="7145"/>
          <a:stretch/>
        </p:blipFill>
        <p:spPr>
          <a:xfrm>
            <a:off x="20" y="10"/>
            <a:ext cx="6534303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394930"/>
            <a:ext cx="5018211" cy="748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 dirty="0"/>
              <a:t>Data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143000"/>
            <a:ext cx="5018210" cy="5285912"/>
          </a:xfrm>
        </p:spPr>
        <p:txBody>
          <a:bodyPr>
            <a:normAutofit/>
          </a:bodyPr>
          <a:lstStyle/>
          <a:p>
            <a:r>
              <a:rPr lang="en-US" sz="2400" dirty="0"/>
              <a:t>41% Missing Attrition &amp; Salary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2D670B-E628-4B11-93B3-F2540F15C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08526"/>
              </p:ext>
            </p:extLst>
          </p:nvPr>
        </p:nvGraphicFramePr>
        <p:xfrm>
          <a:off x="6895749" y="1891070"/>
          <a:ext cx="4706225" cy="4537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050">
                  <a:extLst>
                    <a:ext uri="{9D8B030D-6E8A-4147-A177-3AD203B41FA5}">
                      <a16:colId xmlns:a16="http://schemas.microsoft.com/office/drawing/2014/main" val="2577181863"/>
                    </a:ext>
                  </a:extLst>
                </a:gridCol>
                <a:gridCol w="1787175">
                  <a:extLst>
                    <a:ext uri="{9D8B030D-6E8A-4147-A177-3AD203B41FA5}">
                      <a16:colId xmlns:a16="http://schemas.microsoft.com/office/drawing/2014/main" val="42471772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     1,470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657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41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361463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Discrete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81292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Continuous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26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866640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missing 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              -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23080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missing values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900 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33056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Complete rows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               870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073759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 observations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   60,270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257434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Memory usage (kb)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      424,008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5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93DB4-E7C6-48D6-977D-C06475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" y="775174"/>
            <a:ext cx="3406261" cy="2963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6386EA-183E-4C38-BF44-EAA76B009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2" r="-1"/>
          <a:stretch/>
        </p:blipFill>
        <p:spPr>
          <a:xfrm>
            <a:off x="4357915" y="726148"/>
            <a:ext cx="3406261" cy="3064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B860F-1764-4F17-B89C-EBC68762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489" y="792204"/>
            <a:ext cx="3406263" cy="2929385"/>
          </a:xfrm>
          <a:prstGeom prst="rect">
            <a:avLst/>
          </a:prstGeom>
        </p:spPr>
      </p:pic>
      <p:sp>
        <p:nvSpPr>
          <p:cNvPr id="52" name="Rectangle 44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  <a:endParaRPr lang="en-US" sz="4400" b="1" cap="all" spc="-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772025"/>
            <a:ext cx="5624355" cy="1647437"/>
          </a:xfrm>
        </p:spPr>
        <p:txBody>
          <a:bodyPr anchor="ctr">
            <a:normAutofit/>
          </a:bodyPr>
          <a:lstStyle/>
          <a:p>
            <a:r>
              <a:rPr lang="en-US" dirty="0"/>
              <a:t>Over 50% of Monthly Salary Expenditure R&amp;D</a:t>
            </a:r>
          </a:p>
          <a:p>
            <a:r>
              <a:rPr lang="en-US" dirty="0"/>
              <a:t>Negative impact on Attrition</a:t>
            </a:r>
          </a:p>
          <a:p>
            <a:pPr lvl="1"/>
            <a:r>
              <a:rPr lang="en-US" dirty="0"/>
              <a:t>Work Life Balance (Level 4)</a:t>
            </a:r>
          </a:p>
          <a:p>
            <a:pPr lvl="1"/>
            <a:r>
              <a:rPr lang="en-US" dirty="0"/>
              <a:t>Job Involvement &amp; Satisfaction</a:t>
            </a:r>
            <a:r>
              <a:rPr lang="en-US"/>
              <a:t>: Managers, HR, </a:t>
            </a:r>
            <a:r>
              <a:rPr lang="en-US" dirty="0"/>
              <a:t>&amp; Sales Exec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pah</a:t>
            </a:r>
            <a:r>
              <a:rPr lang="en-US" dirty="0"/>
              <a:t> by position correlates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8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B368C-91EC-46E3-AD07-BA2C77A8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82" b="1554"/>
          <a:stretch/>
        </p:blipFill>
        <p:spPr>
          <a:xfrm>
            <a:off x="38775" y="438536"/>
            <a:ext cx="4038600" cy="2749889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397848-4619-4B9A-B79F-215206BE8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" t="303" r="11671" b="-300"/>
          <a:stretch/>
        </p:blipFill>
        <p:spPr>
          <a:xfrm>
            <a:off x="4194664" y="506010"/>
            <a:ext cx="3921868" cy="274988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FCB3-C5E3-49CD-A6E3-D2F0C30C7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" t="2" r="10710" b="2"/>
          <a:stretch/>
        </p:blipFill>
        <p:spPr>
          <a:xfrm>
            <a:off x="8210128" y="438535"/>
            <a:ext cx="3837770" cy="2749889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831" y="4472612"/>
            <a:ext cx="5624355" cy="203911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18% Attrition Rate Overall</a:t>
            </a:r>
          </a:p>
          <a:p>
            <a:r>
              <a:rPr lang="en-US" sz="1400" dirty="0"/>
              <a:t>Work Life Balance affects Attrition drastically for Job Level 4 and nominally expected </a:t>
            </a:r>
            <a:r>
              <a:rPr lang="en-US" sz="1400"/>
              <a:t>across others, </a:t>
            </a:r>
            <a:r>
              <a:rPr lang="en-US" sz="1400" dirty="0"/>
              <a:t>except for Job levels 5 &amp; 1</a:t>
            </a:r>
          </a:p>
          <a:p>
            <a:r>
              <a:rPr lang="en-US" sz="1400" dirty="0"/>
              <a:t>Distance from home is positively correlated with Attrition except for Job Levels </a:t>
            </a:r>
            <a:r>
              <a:rPr lang="en-US" sz="1400"/>
              <a:t>&gt; 4, </a:t>
            </a:r>
            <a:r>
              <a:rPr lang="en-US" sz="1400" dirty="0"/>
              <a:t>which have the opposite effect</a:t>
            </a:r>
          </a:p>
          <a:p>
            <a:endParaRPr lang="en-US" sz="1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3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 dirty="0">
                <a:solidFill>
                  <a:schemeClr val="tx1"/>
                </a:solidFill>
              </a:rPr>
              <a:t>EDA: Job Role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t">
            <a:normAutofit/>
          </a:bodyPr>
          <a:lstStyle/>
          <a:p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 Employees are in Sales &amp; Highest Rate of Attrition</a:t>
            </a:r>
          </a:p>
          <a:p>
            <a:r>
              <a:rPr lang="en-US" dirty="0"/>
              <a:t>Over 50% of Monthly Rate R&amp;D Department</a:t>
            </a:r>
          </a:p>
          <a:p>
            <a:r>
              <a:rPr lang="en-US"/>
              <a:t>Managers, HR, </a:t>
            </a:r>
            <a:r>
              <a:rPr lang="en-US" dirty="0"/>
              <a:t>and Research Directors have High Attrition rate @ lower pay for the Role; while slightly higher pay is correlated for Sales </a:t>
            </a:r>
            <a:r>
              <a:rPr lang="en-US" dirty="0" err="1"/>
              <a:t>Rep.s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7BF6D-2368-49C3-AE2B-6F57CB145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48"/>
          <a:stretch/>
        </p:blipFill>
        <p:spPr>
          <a:xfrm>
            <a:off x="-1867" y="17932"/>
            <a:ext cx="4798766" cy="4204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BA6A4D-7C2A-4400-B75B-9E5B2E466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15"/>
          <a:stretch/>
        </p:blipFill>
        <p:spPr>
          <a:xfrm>
            <a:off x="4796899" y="164215"/>
            <a:ext cx="4446708" cy="39418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C414E9-503D-4DA3-AC77-5BF47B709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24" r="10369"/>
          <a:stretch/>
        </p:blipFill>
        <p:spPr>
          <a:xfrm>
            <a:off x="8417398" y="144271"/>
            <a:ext cx="3772735" cy="3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cap="all" spc="-100">
                <a:solidFill>
                  <a:schemeClr val="tx1"/>
                </a:solidFill>
              </a:rPr>
              <a:t>EDA: Job Role</a:t>
            </a:r>
            <a:endParaRPr lang="en-US" sz="4400" b="1" cap="all" spc="-1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t">
            <a:normAutofit/>
          </a:bodyPr>
          <a:lstStyle/>
          <a:p>
            <a:r>
              <a:rPr lang="en-US" sz="1600" dirty="0"/>
              <a:t>Sales Executives &amp; Healthcare Reps have the lowest median </a:t>
            </a:r>
            <a:r>
              <a:rPr lang="en-US" sz="1600"/>
              <a:t>Job involvement, </a:t>
            </a:r>
            <a:r>
              <a:rPr lang="en-US" sz="1600" dirty="0"/>
              <a:t>while Directors and Lab Technicians have the highest.</a:t>
            </a:r>
          </a:p>
          <a:p>
            <a:r>
              <a:rPr lang="en-US" sz="1600" dirty="0"/>
              <a:t>Job Satisfaction is lowest amongst Managers and affects attrition drastically in addition to those in Sales.</a:t>
            </a:r>
          </a:p>
          <a:p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156064" y="616558"/>
            <a:ext cx="4334256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AF8989-23AB-41BE-A716-8FA7D89A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" y="106960"/>
            <a:ext cx="5782313" cy="4011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9570F6-C296-484D-BEC0-8DB9797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79" y="164215"/>
            <a:ext cx="6112689" cy="3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28CA-E75A-4FD9-8A4F-542D05B02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r="2" b="2"/>
          <a:stretch/>
        </p:blipFill>
        <p:spPr>
          <a:xfrm>
            <a:off x="557718" y="440414"/>
            <a:ext cx="8009294" cy="603723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-100"/>
              <a:t>Attrition (Knn)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3 Factors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Income    (-0.198619642)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Involvement   (-0.187793409)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Working Years (-0.167206122)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Role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(Sales)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From Home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Marital Status</a:t>
            </a:r>
          </a:p>
          <a:p>
            <a:pPr marL="27432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548A16-D5DB-435D-B4D6-21E35119C237}"/>
              </a:ext>
            </a:extLst>
          </p:cNvPr>
          <p:cNvSpPr txBox="1">
            <a:spLocks/>
          </p:cNvSpPr>
          <p:nvPr/>
        </p:nvSpPr>
        <p:spPr>
          <a:xfrm>
            <a:off x="557718" y="616558"/>
            <a:ext cx="3932601" cy="60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6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04BF2-D138-4D27-B8AE-7BEAF71B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0"/>
          <a:stretch/>
        </p:blipFill>
        <p:spPr>
          <a:xfrm>
            <a:off x="305682" y="3715289"/>
            <a:ext cx="2880734" cy="290545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B9F5-8F8D-4A1A-A6E1-F53C6B7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spc="-100"/>
              <a:t>Attrition (Knn)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6CDB91C-004E-4C95-9AA5-610C6CCE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42" y="1885950"/>
            <a:ext cx="5299768" cy="4522377"/>
          </a:xfrm>
        </p:spPr>
        <p:txBody>
          <a:bodyPr numCol="1">
            <a:normAutofit lnSpcReduction="10000"/>
          </a:bodyPr>
          <a:lstStyle/>
          <a:p>
            <a:r>
              <a:rPr lang="en-US" sz="1600"/>
              <a:t>Based on 2 Groups – Nearest Neighbor Classification</a:t>
            </a:r>
          </a:p>
          <a:p>
            <a:pPr lvl="1"/>
            <a:r>
              <a:rPr lang="en-US" sz="1400"/>
              <a:t>Sensitivity 88%</a:t>
            </a:r>
          </a:p>
          <a:p>
            <a:pPr lvl="1"/>
            <a:r>
              <a:rPr lang="en-US" sz="1400"/>
              <a:t>Specificity 23%</a:t>
            </a:r>
          </a:p>
          <a:p>
            <a:r>
              <a:rPr lang="en-US" sz="1600"/>
              <a:t>Factors: </a:t>
            </a:r>
          </a:p>
          <a:p>
            <a:pPr lvl="1"/>
            <a:r>
              <a:rPr lang="en-US" sz="1400"/>
              <a:t>WorkLifeBalance</a:t>
            </a:r>
          </a:p>
          <a:p>
            <a:pPr lvl="1"/>
            <a:r>
              <a:rPr lang="en-US" sz="1400"/>
              <a:t>JobInvolvement</a:t>
            </a:r>
          </a:p>
          <a:p>
            <a:pPr lvl="1"/>
            <a:r>
              <a:rPr lang="en-US" sz="1400"/>
              <a:t>MaritalStatus</a:t>
            </a:r>
          </a:p>
          <a:p>
            <a:pPr lvl="1"/>
            <a:r>
              <a:rPr lang="en-US" sz="1400"/>
              <a:t>DistanceFromHome</a:t>
            </a:r>
          </a:p>
          <a:p>
            <a:pPr lvl="1"/>
            <a:r>
              <a:rPr lang="en-US" sz="1400"/>
              <a:t>OverTime</a:t>
            </a:r>
          </a:p>
          <a:p>
            <a:pPr lvl="1"/>
            <a:r>
              <a:rPr lang="en-US" sz="1400"/>
              <a:t>LogAge</a:t>
            </a:r>
          </a:p>
          <a:p>
            <a:pPr lvl="1"/>
            <a:r>
              <a:rPr lang="en-US" sz="1400"/>
              <a:t>LogYearsWithCurrManager</a:t>
            </a:r>
          </a:p>
          <a:p>
            <a:pPr lvl="1"/>
            <a:r>
              <a:rPr lang="en-US" sz="1400"/>
              <a:t>LogJobLevel</a:t>
            </a:r>
          </a:p>
          <a:p>
            <a:pPr lvl="1"/>
            <a:r>
              <a:rPr lang="en-US" sz="1400"/>
              <a:t>PerformanceRating</a:t>
            </a:r>
          </a:p>
          <a:p>
            <a:pPr lvl="1"/>
            <a:r>
              <a:rPr lang="en-US" sz="1400"/>
              <a:t>EducationField</a:t>
            </a:r>
          </a:p>
          <a:p>
            <a:pPr lvl="1"/>
            <a:r>
              <a:rPr lang="en-US" sz="1400"/>
              <a:t>NumCompaniesWorked</a:t>
            </a:r>
          </a:p>
          <a:p>
            <a:pPr lvl="1"/>
            <a:r>
              <a:rPr lang="en-US" sz="1400"/>
              <a:t>Attrition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D1F2B-17AD-42EB-A774-DA21DF43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9" y="4734587"/>
            <a:ext cx="2746316" cy="866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774D-C78F-4CA0-87CA-5F0486452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726"/>
          <a:stretch/>
        </p:blipFill>
        <p:spPr>
          <a:xfrm>
            <a:off x="711515" y="356138"/>
            <a:ext cx="5148384" cy="33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Dds-Analytics CASE STUDY 2</vt:lpstr>
      <vt:lpstr>Overview</vt:lpstr>
      <vt:lpstr>Data</vt:lpstr>
      <vt:lpstr>EDA: Job Role</vt:lpstr>
      <vt:lpstr>EDA: Job Role</vt:lpstr>
      <vt:lpstr>EDA: Job Role</vt:lpstr>
      <vt:lpstr>EDA: Job Role</vt:lpstr>
      <vt:lpstr>Attrition (Knn)</vt:lpstr>
      <vt:lpstr>Attrition (Knn)</vt:lpstr>
      <vt:lpstr>Attrition (Svm)</vt:lpstr>
      <vt:lpstr>Salary (mlr)</vt:lpstr>
      <vt:lpstr>R-Shiny EDA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2020-08-15T05:54:23Z</dcterms:created>
  <dcterms:modified xsi:type="dcterms:W3CDTF">2020-08-15T13:00:34Z</dcterms:modified>
</cp:coreProperties>
</file>