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72659-5ACE-4C5F-9200-5640D8562270}" v="14" dt="2020-05-06T15:43:0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73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C242C-EF04-4305-B716-52DF8847B7C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3F450-8AAE-48BE-87DF-566CDF58A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9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5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3F450-8AAE-48BE-87DF-566CDF58A0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lqLV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8C2-4974-4F16-A1BC-DEC3899B4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Unit 1: LS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C5D91-0F47-458D-8B4A-4251B4E02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704667" cy="1402176"/>
          </a:xfrm>
        </p:spPr>
        <p:txBody>
          <a:bodyPr>
            <a:normAutofit/>
          </a:bodyPr>
          <a:lstStyle/>
          <a:p>
            <a:r>
              <a:rPr lang="en-US" sz="2000" dirty="0"/>
              <a:t>Dawson</a:t>
            </a:r>
          </a:p>
          <a:p>
            <a:r>
              <a:rPr lang="en-US" sz="2000" dirty="0"/>
              <a:t>5/3/2020</a:t>
            </a:r>
          </a:p>
          <a:p>
            <a:r>
              <a:rPr lang="en-US" sz="1400" dirty="0"/>
              <a:t>GitHub: or </a:t>
            </a:r>
            <a:r>
              <a:rPr lang="en-US" sz="1400" dirty="0">
                <a:hlinkClick r:id="rId2"/>
              </a:rPr>
              <a:t>https://shorturl.at/lqLV8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64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636F-A0DA-4E8A-A8E2-31879C53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194585" cy="970450"/>
          </a:xfrm>
        </p:spPr>
        <p:txBody>
          <a:bodyPr anchor="ctr"/>
          <a:lstStyle/>
          <a:p>
            <a:pPr algn="ctr"/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4D56-AC63-421A-90E0-5B94D28D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85245"/>
            <a:ext cx="6004585" cy="497275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CLT population and sample mimic each other statistically when n is LARGE.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Reproducibility: All code, figures, and dependencies outlined for variation of results, including Session(); while all could be wrong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is not objective. A model is an attempt to understand and represent the nature of reality through a </a:t>
            </a:r>
            <a:r>
              <a:rPr lang="en-US" dirty="0" err="1"/>
              <a:t>lense</a:t>
            </a:r>
            <a:r>
              <a:rPr lang="en-US" dirty="0"/>
              <a:t>(). Starting with EDA &amp; known assumptions are key. Starting with basic summary(), hist(), and box-plot-whisker() goes a long way fundamentally.</a:t>
            </a:r>
          </a:p>
          <a:p>
            <a:pPr>
              <a:buFont typeface="+mj-lt"/>
              <a:buAutoNum type="arabicPeriod"/>
            </a:pPr>
            <a:r>
              <a:rPr lang="en-US" dirty="0"/>
              <a:t>Scientific Method: Question &gt; background research &gt; hypothesis &gt; test with experiment, analysis &amp; conclusion &gt; Communication of Results.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Science: Creating order from chaos. Ask questions.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D353C-118B-4FFD-B1A1-9165AC78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8672" y="1885245"/>
            <a:ext cx="6173328" cy="497275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Explain the relationship between Standard Deviation &amp; Standard Error.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would you organize into your personal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>
              <a:buFont typeface="+mj-lt"/>
              <a:buAutoNum type="arabicPeriod"/>
            </a:pPr>
            <a:r>
              <a:rPr lang="en-US" dirty="0"/>
              <a:t>Assume Normal distribution? Real data isn't this way, or is it? How do we account for this? In my field minimize outliers.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6A2563-CBAB-4818-BBB6-29C72AC59F82}"/>
              </a:ext>
            </a:extLst>
          </p:cNvPr>
          <p:cNvSpPr txBox="1">
            <a:spLocks/>
          </p:cNvSpPr>
          <p:nvPr/>
        </p:nvSpPr>
        <p:spPr>
          <a:xfrm>
            <a:off x="6004585" y="459359"/>
            <a:ext cx="519458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26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Bar chart of Data Science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13CC-F767-480F-841A-1F345B7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62666"/>
            <a:ext cx="12192001" cy="5181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categories = c('Coding', 'Math', 'Stats', 'ML', '</a:t>
            </a:r>
            <a:r>
              <a:rPr lang="en-US" dirty="0" err="1">
                <a:solidFill>
                  <a:schemeClr val="accent1"/>
                </a:solidFill>
              </a:rPr>
              <a:t>Expertise','Comm</a:t>
            </a:r>
            <a:r>
              <a:rPr lang="en-US" dirty="0">
                <a:solidFill>
                  <a:schemeClr val="accent1"/>
                </a:solidFill>
              </a:rPr>
              <a:t>', 'Vis')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num_categories</a:t>
            </a:r>
            <a:r>
              <a:rPr lang="en-US" dirty="0">
                <a:solidFill>
                  <a:schemeClr val="accent2"/>
                </a:solidFill>
              </a:rPr>
              <a:t> = c(1,2,3,4,5,6,7)</a:t>
            </a:r>
          </a:p>
          <a:p>
            <a:pPr marL="0" indent="0">
              <a:buNone/>
            </a:pPr>
            <a:r>
              <a:rPr lang="en-US" dirty="0"/>
              <a:t>ranking = c(1, 4, 4, 2, 5, 3,5)  </a:t>
            </a:r>
          </a:p>
          <a:p>
            <a:pPr marL="0" indent="0">
              <a:buNone/>
            </a:pPr>
            <a:r>
              <a:rPr lang="en-US" dirty="0"/>
              <a:t>categories   </a:t>
            </a:r>
          </a:p>
          <a:p>
            <a:pPr marL="0" indent="0">
              <a:buNone/>
            </a:pPr>
            <a:r>
              <a:rPr lang="en-US" dirty="0"/>
              <a:t>ranking  </a:t>
            </a:r>
          </a:p>
          <a:p>
            <a:pPr marL="0" indent="0">
              <a:buNone/>
            </a:pPr>
            <a:r>
              <a:rPr lang="en-US" dirty="0"/>
              <a:t>class(categories)  </a:t>
            </a:r>
          </a:p>
          <a:p>
            <a:pPr marL="0" indent="0">
              <a:buNone/>
            </a:pPr>
            <a:r>
              <a:rPr lang="en-US" dirty="0"/>
              <a:t>class(ranking)  </a:t>
            </a:r>
          </a:p>
          <a:p>
            <a:pPr marL="0" indent="0">
              <a:buNone/>
            </a:pPr>
            <a:r>
              <a:rPr lang="en-US" dirty="0"/>
              <a:t>Dawson = </a:t>
            </a:r>
            <a:r>
              <a:rPr lang="en-US" dirty="0" err="1"/>
              <a:t>data.frame</a:t>
            </a:r>
            <a:r>
              <a:rPr lang="en-US" dirty="0"/>
              <a:t>(Categories = categories, Ranking = </a:t>
            </a:r>
            <a:r>
              <a:rPr lang="en-US" dirty="0" err="1"/>
              <a:t>as.numeric</a:t>
            </a:r>
            <a:r>
              <a:rPr lang="en-US" dirty="0"/>
              <a:t>(ranking), </a:t>
            </a:r>
            <a:r>
              <a:rPr lang="en-US" dirty="0" err="1"/>
              <a:t>Num_Categories</a:t>
            </a:r>
            <a:r>
              <a:rPr lang="en-US" dirty="0"/>
              <a:t> = </a:t>
            </a:r>
            <a:r>
              <a:rPr lang="en-US" dirty="0" err="1"/>
              <a:t>num_categories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Dawson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Dawson_Sorted</a:t>
            </a:r>
            <a:r>
              <a:rPr lang="en-US" dirty="0">
                <a:solidFill>
                  <a:schemeClr val="accent1"/>
                </a:solidFill>
              </a:rPr>
              <a:t> = Dawson[order(-</a:t>
            </a:r>
            <a:r>
              <a:rPr lang="en-US" dirty="0" err="1">
                <a:solidFill>
                  <a:schemeClr val="accent1"/>
                </a:solidFill>
              </a:rPr>
              <a:t>Dawson$Ranking</a:t>
            </a:r>
            <a:r>
              <a:rPr lang="en-US" dirty="0">
                <a:solidFill>
                  <a:schemeClr val="accent1"/>
                </a:solidFill>
              </a:rPr>
              <a:t>),] </a:t>
            </a:r>
            <a:r>
              <a:rPr lang="en-US" b="1" u="sng" dirty="0"/>
              <a:t>#Sort </a:t>
            </a:r>
            <a:r>
              <a:rPr lang="en-US" b="1" u="sng" dirty="0" err="1"/>
              <a:t>dat</a:t>
            </a:r>
            <a:r>
              <a:rPr lang="en-US" b="1" u="sng" dirty="0"/>
              <a:t> for visualization descending Ranking</a:t>
            </a:r>
            <a:endParaRPr lang="en-US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Dawson_Sorted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/>
              <a:t>#help("</a:t>
            </a:r>
            <a:r>
              <a:rPr lang="en-US" b="1" u="sng" dirty="0" err="1"/>
              <a:t>barplot</a:t>
            </a:r>
            <a:r>
              <a:rPr lang="en-US" b="1" u="sng" dirty="0"/>
              <a:t>") Proved to be limited and searched for another option: Found </a:t>
            </a:r>
            <a:r>
              <a:rPr lang="en-US" b="1" u="sng" dirty="0" err="1"/>
              <a:t>ggplot</a:t>
            </a:r>
            <a:r>
              <a:rPr lang="en-US" b="1" u="sng" dirty="0"/>
              <a:t> to be more helpful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Dawson_Sorted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=reorder(Categories, -Ranking), y = Ranking)) + </a:t>
            </a:r>
            <a:r>
              <a:rPr lang="en-US" dirty="0" err="1"/>
              <a:t>geom_col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aes</a:t>
            </a:r>
            <a:r>
              <a:rPr lang="en-US" dirty="0">
                <a:solidFill>
                  <a:schemeClr val="accent2"/>
                </a:solidFill>
              </a:rPr>
              <a:t>(fill = Categories</a:t>
            </a:r>
            <a:r>
              <a:rPr lang="en-US" dirty="0"/>
              <a:t>)) + theme( 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plot.subtitle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hjust</a:t>
            </a:r>
            <a:r>
              <a:rPr lang="en-US" dirty="0"/>
              <a:t> = 0.5)) + </a:t>
            </a:r>
            <a:r>
              <a:rPr lang="en-US" dirty="0" err="1"/>
              <a:t>ggtitle</a:t>
            </a:r>
            <a:r>
              <a:rPr lang="en-US" dirty="0"/>
              <a:t>("Dawson's Data Science Profile") + </a:t>
            </a:r>
            <a:r>
              <a:rPr lang="en-US" dirty="0" err="1"/>
              <a:t>xlab</a:t>
            </a:r>
            <a:r>
              <a:rPr lang="en-US" dirty="0"/>
              <a:t>("Categories") + </a:t>
            </a:r>
            <a:r>
              <a:rPr lang="en-US" dirty="0" err="1"/>
              <a:t>ylab</a:t>
            </a:r>
            <a:r>
              <a:rPr lang="en-US" dirty="0"/>
              <a:t>("Skill Level") + 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(label =Ranking)) + labs(subtitle = "Categories by Skill Level")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9BA6F-6E93-4718-8664-8989BA6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64" y="1862666"/>
            <a:ext cx="3971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4637005" cy="686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With extensive stats in healthcare, MSDS ML/Coding will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increase speed </a:t>
            </a:r>
            <a:r>
              <a:rPr lang="en-US" sz="4400" dirty="0"/>
              <a:t>to </a:t>
            </a:r>
            <a:r>
              <a:rPr lang="en-US" sz="4400" u="sng" dirty="0"/>
              <a:t>market</a:t>
            </a:r>
            <a:r>
              <a:rPr lang="en-US" sz="4400" dirty="0"/>
              <a:t> within healthcare.</a:t>
            </a:r>
            <a:br>
              <a:rPr lang="en-US" sz="4400" dirty="0"/>
            </a:br>
            <a:r>
              <a:rPr lang="en-US" sz="4400" dirty="0"/>
              <a:t>- </a:t>
            </a:r>
            <a:r>
              <a:rPr lang="en-US" sz="4400" dirty="0">
                <a:solidFill>
                  <a:schemeClr val="accent6"/>
                </a:solidFill>
              </a:rPr>
              <a:t>Covid19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5909D-411A-47F9-A631-4E68B448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8167" y="885302"/>
            <a:ext cx="7115240" cy="508739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78" y="447187"/>
            <a:ext cx="11966222" cy="1517079"/>
          </a:xfrm>
        </p:spPr>
        <p:txBody>
          <a:bodyPr/>
          <a:lstStyle/>
          <a:p>
            <a:r>
              <a:rPr lang="en-US" sz="3600" dirty="0"/>
              <a:t>Q2: a. 10M </a:t>
            </a:r>
            <a:r>
              <a:rPr lang="en-US" sz="3600" dirty="0" err="1"/>
              <a:t>Chisq</a:t>
            </a:r>
            <a:r>
              <a:rPr lang="en-US" sz="3600" dirty="0"/>
              <a:t> </a:t>
            </a:r>
            <a:r>
              <a:rPr lang="en-US" sz="3600" dirty="0" err="1"/>
              <a:t>distrib</a:t>
            </a:r>
            <a:r>
              <a:rPr lang="en-US" sz="3600" dirty="0"/>
              <a:t>. DF 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13CC-F767-480F-841A-1F345B7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5244"/>
            <a:ext cx="5136444" cy="497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 = 1000000</a:t>
            </a:r>
          </a:p>
          <a:p>
            <a:pPr marL="0" indent="0">
              <a:buNone/>
            </a:pPr>
            <a:r>
              <a:rPr lang="pt-BR" dirty="0"/>
              <a:t>ChiSqrPop = rchisq(n,2)</a:t>
            </a:r>
          </a:p>
          <a:p>
            <a:pPr marL="0" indent="0">
              <a:buNone/>
            </a:pPr>
            <a:r>
              <a:rPr lang="fr-FR" dirty="0" err="1"/>
              <a:t>hist</a:t>
            </a:r>
            <a:r>
              <a:rPr lang="fr-FR" dirty="0"/>
              <a:t>(</a:t>
            </a:r>
            <a:r>
              <a:rPr lang="fr-FR" dirty="0" err="1"/>
              <a:t>ChiSqrPop</a:t>
            </a:r>
            <a:r>
              <a:rPr lang="fr-FR" dirty="0"/>
              <a:t>, </a:t>
            </a:r>
            <a:r>
              <a:rPr lang="fr-FR" dirty="0" err="1"/>
              <a:t>xlim</a:t>
            </a:r>
            <a:r>
              <a:rPr lang="fr-FR" dirty="0"/>
              <a:t> =c(0,15))</a:t>
            </a:r>
          </a:p>
          <a:p>
            <a:pPr marL="0" indent="0">
              <a:buNone/>
            </a:pP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ChiSqrPop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mean(</a:t>
            </a:r>
            <a:r>
              <a:rPr lang="en-US" dirty="0" err="1"/>
              <a:t>ChiSqrPop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ChiSqrPop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u="sng" dirty="0"/>
              <a:t>*Provided Central Limit </a:t>
            </a:r>
            <a:r>
              <a:rPr lang="en-US" b="1" u="sng" dirty="0" err="1"/>
              <a:t>Theorum</a:t>
            </a:r>
            <a:r>
              <a:rPr lang="en-US" b="1" u="sng" dirty="0"/>
              <a:t>, means and </a:t>
            </a:r>
            <a:r>
              <a:rPr lang="en-US" b="1" u="sng" dirty="0" err="1"/>
              <a:t>sd</a:t>
            </a:r>
            <a:r>
              <a:rPr lang="en-US" b="1" u="sng" dirty="0"/>
              <a:t> should be the same for population and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25086-90E2-4859-AB14-82DECE9A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09"/>
          <a:stretch/>
        </p:blipFill>
        <p:spPr>
          <a:xfrm>
            <a:off x="3939821" y="1911921"/>
            <a:ext cx="8252179" cy="16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7005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Chi Square Population is significantly </a:t>
            </a:r>
            <a:r>
              <a:rPr lang="en-US" sz="3700" dirty="0">
                <a:solidFill>
                  <a:schemeClr val="accent6"/>
                </a:solidFill>
              </a:rPr>
              <a:t>skewed</a:t>
            </a:r>
            <a:r>
              <a:rPr lang="en-US" sz="3700" dirty="0"/>
              <a:t> to the </a:t>
            </a:r>
            <a:r>
              <a:rPr lang="en-US" sz="3700" u="sng" dirty="0"/>
              <a:t>right.</a:t>
            </a:r>
            <a:r>
              <a:rPr lang="en-US" sz="3700" dirty="0"/>
              <a:t> Population doesn’t follow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8C12B-9636-47D8-AD46-44D978403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1103820"/>
            <a:ext cx="6268062" cy="447718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7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78" y="447187"/>
            <a:ext cx="11966222" cy="1517079"/>
          </a:xfrm>
        </p:spPr>
        <p:txBody>
          <a:bodyPr/>
          <a:lstStyle/>
          <a:p>
            <a:r>
              <a:rPr lang="en-US" sz="3600" dirty="0"/>
              <a:t>Q2: b. From </a:t>
            </a:r>
            <a:r>
              <a:rPr lang="en-US" sz="3600" dirty="0" err="1"/>
              <a:t>sample.a</a:t>
            </a:r>
            <a:r>
              <a:rPr lang="en-US" sz="3600" dirty="0"/>
              <a:t> 10k means from sample size 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13CC-F767-480F-841A-1F345B7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5244"/>
            <a:ext cx="12192000" cy="49727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xbarGenerator</a:t>
            </a:r>
            <a:r>
              <a:rPr lang="en-US" b="1" dirty="0"/>
              <a:t> = function(</a:t>
            </a:r>
            <a:r>
              <a:rPr lang="en-US" b="1" dirty="0" err="1"/>
              <a:t>sampleSize</a:t>
            </a:r>
            <a:r>
              <a:rPr lang="en-US" b="1" dirty="0"/>
              <a:t> = 50,number_of_samples = 10000) 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xBarVec</a:t>
            </a:r>
            <a:r>
              <a:rPr lang="en-US" b="1" dirty="0"/>
              <a:t> = c()</a:t>
            </a:r>
          </a:p>
          <a:p>
            <a:pPr marL="0" indent="0">
              <a:buNone/>
            </a:pPr>
            <a:r>
              <a:rPr lang="en-US" b="1" dirty="0"/>
              <a:t>    for(</a:t>
            </a:r>
            <a:r>
              <a:rPr lang="en-US" b="1" dirty="0" err="1"/>
              <a:t>i</a:t>
            </a:r>
            <a:r>
              <a:rPr lang="en-US" b="1" dirty="0"/>
              <a:t> in 1:number_of_samples)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theSample</a:t>
            </a:r>
            <a:r>
              <a:rPr lang="en-US" b="1" dirty="0"/>
              <a:t> = sample(</a:t>
            </a:r>
            <a:r>
              <a:rPr lang="en-US" b="1" dirty="0" err="1">
                <a:solidFill>
                  <a:schemeClr val="accent2"/>
                </a:solidFill>
              </a:rPr>
              <a:t>ChiSqrPop</a:t>
            </a:r>
            <a:r>
              <a:rPr lang="en-US" b="1" dirty="0" err="1"/>
              <a:t>,sampleSize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xbar</a:t>
            </a:r>
            <a:r>
              <a:rPr lang="en-US" b="1" dirty="0"/>
              <a:t> = mean(</a:t>
            </a:r>
            <a:r>
              <a:rPr lang="en-US" b="1" dirty="0" err="1"/>
              <a:t>theSample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xBarVec</a:t>
            </a:r>
            <a:r>
              <a:rPr lang="en-US" b="1" dirty="0"/>
              <a:t> = c(</a:t>
            </a:r>
            <a:r>
              <a:rPr lang="en-US" b="1" dirty="0" err="1"/>
              <a:t>xBarVec</a:t>
            </a:r>
            <a:r>
              <a:rPr lang="en-US" b="1" dirty="0"/>
              <a:t>, </a:t>
            </a:r>
            <a:r>
              <a:rPr lang="en-US" b="1" dirty="0" err="1"/>
              <a:t>xbar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  return(</a:t>
            </a:r>
            <a:r>
              <a:rPr lang="en-US" b="1" dirty="0" err="1"/>
              <a:t>xBarVec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xbars</a:t>
            </a:r>
            <a:r>
              <a:rPr lang="en-US" b="1" dirty="0"/>
              <a:t> = </a:t>
            </a:r>
            <a:r>
              <a:rPr lang="en-US" b="1" dirty="0" err="1"/>
              <a:t>xbarGenerator</a:t>
            </a:r>
            <a:r>
              <a:rPr lang="en-US" b="1" dirty="0"/>
              <a:t>(50,10000)</a:t>
            </a:r>
          </a:p>
          <a:p>
            <a:pPr marL="0" indent="0">
              <a:buNone/>
            </a:pPr>
            <a:r>
              <a:rPr lang="en-US" b="1" dirty="0"/>
              <a:t>length(</a:t>
            </a:r>
            <a:r>
              <a:rPr lang="en-US" b="1" dirty="0" err="1"/>
              <a:t>xbars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#&gt; [1] 1000</a:t>
            </a:r>
          </a:p>
          <a:p>
            <a:pPr marL="0" indent="0">
              <a:buNone/>
            </a:pPr>
            <a:r>
              <a:rPr lang="en-US" b="1" dirty="0"/>
              <a:t>hist(</a:t>
            </a:r>
            <a:r>
              <a:rPr lang="en-US" b="1" dirty="0" err="1"/>
              <a:t>xbars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sd</a:t>
            </a:r>
            <a:r>
              <a:rPr lang="en-US" b="1" dirty="0"/>
              <a:t>(</a:t>
            </a:r>
            <a:r>
              <a:rPr lang="en-US" b="1" dirty="0" err="1"/>
              <a:t>xbars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mean(</a:t>
            </a:r>
            <a:r>
              <a:rPr lang="en-US" b="1" dirty="0" err="1"/>
              <a:t>xbars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summary(</a:t>
            </a:r>
            <a:r>
              <a:rPr lang="en-US" b="1" dirty="0" err="1"/>
              <a:t>xbars</a:t>
            </a:r>
            <a:r>
              <a:rPr lang="en-US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5B34A-4117-41CE-B334-0D553559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11" y="3253316"/>
            <a:ext cx="6838535" cy="14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6"/>
            <a:ext cx="4637006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Distribution of the </a:t>
            </a:r>
            <a:r>
              <a:rPr lang="en-US" sz="4400" u="sng" dirty="0"/>
              <a:t>Chi-square</a:t>
            </a:r>
            <a:r>
              <a:rPr lang="en-US" sz="4400" dirty="0"/>
              <a:t> sampling </a:t>
            </a:r>
            <a:r>
              <a:rPr lang="en-US" sz="4400" dirty="0">
                <a:solidFill>
                  <a:schemeClr val="accent2"/>
                </a:solidFill>
              </a:rPr>
              <a:t>normalizes</a:t>
            </a:r>
            <a:r>
              <a:rPr lang="en-US" sz="4400" dirty="0"/>
              <a:t> if </a:t>
            </a:r>
            <a:r>
              <a:rPr lang="en-US" sz="4400" i="1" dirty="0"/>
              <a:t>n</a:t>
            </a:r>
            <a:r>
              <a:rPr lang="en-US" sz="4400" dirty="0"/>
              <a:t> is LARGE enough.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3FBD3C-AEB9-4589-8583-D41E3A7A1A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1103820"/>
            <a:ext cx="6268062" cy="447718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8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17079"/>
          </a:xfrm>
        </p:spPr>
        <p:txBody>
          <a:bodyPr/>
          <a:lstStyle/>
          <a:p>
            <a:r>
              <a:rPr lang="en-US" sz="3600" dirty="0"/>
              <a:t>Q3: Is the Bomber Comber Mean age 21?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13CC-F767-480F-841A-1F345B7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73956"/>
            <a:ext cx="6863645" cy="4984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 sample µ = 21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 µ ≠ 21</a:t>
            </a:r>
          </a:p>
          <a:p>
            <a:pPr marL="0" indent="0">
              <a:buNone/>
            </a:pPr>
            <a:r>
              <a:rPr lang="en-US" b="1" dirty="0" err="1"/>
              <a:t>PatronID</a:t>
            </a:r>
            <a:r>
              <a:rPr lang="en-US" b="1" dirty="0"/>
              <a:t> = </a:t>
            </a:r>
            <a:r>
              <a:rPr lang="en-US" b="1" dirty="0" err="1"/>
              <a:t>as.factor</a:t>
            </a:r>
            <a:r>
              <a:rPr lang="en-US" b="1" dirty="0"/>
              <a:t>(c(1,2,3,4,5,6,7))</a:t>
            </a:r>
          </a:p>
          <a:p>
            <a:pPr marL="0" indent="0">
              <a:buNone/>
            </a:pPr>
            <a:r>
              <a:rPr lang="en-US" b="1" dirty="0"/>
              <a:t>age = c(25, 19, 37, 29, 40, 28, 31)</a:t>
            </a:r>
          </a:p>
          <a:p>
            <a:pPr marL="0" indent="0">
              <a:buNone/>
            </a:pPr>
            <a:r>
              <a:rPr lang="en-US" b="1" dirty="0" err="1"/>
              <a:t>BeachComber</a:t>
            </a:r>
            <a:r>
              <a:rPr lang="en-US" b="1" dirty="0"/>
              <a:t> = </a:t>
            </a:r>
            <a:r>
              <a:rPr lang="en-US" b="1" dirty="0" err="1"/>
              <a:t>data.frame</a:t>
            </a:r>
            <a:r>
              <a:rPr lang="en-US" b="1" dirty="0"/>
              <a:t>(Patron = </a:t>
            </a:r>
            <a:r>
              <a:rPr lang="en-US" b="1" dirty="0" err="1"/>
              <a:t>PatronID</a:t>
            </a:r>
            <a:r>
              <a:rPr lang="en-US" b="1" dirty="0"/>
              <a:t>, Age = age)</a:t>
            </a:r>
          </a:p>
          <a:p>
            <a:pPr marL="0" indent="0">
              <a:buNone/>
            </a:pPr>
            <a:r>
              <a:rPr lang="en-US" b="1" dirty="0" err="1"/>
              <a:t>BeachComber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hist(</a:t>
            </a:r>
            <a:r>
              <a:rPr lang="en-US" b="1" dirty="0" err="1"/>
              <a:t>BeachComber$Age</a:t>
            </a:r>
            <a:r>
              <a:rPr lang="en-US" b="1" dirty="0"/>
              <a:t>, main = "</a:t>
            </a:r>
            <a:r>
              <a:rPr lang="en-US" b="1" dirty="0" err="1"/>
              <a:t>BeachComber</a:t>
            </a:r>
            <a:r>
              <a:rPr lang="en-US" b="1" dirty="0"/>
              <a:t> # of Patrons by Age", </a:t>
            </a:r>
            <a:r>
              <a:rPr lang="en-US" b="1" dirty="0" err="1"/>
              <a:t>xlab</a:t>
            </a:r>
            <a:r>
              <a:rPr lang="en-US" b="1" dirty="0"/>
              <a:t> = "Age", </a:t>
            </a:r>
            <a:r>
              <a:rPr lang="en-US" b="1" dirty="0" err="1"/>
              <a:t>ylab</a:t>
            </a:r>
            <a:r>
              <a:rPr lang="en-US" b="1" dirty="0"/>
              <a:t> = "Patrons")</a:t>
            </a:r>
          </a:p>
          <a:p>
            <a:pPr marL="0" indent="0">
              <a:buNone/>
            </a:pPr>
            <a:r>
              <a:rPr lang="en-US" b="1" dirty="0"/>
              <a:t>summary(</a:t>
            </a:r>
            <a:r>
              <a:rPr lang="en-US" b="1" dirty="0" err="1"/>
              <a:t>BeachComber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sd</a:t>
            </a:r>
            <a:r>
              <a:rPr lang="en-US" b="1" dirty="0"/>
              <a:t>(</a:t>
            </a:r>
            <a:r>
              <a:rPr lang="en-US" b="1" dirty="0" err="1"/>
              <a:t>BeachComber$Age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t.test</a:t>
            </a:r>
            <a:r>
              <a:rPr lang="en-US" b="1" dirty="0"/>
              <a:t>(</a:t>
            </a:r>
            <a:r>
              <a:rPr lang="en-US" b="1" dirty="0" err="1"/>
              <a:t>BeachComber$Age</a:t>
            </a:r>
            <a:r>
              <a:rPr lang="en-US" b="1" dirty="0"/>
              <a:t>, mu=21)</a:t>
            </a:r>
          </a:p>
          <a:p>
            <a:pPr marL="0" indent="0">
              <a:buNone/>
            </a:pPr>
            <a:r>
              <a:rPr lang="en-US" b="1" dirty="0"/>
              <a:t># Ho: µ (mu) =21</a:t>
            </a:r>
          </a:p>
          <a:p>
            <a:pPr marL="0" indent="0">
              <a:buNone/>
            </a:pPr>
            <a:r>
              <a:rPr lang="en-US" b="1" dirty="0"/>
              <a:t>#Reject the null hypothesis. Beach Comber patrons mean age is different (p-value&lt;0.01).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04CA-ECB5-4983-9F03-A6908291F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68"/>
          <a:stretch/>
        </p:blipFill>
        <p:spPr>
          <a:xfrm>
            <a:off x="8297333" y="2266950"/>
            <a:ext cx="2802994" cy="39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3" name="Group 77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61B981-84AC-4D71-962D-38355E31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7397"/>
            <a:ext cx="12192000" cy="23329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200" u="sng" dirty="0"/>
              <a:t>One-Sample T-test </a:t>
            </a:r>
            <a:br>
              <a:rPr lang="en-US" sz="3200" u="sng" dirty="0"/>
            </a:br>
            <a:br>
              <a:rPr lang="en-US" dirty="0"/>
            </a:br>
            <a:r>
              <a:rPr lang="en-US" dirty="0"/>
              <a:t>Beachcomber average Age is not 21</a:t>
            </a:r>
            <a:br>
              <a:rPr lang="en-US" dirty="0"/>
            </a:br>
            <a:r>
              <a:rPr lang="en-US" i="1" dirty="0">
                <a:solidFill>
                  <a:schemeClr val="accent2"/>
                </a:solidFill>
              </a:rPr>
              <a:t>(p-value&lt;0.01).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2C3CFB-2E9C-4B3C-9758-DD3712E9B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962" y="737916"/>
            <a:ext cx="4906858" cy="35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416E1ED-FABC-4F4C-AA24-2B52311323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1"/>
          <a:stretch/>
        </p:blipFill>
        <p:spPr>
          <a:xfrm>
            <a:off x="5862543" y="726596"/>
            <a:ext cx="5571495" cy="30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45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9089A8CB9AA4CA0CD8BCC2DF37038" ma:contentTypeVersion="4" ma:contentTypeDescription="Create a new document." ma:contentTypeScope="" ma:versionID="ac201b828da66d309a8267fd48e1a4fb">
  <xsd:schema xmlns:xsd="http://www.w3.org/2001/XMLSchema" xmlns:xs="http://www.w3.org/2001/XMLSchema" xmlns:p="http://schemas.microsoft.com/office/2006/metadata/properties" xmlns:ns3="ca70221b-d6b4-40aa-9313-d901a1625e12" targetNamespace="http://schemas.microsoft.com/office/2006/metadata/properties" ma:root="true" ma:fieldsID="b8df2ed3e991ac284c30897b11f922ff" ns3:_="">
    <xsd:import namespace="ca70221b-d6b4-40aa-9313-d901a1625e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0221b-d6b4-40aa-9313-d901a1625e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CEEC23-09F1-48B2-96CB-D7E0B0B8D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70221b-d6b4-40aa-9313-d901a1625e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44549-0BE0-44E8-A434-487A792F1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732D98-65FD-4F2E-8E74-B5D3B16359BC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a70221b-d6b4-40aa-9313-d901a1625e1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782</Words>
  <Application>Microsoft Office PowerPoint</Application>
  <PresentationFormat>Widescreen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Quotable</vt:lpstr>
      <vt:lpstr>DDS Unit 1: LS Assignment</vt:lpstr>
      <vt:lpstr>Q1: Bar chart of Data Science Profile</vt:lpstr>
      <vt:lpstr>With extensive stats in healthcare, MSDS ML/Coding will increase speed to market within healthcare. - Covid19</vt:lpstr>
      <vt:lpstr>Q2: a. 10M Chisq distrib. DF = 2</vt:lpstr>
      <vt:lpstr>Chi Square Population is significantly skewed to the right. Population doesn’t follow</vt:lpstr>
      <vt:lpstr>Q2: b. From sample.a 10k means from sample size 50</vt:lpstr>
      <vt:lpstr>Distribution of the Chi-square sampling normalizes if n is LARGE enough.</vt:lpstr>
      <vt:lpstr>Q3: Is the Bomber Comber Mean age 21?</vt:lpstr>
      <vt:lpstr>One-Sample T-test   Beachcomber average Age is not 21 (p-value&lt;0.01). 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Unit 1: LS Assignment</dc:title>
  <dc:creator>Dawson, Dawson</dc:creator>
  <cp:lastModifiedBy>Dawson, Dawson</cp:lastModifiedBy>
  <cp:revision>4</cp:revision>
  <dcterms:created xsi:type="dcterms:W3CDTF">2020-05-06T15:20:34Z</dcterms:created>
  <dcterms:modified xsi:type="dcterms:W3CDTF">2020-05-06T15:45:44Z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0x0101004CF9089A8CB9AA4CA0CD8BCC2DF37038</vt:lpwstr>
  </property>
</Properties>
</file>