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16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4984" autoAdjust="0"/>
    <p:restoredTop sz="93696" autoAdjust="0"/>
  </p:normalViewPr>
  <p:slideViewPr>
    <p:cSldViewPr snapToGrid="0">
      <p:cViewPr>
        <p:scale>
          <a:sx n="25" d="100"/>
          <a:sy n="25" d="100"/>
        </p:scale>
        <p:origin x="208" y="-4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ED666F-4863-444C-B872-F21E935605A9}"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2B178-AF15-49A3-A49E-29CC83528752}" type="slidenum">
              <a:rPr lang="en-US" smtClean="0"/>
              <a:t>‹#›</a:t>
            </a:fld>
            <a:endParaRPr lang="en-US"/>
          </a:p>
        </p:txBody>
      </p:sp>
    </p:spTree>
    <p:extLst>
      <p:ext uri="{BB962C8B-B14F-4D97-AF65-F5344CB8AC3E}">
        <p14:creationId xmlns:p14="http://schemas.microsoft.com/office/powerpoint/2010/main" val="109211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D666F-4863-444C-B872-F21E935605A9}"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2B178-AF15-49A3-A49E-29CC83528752}" type="slidenum">
              <a:rPr lang="en-US" smtClean="0"/>
              <a:t>‹#›</a:t>
            </a:fld>
            <a:endParaRPr lang="en-US"/>
          </a:p>
        </p:txBody>
      </p:sp>
    </p:spTree>
    <p:extLst>
      <p:ext uri="{BB962C8B-B14F-4D97-AF65-F5344CB8AC3E}">
        <p14:creationId xmlns:p14="http://schemas.microsoft.com/office/powerpoint/2010/main" val="4197296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D666F-4863-444C-B872-F21E935605A9}"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2B178-AF15-49A3-A49E-29CC83528752}" type="slidenum">
              <a:rPr lang="en-US" smtClean="0"/>
              <a:t>‹#›</a:t>
            </a:fld>
            <a:endParaRPr lang="en-US"/>
          </a:p>
        </p:txBody>
      </p:sp>
    </p:spTree>
    <p:extLst>
      <p:ext uri="{BB962C8B-B14F-4D97-AF65-F5344CB8AC3E}">
        <p14:creationId xmlns:p14="http://schemas.microsoft.com/office/powerpoint/2010/main" val="410666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ED666F-4863-444C-B872-F21E935605A9}"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2B178-AF15-49A3-A49E-29CC83528752}" type="slidenum">
              <a:rPr lang="en-US" smtClean="0"/>
              <a:t>‹#›</a:t>
            </a:fld>
            <a:endParaRPr lang="en-US"/>
          </a:p>
        </p:txBody>
      </p:sp>
    </p:spTree>
    <p:extLst>
      <p:ext uri="{BB962C8B-B14F-4D97-AF65-F5344CB8AC3E}">
        <p14:creationId xmlns:p14="http://schemas.microsoft.com/office/powerpoint/2010/main" val="804347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tint val="82000"/>
                  </a:schemeClr>
                </a:solidFill>
              </a:defRPr>
            </a:lvl1pPr>
            <a:lvl2pPr marL="2194560" indent="0">
              <a:buNone/>
              <a:defRPr sz="9600">
                <a:solidFill>
                  <a:schemeClr val="tx1">
                    <a:tint val="82000"/>
                  </a:schemeClr>
                </a:solidFill>
              </a:defRPr>
            </a:lvl2pPr>
            <a:lvl3pPr marL="4389120" indent="0">
              <a:buNone/>
              <a:defRPr sz="8640">
                <a:solidFill>
                  <a:schemeClr val="tx1">
                    <a:tint val="82000"/>
                  </a:schemeClr>
                </a:solidFill>
              </a:defRPr>
            </a:lvl3pPr>
            <a:lvl4pPr marL="6583680" indent="0">
              <a:buNone/>
              <a:defRPr sz="7680">
                <a:solidFill>
                  <a:schemeClr val="tx1">
                    <a:tint val="82000"/>
                  </a:schemeClr>
                </a:solidFill>
              </a:defRPr>
            </a:lvl4pPr>
            <a:lvl5pPr marL="8778240" indent="0">
              <a:buNone/>
              <a:defRPr sz="7680">
                <a:solidFill>
                  <a:schemeClr val="tx1">
                    <a:tint val="82000"/>
                  </a:schemeClr>
                </a:solidFill>
              </a:defRPr>
            </a:lvl5pPr>
            <a:lvl6pPr marL="10972800" indent="0">
              <a:buNone/>
              <a:defRPr sz="7680">
                <a:solidFill>
                  <a:schemeClr val="tx1">
                    <a:tint val="82000"/>
                  </a:schemeClr>
                </a:solidFill>
              </a:defRPr>
            </a:lvl6pPr>
            <a:lvl7pPr marL="13167360" indent="0">
              <a:buNone/>
              <a:defRPr sz="7680">
                <a:solidFill>
                  <a:schemeClr val="tx1">
                    <a:tint val="82000"/>
                  </a:schemeClr>
                </a:solidFill>
              </a:defRPr>
            </a:lvl7pPr>
            <a:lvl8pPr marL="15361920" indent="0">
              <a:buNone/>
              <a:defRPr sz="7680">
                <a:solidFill>
                  <a:schemeClr val="tx1">
                    <a:tint val="82000"/>
                  </a:schemeClr>
                </a:solidFill>
              </a:defRPr>
            </a:lvl8pPr>
            <a:lvl9pPr marL="17556480" indent="0">
              <a:buNone/>
              <a:defRPr sz="7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ED666F-4863-444C-B872-F21E935605A9}"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2B178-AF15-49A3-A49E-29CC83528752}" type="slidenum">
              <a:rPr lang="en-US" smtClean="0"/>
              <a:t>‹#›</a:t>
            </a:fld>
            <a:endParaRPr lang="en-US"/>
          </a:p>
        </p:txBody>
      </p:sp>
    </p:spTree>
    <p:extLst>
      <p:ext uri="{BB962C8B-B14F-4D97-AF65-F5344CB8AC3E}">
        <p14:creationId xmlns:p14="http://schemas.microsoft.com/office/powerpoint/2010/main" val="1391255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ED666F-4863-444C-B872-F21E935605A9}"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2B178-AF15-49A3-A49E-29CC83528752}" type="slidenum">
              <a:rPr lang="en-US" smtClean="0"/>
              <a:t>‹#›</a:t>
            </a:fld>
            <a:endParaRPr lang="en-US"/>
          </a:p>
        </p:txBody>
      </p:sp>
    </p:spTree>
    <p:extLst>
      <p:ext uri="{BB962C8B-B14F-4D97-AF65-F5344CB8AC3E}">
        <p14:creationId xmlns:p14="http://schemas.microsoft.com/office/powerpoint/2010/main" val="243774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ED666F-4863-444C-B872-F21E935605A9}" type="datetimeFigureOut">
              <a:rPr lang="en-US" smtClean="0"/>
              <a:t>8/1/2025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72B178-AF15-49A3-A49E-29CC83528752}" type="slidenum">
              <a:rPr lang="en-US" smtClean="0"/>
              <a:t>‹#›</a:t>
            </a:fld>
            <a:endParaRPr lang="en-US"/>
          </a:p>
        </p:txBody>
      </p:sp>
    </p:spTree>
    <p:extLst>
      <p:ext uri="{BB962C8B-B14F-4D97-AF65-F5344CB8AC3E}">
        <p14:creationId xmlns:p14="http://schemas.microsoft.com/office/powerpoint/2010/main" val="501207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ED666F-4863-444C-B872-F21E935605A9}" type="datetimeFigureOut">
              <a:rPr lang="en-US" smtClean="0"/>
              <a:t>8/1/2025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72B178-AF15-49A3-A49E-29CC83528752}" type="slidenum">
              <a:rPr lang="en-US" smtClean="0"/>
              <a:t>‹#›</a:t>
            </a:fld>
            <a:endParaRPr lang="en-US"/>
          </a:p>
        </p:txBody>
      </p:sp>
    </p:spTree>
    <p:extLst>
      <p:ext uri="{BB962C8B-B14F-4D97-AF65-F5344CB8AC3E}">
        <p14:creationId xmlns:p14="http://schemas.microsoft.com/office/powerpoint/2010/main" val="228888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ED666F-4863-444C-B872-F21E935605A9}" type="datetimeFigureOut">
              <a:rPr lang="en-US" smtClean="0"/>
              <a:t>8/1/2025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72B178-AF15-49A3-A49E-29CC83528752}" type="slidenum">
              <a:rPr lang="en-US" smtClean="0"/>
              <a:t>‹#›</a:t>
            </a:fld>
            <a:endParaRPr lang="en-US"/>
          </a:p>
        </p:txBody>
      </p:sp>
    </p:spTree>
    <p:extLst>
      <p:ext uri="{BB962C8B-B14F-4D97-AF65-F5344CB8AC3E}">
        <p14:creationId xmlns:p14="http://schemas.microsoft.com/office/powerpoint/2010/main" val="415929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FED666F-4863-444C-B872-F21E935605A9}"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2B178-AF15-49A3-A49E-29CC83528752}" type="slidenum">
              <a:rPr lang="en-US" smtClean="0"/>
              <a:t>‹#›</a:t>
            </a:fld>
            <a:endParaRPr lang="en-US"/>
          </a:p>
        </p:txBody>
      </p:sp>
    </p:spTree>
    <p:extLst>
      <p:ext uri="{BB962C8B-B14F-4D97-AF65-F5344CB8AC3E}">
        <p14:creationId xmlns:p14="http://schemas.microsoft.com/office/powerpoint/2010/main" val="375723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FED666F-4863-444C-B872-F21E935605A9}"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72B178-AF15-49A3-A49E-29CC83528752}" type="slidenum">
              <a:rPr lang="en-US" smtClean="0"/>
              <a:t>‹#›</a:t>
            </a:fld>
            <a:endParaRPr lang="en-US"/>
          </a:p>
        </p:txBody>
      </p:sp>
    </p:spTree>
    <p:extLst>
      <p:ext uri="{BB962C8B-B14F-4D97-AF65-F5344CB8AC3E}">
        <p14:creationId xmlns:p14="http://schemas.microsoft.com/office/powerpoint/2010/main" val="16901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82000"/>
                  </a:schemeClr>
                </a:solidFill>
              </a:defRPr>
            </a:lvl1pPr>
          </a:lstStyle>
          <a:p>
            <a:fld id="{CFED666F-4863-444C-B872-F21E935605A9}" type="datetimeFigureOut">
              <a:rPr lang="en-US" smtClean="0"/>
              <a:t>8/1/2025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82000"/>
                  </a:schemeClr>
                </a:solidFill>
              </a:defRPr>
            </a:lvl1pPr>
          </a:lstStyle>
          <a:p>
            <a:fld id="{6272B178-AF15-49A3-A49E-29CC83528752}" type="slidenum">
              <a:rPr lang="en-US" smtClean="0"/>
              <a:t>‹#›</a:t>
            </a:fld>
            <a:endParaRPr lang="en-US"/>
          </a:p>
        </p:txBody>
      </p:sp>
    </p:spTree>
    <p:extLst>
      <p:ext uri="{BB962C8B-B14F-4D97-AF65-F5344CB8AC3E}">
        <p14:creationId xmlns:p14="http://schemas.microsoft.com/office/powerpoint/2010/main" val="33555343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iagram of a project&#10;&#10;AI-generated content may be incorrect.">
            <a:extLst>
              <a:ext uri="{FF2B5EF4-FFF2-40B4-BE49-F238E27FC236}">
                <a16:creationId xmlns:a16="http://schemas.microsoft.com/office/drawing/2014/main" id="{0CACBC15-D5D8-D29E-B954-49A7ECF3E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5626" y="21168201"/>
            <a:ext cx="12411490" cy="9404060"/>
          </a:xfrm>
          <a:prstGeom prst="rect">
            <a:avLst/>
          </a:prstGeom>
        </p:spPr>
      </p:pic>
      <p:pic>
        <p:nvPicPr>
          <p:cNvPr id="12" name="Picture 11" descr="A diagram of a diagram&#10;&#10;AI-generated content may be incorrect.">
            <a:extLst>
              <a:ext uri="{FF2B5EF4-FFF2-40B4-BE49-F238E27FC236}">
                <a16:creationId xmlns:a16="http://schemas.microsoft.com/office/drawing/2014/main" id="{7F3BDFE3-E038-9F94-F420-5BB3C5033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2800" y="4505586"/>
            <a:ext cx="21264466" cy="17470252"/>
          </a:xfrm>
          <a:prstGeom prst="rect">
            <a:avLst/>
          </a:prstGeom>
        </p:spPr>
      </p:pic>
      <p:cxnSp>
        <p:nvCxnSpPr>
          <p:cNvPr id="5" name="Straight Connector 4">
            <a:extLst>
              <a:ext uri="{FF2B5EF4-FFF2-40B4-BE49-F238E27FC236}">
                <a16:creationId xmlns:a16="http://schemas.microsoft.com/office/drawing/2014/main" id="{5CE69D13-83A0-FC0E-4772-6E23250CAAE2}"/>
              </a:ext>
            </a:extLst>
          </p:cNvPr>
          <p:cNvCxnSpPr>
            <a:cxnSpLocks noGrp="1" noRot="1" noMove="1" noResize="1" noEditPoints="1" noAdjustHandles="1" noChangeArrowheads="1" noChangeShapeType="1"/>
          </p:cNvCxnSpPr>
          <p:nvPr/>
        </p:nvCxnSpPr>
        <p:spPr>
          <a:xfrm>
            <a:off x="457200" y="3291840"/>
            <a:ext cx="42976800" cy="0"/>
          </a:xfrm>
          <a:prstGeom prst="line">
            <a:avLst/>
          </a:prstGeom>
          <a:ln w="101600">
            <a:solidFill>
              <a:srgbClr val="841617"/>
            </a:solidFill>
          </a:ln>
        </p:spPr>
        <p:style>
          <a:lnRef idx="2">
            <a:schemeClr val="accent1"/>
          </a:lnRef>
          <a:fillRef idx="0">
            <a:schemeClr val="accent1"/>
          </a:fillRef>
          <a:effectRef idx="1">
            <a:schemeClr val="accent1"/>
          </a:effectRef>
          <a:fontRef idx="minor">
            <a:schemeClr val="tx1"/>
          </a:fontRef>
        </p:style>
      </p:cxnSp>
      <p:pic>
        <p:nvPicPr>
          <p:cNvPr id="1026" name="Picture 2" descr="University of Oklahoma – Gallogly College of Engineering | The Council for  Six Sigma Certification">
            <a:extLst>
              <a:ext uri="{FF2B5EF4-FFF2-40B4-BE49-F238E27FC236}">
                <a16:creationId xmlns:a16="http://schemas.microsoft.com/office/drawing/2014/main" id="{AC450FAD-9002-BD03-01FF-2EA74D1ED626}"/>
              </a:ext>
            </a:extLst>
          </p:cNvPr>
          <p:cNvPicPr>
            <a:picLocks noGrp="1" noRot="1" noChangeAspect="1" noMove="1" noResize="1" noEditPoints="1" noAdjustHandles="1" noChangeArrowheads="1" noChangeShapeType="1" noCrop="1"/>
          </p:cNvPicPr>
          <p:nvPr/>
        </p:nvPicPr>
        <p:blipFill rotWithShape="1">
          <a:blip r:embed="rId4">
            <a:extLst>
              <a:ext uri="{28A0092B-C50C-407E-A947-70E740481C1C}">
                <a14:useLocalDpi xmlns:a14="http://schemas.microsoft.com/office/drawing/2010/main" val="0"/>
              </a:ext>
            </a:extLst>
          </a:blip>
          <a:srcRect l="1304" t="22970" r="1589" b="23224"/>
          <a:stretch/>
        </p:blipFill>
        <p:spPr bwMode="auto">
          <a:xfrm>
            <a:off x="457200" y="117471"/>
            <a:ext cx="7962899" cy="294139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C130318C-F7B3-E818-99E0-03589E6FDC81}"/>
              </a:ext>
            </a:extLst>
          </p:cNvPr>
          <p:cNvSpPr/>
          <p:nvPr/>
        </p:nvSpPr>
        <p:spPr>
          <a:xfrm>
            <a:off x="561976" y="3799172"/>
            <a:ext cx="10776863" cy="1131106"/>
          </a:xfrm>
          <a:prstGeom prst="roundRect">
            <a:avLst/>
          </a:prstGeom>
          <a:solidFill>
            <a:srgbClr val="8416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FDF9D8"/>
                </a:solidFill>
              </a:rPr>
              <a:t>Project Background</a:t>
            </a:r>
            <a:endParaRPr lang="en-US" sz="4800" dirty="0"/>
          </a:p>
        </p:txBody>
      </p:sp>
      <p:sp>
        <p:nvSpPr>
          <p:cNvPr id="26" name="Rectangle: Rounded Corners 25">
            <a:extLst>
              <a:ext uri="{FF2B5EF4-FFF2-40B4-BE49-F238E27FC236}">
                <a16:creationId xmlns:a16="http://schemas.microsoft.com/office/drawing/2014/main" id="{E43FE0B2-2A10-1DCB-F94B-877B1B382646}"/>
              </a:ext>
            </a:extLst>
          </p:cNvPr>
          <p:cNvSpPr/>
          <p:nvPr/>
        </p:nvSpPr>
        <p:spPr>
          <a:xfrm>
            <a:off x="561972" y="21025440"/>
            <a:ext cx="10672085" cy="1276968"/>
          </a:xfrm>
          <a:prstGeom prst="roundRect">
            <a:avLst/>
          </a:prstGeom>
          <a:solidFill>
            <a:srgbClr val="8416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FDF9D8"/>
                </a:solidFill>
              </a:rPr>
              <a:t>Features of the Analysis</a:t>
            </a:r>
            <a:endParaRPr lang="en-US" sz="4800" dirty="0"/>
          </a:p>
        </p:txBody>
      </p:sp>
      <p:pic>
        <p:nvPicPr>
          <p:cNvPr id="28" name="Picture 2" descr="University of Oklahoma – Gallogly College of Engineering | The Council for  Six Sigma Certification">
            <a:extLst>
              <a:ext uri="{FF2B5EF4-FFF2-40B4-BE49-F238E27FC236}">
                <a16:creationId xmlns:a16="http://schemas.microsoft.com/office/drawing/2014/main" id="{05F19364-C715-BA48-FEBF-0D8580851FB0}"/>
              </a:ext>
            </a:extLst>
          </p:cNvPr>
          <p:cNvPicPr>
            <a:picLocks noGrp="1" noRot="1" noChangeAspect="1" noMove="1" noResize="1" noEditPoints="1" noAdjustHandles="1" noChangeArrowheads="1" noChangeShapeType="1" noCrop="1"/>
          </p:cNvPicPr>
          <p:nvPr/>
        </p:nvPicPr>
        <p:blipFill rotWithShape="1">
          <a:blip r:embed="rId4">
            <a:extLst>
              <a:ext uri="{28A0092B-C50C-407E-A947-70E740481C1C}">
                <a14:useLocalDpi xmlns:a14="http://schemas.microsoft.com/office/drawing/2010/main" val="0"/>
              </a:ext>
            </a:extLst>
          </a:blip>
          <a:srcRect l="1304" t="22970" r="1589" b="23224"/>
          <a:stretch/>
        </p:blipFill>
        <p:spPr bwMode="auto">
          <a:xfrm>
            <a:off x="35471101" y="117471"/>
            <a:ext cx="7962899" cy="2941394"/>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A04BB224-B230-621E-52C2-BBFB0E60C923}"/>
              </a:ext>
            </a:extLst>
          </p:cNvPr>
          <p:cNvSpPr/>
          <p:nvPr/>
        </p:nvSpPr>
        <p:spPr>
          <a:xfrm>
            <a:off x="457194" y="5280417"/>
            <a:ext cx="10776863" cy="452431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600" dirty="0">
                <a:solidFill>
                  <a:schemeClr val="tx1"/>
                </a:solidFill>
              </a:rPr>
              <a:t>This poster applies systems thinking to model the complex interactions shaping the design, adoption, and refinement of a VR therapy system enhanced with olfactory feedback. This system is designed to support PTSD treatment by simulating immersive scent environments. Using causal loop diagrams, the analysis explores reinforcing and balancing feedback loops across patient engagement, technical development, and clinical validation.</a:t>
            </a:r>
            <a:endParaRPr lang="en-US" sz="3400" dirty="0">
              <a:solidFill>
                <a:schemeClr val="tx1"/>
              </a:solidFill>
            </a:endParaRPr>
          </a:p>
        </p:txBody>
      </p:sp>
      <p:sp>
        <p:nvSpPr>
          <p:cNvPr id="31" name="Rectangle 30">
            <a:extLst>
              <a:ext uri="{FF2B5EF4-FFF2-40B4-BE49-F238E27FC236}">
                <a16:creationId xmlns:a16="http://schemas.microsoft.com/office/drawing/2014/main" id="{6357E96A-F36C-6B0D-A90F-535B53996844}"/>
              </a:ext>
            </a:extLst>
          </p:cNvPr>
          <p:cNvSpPr/>
          <p:nvPr/>
        </p:nvSpPr>
        <p:spPr>
          <a:xfrm>
            <a:off x="475207" y="12140710"/>
            <a:ext cx="10776863" cy="813151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dirty="0">
                <a:solidFill>
                  <a:schemeClr val="tx1"/>
                </a:solidFill>
              </a:rPr>
              <a:t>The project focuses on two main objectives: developing a scent emitter device and modeling a classification system to guide scent placement. Causal loop analysis is used to identify opportunities for system growth, refinement, and potential setbacks across technical, clinical, and user-facing domains</a:t>
            </a:r>
          </a:p>
          <a:p>
            <a:endParaRPr lang="en-US" sz="3600" dirty="0">
              <a:solidFill>
                <a:schemeClr val="tx1"/>
              </a:solidFill>
            </a:endParaRPr>
          </a:p>
          <a:p>
            <a:r>
              <a:rPr lang="en-US" sz="3600" dirty="0">
                <a:solidFill>
                  <a:schemeClr val="tx1"/>
                </a:solidFill>
              </a:rPr>
              <a:t>This analysis aims to:</a:t>
            </a:r>
          </a:p>
          <a:p>
            <a:pPr marL="571500" indent="-571500">
              <a:buFont typeface="Arial" panose="020B0604020202020204" pitchFamily="34" charset="0"/>
              <a:buChar char="•"/>
            </a:pPr>
            <a:r>
              <a:rPr lang="en-US" sz="3600" dirty="0">
                <a:solidFill>
                  <a:schemeClr val="tx1"/>
                </a:solidFill>
              </a:rPr>
              <a:t>Apply causal loop diagrams to model system behavior and outcomes</a:t>
            </a:r>
          </a:p>
          <a:p>
            <a:pPr marL="571500" indent="-571500">
              <a:buFont typeface="Arial" panose="020B0604020202020204" pitchFamily="34" charset="0"/>
              <a:buChar char="•"/>
            </a:pPr>
            <a:r>
              <a:rPr lang="en-US" sz="3600" dirty="0">
                <a:solidFill>
                  <a:schemeClr val="tx1"/>
                </a:solidFill>
              </a:rPr>
              <a:t>Identify reinforcing and balancing feedback dynamics in different systems</a:t>
            </a:r>
          </a:p>
          <a:p>
            <a:pPr marL="571500" indent="-571500">
              <a:buFont typeface="Arial" panose="020B0604020202020204" pitchFamily="34" charset="0"/>
              <a:buChar char="•"/>
            </a:pPr>
            <a:r>
              <a:rPr lang="en-US" sz="3600" dirty="0">
                <a:solidFill>
                  <a:schemeClr val="tx1"/>
                </a:solidFill>
              </a:rPr>
              <a:t>Connect patient usage, user engagement, and resource allocation to different loops</a:t>
            </a:r>
          </a:p>
          <a:p>
            <a:pPr marL="571500" indent="-571500">
              <a:buFont typeface="Arial" panose="020B0604020202020204" pitchFamily="34" charset="0"/>
              <a:buChar char="•"/>
            </a:pPr>
            <a:r>
              <a:rPr lang="en-US" sz="3600" dirty="0">
                <a:solidFill>
                  <a:schemeClr val="tx1"/>
                </a:solidFill>
              </a:rPr>
              <a:t>Support future design decisions and clinical considerations </a:t>
            </a:r>
          </a:p>
        </p:txBody>
      </p:sp>
      <p:sp>
        <p:nvSpPr>
          <p:cNvPr id="32" name="Rectangle 31">
            <a:extLst>
              <a:ext uri="{FF2B5EF4-FFF2-40B4-BE49-F238E27FC236}">
                <a16:creationId xmlns:a16="http://schemas.microsoft.com/office/drawing/2014/main" id="{2308131C-0849-B7A0-3E06-17CC306F09C3}"/>
              </a:ext>
            </a:extLst>
          </p:cNvPr>
          <p:cNvSpPr/>
          <p:nvPr/>
        </p:nvSpPr>
        <p:spPr>
          <a:xfrm>
            <a:off x="18971892" y="25287012"/>
            <a:ext cx="13506441" cy="12553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sz="3400" dirty="0">
              <a:solidFill>
                <a:schemeClr val="tx1"/>
              </a:solidFill>
            </a:endParaRPr>
          </a:p>
        </p:txBody>
      </p:sp>
      <p:sp>
        <p:nvSpPr>
          <p:cNvPr id="33" name="Rectangle 32">
            <a:extLst>
              <a:ext uri="{FF2B5EF4-FFF2-40B4-BE49-F238E27FC236}">
                <a16:creationId xmlns:a16="http://schemas.microsoft.com/office/drawing/2014/main" id="{3C327C19-EBFC-06DD-B86C-BDC306DA407F}"/>
              </a:ext>
            </a:extLst>
          </p:cNvPr>
          <p:cNvSpPr/>
          <p:nvPr/>
        </p:nvSpPr>
        <p:spPr>
          <a:xfrm>
            <a:off x="690386" y="23018043"/>
            <a:ext cx="10776863" cy="97446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R1 - Therapy Growth Loop</a:t>
            </a:r>
          </a:p>
          <a:p>
            <a:r>
              <a:rPr lang="en-US" sz="3600" dirty="0">
                <a:solidFill>
                  <a:schemeClr val="tx1"/>
                </a:solidFill>
              </a:rPr>
              <a:t>The loop takes into account patient usage with system investment properties, pairing that more investment in a better product drives further usage </a:t>
            </a:r>
          </a:p>
          <a:p>
            <a:pPr algn="ctr"/>
            <a:r>
              <a:rPr lang="en-US" sz="3600" b="1" dirty="0">
                <a:solidFill>
                  <a:schemeClr val="tx1"/>
                </a:solidFill>
              </a:rPr>
              <a:t>R2 - Trust &amp; Feedback Loop</a:t>
            </a:r>
          </a:p>
          <a:p>
            <a:r>
              <a:rPr lang="en-US" sz="3600" dirty="0">
                <a:solidFill>
                  <a:schemeClr val="tx1"/>
                </a:solidFill>
              </a:rPr>
              <a:t>The loop shows the impact of meaningful feedback on the improvement of scent precision and device refinement. It shows that further innovation from device refinement increases engagement. </a:t>
            </a:r>
          </a:p>
          <a:p>
            <a:pPr algn="ctr"/>
            <a:r>
              <a:rPr lang="en-US" sz="3600" b="1" dirty="0">
                <a:solidFill>
                  <a:schemeClr val="tx1"/>
                </a:solidFill>
              </a:rPr>
              <a:t>R3 - Clinical Validation Loop</a:t>
            </a:r>
          </a:p>
          <a:p>
            <a:r>
              <a:rPr lang="en-US" sz="3600" dirty="0">
                <a:solidFill>
                  <a:schemeClr val="tx1"/>
                </a:solidFill>
              </a:rPr>
              <a:t>The loop validates that usage improves therapeutic outcomes  which then increase clinical adoption and stakeholder trust. All key principle aspects of the system design and development. </a:t>
            </a:r>
          </a:p>
          <a:p>
            <a:pPr algn="ctr"/>
            <a:r>
              <a:rPr lang="en-US" sz="3600" b="1" dirty="0">
                <a:solidFill>
                  <a:schemeClr val="tx1"/>
                </a:solidFill>
              </a:rPr>
              <a:t>B1 - Complexity Drag Loop</a:t>
            </a:r>
          </a:p>
          <a:p>
            <a:r>
              <a:rPr lang="en-US" sz="3600" dirty="0">
                <a:solidFill>
                  <a:schemeClr val="tx1"/>
                </a:solidFill>
              </a:rPr>
              <a:t>The loop expresses that innovation leads to more complex designs, but that more complexity brings developmental delays that can slow the system growth if it remains unmanaged.</a:t>
            </a:r>
          </a:p>
          <a:p>
            <a:endParaRPr lang="en-US" sz="3600" dirty="0">
              <a:solidFill>
                <a:schemeClr val="tx1"/>
              </a:solidFill>
            </a:endParaRPr>
          </a:p>
        </p:txBody>
      </p:sp>
      <p:sp>
        <p:nvSpPr>
          <p:cNvPr id="34" name="Rectangle 33">
            <a:extLst>
              <a:ext uri="{FF2B5EF4-FFF2-40B4-BE49-F238E27FC236}">
                <a16:creationId xmlns:a16="http://schemas.microsoft.com/office/drawing/2014/main" id="{744B880C-1C17-83DE-AE20-98AE9D611E3D}"/>
              </a:ext>
            </a:extLst>
          </p:cNvPr>
          <p:cNvSpPr/>
          <p:nvPr/>
        </p:nvSpPr>
        <p:spPr>
          <a:xfrm>
            <a:off x="8658224" y="0"/>
            <a:ext cx="26574752" cy="31527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0" b="1" dirty="0">
                <a:solidFill>
                  <a:schemeClr val="tx1"/>
                </a:solidFill>
              </a:rPr>
              <a:t>ELM 5313 – Systems Thinking</a:t>
            </a:r>
          </a:p>
          <a:p>
            <a:pPr algn="ctr"/>
            <a:r>
              <a:rPr lang="en-US" sz="5000" b="1" dirty="0">
                <a:solidFill>
                  <a:schemeClr val="tx1"/>
                </a:solidFill>
              </a:rPr>
              <a:t>Applying Systems Thinking to Olfactory-Enhanced Virtual Reality Therapy for PTSD</a:t>
            </a:r>
          </a:p>
          <a:p>
            <a:pPr algn="ctr"/>
            <a:r>
              <a:rPr lang="en-US" sz="5000" b="1" dirty="0">
                <a:solidFill>
                  <a:schemeClr val="tx1"/>
                </a:solidFill>
              </a:rPr>
              <a:t>A Causal Loop Analysis</a:t>
            </a:r>
          </a:p>
          <a:p>
            <a:pPr algn="ctr"/>
            <a:r>
              <a:rPr lang="en-US" sz="5000" b="1" dirty="0">
                <a:solidFill>
                  <a:schemeClr val="tx1"/>
                </a:solidFill>
              </a:rPr>
              <a:t>Dawson McClary and Candice Reyes</a:t>
            </a:r>
          </a:p>
        </p:txBody>
      </p:sp>
      <p:sp>
        <p:nvSpPr>
          <p:cNvPr id="35" name="Rectangle: Rounded Corners 34">
            <a:extLst>
              <a:ext uri="{FF2B5EF4-FFF2-40B4-BE49-F238E27FC236}">
                <a16:creationId xmlns:a16="http://schemas.microsoft.com/office/drawing/2014/main" id="{9B7C55D5-97B5-8C16-CD1C-D45D93D0E80F}"/>
              </a:ext>
            </a:extLst>
          </p:cNvPr>
          <p:cNvSpPr/>
          <p:nvPr/>
        </p:nvSpPr>
        <p:spPr>
          <a:xfrm>
            <a:off x="12573000" y="3799173"/>
            <a:ext cx="19979363" cy="1131098"/>
          </a:xfrm>
          <a:prstGeom prst="roundRect">
            <a:avLst/>
          </a:prstGeom>
          <a:solidFill>
            <a:srgbClr val="8416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FDF9D8"/>
                </a:solidFill>
              </a:rPr>
              <a:t>Analysis</a:t>
            </a:r>
            <a:endParaRPr lang="en-US" sz="4800" dirty="0"/>
          </a:p>
        </p:txBody>
      </p:sp>
      <p:sp>
        <p:nvSpPr>
          <p:cNvPr id="36" name="Rectangle: Rounded Corners 35">
            <a:extLst>
              <a:ext uri="{FF2B5EF4-FFF2-40B4-BE49-F238E27FC236}">
                <a16:creationId xmlns:a16="http://schemas.microsoft.com/office/drawing/2014/main" id="{B708223C-503D-15F8-9947-3E8189FCB994}"/>
              </a:ext>
            </a:extLst>
          </p:cNvPr>
          <p:cNvSpPr/>
          <p:nvPr/>
        </p:nvSpPr>
        <p:spPr>
          <a:xfrm>
            <a:off x="457194" y="10161222"/>
            <a:ext cx="10776863" cy="1272859"/>
          </a:xfrm>
          <a:prstGeom prst="roundRect">
            <a:avLst/>
          </a:prstGeom>
          <a:solidFill>
            <a:srgbClr val="8416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FDF9D8"/>
                </a:solidFill>
              </a:rPr>
              <a:t>Overview of Objectives</a:t>
            </a:r>
            <a:endParaRPr lang="en-US" sz="4800" dirty="0"/>
          </a:p>
        </p:txBody>
      </p:sp>
      <p:sp>
        <p:nvSpPr>
          <p:cNvPr id="3" name="Rectangle: Rounded Corners 2">
            <a:extLst>
              <a:ext uri="{FF2B5EF4-FFF2-40B4-BE49-F238E27FC236}">
                <a16:creationId xmlns:a16="http://schemas.microsoft.com/office/drawing/2014/main" id="{57D76A3D-34EA-25E3-103E-6CAE94E1AD74}"/>
              </a:ext>
            </a:extLst>
          </p:cNvPr>
          <p:cNvSpPr/>
          <p:nvPr/>
        </p:nvSpPr>
        <p:spPr>
          <a:xfrm>
            <a:off x="33702171" y="3799172"/>
            <a:ext cx="9627054" cy="1131106"/>
          </a:xfrm>
          <a:prstGeom prst="roundRect">
            <a:avLst/>
          </a:prstGeom>
          <a:solidFill>
            <a:srgbClr val="8416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FDF9D8"/>
                </a:solidFill>
              </a:rPr>
              <a:t>Results/Conclusion</a:t>
            </a:r>
            <a:endParaRPr lang="en-US" sz="4800" dirty="0"/>
          </a:p>
        </p:txBody>
      </p:sp>
      <p:sp>
        <p:nvSpPr>
          <p:cNvPr id="6" name="TextBox 5">
            <a:extLst>
              <a:ext uri="{FF2B5EF4-FFF2-40B4-BE49-F238E27FC236}">
                <a16:creationId xmlns:a16="http://schemas.microsoft.com/office/drawing/2014/main" id="{17459C2A-8E38-1057-B0E7-36B6A7EA7C63}"/>
              </a:ext>
            </a:extLst>
          </p:cNvPr>
          <p:cNvSpPr txBox="1"/>
          <p:nvPr/>
        </p:nvSpPr>
        <p:spPr>
          <a:xfrm>
            <a:off x="33702170" y="4946721"/>
            <a:ext cx="9731829" cy="22252245"/>
          </a:xfrm>
          <a:prstGeom prst="rect">
            <a:avLst/>
          </a:prstGeom>
          <a:noFill/>
        </p:spPr>
        <p:txBody>
          <a:bodyPr wrap="square">
            <a:spAutoFit/>
          </a:bodyPr>
          <a:lstStyle/>
          <a:p>
            <a:pPr algn="just"/>
            <a:r>
              <a:rPr lang="en-US" sz="3600" dirty="0"/>
              <a:t>This systems thinking analysis revealed the dynamics driving both the success and challenges of the olfactory-enhanced VR therapy device. By modeling causal feedback loops, we identified reinforcing and balancing structures that influence user experience, clinical adoption, and technical innovation.</a:t>
            </a:r>
          </a:p>
          <a:p>
            <a:pPr algn="just"/>
            <a:endParaRPr lang="en-US" sz="3600" dirty="0"/>
          </a:p>
          <a:p>
            <a:pPr algn="ctr"/>
            <a:r>
              <a:rPr lang="en-US" sz="3600" b="1" dirty="0"/>
              <a:t>Key System Behaviors</a:t>
            </a:r>
          </a:p>
          <a:p>
            <a:r>
              <a:rPr lang="en-US" sz="3600" b="1" dirty="0"/>
              <a:t>R1 - Therapy Growth</a:t>
            </a:r>
            <a:r>
              <a:rPr lang="en-US" sz="3600" dirty="0"/>
              <a:t>: Patient usage and engagement increase system investment and refinement, reinforcing a positive growth cycle.</a:t>
            </a:r>
          </a:p>
          <a:p>
            <a:r>
              <a:rPr lang="en-US" sz="3600" b="1" dirty="0"/>
              <a:t>R2 - Trust &amp; Feedback</a:t>
            </a:r>
            <a:r>
              <a:rPr lang="en-US" sz="3600" dirty="0"/>
              <a:t>: User engagement fuels technical feedback, improving scent precision and overall user satisfaction.</a:t>
            </a:r>
          </a:p>
          <a:p>
            <a:r>
              <a:rPr lang="en-US" sz="3600" b="1" dirty="0"/>
              <a:t>R3 - Clinical Validation</a:t>
            </a:r>
            <a:r>
              <a:rPr lang="en-US" sz="3600" dirty="0"/>
              <a:t>: Effective therapeutic outcomes boost adoption, stakeholder trust, and reinvestment into the project</a:t>
            </a:r>
          </a:p>
          <a:p>
            <a:r>
              <a:rPr lang="en-US" sz="3600" b="1" dirty="0"/>
              <a:t>B1 - Complexity Drag</a:t>
            </a:r>
            <a:r>
              <a:rPr lang="en-US" sz="3600" dirty="0"/>
              <a:t>: Over-innovation increases complexity, which can slow down development if not managed and discussed.</a:t>
            </a:r>
          </a:p>
          <a:p>
            <a:endParaRPr lang="en-US" sz="3600" dirty="0"/>
          </a:p>
          <a:p>
            <a:pPr algn="ctr"/>
            <a:r>
              <a:rPr lang="en-US" sz="3600" b="1" dirty="0"/>
              <a:t>Impact of Project Planning</a:t>
            </a:r>
          </a:p>
          <a:p>
            <a:r>
              <a:rPr lang="en-US" sz="3600" b="1" dirty="0"/>
              <a:t>Work Breakdown Structure (WBS</a:t>
            </a:r>
            <a:r>
              <a:rPr lang="en-US" sz="3600" dirty="0"/>
              <a:t>):</a:t>
            </a:r>
            <a:r>
              <a:rPr lang="en-US" sz="3600" b="1" dirty="0"/>
              <a:t> </a:t>
            </a:r>
            <a:r>
              <a:rPr lang="en-US" sz="3600" dirty="0"/>
              <a:t>Loop analysis informed a modular task structure, especially in technical areas like emitter refinement and mapping. We aligned iteration-friendly subsystems like UX testing and scent classification mapping with fast-moving loops like R1 and R2, and structured long-term milestones around growth loops like R3.</a:t>
            </a:r>
          </a:p>
          <a:p>
            <a:r>
              <a:rPr lang="en-US" sz="3600" b="1" dirty="0"/>
              <a:t>Stakeholder alignment</a:t>
            </a:r>
            <a:r>
              <a:rPr lang="en-US" sz="3600" dirty="0"/>
              <a:t>: Causal loop modeling clarified how stakeholders aligned across power-interest categories.</a:t>
            </a:r>
          </a:p>
          <a:p>
            <a:pPr marL="571500" indent="-571500">
              <a:buFont typeface="Arial" panose="020B0604020202020204" pitchFamily="34" charset="0"/>
              <a:buChar char="•"/>
            </a:pPr>
            <a:r>
              <a:rPr lang="en-US" sz="3600" dirty="0"/>
              <a:t>High-interest users: Act as feedback accelerators for the R2 loop</a:t>
            </a:r>
          </a:p>
          <a:p>
            <a:pPr marL="571500" indent="-571500">
              <a:buFont typeface="Arial" panose="020B0604020202020204" pitchFamily="34" charset="0"/>
              <a:buChar char="•"/>
            </a:pPr>
            <a:r>
              <a:rPr lang="en-US" sz="3600" dirty="0"/>
              <a:t>High-power stakeholders: Tied to trust nodes like clinical adoption in the R3 loop. </a:t>
            </a:r>
          </a:p>
          <a:p>
            <a:endParaRPr lang="en-US" sz="3600" dirty="0"/>
          </a:p>
        </p:txBody>
      </p:sp>
      <p:pic>
        <p:nvPicPr>
          <p:cNvPr id="4" name="Picture 3" descr="A graph with colored squares and text&#10;&#10;AI-generated content may be incorrect.">
            <a:extLst>
              <a:ext uri="{FF2B5EF4-FFF2-40B4-BE49-F238E27FC236}">
                <a16:creationId xmlns:a16="http://schemas.microsoft.com/office/drawing/2014/main" id="{7387A7ED-D7A5-6AB9-AFE4-322A76E0AC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68986" y="21376178"/>
            <a:ext cx="10141314" cy="9280093"/>
          </a:xfrm>
          <a:prstGeom prst="rect">
            <a:avLst/>
          </a:prstGeom>
        </p:spPr>
      </p:pic>
      <p:sp>
        <p:nvSpPr>
          <p:cNvPr id="11" name="TextBox 10">
            <a:extLst>
              <a:ext uri="{FF2B5EF4-FFF2-40B4-BE49-F238E27FC236}">
                <a16:creationId xmlns:a16="http://schemas.microsoft.com/office/drawing/2014/main" id="{87C08569-5635-C779-8D67-EB8BBCF9D062}"/>
              </a:ext>
            </a:extLst>
          </p:cNvPr>
          <p:cNvSpPr txBox="1"/>
          <p:nvPr/>
        </p:nvSpPr>
        <p:spPr>
          <a:xfrm>
            <a:off x="11862800" y="30342919"/>
            <a:ext cx="12599403" cy="2585323"/>
          </a:xfrm>
          <a:prstGeom prst="rect">
            <a:avLst/>
          </a:prstGeom>
          <a:noFill/>
        </p:spPr>
        <p:txBody>
          <a:bodyPr wrap="square">
            <a:spAutoFit/>
          </a:bodyPr>
          <a:lstStyle/>
          <a:p>
            <a:pPr algn="ctr">
              <a:buNone/>
            </a:pPr>
            <a:r>
              <a:rPr lang="en-US" b="1" dirty="0"/>
              <a:t>References</a:t>
            </a:r>
            <a:endParaRPr lang="en-US" dirty="0"/>
          </a:p>
          <a:p>
            <a:pPr>
              <a:buFont typeface="Arial" panose="020B0604020202020204" pitchFamily="34" charset="0"/>
              <a:buChar char="•"/>
            </a:pPr>
            <a:r>
              <a:rPr lang="en-US" dirty="0"/>
              <a:t>Debnath T, Nakamoto T (2020) Predicting human odor perception represented by continuous values from mass spectra of essential oils resembling chemical mixtures. </a:t>
            </a:r>
            <a:r>
              <a:rPr lang="en-US" dirty="0" err="1"/>
              <a:t>PLoS</a:t>
            </a:r>
            <a:r>
              <a:rPr lang="en-US" dirty="0"/>
              <a:t> ONE 15(6): e0234688. https://doi.org/10.1371/journal.pone.0234688 .</a:t>
            </a:r>
          </a:p>
          <a:p>
            <a:pPr>
              <a:buFont typeface="Arial" panose="020B0604020202020204" pitchFamily="34" charset="0"/>
              <a:buChar char="•"/>
            </a:pPr>
            <a:r>
              <a:rPr lang="en-US" dirty="0"/>
              <a:t>Cortese BM, Leslie K, Uhde TW. Differential odor sensitivity in PTSD: Implications for treatment and future research. J Affect </a:t>
            </a:r>
            <a:r>
              <a:rPr lang="en-US" dirty="0" err="1"/>
              <a:t>Disord</a:t>
            </a:r>
            <a:r>
              <a:rPr lang="en-US" dirty="0"/>
              <a:t>. 2015 Jul 1;179:23-30. </a:t>
            </a:r>
            <a:r>
              <a:rPr lang="en-US" dirty="0" err="1"/>
              <a:t>doi</a:t>
            </a:r>
            <a:r>
              <a:rPr lang="en-US" dirty="0"/>
              <a:t>: 10.1016/j.jad.2015.03.026. </a:t>
            </a:r>
            <a:r>
              <a:rPr lang="en-US" dirty="0" err="1"/>
              <a:t>Epub</a:t>
            </a:r>
            <a:r>
              <a:rPr lang="en-US" dirty="0"/>
              <a:t> 2015 Mar 31. PMID: 25845746; PMCID: PMC4437877. </a:t>
            </a:r>
          </a:p>
          <a:p>
            <a:pPr>
              <a:buFont typeface="Arial" panose="020B0604020202020204" pitchFamily="34" charset="0"/>
              <a:buChar char="•"/>
            </a:pPr>
            <a:r>
              <a:rPr lang="en-US" dirty="0"/>
              <a:t>Meadows, Donella H. (2008). </a:t>
            </a:r>
            <a:r>
              <a:rPr lang="en-US" i="1" dirty="0"/>
              <a:t>Thinking in Systems.</a:t>
            </a:r>
          </a:p>
          <a:p>
            <a:pPr>
              <a:buFont typeface="Arial" panose="020B0604020202020204" pitchFamily="34" charset="0"/>
              <a:buChar char="•"/>
            </a:pPr>
            <a:r>
              <a:rPr lang="en-US" dirty="0"/>
              <a:t>O'Connor, J., &amp; McDermott, I. (1997). </a:t>
            </a:r>
            <a:r>
              <a:rPr lang="en-US" i="1" dirty="0"/>
              <a:t>The art of systems thinking: Essential skills for creativity and problem solving</a:t>
            </a:r>
            <a:r>
              <a:rPr lang="en-US" dirty="0"/>
              <a:t>. </a:t>
            </a:r>
            <a:r>
              <a:rPr lang="en-US" dirty="0" err="1"/>
              <a:t>Thorsons</a:t>
            </a:r>
            <a:r>
              <a:rPr lang="en-US" dirty="0"/>
              <a:t>.</a:t>
            </a:r>
          </a:p>
          <a:p>
            <a:pPr>
              <a:buFont typeface="Arial" panose="020B0604020202020204" pitchFamily="34" charset="0"/>
              <a:buChar char="•"/>
            </a:pPr>
            <a:r>
              <a:rPr lang="en-US" dirty="0"/>
              <a:t>Sterman, J. D. (2000). </a:t>
            </a:r>
            <a:r>
              <a:rPr lang="en-US" i="1" dirty="0"/>
              <a:t>Business dynamics: Systems thinking and modeling for a complex world</a:t>
            </a:r>
            <a:r>
              <a:rPr lang="en-US" dirty="0"/>
              <a:t>. Irwin/McGraw-Hill.</a:t>
            </a:r>
          </a:p>
          <a:p>
            <a:pPr>
              <a:buFont typeface="Arial" panose="020B0604020202020204" pitchFamily="34" charset="0"/>
              <a:buChar char="•"/>
            </a:pPr>
            <a:endParaRPr lang="en-US" dirty="0"/>
          </a:p>
        </p:txBody>
      </p:sp>
      <p:sp>
        <p:nvSpPr>
          <p:cNvPr id="13" name="Rectangle: Rounded Corners 12">
            <a:extLst>
              <a:ext uri="{FF2B5EF4-FFF2-40B4-BE49-F238E27FC236}">
                <a16:creationId xmlns:a16="http://schemas.microsoft.com/office/drawing/2014/main" id="{D3FC8701-D0FF-F4B6-29F7-B19273D911C3}"/>
              </a:ext>
            </a:extLst>
          </p:cNvPr>
          <p:cNvSpPr/>
          <p:nvPr/>
        </p:nvSpPr>
        <p:spPr>
          <a:xfrm>
            <a:off x="33702169" y="26002546"/>
            <a:ext cx="9627054" cy="1131106"/>
          </a:xfrm>
          <a:prstGeom prst="roundRect">
            <a:avLst/>
          </a:prstGeom>
          <a:solidFill>
            <a:srgbClr val="8416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FDF9D8"/>
                </a:solidFill>
              </a:rPr>
              <a:t>Key takeaways</a:t>
            </a:r>
            <a:endParaRPr lang="en-US" sz="4800" dirty="0"/>
          </a:p>
        </p:txBody>
      </p:sp>
      <p:sp>
        <p:nvSpPr>
          <p:cNvPr id="15" name="TextBox 14">
            <a:extLst>
              <a:ext uri="{FF2B5EF4-FFF2-40B4-BE49-F238E27FC236}">
                <a16:creationId xmlns:a16="http://schemas.microsoft.com/office/drawing/2014/main" id="{22F2A8DD-B8A1-C901-CD8B-7B088FC7414F}"/>
              </a:ext>
            </a:extLst>
          </p:cNvPr>
          <p:cNvSpPr txBox="1"/>
          <p:nvPr/>
        </p:nvSpPr>
        <p:spPr>
          <a:xfrm>
            <a:off x="33649783" y="27220775"/>
            <a:ext cx="9731829" cy="5632311"/>
          </a:xfrm>
          <a:prstGeom prst="rect">
            <a:avLst/>
          </a:prstGeom>
          <a:noFill/>
        </p:spPr>
        <p:txBody>
          <a:bodyPr wrap="square">
            <a:spAutoFit/>
          </a:bodyPr>
          <a:lstStyle/>
          <a:p>
            <a:pPr marL="571500" indent="-571500" algn="just">
              <a:buFont typeface="Arial" panose="020B0604020202020204" pitchFamily="34" charset="0"/>
              <a:buChar char="•"/>
            </a:pPr>
            <a:r>
              <a:rPr lang="en-US" sz="3600" dirty="0"/>
              <a:t>Systems thinking revealed the deeper feedback structure shaping design, usage, and clinical adoption.</a:t>
            </a:r>
          </a:p>
          <a:p>
            <a:pPr marL="571500" indent="-571500" algn="just">
              <a:buFont typeface="Arial" panose="020B0604020202020204" pitchFamily="34" charset="0"/>
              <a:buChar char="•"/>
            </a:pPr>
            <a:r>
              <a:rPr lang="en-US" sz="3600" dirty="0"/>
              <a:t>Growth depends on managing complexity, which means innovation must stay scalable.</a:t>
            </a:r>
          </a:p>
          <a:p>
            <a:pPr marL="571500" indent="-571500" algn="just">
              <a:buFont typeface="Arial" panose="020B0604020202020204" pitchFamily="34" charset="0"/>
              <a:buChar char="•"/>
            </a:pPr>
            <a:r>
              <a:rPr lang="en-US" sz="3600" dirty="0"/>
              <a:t>Clinical validation and user engagement are the strongest levers for sustainable impact.</a:t>
            </a:r>
          </a:p>
          <a:p>
            <a:pPr marL="571500" indent="-571500" algn="just">
              <a:buFont typeface="Arial" panose="020B0604020202020204" pitchFamily="34" charset="0"/>
              <a:buChar char="•"/>
            </a:pPr>
            <a:r>
              <a:rPr lang="en-US" sz="3600" dirty="0"/>
              <a:t>The model guides future decisions in refinement, stakeholder alignment, and development pacing.</a:t>
            </a:r>
          </a:p>
        </p:txBody>
      </p:sp>
      <p:sp>
        <p:nvSpPr>
          <p:cNvPr id="30" name="Oval 29">
            <a:extLst>
              <a:ext uri="{FF2B5EF4-FFF2-40B4-BE49-F238E27FC236}">
                <a16:creationId xmlns:a16="http://schemas.microsoft.com/office/drawing/2014/main" id="{14F4A548-F629-9867-3343-10729A922009}"/>
              </a:ext>
            </a:extLst>
          </p:cNvPr>
          <p:cNvSpPr/>
          <p:nvPr/>
        </p:nvSpPr>
        <p:spPr>
          <a:xfrm>
            <a:off x="33674026" y="31260329"/>
            <a:ext cx="266700" cy="2667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3407BE0-5F62-3E09-0A84-B25D724F1545}"/>
              </a:ext>
            </a:extLst>
          </p:cNvPr>
          <p:cNvSpPr/>
          <p:nvPr/>
        </p:nvSpPr>
        <p:spPr>
          <a:xfrm>
            <a:off x="33637251" y="27412893"/>
            <a:ext cx="266700" cy="2667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set of icons on a black background&#10;&#10;AI-generated content may be incorrect.">
            <a:extLst>
              <a:ext uri="{FF2B5EF4-FFF2-40B4-BE49-F238E27FC236}">
                <a16:creationId xmlns:a16="http://schemas.microsoft.com/office/drawing/2014/main" id="{294B332D-81D2-AD9B-1A01-BF51B5B3DE08}"/>
              </a:ext>
            </a:extLst>
          </p:cNvPr>
          <p:cNvPicPr>
            <a:picLocks noChangeAspect="1"/>
          </p:cNvPicPr>
          <p:nvPr/>
        </p:nvPicPr>
        <p:blipFill>
          <a:blip r:embed="rId6"/>
          <a:srcRect l="54937" t="49999" r="20768" b="12995"/>
          <a:stretch>
            <a:fillRect/>
          </a:stretch>
        </p:blipFill>
        <p:spPr>
          <a:xfrm>
            <a:off x="33461031" y="31284113"/>
            <a:ext cx="619288" cy="628893"/>
          </a:xfrm>
          <a:prstGeom prst="rect">
            <a:avLst/>
          </a:prstGeom>
        </p:spPr>
      </p:pic>
      <p:sp>
        <p:nvSpPr>
          <p:cNvPr id="38" name="Oval 37">
            <a:extLst>
              <a:ext uri="{FF2B5EF4-FFF2-40B4-BE49-F238E27FC236}">
                <a16:creationId xmlns:a16="http://schemas.microsoft.com/office/drawing/2014/main" id="{57A52378-281C-4A6F-7822-6036B270688A}"/>
              </a:ext>
            </a:extLst>
          </p:cNvPr>
          <p:cNvSpPr/>
          <p:nvPr/>
        </p:nvSpPr>
        <p:spPr>
          <a:xfrm>
            <a:off x="33653059" y="29054213"/>
            <a:ext cx="266700" cy="2667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26696CC-65EC-44D3-7326-4ABC04C87BDC}"/>
              </a:ext>
            </a:extLst>
          </p:cNvPr>
          <p:cNvSpPr/>
          <p:nvPr/>
        </p:nvSpPr>
        <p:spPr>
          <a:xfrm>
            <a:off x="33649783" y="30140815"/>
            <a:ext cx="266700" cy="2667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set of icons on a black background&#10;&#10;AI-generated content may be incorrect.">
            <a:extLst>
              <a:ext uri="{FF2B5EF4-FFF2-40B4-BE49-F238E27FC236}">
                <a16:creationId xmlns:a16="http://schemas.microsoft.com/office/drawing/2014/main" id="{1A67CA4C-5122-46D7-6F12-1FB4A0915731}"/>
              </a:ext>
            </a:extLst>
          </p:cNvPr>
          <p:cNvPicPr>
            <a:picLocks noChangeAspect="1"/>
          </p:cNvPicPr>
          <p:nvPr/>
        </p:nvPicPr>
        <p:blipFill>
          <a:blip r:embed="rId6"/>
          <a:srcRect l="20797" t="47781" r="57522" b="10453"/>
          <a:stretch>
            <a:fillRect/>
          </a:stretch>
        </p:blipFill>
        <p:spPr>
          <a:xfrm>
            <a:off x="33496809" y="30036930"/>
            <a:ext cx="536354" cy="688814"/>
          </a:xfrm>
          <a:prstGeom prst="rect">
            <a:avLst/>
          </a:prstGeom>
        </p:spPr>
      </p:pic>
      <p:pic>
        <p:nvPicPr>
          <p:cNvPr id="20" name="Picture 19" descr="A set of icons on a black background&#10;&#10;AI-generated content may be incorrect.">
            <a:extLst>
              <a:ext uri="{FF2B5EF4-FFF2-40B4-BE49-F238E27FC236}">
                <a16:creationId xmlns:a16="http://schemas.microsoft.com/office/drawing/2014/main" id="{BF5E8394-261F-077D-4559-00345660F874}"/>
              </a:ext>
            </a:extLst>
          </p:cNvPr>
          <p:cNvPicPr>
            <a:picLocks noChangeAspect="1"/>
          </p:cNvPicPr>
          <p:nvPr/>
        </p:nvPicPr>
        <p:blipFill>
          <a:blip r:embed="rId6"/>
          <a:srcRect l="52927" t="6509" r="19770" b="55497"/>
          <a:stretch>
            <a:fillRect/>
          </a:stretch>
        </p:blipFill>
        <p:spPr>
          <a:xfrm>
            <a:off x="33429830" y="28921973"/>
            <a:ext cx="645149" cy="598512"/>
          </a:xfrm>
          <a:prstGeom prst="rect">
            <a:avLst/>
          </a:prstGeom>
        </p:spPr>
      </p:pic>
      <p:pic>
        <p:nvPicPr>
          <p:cNvPr id="27" name="Picture 26" descr="A group of icons on a black background&#10;&#10;AI-generated content may be incorrect.">
            <a:extLst>
              <a:ext uri="{FF2B5EF4-FFF2-40B4-BE49-F238E27FC236}">
                <a16:creationId xmlns:a16="http://schemas.microsoft.com/office/drawing/2014/main" id="{5797B2AE-BC11-5403-B71A-85D4F515B77F}"/>
              </a:ext>
            </a:extLst>
          </p:cNvPr>
          <p:cNvPicPr>
            <a:picLocks noChangeAspect="1"/>
          </p:cNvPicPr>
          <p:nvPr/>
        </p:nvPicPr>
        <p:blipFill>
          <a:blip r:embed="rId6"/>
          <a:srcRect l="19275" t="5546" r="56551" b="56625"/>
          <a:stretch>
            <a:fillRect/>
          </a:stretch>
        </p:blipFill>
        <p:spPr>
          <a:xfrm>
            <a:off x="33419788" y="27536491"/>
            <a:ext cx="690396" cy="715269"/>
          </a:xfrm>
          <a:prstGeom prst="rect">
            <a:avLst/>
          </a:prstGeom>
        </p:spPr>
      </p:pic>
      <p:pic>
        <p:nvPicPr>
          <p:cNvPr id="42" name="Picture 41" descr="A qr code with a star in the middle&#10;&#10;AI-generated content may be incorrect.">
            <a:extLst>
              <a:ext uri="{FF2B5EF4-FFF2-40B4-BE49-F238E27FC236}">
                <a16:creationId xmlns:a16="http://schemas.microsoft.com/office/drawing/2014/main" id="{76BB1376-8D3B-15DE-2E20-ACCA99132F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131852" y="30725744"/>
            <a:ext cx="1924030" cy="1924030"/>
          </a:xfrm>
          <a:prstGeom prst="rect">
            <a:avLst/>
          </a:prstGeom>
        </p:spPr>
      </p:pic>
      <p:sp>
        <p:nvSpPr>
          <p:cNvPr id="43" name="TextBox 42">
            <a:extLst>
              <a:ext uri="{FF2B5EF4-FFF2-40B4-BE49-F238E27FC236}">
                <a16:creationId xmlns:a16="http://schemas.microsoft.com/office/drawing/2014/main" id="{0791346D-DB0B-0FE8-6C62-0B832BE5FBD6}"/>
              </a:ext>
            </a:extLst>
          </p:cNvPr>
          <p:cNvSpPr txBox="1"/>
          <p:nvPr/>
        </p:nvSpPr>
        <p:spPr>
          <a:xfrm>
            <a:off x="28455766" y="30965681"/>
            <a:ext cx="3179266" cy="1754326"/>
          </a:xfrm>
          <a:prstGeom prst="rect">
            <a:avLst/>
          </a:prstGeom>
          <a:noFill/>
        </p:spPr>
        <p:txBody>
          <a:bodyPr wrap="square">
            <a:spAutoFit/>
          </a:bodyPr>
          <a:lstStyle/>
          <a:p>
            <a:pPr algn="ctr">
              <a:buNone/>
            </a:pPr>
            <a:r>
              <a:rPr lang="en-US" b="1" dirty="0"/>
              <a:t>Links</a:t>
            </a:r>
            <a:endParaRPr lang="en-US" dirty="0"/>
          </a:p>
          <a:p>
            <a:r>
              <a:rPr lang="en-US" dirty="0"/>
              <a:t>QR code links to:</a:t>
            </a:r>
          </a:p>
          <a:p>
            <a:pPr lvl="1">
              <a:buFont typeface="Arial" panose="020B0604020202020204" pitchFamily="34" charset="0"/>
              <a:buChar char="•"/>
            </a:pPr>
            <a:r>
              <a:rPr lang="en-US" dirty="0"/>
              <a:t>Digital Poster Board</a:t>
            </a:r>
          </a:p>
          <a:p>
            <a:pPr lvl="1">
              <a:buFont typeface="Arial" panose="020B0604020202020204" pitchFamily="34" charset="0"/>
              <a:buChar char="•"/>
            </a:pPr>
            <a:r>
              <a:rPr lang="en-US" dirty="0"/>
              <a:t>Capstone Thesis Report</a:t>
            </a:r>
          </a:p>
          <a:p>
            <a:pPr lvl="1">
              <a:buFont typeface="Arial" panose="020B0604020202020204" pitchFamily="34" charset="0"/>
              <a:buChar char="•"/>
            </a:pPr>
            <a:r>
              <a:rPr lang="en-US" dirty="0"/>
              <a:t>Presentation Slides</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35184254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01600">
          <a:solidFill>
            <a:srgbClr val="841617"/>
          </a:solidFill>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4011</TotalTime>
  <Words>787</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Kellas, Zachary A.</dc:creator>
  <cp:lastModifiedBy>Dawson McClary</cp:lastModifiedBy>
  <cp:revision>18</cp:revision>
  <dcterms:created xsi:type="dcterms:W3CDTF">2025-01-25T16:15:06Z</dcterms:created>
  <dcterms:modified xsi:type="dcterms:W3CDTF">2025-08-02T00:15:55Z</dcterms:modified>
</cp:coreProperties>
</file>