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306" r:id="rId2"/>
  </p:sldIdLst>
  <p:sldSz cx="49377600" cy="32918400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Lato Black" panose="020F0502020204030203" pitchFamily="34" charset="0"/>
      <p:bold r:id="rId8"/>
      <p:bold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552" userDrawn="1">
          <p15:clr>
            <a:srgbClr val="A4A3A4"/>
          </p15:clr>
        </p15:guide>
        <p15:guide id="3" pos="2712" userDrawn="1">
          <p15:clr>
            <a:srgbClr val="A4A3A4"/>
          </p15:clr>
        </p15:guide>
        <p15:guide id="6" orient="horz" pos="1104" userDrawn="1">
          <p15:clr>
            <a:srgbClr val="A4A3A4"/>
          </p15:clr>
        </p15:guide>
        <p15:guide id="7" pos="5304" userDrawn="1">
          <p15:clr>
            <a:srgbClr val="A4A3A4"/>
          </p15:clr>
        </p15:guide>
        <p15:guide id="8" pos="10536" userDrawn="1">
          <p15:clr>
            <a:srgbClr val="5ACBF0"/>
          </p15:clr>
        </p15:guide>
        <p15:guide id="9" pos="7896" userDrawn="1">
          <p15:clr>
            <a:srgbClr val="A4A3A4"/>
          </p15:clr>
        </p15:guide>
        <p15:guide id="10" pos="13104" userDrawn="1">
          <p15:clr>
            <a:srgbClr val="A4A3A4"/>
          </p15:clr>
        </p15:guide>
        <p15:guide id="11" pos="18168" userDrawn="1">
          <p15:clr>
            <a:srgbClr val="A4A3A4"/>
          </p15:clr>
        </p15:guide>
        <p15:guide id="12" pos="20836" userDrawn="1">
          <p15:clr>
            <a:srgbClr val="A4A3A4"/>
          </p15:clr>
        </p15:guide>
        <p15:guide id="13" pos="23328" userDrawn="1">
          <p15:clr>
            <a:srgbClr val="A4A3A4"/>
          </p15:clr>
        </p15:guide>
        <p15:guide id="14" pos="25944" userDrawn="1">
          <p15:clr>
            <a:srgbClr val="A4A3A4"/>
          </p15:clr>
        </p15:guide>
        <p15:guide id="15" pos="28440" userDrawn="1">
          <p15:clr>
            <a:srgbClr val="A4A3A4"/>
          </p15:clr>
        </p15:guide>
        <p15:guide id="16" orient="horz" pos="20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C63F"/>
    <a:srgbClr val="FBFBFB"/>
    <a:srgbClr val="6B6B6B"/>
    <a:srgbClr val="0D0D0D"/>
    <a:srgbClr val="31092D"/>
    <a:srgbClr val="E1F1F4"/>
    <a:srgbClr val="FBE2A3"/>
    <a:srgbClr val="ED1C24"/>
    <a:srgbClr val="2E2E2E"/>
    <a:srgbClr val="195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0319" autoAdjust="0"/>
  </p:normalViewPr>
  <p:slideViewPr>
    <p:cSldViewPr snapToGrid="0" showGuides="1">
      <p:cViewPr varScale="1">
        <p:scale>
          <a:sx n="25" d="100"/>
          <a:sy n="25" d="100"/>
        </p:scale>
        <p:origin x="654" y="-78"/>
      </p:cViewPr>
      <p:guideLst>
        <p:guide pos="15552"/>
        <p:guide pos="2712"/>
        <p:guide orient="horz" pos="1104"/>
        <p:guide pos="5304"/>
        <p:guide pos="10536"/>
        <p:guide pos="7896"/>
        <p:guide pos="13104"/>
        <p:guide pos="18168"/>
        <p:guide pos="20836"/>
        <p:guide pos="23328"/>
        <p:guide pos="25944"/>
        <p:guide pos="28440"/>
        <p:guide orient="horz" pos="20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B04D-1C75-43E0-9B64-B7DDAA42BB2C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2670-3342-473C-969D-FDFF399F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Powerpoint</a:t>
            </a:r>
            <a:r>
              <a:rPr lang="en-US" dirty="0"/>
              <a:t>, click View &gt; Guides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Keep text within gutter guides.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Author list: Don’t split names onto two lines (e.g., “Jimmy [break] Smith”). If that happens, use a new line, unless you need the space. </a:t>
            </a:r>
            <a:r>
              <a:rPr lang="en-US" b="1" dirty="0"/>
              <a:t>Bold the first names of anybody who’s presenting</a:t>
            </a:r>
            <a:r>
              <a:rPr lang="en-US" dirty="0"/>
              <a:t> in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Intro/methods/result: </a:t>
            </a:r>
            <a:r>
              <a:rPr lang="en-US" b="1" dirty="0"/>
              <a:t>Do not drop below font size 28</a:t>
            </a:r>
            <a:r>
              <a:rPr lang="en-US" dirty="0"/>
              <a:t>, but if you have extra space, jack up the font size until the space is full.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use color in the sidebars except in graphs/figures. It’ll pull attention from the center and slow interpretation for passersby.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0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5387342"/>
            <a:ext cx="4197096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7289782"/>
            <a:ext cx="370332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5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8" y="1752600"/>
            <a:ext cx="1064704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3" y="1752600"/>
            <a:ext cx="3132391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4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0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5" y="8206749"/>
            <a:ext cx="4258818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5" y="22029429"/>
            <a:ext cx="4258818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0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5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1752607"/>
            <a:ext cx="425881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7" y="8069582"/>
            <a:ext cx="20889036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7" y="12024360"/>
            <a:ext cx="20889036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3" y="8069582"/>
            <a:ext cx="20991911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3" y="12024360"/>
            <a:ext cx="20991911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0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5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4739647"/>
            <a:ext cx="2499741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9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1" y="4739647"/>
            <a:ext cx="2499741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1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752607"/>
            <a:ext cx="425881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8763000"/>
            <a:ext cx="425881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0510487"/>
            <a:ext cx="166649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2F666C0-F8C1-04A4-2502-A7415782E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65"/>
          <a:stretch/>
        </p:blipFill>
        <p:spPr>
          <a:xfrm>
            <a:off x="16651095" y="13291613"/>
            <a:ext cx="15154631" cy="12949861"/>
          </a:xfrm>
          <a:prstGeom prst="rect">
            <a:avLst/>
          </a:prstGeom>
        </p:spPr>
      </p:pic>
      <p:sp>
        <p:nvSpPr>
          <p:cNvPr id="39" name="silent presenter">
            <a:extLst>
              <a:ext uri="{FF2B5EF4-FFF2-40B4-BE49-F238E27FC236}">
                <a16:creationId xmlns:a16="http://schemas.microsoft.com/office/drawing/2014/main" id="{49656BAA-47A4-859A-E371-559CC28B0872}"/>
              </a:ext>
            </a:extLst>
          </p:cNvPr>
          <p:cNvSpPr/>
          <p:nvPr/>
        </p:nvSpPr>
        <p:spPr>
          <a:xfrm rot="5400000">
            <a:off x="16556676" y="9662761"/>
            <a:ext cx="13400008" cy="329184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38047893" y="0"/>
            <a:ext cx="11412119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12" name="silent presenter">
            <a:extLst>
              <a:ext uri="{FF2B5EF4-FFF2-40B4-BE49-F238E27FC236}">
                <a16:creationId xmlns:a16="http://schemas.microsoft.com/office/drawing/2014/main" id="{EC86DA8B-8163-4552-8FA4-435C18CFF2A9}"/>
              </a:ext>
            </a:extLst>
          </p:cNvPr>
          <p:cNvSpPr/>
          <p:nvPr/>
        </p:nvSpPr>
        <p:spPr>
          <a:xfrm>
            <a:off x="-1" y="0"/>
            <a:ext cx="11412118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1674" y="1888217"/>
            <a:ext cx="24516662" cy="10767172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15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Majority of Oklahomans could </a:t>
            </a:r>
            <a:br>
              <a:rPr lang="en-US" sz="115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n-US" sz="11500" b="1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reliably net a healthy positive income </a:t>
            </a:r>
            <a:br>
              <a:rPr lang="en-US" sz="115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n-US" sz="115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on garden bed investments…</a:t>
            </a:r>
            <a:br>
              <a:rPr lang="en-US" sz="115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n-US" sz="115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           just after 3 years </a:t>
            </a:r>
            <a:endParaRPr lang="en-US" sz="115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310787" y="5486400"/>
            <a:ext cx="10970440" cy="3402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BACKGROUND</a:t>
            </a:r>
            <a:r>
              <a:rPr lang="en-US" sz="4000" b="1" dirty="0">
                <a:latin typeface="Lato" panose="020F0502020204030203" pitchFamily="34" charset="0"/>
                <a:cs typeface="Segoe UI" panose="020B0502040204020203" pitchFamily="34" charset="0"/>
              </a:rPr>
              <a:t>: Vegetable gardens provide abundant food resources, and initial investments could turn positive over time. Based on Oklahoma geography and weather, we simulate a scenario for a garden bed project starting in February 2025 and discuss timeline, risk, budget, and sustainability.</a:t>
            </a:r>
            <a:endParaRPr lang="en-US" sz="40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METHODOLOGY</a:t>
            </a: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marL="1200150" lvl="1" indent="-742950">
              <a:lnSpc>
                <a:spcPct val="120000"/>
              </a:lnSpc>
              <a:buFont typeface="+mj-lt"/>
              <a:buAutoNum type="arabicPeriod"/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marL="1200150" lvl="1" indent="-742950">
              <a:lnSpc>
                <a:spcPct val="120000"/>
              </a:lnSpc>
              <a:buFont typeface="+mj-lt"/>
              <a:buAutoNum type="arabicPeriod"/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marL="1200150" lvl="1" indent="-742950">
              <a:lnSpc>
                <a:spcPct val="120000"/>
              </a:lnSpc>
              <a:buFont typeface="+mj-lt"/>
              <a:buAutoNum type="arabicPeriod"/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marL="1200150" lvl="1" indent="-742950">
              <a:lnSpc>
                <a:spcPct val="120000"/>
              </a:lnSpc>
              <a:buFont typeface="+mj-lt"/>
              <a:buAutoNum type="arabicPeriod"/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marL="1200150" lvl="1" indent="-742950">
              <a:lnSpc>
                <a:spcPct val="120000"/>
              </a:lnSpc>
              <a:buFont typeface="+mj-lt"/>
              <a:buAutoNum type="arabicPeriod"/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marL="1200150" lvl="1" indent="-742950">
              <a:lnSpc>
                <a:spcPct val="120000"/>
              </a:lnSpc>
              <a:buFont typeface="+mj-lt"/>
              <a:buAutoNum type="arabicPeriod"/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marL="1200150" lvl="1" indent="-742950">
              <a:lnSpc>
                <a:spcPct val="120000"/>
              </a:lnSpc>
              <a:buFont typeface="+mj-lt"/>
              <a:buAutoNum type="arabicPeriod"/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RESULTS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Lato" panose="020F0502020204030203" pitchFamily="34" charset="0"/>
                <a:cs typeface="Segoe UI" panose="020B0502040204020203" pitchFamily="34" charset="0"/>
              </a:rPr>
              <a:t>Initial investment of $1400 and 20 days for project completion gave JCL of 56.4%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Lato" panose="020F0502020204030203" pitchFamily="34" charset="0"/>
                <a:cs typeface="Segoe UI" panose="020B0502040204020203" pitchFamily="34" charset="0"/>
              </a:rPr>
              <a:t>Weather delays and material availability pose an average 35% risk to meet goals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Lato" panose="020F0502020204030203" pitchFamily="34" charset="0"/>
                <a:cs typeface="Segoe UI" panose="020B0502040204020203" pitchFamily="34" charset="0"/>
              </a:rPr>
              <a:t>Analogous costing for mulch, seed, and annual water expenses lower yearly costs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Lato" panose="020F0502020204030203" pitchFamily="34" charset="0"/>
                <a:cs typeface="Segoe UI" panose="020B0502040204020203" pitchFamily="34" charset="0"/>
              </a:rPr>
              <a:t>NPV Analysis using min and max cost variance proved project sustainability </a:t>
            </a:r>
          </a:p>
          <a:p>
            <a:pPr>
              <a:lnSpc>
                <a:spcPct val="120000"/>
              </a:lnSpc>
            </a:pPr>
            <a:endParaRPr lang="en-US" sz="40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000" b="1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DISCUSSION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Lato" panose="020F0502020204030203" pitchFamily="34" charset="0"/>
                <a:cs typeface="Segoe UI" panose="020B0502040204020203" pitchFamily="34" charset="0"/>
              </a:rPr>
              <a:t>Increased baselines to $1500 and 22 days to achieve JCL of 75% and avoid risk impact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Lato" panose="020F0502020204030203" pitchFamily="34" charset="0"/>
                <a:cs typeface="Segoe UI" panose="020B0502040204020203" pitchFamily="34" charset="0"/>
              </a:rPr>
              <a:t>Annual ROI after 3 years is 30%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Lato" panose="020F0502020204030203" pitchFamily="34" charset="0"/>
                <a:cs typeface="Segoe UI" panose="020B0502040204020203" pitchFamily="34" charset="0"/>
              </a:rPr>
              <a:t>Average NPV of the project remains positive for discount rates of 5% to 15%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0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Graphic 18">
            <a:extLst>
              <a:ext uri="{FF2B5EF4-FFF2-40B4-BE49-F238E27FC236}">
                <a16:creationId xmlns:a16="http://schemas.microsoft.com/office/drawing/2014/main" id="{C1210836-80D5-470E-883D-041B85957069}"/>
              </a:ext>
            </a:extLst>
          </p:cNvPr>
          <p:cNvSpPr/>
          <p:nvPr/>
        </p:nvSpPr>
        <p:spPr>
          <a:xfrm>
            <a:off x="1568455" y="3652878"/>
            <a:ext cx="794104" cy="738508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bg1"/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A4CF46-E210-4322-91D1-2A41779F64E4}"/>
              </a:ext>
            </a:extLst>
          </p:cNvPr>
          <p:cNvSpPr/>
          <p:nvPr/>
        </p:nvSpPr>
        <p:spPr>
          <a:xfrm>
            <a:off x="2987437" y="3134063"/>
            <a:ext cx="5801588" cy="16344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4400" b="1" dirty="0">
                <a:highlight>
                  <a:srgbClr val="FFC107"/>
                </a:highlight>
                <a:latin typeface="Lato" panose="020F0502020204030203" pitchFamily="34" charset="0"/>
                <a:cs typeface="Segoe UI" panose="020B0502040204020203" pitchFamily="34" charset="0"/>
              </a:rPr>
              <a:t>Dawson McClary</a:t>
            </a:r>
          </a:p>
          <a:p>
            <a:pPr>
              <a:lnSpc>
                <a:spcPct val="120000"/>
              </a:lnSpc>
            </a:pPr>
            <a:r>
              <a:rPr lang="en-US" sz="4400" b="1" dirty="0">
                <a:highlight>
                  <a:srgbClr val="FFC107"/>
                </a:highlight>
                <a:latin typeface="Lato" panose="020F0502020204030203" pitchFamily="34" charset="0"/>
                <a:cs typeface="Segoe UI" panose="020B0502040204020203" pitchFamily="34" charset="0"/>
              </a:rPr>
              <a:t>ELM Masters Program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155C6-7E35-4156-B9B3-271571AF60CC}"/>
              </a:ext>
            </a:extLst>
          </p:cNvPr>
          <p:cNvSpPr txBox="1"/>
          <p:nvPr/>
        </p:nvSpPr>
        <p:spPr>
          <a:xfrm>
            <a:off x="1022513" y="1085789"/>
            <a:ext cx="86548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atin typeface="Lato" panose="020F0502020204030203" pitchFamily="34" charset="0"/>
                <a:cs typeface="Segoe UI" panose="020B0502040204020203" pitchFamily="34" charset="0"/>
              </a:rPr>
              <a:t>Vegetable Garden Investments in Oklahoma</a:t>
            </a:r>
            <a:endParaRPr lang="en-US" sz="6000" i="1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C988AD-FB82-4850-84BE-0F496EB3BDC0}"/>
              </a:ext>
            </a:extLst>
          </p:cNvPr>
          <p:cNvSpPr/>
          <p:nvPr/>
        </p:nvSpPr>
        <p:spPr>
          <a:xfrm>
            <a:off x="20039598" y="32217612"/>
            <a:ext cx="103652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  <a:cs typeface="Segoe UI" panose="020B0502040204020203" pitchFamily="34" charset="0"/>
              </a:rPr>
              <a:t>Icons from Noun Project: Kim Sun Young, Made by Made, Suhansih Ningrum, Iconpacks</a:t>
            </a:r>
          </a:p>
          <a:p>
            <a:endParaRPr lang="en-US" sz="36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 descr="A diagram of a project&#10;&#10;AI-generated content may be incorrect.">
            <a:extLst>
              <a:ext uri="{FF2B5EF4-FFF2-40B4-BE49-F238E27FC236}">
                <a16:creationId xmlns:a16="http://schemas.microsoft.com/office/drawing/2014/main" id="{E4BAD4CE-7338-2819-E677-94B8B07B0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12" y="11855289"/>
            <a:ext cx="8654887" cy="10397049"/>
          </a:xfrm>
          <a:prstGeom prst="rect">
            <a:avLst/>
          </a:prstGeom>
        </p:spPr>
      </p:pic>
      <p:pic>
        <p:nvPicPr>
          <p:cNvPr id="28" name="Picture 27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BDE8DFF9-8F13-997F-7C59-D3CB8F1D69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7242" y="7723378"/>
            <a:ext cx="10432513" cy="6955009"/>
          </a:xfrm>
          <a:prstGeom prst="rect">
            <a:avLst/>
          </a:prstGeom>
        </p:spPr>
      </p:pic>
      <p:pic>
        <p:nvPicPr>
          <p:cNvPr id="30" name="Picture 29" descr="A graph with green and blue squares&#10;&#10;AI-generated content may be incorrect.">
            <a:extLst>
              <a:ext uri="{FF2B5EF4-FFF2-40B4-BE49-F238E27FC236}">
                <a16:creationId xmlns:a16="http://schemas.microsoft.com/office/drawing/2014/main" id="{CABCF701-9172-FDDE-04F1-66E2059CA1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1"/>
          <a:stretch/>
        </p:blipFill>
        <p:spPr>
          <a:xfrm>
            <a:off x="38745710" y="581862"/>
            <a:ext cx="9462353" cy="7157942"/>
          </a:xfrm>
          <a:prstGeom prst="rect">
            <a:avLst/>
          </a:prstGeom>
        </p:spPr>
      </p:pic>
      <p:pic>
        <p:nvPicPr>
          <p:cNvPr id="34" name="Picture 33" descr="A chart with different colored bars&#10;&#10;AI-generated content may be incorrect.">
            <a:extLst>
              <a:ext uri="{FF2B5EF4-FFF2-40B4-BE49-F238E27FC236}">
                <a16:creationId xmlns:a16="http://schemas.microsoft.com/office/drawing/2014/main" id="{E6C81BC8-D920-DFD6-B8E0-B38D941582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4"/>
          <a:stretch/>
        </p:blipFill>
        <p:spPr>
          <a:xfrm>
            <a:off x="39715880" y="14678387"/>
            <a:ext cx="8584843" cy="6712760"/>
          </a:xfrm>
          <a:prstGeom prst="rect">
            <a:avLst/>
          </a:prstGeom>
        </p:spPr>
      </p:pic>
      <p:pic>
        <p:nvPicPr>
          <p:cNvPr id="36" name="Picture 35" descr="A graph of a discount rate&#10;&#10;AI-generated content may be incorrect.">
            <a:extLst>
              <a:ext uri="{FF2B5EF4-FFF2-40B4-BE49-F238E27FC236}">
                <a16:creationId xmlns:a16="http://schemas.microsoft.com/office/drawing/2014/main" id="{1F6D13D4-4ECF-0057-D580-93A0CD096B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710" y="21134240"/>
            <a:ext cx="10432513" cy="7824384"/>
          </a:xfrm>
          <a:prstGeom prst="rect">
            <a:avLst/>
          </a:prstGeom>
        </p:spPr>
      </p:pic>
      <p:pic>
        <p:nvPicPr>
          <p:cNvPr id="38" name="Picture 37" descr="A red and white logo&#10;&#10;AI-generated content may be incorrect.">
            <a:extLst>
              <a:ext uri="{FF2B5EF4-FFF2-40B4-BE49-F238E27FC236}">
                <a16:creationId xmlns:a16="http://schemas.microsoft.com/office/drawing/2014/main" id="{A2C9CD9C-5B7F-0E1A-7192-5E3DC8AB5B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1670" y="29647796"/>
            <a:ext cx="2274950" cy="2274950"/>
          </a:xfrm>
          <a:prstGeom prst="rect">
            <a:avLst/>
          </a:prstGeom>
        </p:spPr>
      </p:pic>
      <p:pic>
        <p:nvPicPr>
          <p:cNvPr id="44" name="Picture 43" descr="A close-up of a logo&#10;&#10;AI-generated content may be incorrect.">
            <a:extLst>
              <a:ext uri="{FF2B5EF4-FFF2-40B4-BE49-F238E27FC236}">
                <a16:creationId xmlns:a16="http://schemas.microsoft.com/office/drawing/2014/main" id="{699F8738-52FF-5411-2C8B-3BF200894B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1253" y="29647796"/>
            <a:ext cx="6518502" cy="2090530"/>
          </a:xfrm>
          <a:prstGeom prst="rect">
            <a:avLst/>
          </a:prstGeom>
        </p:spPr>
      </p:pic>
      <p:pic>
        <p:nvPicPr>
          <p:cNvPr id="11" name="Picture 1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0EACB32-FF61-2992-098E-C49D7C019C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15"/>
          <a:stretch/>
        </p:blipFill>
        <p:spPr>
          <a:xfrm>
            <a:off x="29794101" y="13272361"/>
            <a:ext cx="5551172" cy="4388896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2022FDE9-79AA-8867-8F5D-8351A5CDC909}"/>
              </a:ext>
            </a:extLst>
          </p:cNvPr>
          <p:cNvGrpSpPr/>
          <p:nvPr/>
        </p:nvGrpSpPr>
        <p:grpSpPr>
          <a:xfrm>
            <a:off x="13809596" y="13720127"/>
            <a:ext cx="4397591" cy="3143607"/>
            <a:chOff x="13650180" y="14991460"/>
            <a:chExt cx="5865354" cy="4339839"/>
          </a:xfrm>
        </p:grpSpPr>
        <p:pic>
          <p:nvPicPr>
            <p:cNvPr id="6" name="Picture 5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80FE60EB-3ECE-C5F8-F1C4-9DB020912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678"/>
            <a:stretch/>
          </p:blipFill>
          <p:spPr>
            <a:xfrm>
              <a:off x="13650180" y="16716366"/>
              <a:ext cx="3112082" cy="2593064"/>
            </a:xfrm>
            <a:prstGeom prst="rect">
              <a:avLst/>
            </a:prstGeom>
          </p:spPr>
        </p:pic>
        <p:pic>
          <p:nvPicPr>
            <p:cNvPr id="22" name="Picture 21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E6029942-414A-06C4-3743-299FD186C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678"/>
            <a:stretch/>
          </p:blipFill>
          <p:spPr>
            <a:xfrm>
              <a:off x="15011783" y="14991460"/>
              <a:ext cx="3112082" cy="2593064"/>
            </a:xfrm>
            <a:prstGeom prst="rect">
              <a:avLst/>
            </a:prstGeom>
          </p:spPr>
        </p:pic>
        <p:pic>
          <p:nvPicPr>
            <p:cNvPr id="23" name="Picture 22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1C4E8BBE-DA4B-F99B-3C1D-D688A4027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678"/>
            <a:stretch/>
          </p:blipFill>
          <p:spPr>
            <a:xfrm>
              <a:off x="16403452" y="16738235"/>
              <a:ext cx="3112082" cy="2593064"/>
            </a:xfrm>
            <a:prstGeom prst="rect">
              <a:avLst/>
            </a:prstGeom>
          </p:spPr>
        </p:pic>
      </p:grpSp>
      <p:pic>
        <p:nvPicPr>
          <p:cNvPr id="29" name="Picture 2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A6E8453-EB51-C0D5-4511-A04E3F1EA5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85"/>
          <a:stretch/>
        </p:blipFill>
        <p:spPr>
          <a:xfrm rot="2435647" flipH="1">
            <a:off x="18465421" y="13165870"/>
            <a:ext cx="2429559" cy="2057979"/>
          </a:xfrm>
          <a:prstGeom prst="rect">
            <a:avLst/>
          </a:prstGeom>
        </p:spPr>
      </p:pic>
      <p:pic>
        <p:nvPicPr>
          <p:cNvPr id="32" name="Picture 3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D0A966-67EC-31C8-631B-72BDB3E5ED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85"/>
          <a:stretch/>
        </p:blipFill>
        <p:spPr>
          <a:xfrm rot="2435647" flipH="1">
            <a:off x="27354694" y="13203329"/>
            <a:ext cx="2429559" cy="2057979"/>
          </a:xfrm>
          <a:prstGeom prst="rect">
            <a:avLst/>
          </a:prstGeom>
        </p:spPr>
      </p:pic>
      <p:pic>
        <p:nvPicPr>
          <p:cNvPr id="37" name="Picture 36" descr="A graph with green lines and a red line">
            <a:extLst>
              <a:ext uri="{FF2B5EF4-FFF2-40B4-BE49-F238E27FC236}">
                <a16:creationId xmlns:a16="http://schemas.microsoft.com/office/drawing/2014/main" id="{47CC5BEA-2816-7EDA-053A-735A25BCFB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880" y="20741965"/>
            <a:ext cx="13941417" cy="1045606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6FEDB8E-599C-7B8E-7140-45865C4172FD}"/>
              </a:ext>
            </a:extLst>
          </p:cNvPr>
          <p:cNvSpPr txBox="1"/>
          <p:nvPr/>
        </p:nvSpPr>
        <p:spPr>
          <a:xfrm>
            <a:off x="12557615" y="20553784"/>
            <a:ext cx="9212317" cy="597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Visit Oklahoma State University’s </a:t>
            </a:r>
          </a:p>
          <a:p>
            <a:r>
              <a:rPr lang="en-US" sz="3900" dirty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Soil Analytical Laboratory to get started </a:t>
            </a:r>
          </a:p>
          <a:p>
            <a:r>
              <a:rPr lang="en-US" sz="3900" dirty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 the first step to your investment! </a:t>
            </a:r>
          </a:p>
          <a:p>
            <a:endParaRPr lang="en-US" sz="3900" dirty="0">
              <a:solidFill>
                <a:srgbClr val="FFC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900" dirty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Follow the attached QR Code for links to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OSU’s SWFAL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Copy of Project Poster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Python Script Calculations</a:t>
            </a:r>
          </a:p>
        </p:txBody>
      </p:sp>
      <p:pic>
        <p:nvPicPr>
          <p:cNvPr id="48" name="Picture 4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F2E2AC1-A8A8-80B6-0DC2-ABC3CB0E3A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85"/>
          <a:stretch/>
        </p:blipFill>
        <p:spPr>
          <a:xfrm rot="10800000" flipH="1">
            <a:off x="16850705" y="27029446"/>
            <a:ext cx="2429559" cy="2057979"/>
          </a:xfrm>
          <a:prstGeom prst="rect">
            <a:avLst/>
          </a:prstGeom>
        </p:spPr>
      </p:pic>
      <p:pic>
        <p:nvPicPr>
          <p:cNvPr id="50" name="Picture 49" descr="A qr code with a black and white background&#10;&#10;AI-generated content may be incorrect.">
            <a:extLst>
              <a:ext uri="{FF2B5EF4-FFF2-40B4-BE49-F238E27FC236}">
                <a16:creationId xmlns:a16="http://schemas.microsoft.com/office/drawing/2014/main" id="{24197BB0-160A-4F80-2B4E-5C891D2C3A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842" y="27639159"/>
            <a:ext cx="3558869" cy="3558869"/>
          </a:xfrm>
          <a:prstGeom prst="rect">
            <a:avLst/>
          </a:prstGeom>
        </p:spPr>
      </p:pic>
      <p:pic>
        <p:nvPicPr>
          <p:cNvPr id="53" name="Picture 52" descr="A person in a white shirt&#10;&#10;AI-generated content may be incorrect.">
            <a:extLst>
              <a:ext uri="{FF2B5EF4-FFF2-40B4-BE49-F238E27FC236}">
                <a16:creationId xmlns:a16="http://schemas.microsoft.com/office/drawing/2014/main" id="{A20C3D1E-D9A3-AD39-7DD8-901AA33227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" t="7855" r="-3089" b="30947"/>
          <a:stretch/>
        </p:blipFill>
        <p:spPr>
          <a:xfrm>
            <a:off x="725939" y="3134063"/>
            <a:ext cx="2112264" cy="19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8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18206</TotalTime>
  <Words>371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Lato</vt:lpstr>
      <vt:lpstr>Calibri Light</vt:lpstr>
      <vt:lpstr>Arial</vt:lpstr>
      <vt:lpstr>Lato Black</vt:lpstr>
      <vt:lpstr>Calibri</vt:lpstr>
      <vt:lpstr>Office Theme</vt:lpstr>
      <vt:lpstr>Majority of Oklahomans could  reliably net a healthy positive income  on garden bed investments…                 just after 3 years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Notes:  1. Correct fonts won’t load until you open this in PowerPoint (e.g., if you’re previewing this in your browser it’ll look uglier than it actually is).  2. Generate QR codes here: https://www.qrcode-monkey.com/</dc:title>
  <dc:creator>Morrison, Mike</dc:creator>
  <cp:lastModifiedBy>McClary, Dawson J.</cp:lastModifiedBy>
  <cp:revision>136</cp:revision>
  <dcterms:created xsi:type="dcterms:W3CDTF">2019-07-02T13:39:34Z</dcterms:created>
  <dcterms:modified xsi:type="dcterms:W3CDTF">2025-03-04T00:41:14Z</dcterms:modified>
</cp:coreProperties>
</file>