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45" r:id="rId2"/>
    <p:sldId id="647" r:id="rId3"/>
    <p:sldId id="328" r:id="rId4"/>
    <p:sldId id="648" r:id="rId5"/>
    <p:sldId id="649" r:id="rId6"/>
    <p:sldId id="627" r:id="rId7"/>
    <p:sldId id="607" r:id="rId8"/>
    <p:sldId id="608" r:id="rId9"/>
    <p:sldId id="609" r:id="rId10"/>
    <p:sldId id="610" r:id="rId11"/>
    <p:sldId id="611" r:id="rId12"/>
    <p:sldId id="643" r:id="rId13"/>
    <p:sldId id="612" r:id="rId14"/>
    <p:sldId id="613" r:id="rId15"/>
    <p:sldId id="614" r:id="rId16"/>
    <p:sldId id="6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/>
    <p:restoredTop sz="65479"/>
  </p:normalViewPr>
  <p:slideViewPr>
    <p:cSldViewPr snapToGrid="0" snapToObjects="1">
      <p:cViewPr varScale="1">
        <p:scale>
          <a:sx n="81" d="100"/>
          <a:sy n="81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9A683-CD1C-9140-84C5-345FEBC2BE7D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70377-5AED-064C-9AD1-A61798F1A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29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how does this action relate to logical indexing, from the last lecture?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70377-5AED-064C-9AD1-A61798F1AD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2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BE19-4D42-C44B-ADE5-E4081FE98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97CAE-FA72-6F4B-8455-7FC270E6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2E1C4-49EC-224E-A847-4A6AE047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57A71-93F5-B74E-900B-573EF06D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E7AF-6CCE-0F40-AE55-E2484EFE2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6F9E-8942-FE44-B76B-2891843E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FD6B8-F230-1847-8781-64B31D871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DA01-E95A-1844-9050-5056A98F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A433A-3F02-A544-A37F-1C30FB6D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36F26-1D33-1345-AFFE-BC98089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22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683C1-D262-374A-A5B2-3480100F7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89869-B3E1-CE4C-990C-DEEBC2DE6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693DE-277A-3344-9E63-9DB55FED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FE1E-2827-6E44-B7E8-2FEAD857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9F41-852A-974B-AFFB-2AF5BA3D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0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35D4-EC17-414B-AB73-8DADB737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0749-76D9-2442-9F2E-A9578AE7D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08DE-5722-E84D-A8FD-63D0EB3C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0F21-47A0-574F-91DD-B546D452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A8125-BDD2-964A-AF84-FA82DA88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3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2CD82-EC73-D546-832E-8AAAD4C6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C7DD-62EE-5B4B-8699-3936A8738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1A4-B4C1-7E4B-A1F6-6AE85A61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C69B-E7B4-A243-926C-22E3E28E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55BA-9083-C94F-A6A8-A127548F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5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0EC0-6753-6340-8109-262CB633D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3D6C9-16B8-8F47-A019-6C2714433F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46F5B-5FF2-AA4C-BFCE-8E982BADC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380C-509B-E746-A45E-AC70C1E6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20F0C-08BF-E549-9AB9-FFF40A1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6707-C4F8-EB44-B76E-1769C00D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E4DBD-8774-B349-BA60-32402B27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BCFDF-9374-9745-9FA0-32EE9A132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571D7-CDA5-694A-B5AB-CE7F022D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D83BD0-B840-C44A-A355-889FADFA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4EE61-F1E9-FB47-84DA-13FAEB36F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E43C89-ECD8-DC4A-A814-A20B875F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FAD64-323A-4A4B-9581-AFD10533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16680F-EC95-894C-BED5-5F0AF41E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7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05B8-67F8-6941-A863-372EDA8E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F49C0-5731-5641-AC6F-7589575E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11748-6BC5-2946-AFBD-477BC5E2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6AAA6-405E-254F-AA43-54B598A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BCF2D5-59F0-CF42-8A66-9EC7C02F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7A4ED-D873-B341-8ABF-CA8ED979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ECE4-FD9B-004C-B368-B6FDAC08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26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B645-C3FA-FB41-9DCB-679F2B7A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B2352-6333-5249-A3EB-59AA4D5AC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FC336-3FDD-BF41-B126-3EEB9B21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C7E2-66A0-F34A-A941-A1F076FE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F86C-F4CA-8D4C-9E62-A1EE024D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7B162-BD22-A046-9117-9D71CE15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4056-1DD1-A046-B7A2-6050A684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0AFA2-8546-FF40-93FF-FC7E8EF78F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28442-81F7-6945-8DA4-975D545ED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0A69F-2EF5-8D45-B9AD-2923539A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1871A-5518-FB4D-9292-C163CD91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3A99B-A90D-7041-9D7F-B882D662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1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D6790-7935-3A42-B057-079DF99E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FE3A-E501-A84C-B2CF-234BB3E22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71EEE-4232-3C47-8E2A-87CABBA09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92A39-17E9-8E4C-8E2C-DE71B38A9C98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F3D6-8D88-8041-B0B9-CD35FA897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0BB3C-78E9-054D-A1D5-6565194F9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DEBE-EAE6-C446-B1C4-87AD8594B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4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pa.maps.arcgis.com/apps/webappviewer/index.html?id=5f239fd3e72f424f98ef3d5def547eb5&amp;extent=-146.2334,13.1913,-46.3896,56.5319" TargetMode="External"/><Relationship Id="rId2" Type="http://schemas.openxmlformats.org/officeDocument/2006/relationships/hyperlink" Target="https://map.purpleair.com/1/m/mAQI/a10/p604800/cC6#12/37.8289/-122.24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F6BA-702B-EF47-BCAA-031FC5EC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5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AA64B-192F-024F-AE91-D6A069DA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 </a:t>
            </a:r>
          </a:p>
          <a:p>
            <a:pPr lvl="1"/>
            <a:r>
              <a:rPr lang="en-US" dirty="0"/>
              <a:t>Wrap up data aggregation methods (pivot, </a:t>
            </a:r>
            <a:r>
              <a:rPr lang="en-US" dirty="0" err="1"/>
              <a:t>groupby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Begin exploratory data analysis (EDA)</a:t>
            </a:r>
          </a:p>
          <a:p>
            <a:r>
              <a:rPr lang="en-US" dirty="0"/>
              <a:t>Next week: </a:t>
            </a:r>
          </a:p>
          <a:p>
            <a:pPr lvl="1"/>
            <a:r>
              <a:rPr lang="en-US" dirty="0"/>
              <a:t>Wrap up EDA, learn about visualization</a:t>
            </a:r>
          </a:p>
          <a:p>
            <a:pPr lvl="1"/>
            <a:r>
              <a:rPr lang="en-US" b="1" dirty="0"/>
              <a:t>Reading – </a:t>
            </a:r>
            <a:r>
              <a:rPr lang="en-US" dirty="0"/>
              <a:t>we’ll post instructions in bCourses assignment</a:t>
            </a:r>
          </a:p>
          <a:p>
            <a:pPr lvl="2"/>
            <a:r>
              <a:rPr lang="en-US" dirty="0"/>
              <a:t>(Tuesday) Susan </a:t>
            </a:r>
            <a:r>
              <a:rPr lang="en-US" dirty="0" err="1"/>
              <a:t>Athey’s</a:t>
            </a:r>
            <a:r>
              <a:rPr lang="en-US" dirty="0"/>
              <a:t> “Beyond Prediction…” paper</a:t>
            </a:r>
          </a:p>
          <a:p>
            <a:pPr lvl="1"/>
            <a:r>
              <a:rPr lang="en-US" b="1" dirty="0"/>
              <a:t>Thursday</a:t>
            </a:r>
            <a:r>
              <a:rPr lang="en-US" dirty="0"/>
              <a:t>: Duncan travelling</a:t>
            </a:r>
          </a:p>
          <a:p>
            <a:pPr lvl="2"/>
            <a:r>
              <a:rPr lang="en-US" dirty="0"/>
              <a:t>Will post a lecture video on bCourses.</a:t>
            </a:r>
          </a:p>
          <a:p>
            <a:r>
              <a:rPr lang="en-US" dirty="0"/>
              <a:t>Next week</a:t>
            </a:r>
          </a:p>
          <a:p>
            <a:pPr lvl="1"/>
            <a:r>
              <a:rPr lang="en-US" b="1" dirty="0"/>
              <a:t>We’ll do a short quiz </a:t>
            </a:r>
            <a:r>
              <a:rPr lang="en-US" dirty="0"/>
              <a:t>on bCourses – must be done in lab, will cover all material including Pandas and </a:t>
            </a:r>
            <a:r>
              <a:rPr lang="en-US" dirty="0" err="1"/>
              <a:t>Blei</a:t>
            </a:r>
            <a:r>
              <a:rPr lang="en-US" dirty="0"/>
              <a:t> and Smyth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8C57E-FA5B-4F4A-B148-3DF1E50D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6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EA21DA-DB46-AB49-89D6-03E6BB5D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23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902547" y="2141105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4902547" y="2464271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902547" y="3854236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4902547" y="4177402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4942817" y="5613772"/>
            <a:ext cx="1428596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Aggregate</a:t>
            </a:r>
          </a:p>
          <a:p>
            <a:pPr algn="ctr"/>
            <a:r>
              <a:rPr lang="en-US" dirty="0"/>
              <a:t>Function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942817" y="5936938"/>
            <a:ext cx="1428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599179" y="2211406"/>
            <a:ext cx="1199792" cy="407773"/>
            <a:chOff x="931566" y="1442351"/>
            <a:chExt cx="1199792" cy="407773"/>
          </a:xfrm>
        </p:grpSpPr>
        <p:sp>
          <p:nvSpPr>
            <p:cNvPr id="119" name="Rectangle 118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599179" y="3888907"/>
            <a:ext cx="1199792" cy="407773"/>
            <a:chOff x="931566" y="1442351"/>
            <a:chExt cx="1199792" cy="407773"/>
          </a:xfrm>
        </p:grpSpPr>
        <p:sp>
          <p:nvSpPr>
            <p:cNvPr id="134" name="Rectangle 133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9590619" y="4177401"/>
            <a:ext cx="1199792" cy="407773"/>
            <a:chOff x="931566" y="1442351"/>
            <a:chExt cx="1199792" cy="407773"/>
          </a:xfrm>
        </p:grpSpPr>
        <p:sp>
          <p:nvSpPr>
            <p:cNvPr id="137" name="Rectangle 136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9590619" y="3242576"/>
            <a:ext cx="1199792" cy="407773"/>
            <a:chOff x="931566" y="1442351"/>
            <a:chExt cx="1199792" cy="407773"/>
          </a:xfrm>
        </p:grpSpPr>
        <p:sp>
          <p:nvSpPr>
            <p:cNvPr id="140" name="Rectangle 139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9590619" y="3715093"/>
            <a:ext cx="1199792" cy="407773"/>
            <a:chOff x="931566" y="1442351"/>
            <a:chExt cx="1199792" cy="407773"/>
          </a:xfrm>
        </p:grpSpPr>
        <p:sp>
          <p:nvSpPr>
            <p:cNvPr id="143" name="Rectangle 14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12</a:t>
              </a:r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599179" y="5733837"/>
            <a:ext cx="1199792" cy="407773"/>
            <a:chOff x="931566" y="1442351"/>
            <a:chExt cx="1199792" cy="407773"/>
          </a:xfrm>
        </p:grpSpPr>
        <p:sp>
          <p:nvSpPr>
            <p:cNvPr id="146" name="Rectangle 145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474491" y="1442351"/>
              <a:ext cx="656867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18</a:t>
              </a:r>
            </a:p>
          </p:txBody>
        </p:sp>
      </p:grpSp>
      <p:cxnSp>
        <p:nvCxnSpPr>
          <p:cNvPr id="148" name="Straight Arrow Connector 147"/>
          <p:cNvCxnSpPr>
            <a:cxnSpLocks/>
          </p:cNvCxnSpPr>
          <p:nvPr/>
        </p:nvCxnSpPr>
        <p:spPr>
          <a:xfrm>
            <a:off x="7929154" y="2351418"/>
            <a:ext cx="1392959" cy="114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099632" y="3973515"/>
            <a:ext cx="1346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</p:cNvCxnSpPr>
          <p:nvPr/>
        </p:nvCxnSpPr>
        <p:spPr>
          <a:xfrm flipV="1">
            <a:off x="7929154" y="4387636"/>
            <a:ext cx="1392959" cy="138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8021843" y="3657592"/>
            <a:ext cx="1439754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Results</a:t>
            </a:r>
          </a:p>
          <a:p>
            <a:pPr algn="ctr"/>
            <a:r>
              <a:rPr lang="en-US" dirty="0"/>
              <a:t>in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49931D-713C-DE40-BF74-2AEEEC5F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6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16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70778" y="4552453"/>
            <a:ext cx="1662160" cy="407773"/>
            <a:chOff x="570778" y="4552453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346567-041E-9740-A135-9A8F6258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32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19963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611773" y="1495173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70778" y="2418853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0778" y="2952253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70778" y="3485653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0778" y="4019053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8431" y="4567316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70778" y="5085853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0778" y="5619253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0778" y="6152653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091994" y="1218174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70778" y="1885453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04673" y="4879292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804673" y="2445350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04673" y="3097999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804673" y="5531941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04673" y="3750648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3804673" y="4226643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804673" y="6184592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804673" y="1792701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3804673" y="1323225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32969" y="3643177"/>
            <a:ext cx="1109599" cy="1754326"/>
            <a:chOff x="2432969" y="3643177"/>
            <a:chExt cx="1109599" cy="1754326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62656" y="3643177"/>
              <a:ext cx="1050224" cy="1754326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  <a:p>
              <a:pPr algn="ctr"/>
              <a:r>
                <a:rPr lang="en-US" dirty="0"/>
                <a:t>(</a:t>
              </a:r>
              <a:r>
                <a:rPr lang="en-US" b="1" dirty="0"/>
                <a:t>just like </a:t>
              </a:r>
            </a:p>
            <a:p>
              <a:pPr algn="ctr"/>
              <a:r>
                <a:rPr lang="en-US" b="1" dirty="0" err="1"/>
                <a:t>groupby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on TWO </a:t>
              </a:r>
            </a:p>
            <a:p>
              <a:pPr algn="ctr"/>
              <a:r>
                <a:rPr lang="en-US" b="1" dirty="0"/>
                <a:t>keys</a:t>
              </a:r>
              <a:r>
                <a:rPr lang="en-US" dirty="0"/>
                <a:t>)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2232938" y="1527112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2232938" y="1996588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570152" y="1443009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7197463" y="155532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8366218" y="155532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769494" y="155532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570152" y="2305922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7197463" y="24182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8366218" y="24182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69494" y="241823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570152" y="2996846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7197463" y="310915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8366218" y="310915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7769494" y="310915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5570152" y="3840096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7197463" y="395240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8366218" y="395240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7769494" y="395240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5570152" y="4785083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7197463" y="489739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8366218" y="489739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7769494" y="489739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5570152" y="5415995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7197463" y="552830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8366218" y="552830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7769494" y="552830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5570152" y="6119325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7197463" y="623163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8366218" y="623163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7769494" y="623163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61A35-5E2E-BB40-8BBC-917C9BC3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7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7" grpId="0" animBg="1"/>
      <p:bldP spid="108" grpId="0" animBg="1"/>
      <p:bldP spid="113" grpId="0" animBg="1"/>
      <p:bldP spid="114" grpId="0" animBg="1"/>
      <p:bldP spid="115" grpId="0" animBg="1"/>
      <p:bldP spid="156" grpId="0" animBg="1"/>
      <p:bldP spid="157" grpId="0" animBg="1"/>
      <p:bldP spid="158" grpId="0" animBg="1"/>
      <p:bldP spid="163" grpId="0" animBg="1"/>
      <p:bldP spid="164" grpId="0" animBg="1"/>
      <p:bldP spid="165" grpId="0" animBg="1"/>
      <p:bldP spid="170" grpId="0" animBg="1"/>
      <p:bldP spid="171" grpId="0" animBg="1"/>
      <p:bldP spid="172" grpId="0" animBg="1"/>
      <p:bldP spid="177" grpId="0" animBg="1"/>
      <p:bldP spid="178" grpId="0" animBg="1"/>
      <p:bldP spid="179" grpId="0" animBg="1"/>
      <p:bldP spid="184" grpId="0" animBg="1"/>
      <p:bldP spid="185" grpId="0" animBg="1"/>
      <p:bldP spid="18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644263" y="138661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1813018" y="138661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1216294" y="138661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44263" y="224952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1813018" y="224952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644263" y="294044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1813018" y="294044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644263" y="378369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1813018" y="378369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644263" y="472868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1813018" y="472868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644263" y="535959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813018" y="535959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644263" y="6062926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1813018" y="6062926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915DFB-7CF3-2D40-8D9C-0406D82C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6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30" grpId="0" animBg="1"/>
      <p:bldP spid="134" grpId="0" animBg="1"/>
      <p:bldP spid="146" grpId="0" animBg="1"/>
      <p:bldP spid="155" grpId="0" animBg="1"/>
      <p:bldP spid="162" grpId="0" animBg="1"/>
      <p:bldP spid="169" grpId="0" animBg="1"/>
      <p:bldP spid="176" grpId="0" animBg="1"/>
      <p:bldP spid="183" grpId="0" animBg="1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382" y="97245"/>
            <a:ext cx="10801350" cy="1325563"/>
          </a:xfrm>
        </p:spPr>
        <p:txBody>
          <a:bodyPr/>
          <a:lstStyle/>
          <a:p>
            <a:r>
              <a:rPr lang="en-US" dirty="0"/>
              <a:t>Manipulating Granularity</a:t>
            </a:r>
            <a:r>
              <a:rPr lang="en-US"/>
              <a:t>: Pivot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6033237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  <a:br>
              <a:rPr lang="en-US" dirty="0"/>
            </a:br>
            <a:r>
              <a:rPr lang="en-US" dirty="0"/>
              <a:t>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4941427" y="1325840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/>
              <a:t>Data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-5982422" y="2249520"/>
            <a:ext cx="1662160" cy="407773"/>
            <a:chOff x="570778" y="2418853"/>
            <a:chExt cx="1662160" cy="407773"/>
          </a:xfrm>
        </p:grpSpPr>
        <p:sp>
          <p:nvSpPr>
            <p:cNvPr id="17" name="Rectangle 16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5982422" y="2782920"/>
            <a:ext cx="1662160" cy="407773"/>
            <a:chOff x="570778" y="2952253"/>
            <a:chExt cx="1662160" cy="407773"/>
          </a:xfrm>
        </p:grpSpPr>
        <p:sp>
          <p:nvSpPr>
            <p:cNvPr id="19" name="Rectangle 18"/>
            <p:cNvSpPr/>
            <p:nvPr/>
          </p:nvSpPr>
          <p:spPr>
            <a:xfrm>
              <a:off x="570778" y="2952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39533" y="2952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142809" y="2952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-5982422" y="3316320"/>
            <a:ext cx="1662160" cy="407773"/>
            <a:chOff x="570778" y="3485653"/>
            <a:chExt cx="1662160" cy="407773"/>
          </a:xfrm>
        </p:grpSpPr>
        <p:sp>
          <p:nvSpPr>
            <p:cNvPr id="21" name="Rectangle 20"/>
            <p:cNvSpPr/>
            <p:nvPr/>
          </p:nvSpPr>
          <p:spPr>
            <a:xfrm>
              <a:off x="570778" y="3485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39533" y="3485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142809" y="3485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-5982422" y="3849720"/>
            <a:ext cx="1662160" cy="407773"/>
            <a:chOff x="570778" y="4019053"/>
            <a:chExt cx="1662160" cy="407773"/>
          </a:xfrm>
        </p:grpSpPr>
        <p:sp>
          <p:nvSpPr>
            <p:cNvPr id="23" name="Rectangle 22"/>
            <p:cNvSpPr/>
            <p:nvPr/>
          </p:nvSpPr>
          <p:spPr>
            <a:xfrm>
              <a:off x="570778" y="40190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39533" y="40190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142809" y="40190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5994769" y="4397983"/>
            <a:ext cx="1662160" cy="407773"/>
            <a:chOff x="570778" y="4552453"/>
            <a:chExt cx="1662160" cy="407773"/>
          </a:xfrm>
        </p:grpSpPr>
        <p:sp>
          <p:nvSpPr>
            <p:cNvPr id="25" name="Rectangle 24"/>
            <p:cNvSpPr/>
            <p:nvPr/>
          </p:nvSpPr>
          <p:spPr>
            <a:xfrm>
              <a:off x="570778" y="4552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739533" y="4552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142809" y="4552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-5982422" y="4916520"/>
            <a:ext cx="1662160" cy="407773"/>
            <a:chOff x="570778" y="5085853"/>
            <a:chExt cx="1662160" cy="407773"/>
          </a:xfrm>
        </p:grpSpPr>
        <p:sp>
          <p:nvSpPr>
            <p:cNvPr id="34" name="Rectangle 33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-5982422" y="5449920"/>
            <a:ext cx="1662160" cy="407773"/>
            <a:chOff x="570778" y="5619253"/>
            <a:chExt cx="1662160" cy="407773"/>
          </a:xfrm>
        </p:grpSpPr>
        <p:sp>
          <p:nvSpPr>
            <p:cNvPr id="37" name="Rectangle 36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-5982422" y="5983320"/>
            <a:ext cx="1662160" cy="407773"/>
            <a:chOff x="570778" y="6152653"/>
            <a:chExt cx="1662160" cy="407773"/>
          </a:xfrm>
        </p:grpSpPr>
        <p:sp>
          <p:nvSpPr>
            <p:cNvPr id="40" name="Rectangle 39"/>
            <p:cNvSpPr/>
            <p:nvPr/>
          </p:nvSpPr>
          <p:spPr>
            <a:xfrm>
              <a:off x="570778" y="61526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9533" y="61526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142809" y="61526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-5461206" y="1048841"/>
            <a:ext cx="595035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Key</a:t>
            </a:r>
          </a:p>
          <a:p>
            <a:pPr algn="ctr"/>
            <a:r>
              <a:rPr lang="en-US" dirty="0"/>
              <a:t>C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-5982422" y="1716120"/>
            <a:ext cx="1662160" cy="407773"/>
            <a:chOff x="570778" y="1885453"/>
            <a:chExt cx="1662160" cy="407773"/>
          </a:xfrm>
        </p:grpSpPr>
        <p:sp>
          <p:nvSpPr>
            <p:cNvPr id="46" name="Rectangle 45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-2748527" y="4709959"/>
            <a:ext cx="1662160" cy="407773"/>
            <a:chOff x="3804673" y="4879292"/>
            <a:chExt cx="166216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3804673" y="48792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973428" y="48792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376704" y="48792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-2748527" y="2276017"/>
            <a:ext cx="1662160" cy="407773"/>
            <a:chOff x="3804673" y="2445350"/>
            <a:chExt cx="1662160" cy="407773"/>
          </a:xfrm>
        </p:grpSpPr>
        <p:sp>
          <p:nvSpPr>
            <p:cNvPr id="127" name="Rectangle 126"/>
            <p:cNvSpPr/>
            <p:nvPr/>
          </p:nvSpPr>
          <p:spPr>
            <a:xfrm>
              <a:off x="3804673" y="2445350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4973428" y="2445350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376704" y="2445350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-2748527" y="2928666"/>
            <a:ext cx="1662160" cy="407773"/>
            <a:chOff x="3804673" y="3097999"/>
            <a:chExt cx="1662160" cy="407773"/>
          </a:xfrm>
        </p:grpSpPr>
        <p:sp>
          <p:nvSpPr>
            <p:cNvPr id="131" name="Rectangle 130"/>
            <p:cNvSpPr/>
            <p:nvPr/>
          </p:nvSpPr>
          <p:spPr>
            <a:xfrm>
              <a:off x="3804673" y="3097999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73428" y="3097999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4376704" y="3097999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-2748527" y="5362608"/>
            <a:ext cx="1662160" cy="407773"/>
            <a:chOff x="3804673" y="5531941"/>
            <a:chExt cx="1662160" cy="407773"/>
          </a:xfrm>
        </p:grpSpPr>
        <p:sp>
          <p:nvSpPr>
            <p:cNvPr id="135" name="Rectangle 134"/>
            <p:cNvSpPr/>
            <p:nvPr/>
          </p:nvSpPr>
          <p:spPr>
            <a:xfrm>
              <a:off x="3804673" y="553194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4973428" y="553194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376704" y="5531941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-2748527" y="3581315"/>
            <a:ext cx="1662160" cy="407773"/>
            <a:chOff x="570778" y="2418853"/>
            <a:chExt cx="1662160" cy="407773"/>
          </a:xfrm>
        </p:grpSpPr>
        <p:sp>
          <p:nvSpPr>
            <p:cNvPr id="119" name="Rectangle 118"/>
            <p:cNvSpPr/>
            <p:nvPr/>
          </p:nvSpPr>
          <p:spPr>
            <a:xfrm>
              <a:off x="570778" y="2418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39533" y="2418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142809" y="2418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-2748527" y="4057310"/>
            <a:ext cx="1662160" cy="407773"/>
            <a:chOff x="570778" y="5619253"/>
            <a:chExt cx="1662160" cy="407773"/>
          </a:xfrm>
        </p:grpSpPr>
        <p:sp>
          <p:nvSpPr>
            <p:cNvPr id="143" name="Rectangle 142"/>
            <p:cNvSpPr/>
            <p:nvPr/>
          </p:nvSpPr>
          <p:spPr>
            <a:xfrm>
              <a:off x="570778" y="56192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739533" y="56192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1142809" y="56192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-2748527" y="6015259"/>
            <a:ext cx="1662160" cy="407773"/>
            <a:chOff x="3804673" y="6184592"/>
            <a:chExt cx="1662160" cy="407773"/>
          </a:xfrm>
        </p:grpSpPr>
        <p:sp>
          <p:nvSpPr>
            <p:cNvPr id="147" name="Rectangle 146"/>
            <p:cNvSpPr/>
            <p:nvPr/>
          </p:nvSpPr>
          <p:spPr>
            <a:xfrm>
              <a:off x="3804673" y="6184592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</a:t>
              </a: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4973428" y="6184592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4376704" y="6184592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-2748527" y="1623368"/>
            <a:ext cx="1662160" cy="407773"/>
            <a:chOff x="570778" y="5085853"/>
            <a:chExt cx="1662160" cy="407773"/>
          </a:xfrm>
        </p:grpSpPr>
        <p:sp>
          <p:nvSpPr>
            <p:cNvPr id="139" name="Rectangle 138"/>
            <p:cNvSpPr/>
            <p:nvPr/>
          </p:nvSpPr>
          <p:spPr>
            <a:xfrm>
              <a:off x="570778" y="50858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739533" y="50858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1142809" y="50858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-2748527" y="1153892"/>
            <a:ext cx="1662160" cy="407773"/>
            <a:chOff x="570778" y="1885453"/>
            <a:chExt cx="1662160" cy="407773"/>
          </a:xfrm>
        </p:grpSpPr>
        <p:sp>
          <p:nvSpPr>
            <p:cNvPr id="151" name="Rectangle 150"/>
            <p:cNvSpPr/>
            <p:nvPr/>
          </p:nvSpPr>
          <p:spPr>
            <a:xfrm>
              <a:off x="570778" y="188545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739533" y="188545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142809" y="1885453"/>
              <a:ext cx="493405" cy="40777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-4120231" y="3473844"/>
            <a:ext cx="1109599" cy="646331"/>
            <a:chOff x="2432969" y="3643177"/>
            <a:chExt cx="1109599" cy="646331"/>
          </a:xfrm>
        </p:grpSpPr>
        <p:cxnSp>
          <p:nvCxnSpPr>
            <p:cNvPr id="83" name="Straight Arrow Connector 82"/>
            <p:cNvCxnSpPr/>
            <p:nvPr/>
          </p:nvCxnSpPr>
          <p:spPr>
            <a:xfrm>
              <a:off x="2432969" y="3966343"/>
              <a:ext cx="11095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2432969" y="3643177"/>
              <a:ext cx="1109599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Split into</a:t>
              </a:r>
            </a:p>
            <a:p>
              <a:pPr algn="ctr"/>
              <a:r>
                <a:rPr lang="en-US" dirty="0"/>
                <a:t>Groups</a:t>
              </a:r>
            </a:p>
          </p:txBody>
        </p:sp>
      </p:grpSp>
      <p:cxnSp>
        <p:nvCxnSpPr>
          <p:cNvPr id="85" name="Straight Arrow Connector 84"/>
          <p:cNvCxnSpPr>
            <a:stCxn id="47" idx="3"/>
            <a:endCxn id="151" idx="1"/>
          </p:cNvCxnSpPr>
          <p:nvPr/>
        </p:nvCxnSpPr>
        <p:spPr>
          <a:xfrm flipV="1">
            <a:off x="-4320262" y="1357779"/>
            <a:ext cx="1571735" cy="56222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5" idx="3"/>
            <a:endCxn id="139" idx="1"/>
          </p:cNvCxnSpPr>
          <p:nvPr/>
        </p:nvCxnSpPr>
        <p:spPr>
          <a:xfrm flipV="1">
            <a:off x="-4320262" y="1827255"/>
            <a:ext cx="1571735" cy="3293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-983048" y="1273676"/>
            <a:ext cx="1428596" cy="646331"/>
            <a:chOff x="5824545" y="2372803"/>
            <a:chExt cx="1428596" cy="646331"/>
          </a:xfrm>
        </p:grpSpPr>
        <p:sp>
          <p:nvSpPr>
            <p:cNvPr id="103" name="TextBox 102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Rectangle 105"/>
          <p:cNvSpPr/>
          <p:nvPr/>
        </p:nvSpPr>
        <p:spPr>
          <a:xfrm>
            <a:off x="644263" y="1385987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813018" y="1385987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216294" y="138598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-983048" y="2136589"/>
            <a:ext cx="1428596" cy="646331"/>
            <a:chOff x="5824545" y="2372803"/>
            <a:chExt cx="1428596" cy="646331"/>
          </a:xfrm>
        </p:grpSpPr>
        <p:sp>
          <p:nvSpPr>
            <p:cNvPr id="110" name="TextBox 10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44263" y="2248900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1813018" y="224890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1216294" y="2248900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-983048" y="2827513"/>
            <a:ext cx="1428596" cy="646331"/>
            <a:chOff x="5824545" y="2372803"/>
            <a:chExt cx="1428596" cy="646331"/>
          </a:xfrm>
        </p:grpSpPr>
        <p:sp>
          <p:nvSpPr>
            <p:cNvPr id="117" name="TextBox 11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Rectangle 155"/>
          <p:cNvSpPr/>
          <p:nvPr/>
        </p:nvSpPr>
        <p:spPr>
          <a:xfrm>
            <a:off x="644263" y="293982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57" name="Rectangle 156"/>
          <p:cNvSpPr/>
          <p:nvPr/>
        </p:nvSpPr>
        <p:spPr>
          <a:xfrm>
            <a:off x="1813018" y="293982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1216294" y="293982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59" name="Group 158"/>
          <p:cNvGrpSpPr/>
          <p:nvPr/>
        </p:nvGrpSpPr>
        <p:grpSpPr>
          <a:xfrm>
            <a:off x="-983048" y="3670763"/>
            <a:ext cx="1428596" cy="646331"/>
            <a:chOff x="5824545" y="2372803"/>
            <a:chExt cx="1428596" cy="646331"/>
          </a:xfrm>
        </p:grpSpPr>
        <p:sp>
          <p:nvSpPr>
            <p:cNvPr id="160" name="TextBox 159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1" name="Straight Arrow Connector 160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Rectangle 162"/>
          <p:cNvSpPr/>
          <p:nvPr/>
        </p:nvSpPr>
        <p:spPr>
          <a:xfrm>
            <a:off x="644263" y="378307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813018" y="378307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216294" y="378307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66" name="Group 165"/>
          <p:cNvGrpSpPr/>
          <p:nvPr/>
        </p:nvGrpSpPr>
        <p:grpSpPr>
          <a:xfrm>
            <a:off x="-983048" y="4615750"/>
            <a:ext cx="1428596" cy="646331"/>
            <a:chOff x="5824545" y="2372803"/>
            <a:chExt cx="1428596" cy="646331"/>
          </a:xfrm>
        </p:grpSpPr>
        <p:sp>
          <p:nvSpPr>
            <p:cNvPr id="167" name="TextBox 166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ectangle 169"/>
          <p:cNvSpPr/>
          <p:nvPr/>
        </p:nvSpPr>
        <p:spPr>
          <a:xfrm>
            <a:off x="644263" y="4728061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1" name="Rectangle 170"/>
          <p:cNvSpPr/>
          <p:nvPr/>
        </p:nvSpPr>
        <p:spPr>
          <a:xfrm>
            <a:off x="1813018" y="4728061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1216294" y="4728061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grpSp>
        <p:nvGrpSpPr>
          <p:cNvPr id="173" name="Group 172"/>
          <p:cNvGrpSpPr/>
          <p:nvPr/>
        </p:nvGrpSpPr>
        <p:grpSpPr>
          <a:xfrm>
            <a:off x="-983048" y="5246662"/>
            <a:ext cx="1428596" cy="646331"/>
            <a:chOff x="5824545" y="2372803"/>
            <a:chExt cx="1428596" cy="646331"/>
          </a:xfrm>
        </p:grpSpPr>
        <p:sp>
          <p:nvSpPr>
            <p:cNvPr id="174" name="TextBox 173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Rectangle 176"/>
          <p:cNvSpPr/>
          <p:nvPr/>
        </p:nvSpPr>
        <p:spPr>
          <a:xfrm>
            <a:off x="644263" y="53589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13018" y="53589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1216294" y="535897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grpSp>
        <p:nvGrpSpPr>
          <p:cNvPr id="180" name="Group 179"/>
          <p:cNvGrpSpPr/>
          <p:nvPr/>
        </p:nvGrpSpPr>
        <p:grpSpPr>
          <a:xfrm>
            <a:off x="-983048" y="5949992"/>
            <a:ext cx="1428596" cy="646331"/>
            <a:chOff x="5824545" y="2372803"/>
            <a:chExt cx="1428596" cy="646331"/>
          </a:xfrm>
        </p:grpSpPr>
        <p:sp>
          <p:nvSpPr>
            <p:cNvPr id="181" name="TextBox 180"/>
            <p:cNvSpPr txBox="1"/>
            <p:nvPr/>
          </p:nvSpPr>
          <p:spPr>
            <a:xfrm>
              <a:off x="5824545" y="2372803"/>
              <a:ext cx="1428596" cy="646331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Aggregate</a:t>
              </a:r>
            </a:p>
            <a:p>
              <a:pPr algn="ctr"/>
              <a:r>
                <a:rPr lang="en-US" dirty="0"/>
                <a:t>Function</a:t>
              </a:r>
            </a:p>
          </p:txBody>
        </p:sp>
        <p:cxnSp>
          <p:nvCxnSpPr>
            <p:cNvPr id="182" name="Straight Arrow Connector 181"/>
            <p:cNvCxnSpPr/>
            <p:nvPr/>
          </p:nvCxnSpPr>
          <p:spPr>
            <a:xfrm>
              <a:off x="5824545" y="2695969"/>
              <a:ext cx="14285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 183"/>
          <p:cNvSpPr/>
          <p:nvPr/>
        </p:nvSpPr>
        <p:spPr>
          <a:xfrm>
            <a:off x="644263" y="606230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813018" y="606230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1216294" y="606230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4951517" y="3106079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785261" y="311243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785261" y="2464214"/>
            <a:ext cx="643967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4951517" y="311243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01315" y="3106078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1216294" y="2249523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69" name="Rectangle 168"/>
          <p:cNvSpPr/>
          <p:nvPr/>
        </p:nvSpPr>
        <p:spPr>
          <a:xfrm>
            <a:off x="4951519" y="370517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5783188" y="3705173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1216294" y="294044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6601315" y="3699475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7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1216294" y="3783697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4951519" y="4295544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191" name="Rectangle 190"/>
          <p:cNvSpPr/>
          <p:nvPr/>
        </p:nvSpPr>
        <p:spPr>
          <a:xfrm>
            <a:off x="5783188" y="4301480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1216294" y="4728684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6611266" y="4295544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1216294" y="535959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4951517" y="4860743"/>
            <a:ext cx="493405" cy="407773"/>
          </a:xfrm>
          <a:prstGeom prst="rect">
            <a:avLst/>
          </a:prstGeom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5797252" y="4860742"/>
            <a:ext cx="646040" cy="4077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1216294" y="6062926"/>
            <a:ext cx="493405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</a:t>
            </a:r>
          </a:p>
        </p:txBody>
      </p:sp>
      <p:sp>
        <p:nvSpPr>
          <p:cNvPr id="199" name="Rectangle 198"/>
          <p:cNvSpPr/>
          <p:nvPr/>
        </p:nvSpPr>
        <p:spPr>
          <a:xfrm>
            <a:off x="6611266" y="2464214"/>
            <a:ext cx="646040" cy="4077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6601315" y="4860741"/>
            <a:ext cx="646040" cy="40777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247355" y="4899182"/>
            <a:ext cx="3674404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/>
              <a:t>to address missing values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A6F65F-9455-944D-8173-EA8CA8E2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98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1226-8EA9-BB16-BF66-C3457930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– data filtering and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CA20C-2FA4-7675-949F-C96617AE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528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Last time we talked about logical indexing: create a list of Boolean values that are True for the </a:t>
            </a:r>
            <a:r>
              <a:rPr lang="en-US" dirty="0" err="1"/>
              <a:t>dataframe</a:t>
            </a:r>
            <a:r>
              <a:rPr lang="en-US" dirty="0"/>
              <a:t> indices you want to extract</a:t>
            </a:r>
          </a:p>
          <a:p>
            <a:r>
              <a:rPr lang="en-US" dirty="0"/>
              <a:t>We also talked about “merge” operations that compare keys in two </a:t>
            </a:r>
            <a:r>
              <a:rPr lang="en-US" dirty="0" err="1"/>
              <a:t>dataframes</a:t>
            </a:r>
            <a:r>
              <a:rPr lang="en-US" dirty="0"/>
              <a:t> and </a:t>
            </a:r>
          </a:p>
          <a:p>
            <a:pPr lvl="1"/>
            <a:r>
              <a:rPr lang="en-US" dirty="0"/>
              <a:t>merge when keys match (inner join)</a:t>
            </a:r>
          </a:p>
          <a:p>
            <a:pPr lvl="1"/>
            <a:r>
              <a:rPr lang="en-US" dirty="0"/>
              <a:t>Add all rows of the </a:t>
            </a:r>
            <a:r>
              <a:rPr lang="en-US" b="1" dirty="0"/>
              <a:t>right </a:t>
            </a:r>
            <a:r>
              <a:rPr lang="en-US" dirty="0"/>
              <a:t>(or left) data frame and then include data from the left when keys match (</a:t>
            </a:r>
            <a:r>
              <a:rPr lang="en-US" b="1" dirty="0"/>
              <a:t>right </a:t>
            </a:r>
            <a:r>
              <a:rPr lang="en-US" dirty="0"/>
              <a:t>(or left) join)</a:t>
            </a:r>
          </a:p>
          <a:p>
            <a:pPr lvl="1"/>
            <a:r>
              <a:rPr lang="en-US" dirty="0"/>
              <a:t>Add all rows of both data frames and include data in the row when keys match</a:t>
            </a:r>
          </a:p>
          <a:p>
            <a:r>
              <a:rPr lang="en-US" dirty="0"/>
              <a:t>I’m about to dig into a data aggregation tool called  `</a:t>
            </a:r>
            <a:r>
              <a:rPr lang="en-US" dirty="0" err="1"/>
              <a:t>groupby</a:t>
            </a:r>
            <a:r>
              <a:rPr lang="en-US" dirty="0"/>
              <a:t>`</a:t>
            </a:r>
          </a:p>
          <a:p>
            <a:r>
              <a:rPr lang="en-US" dirty="0"/>
              <a:t>…then I’ll come back to talk about `pivot` in this deck.  </a:t>
            </a:r>
          </a:p>
        </p:txBody>
      </p:sp>
    </p:spTree>
    <p:extLst>
      <p:ext uri="{BB962C8B-B14F-4D97-AF65-F5344CB8AC3E}">
        <p14:creationId xmlns:p14="http://schemas.microsoft.com/office/powerpoint/2010/main" val="43416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9301-055B-D74D-B420-C90EB94E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proceed, we’ll play with the </a:t>
            </a:r>
            <a:r>
              <a:rPr lang="en-US" dirty="0" err="1"/>
              <a:t>PurpleAir</a:t>
            </a:r>
            <a:r>
              <a:rPr lang="en-US" dirty="0"/>
              <a:t> data set.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01AB3-8E8E-2A41-9AB9-DE0A5E002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33" y="1847850"/>
            <a:ext cx="59575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First, a little more on particulate matter (PM). </a:t>
            </a:r>
            <a:endParaRPr lang="en-US" dirty="0"/>
          </a:p>
          <a:p>
            <a:pPr lvl="1"/>
            <a:r>
              <a:rPr lang="en-US" dirty="0"/>
              <a:t>Many sizes and shapes and can be made up of hundreds of different chemicals.</a:t>
            </a:r>
          </a:p>
          <a:p>
            <a:r>
              <a:rPr lang="en-US" dirty="0"/>
              <a:t>Where do they come from?</a:t>
            </a:r>
          </a:p>
          <a:p>
            <a:pPr lvl="1"/>
            <a:r>
              <a:rPr lang="en-US" dirty="0"/>
              <a:t>Some directly from a source: construction sites, unpaved roads, fields, smokestacks or fires.</a:t>
            </a:r>
          </a:p>
          <a:p>
            <a:pPr lvl="1"/>
            <a:r>
              <a:rPr lang="en-US" dirty="0"/>
              <a:t>Most form in the atmosphere by complex reactions of chemicals such as sulfur dioxide and nitrogen oxides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7ABF5-9B1D-DF4F-9DA4-D0F6B6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0B2D8D-1887-C149-8B9D-CEC9971D8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0" y="2086769"/>
            <a:ext cx="5561949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7B4-B79E-874C-905F-9BAC5B7C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PM2.5…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542-5AF8-774B-85C3-6135461A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637520" cy="5397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(text adapted from </a:t>
            </a:r>
            <a:r>
              <a:rPr lang="en-US" dirty="0" err="1"/>
              <a:t>epa.gov</a:t>
            </a:r>
            <a:r>
              <a:rPr lang="en-US" dirty="0"/>
              <a:t>) Health </a:t>
            </a:r>
            <a:br>
              <a:rPr lang="en-US" dirty="0"/>
            </a:br>
            <a:r>
              <a:rPr lang="en-US" dirty="0"/>
              <a:t>effects:</a:t>
            </a:r>
          </a:p>
          <a:p>
            <a:pPr lvl="1"/>
            <a:r>
              <a:rPr lang="en-US" dirty="0"/>
              <a:t>premature death in people with heart or </a:t>
            </a:r>
            <a:br>
              <a:rPr lang="en-US" dirty="0"/>
            </a:br>
            <a:r>
              <a:rPr lang="en-US" dirty="0"/>
              <a:t>lung disease</a:t>
            </a:r>
          </a:p>
          <a:p>
            <a:pPr lvl="1"/>
            <a:r>
              <a:rPr lang="en-US" dirty="0"/>
              <a:t>nonfatal heart attacks</a:t>
            </a:r>
          </a:p>
          <a:p>
            <a:pPr lvl="1"/>
            <a:r>
              <a:rPr lang="en-US" dirty="0"/>
              <a:t>irregular heartbeat</a:t>
            </a:r>
          </a:p>
          <a:p>
            <a:pPr lvl="1"/>
            <a:r>
              <a:rPr lang="en-US" dirty="0"/>
              <a:t>aggravated asthma</a:t>
            </a:r>
          </a:p>
          <a:p>
            <a:pPr lvl="1"/>
            <a:r>
              <a:rPr lang="en-US" dirty="0"/>
              <a:t>decreased lung function</a:t>
            </a:r>
          </a:p>
          <a:p>
            <a:pPr lvl="1"/>
            <a:r>
              <a:rPr lang="en-US" dirty="0"/>
              <a:t>increased respiratory symptoms, such as </a:t>
            </a:r>
            <a:br>
              <a:rPr lang="en-US" dirty="0"/>
            </a:br>
            <a:r>
              <a:rPr lang="en-US" dirty="0"/>
              <a:t>irritation of the airways</a:t>
            </a:r>
          </a:p>
          <a:p>
            <a:r>
              <a:rPr lang="en-US" dirty="0"/>
              <a:t>Environmental effects</a:t>
            </a:r>
          </a:p>
          <a:p>
            <a:pPr lvl="1"/>
            <a:r>
              <a:rPr lang="en-US" dirty="0"/>
              <a:t>makes lakes and streams acidic</a:t>
            </a:r>
          </a:p>
          <a:p>
            <a:pPr lvl="1"/>
            <a:r>
              <a:rPr lang="en-US" dirty="0"/>
              <a:t>changes the nutrient balance in coastal waters and large river basins</a:t>
            </a:r>
          </a:p>
          <a:p>
            <a:pPr lvl="1"/>
            <a:r>
              <a:rPr lang="en-US" dirty="0"/>
              <a:t>depletes soil nutrients</a:t>
            </a:r>
          </a:p>
          <a:p>
            <a:pPr lvl="1"/>
            <a:r>
              <a:rPr lang="en-US" dirty="0"/>
              <a:t>damages sensitive forests and farm crops</a:t>
            </a:r>
          </a:p>
          <a:p>
            <a:pPr lvl="1"/>
            <a:r>
              <a:rPr lang="en-US" dirty="0"/>
              <a:t>affects the diversity of ecosystems</a:t>
            </a:r>
          </a:p>
          <a:p>
            <a:pPr lvl="1"/>
            <a:r>
              <a:rPr lang="en-US" dirty="0"/>
              <a:t>contributes to acid rain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DC2E-8D1A-F94F-B9E2-EC7F6446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2B771E0-24C7-C548-BBF7-D918F962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40" y="388619"/>
            <a:ext cx="5130800" cy="414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5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8D9A4-582B-F615-2372-33051713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view EPA and Purple Air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6F7E-A514-23A1-43DC-CAD1EA4B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9"/>
            <a:ext cx="10515600" cy="4951455"/>
          </a:xfrm>
        </p:spPr>
        <p:txBody>
          <a:bodyPr/>
          <a:lstStyle/>
          <a:p>
            <a:r>
              <a:rPr lang="en-US" dirty="0">
                <a:hlinkClick r:id="rId2"/>
              </a:rPr>
              <a:t>Purple Air</a:t>
            </a:r>
            <a:r>
              <a:rPr lang="en-US" dirty="0"/>
              <a:t>: Low cost, not “regulatory grade” sensors</a:t>
            </a:r>
          </a:p>
          <a:p>
            <a:r>
              <a:rPr lang="en-US" dirty="0">
                <a:hlinkClick r:id="rId3"/>
              </a:rPr>
              <a:t>EPA sensors</a:t>
            </a:r>
            <a:r>
              <a:rPr lang="en-US" dirty="0"/>
              <a:t>: very expensive, but higher quality measurements.</a:t>
            </a:r>
          </a:p>
          <a:p>
            <a:pPr lvl="1"/>
            <a:r>
              <a:rPr lang="en-US" dirty="0"/>
              <a:t>To see a map of the sensors, zoom in to Bay Area, select layers in the top right, and check the </a:t>
            </a:r>
            <a:r>
              <a:rPr lang="en-US" i="1" dirty="0"/>
              <a:t>PM2.5 – Active </a:t>
            </a:r>
            <a:r>
              <a:rPr lang="en-US" dirty="0"/>
              <a:t>box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are some prediction problems you might consider with this type of data?</a:t>
            </a:r>
          </a:p>
          <a:p>
            <a:pPr lvl="1"/>
            <a:r>
              <a:rPr lang="en-US" dirty="0"/>
              <a:t>Duncan’s idea: Predict what an EPA sensor would measure at locations where we don’t have EPA sensors</a:t>
            </a:r>
          </a:p>
          <a:p>
            <a:r>
              <a:rPr lang="en-US" dirty="0"/>
              <a:t>What are some ways the prediction could inform resource allocation?</a:t>
            </a:r>
          </a:p>
          <a:p>
            <a:pPr lvl="1"/>
            <a:r>
              <a:rPr lang="en-US" dirty="0"/>
              <a:t>Help decide where to allocate efforts to improve air quality</a:t>
            </a:r>
          </a:p>
          <a:p>
            <a:pPr lvl="1"/>
            <a:r>
              <a:rPr lang="en-US" dirty="0"/>
              <a:t>Help decide where to put new sensors</a:t>
            </a:r>
          </a:p>
        </p:txBody>
      </p:sp>
    </p:spTree>
    <p:extLst>
      <p:ext uri="{BB962C8B-B14F-4D97-AF65-F5344CB8AC3E}">
        <p14:creationId xmlns:p14="http://schemas.microsoft.com/office/powerpoint/2010/main" val="122936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C7B-9FDD-D148-B290-62022D6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2B0D-4D2E-F84E-BB90-75AF796DC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02E43-B233-B043-87AD-DE2F353A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260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3" name="Rectangle 2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7" name="Rectangle 1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9" name="Rectangle 18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21" name="Rectangle 2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23" name="Rectangle 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25" name="Rectangle 24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37" name="Rectangle 36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40" name="Rectangle 39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64" name="Rectangle 63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2" name="Rectangle 81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5" name="Rectangle 84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88" name="Rectangle 87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1" name="Rectangle 90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4" name="Rectangle 93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7" name="Rectangle 96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0" name="Rectangle 99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3" name="Rectangle 102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6" name="Rectangle 105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2119-7A05-3942-A740-6C07E461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88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A83F-D27C-A742-B516-3EC17D6E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1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Granularity: Group By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20411" y="1414118"/>
            <a:ext cx="595035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Key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48771" y="1414118"/>
            <a:ext cx="748923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/>
              <a:t>Data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598181" y="1753929"/>
            <a:ext cx="1036330" cy="407773"/>
            <a:chOff x="931566" y="1442351"/>
            <a:chExt cx="1036330" cy="407773"/>
          </a:xfrm>
        </p:grpSpPr>
        <p:sp>
          <p:nvSpPr>
            <p:cNvPr id="73" name="Rectangle 72"/>
            <p:cNvSpPr/>
            <p:nvPr/>
          </p:nvSpPr>
          <p:spPr>
            <a:xfrm>
              <a:off x="931566" y="14423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474491" y="14423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598181" y="2233540"/>
            <a:ext cx="1036330" cy="407773"/>
            <a:chOff x="931566" y="3042551"/>
            <a:chExt cx="1036330" cy="407773"/>
          </a:xfrm>
        </p:grpSpPr>
        <p:sp>
          <p:nvSpPr>
            <p:cNvPr id="76" name="Rectangle 75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598181" y="2713151"/>
            <a:ext cx="1036330" cy="407773"/>
            <a:chOff x="931566" y="3042551"/>
            <a:chExt cx="1036330" cy="407773"/>
          </a:xfrm>
        </p:grpSpPr>
        <p:sp>
          <p:nvSpPr>
            <p:cNvPr id="79" name="Rectangle 78"/>
            <p:cNvSpPr/>
            <p:nvPr/>
          </p:nvSpPr>
          <p:spPr>
            <a:xfrm>
              <a:off x="931566" y="3042551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474491" y="3042551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922041" y="1846263"/>
            <a:ext cx="1036330" cy="407773"/>
            <a:chOff x="922041" y="1846263"/>
            <a:chExt cx="1036330" cy="407773"/>
          </a:xfrm>
        </p:grpSpPr>
        <p:sp>
          <p:nvSpPr>
            <p:cNvPr id="84" name="Rectangle 83"/>
            <p:cNvSpPr/>
            <p:nvPr/>
          </p:nvSpPr>
          <p:spPr>
            <a:xfrm>
              <a:off x="922041" y="1846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1464966" y="1846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3</a:t>
              </a: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922041" y="2379663"/>
            <a:ext cx="1036330" cy="407773"/>
            <a:chOff x="922041" y="2379663"/>
            <a:chExt cx="1036330" cy="407773"/>
          </a:xfrm>
        </p:grpSpPr>
        <p:sp>
          <p:nvSpPr>
            <p:cNvPr id="87" name="Rectangle 86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922041" y="2913063"/>
            <a:ext cx="1036330" cy="407773"/>
            <a:chOff x="922041" y="2913063"/>
            <a:chExt cx="1036330" cy="407773"/>
          </a:xfrm>
        </p:grpSpPr>
        <p:sp>
          <p:nvSpPr>
            <p:cNvPr id="90" name="Rectangle 89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922041" y="3446463"/>
            <a:ext cx="1036330" cy="407773"/>
            <a:chOff x="922041" y="3446463"/>
            <a:chExt cx="1036330" cy="407773"/>
          </a:xfrm>
        </p:grpSpPr>
        <p:sp>
          <p:nvSpPr>
            <p:cNvPr id="93" name="Rectangle 92"/>
            <p:cNvSpPr/>
            <p:nvPr/>
          </p:nvSpPr>
          <p:spPr>
            <a:xfrm>
              <a:off x="922041" y="3446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1464966" y="3446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922041" y="3979863"/>
            <a:ext cx="1036330" cy="407773"/>
            <a:chOff x="922041" y="3979863"/>
            <a:chExt cx="1036330" cy="407773"/>
          </a:xfrm>
        </p:grpSpPr>
        <p:sp>
          <p:nvSpPr>
            <p:cNvPr id="96" name="Rectangle 95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22041" y="4513263"/>
            <a:ext cx="1036330" cy="407773"/>
            <a:chOff x="922041" y="4513263"/>
            <a:chExt cx="1036330" cy="407773"/>
          </a:xfrm>
        </p:grpSpPr>
        <p:sp>
          <p:nvSpPr>
            <p:cNvPr id="99" name="Rectangle 98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922041" y="5580063"/>
            <a:ext cx="1036330" cy="407773"/>
            <a:chOff x="922041" y="5580063"/>
            <a:chExt cx="1036330" cy="407773"/>
          </a:xfrm>
        </p:grpSpPr>
        <p:sp>
          <p:nvSpPr>
            <p:cNvPr id="102" name="Rectangle 101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922041" y="6113463"/>
            <a:ext cx="1036330" cy="407773"/>
            <a:chOff x="922041" y="6113463"/>
            <a:chExt cx="1036330" cy="407773"/>
          </a:xfrm>
        </p:grpSpPr>
        <p:sp>
          <p:nvSpPr>
            <p:cNvPr id="105" name="Rectangle 104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922041" y="5046663"/>
            <a:ext cx="1036330" cy="407773"/>
            <a:chOff x="922041" y="5046663"/>
            <a:chExt cx="1036330" cy="407773"/>
          </a:xfrm>
        </p:grpSpPr>
        <p:sp>
          <p:nvSpPr>
            <p:cNvPr id="108" name="Rectangle 107"/>
            <p:cNvSpPr/>
            <p:nvPr/>
          </p:nvSpPr>
          <p:spPr>
            <a:xfrm>
              <a:off x="922041" y="5046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A</a:t>
              </a: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464966" y="5046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598181" y="3496577"/>
            <a:ext cx="1036330" cy="407773"/>
            <a:chOff x="922041" y="2379663"/>
            <a:chExt cx="1036330" cy="407773"/>
          </a:xfrm>
        </p:grpSpPr>
        <p:sp>
          <p:nvSpPr>
            <p:cNvPr id="114" name="Rectangle 113"/>
            <p:cNvSpPr/>
            <p:nvPr/>
          </p:nvSpPr>
          <p:spPr>
            <a:xfrm>
              <a:off x="922041" y="23796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464966" y="23796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601516" y="5250549"/>
            <a:ext cx="1036330" cy="407773"/>
            <a:chOff x="922041" y="2913063"/>
            <a:chExt cx="1036330" cy="407773"/>
          </a:xfrm>
        </p:grpSpPr>
        <p:sp>
          <p:nvSpPr>
            <p:cNvPr id="117" name="Rectangle 116"/>
            <p:cNvSpPr/>
            <p:nvPr/>
          </p:nvSpPr>
          <p:spPr>
            <a:xfrm>
              <a:off x="922041" y="2913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1464966" y="2913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4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598181" y="3981850"/>
            <a:ext cx="1036330" cy="407773"/>
            <a:chOff x="922041" y="3979863"/>
            <a:chExt cx="1036330" cy="407773"/>
          </a:xfrm>
        </p:grpSpPr>
        <p:sp>
          <p:nvSpPr>
            <p:cNvPr id="123" name="Rectangle 122"/>
            <p:cNvSpPr/>
            <p:nvPr/>
          </p:nvSpPr>
          <p:spPr>
            <a:xfrm>
              <a:off x="922041" y="39798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1464966" y="39798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3598181" y="5718204"/>
            <a:ext cx="1036330" cy="407773"/>
            <a:chOff x="922041" y="4513263"/>
            <a:chExt cx="1036330" cy="407773"/>
          </a:xfrm>
        </p:grpSpPr>
        <p:sp>
          <p:nvSpPr>
            <p:cNvPr id="126" name="Rectangle 125"/>
            <p:cNvSpPr/>
            <p:nvPr/>
          </p:nvSpPr>
          <p:spPr>
            <a:xfrm>
              <a:off x="922041" y="45132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464966" y="45132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9</a:t>
              </a: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598181" y="4467123"/>
            <a:ext cx="1036330" cy="407773"/>
            <a:chOff x="922041" y="5580063"/>
            <a:chExt cx="1036330" cy="407773"/>
          </a:xfrm>
        </p:grpSpPr>
        <p:sp>
          <p:nvSpPr>
            <p:cNvPr id="129" name="Rectangle 128"/>
            <p:cNvSpPr/>
            <p:nvPr/>
          </p:nvSpPr>
          <p:spPr>
            <a:xfrm>
              <a:off x="922041" y="55800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B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1464966" y="55800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598181" y="6191722"/>
            <a:ext cx="1036330" cy="407773"/>
            <a:chOff x="922041" y="6113463"/>
            <a:chExt cx="1036330" cy="407773"/>
          </a:xfrm>
        </p:grpSpPr>
        <p:sp>
          <p:nvSpPr>
            <p:cNvPr id="132" name="Rectangle 131"/>
            <p:cNvSpPr/>
            <p:nvPr/>
          </p:nvSpPr>
          <p:spPr>
            <a:xfrm>
              <a:off x="922041" y="6113463"/>
              <a:ext cx="493405" cy="407773"/>
            </a:xfrm>
            <a:prstGeom prst="rect">
              <a:avLst/>
            </a:prstGeom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</a:t>
              </a: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464966" y="6113463"/>
              <a:ext cx="493405" cy="40777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5</a:t>
              </a:r>
            </a:p>
          </p:txBody>
        </p:sp>
      </p:grpSp>
      <p:cxnSp>
        <p:nvCxnSpPr>
          <p:cNvPr id="59" name="Straight Arrow Connector 58"/>
          <p:cNvCxnSpPr/>
          <p:nvPr/>
        </p:nvCxnSpPr>
        <p:spPr>
          <a:xfrm>
            <a:off x="2222180" y="3973515"/>
            <a:ext cx="1109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222180" y="3650349"/>
            <a:ext cx="1109599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Split into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D49D5-111D-1644-913C-A1C1C607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C0642-4071-7D48-AFF8-BD27182896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1219</Words>
  <Application>Microsoft Macintosh PowerPoint</Application>
  <PresentationFormat>Widescreen</PresentationFormat>
  <Paragraphs>700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Lecture 5 announcements</vt:lpstr>
      <vt:lpstr>Quick recap – data filtering and aggregation</vt:lpstr>
      <vt:lpstr>As we proceed, we’ll play with the PurpleAir data set.  </vt:lpstr>
      <vt:lpstr>More on PM2.5…</vt:lpstr>
      <vt:lpstr>Let’s view EPA and Purple Air websites</vt:lpstr>
      <vt:lpstr>Groupby</vt:lpstr>
      <vt:lpstr>Manipulating Granularity: Group By</vt:lpstr>
      <vt:lpstr>Manipulating Granularity: Group By</vt:lpstr>
      <vt:lpstr>Manipulating Granularity: Group By</vt:lpstr>
      <vt:lpstr>Manipulating Granularity: Group By</vt:lpstr>
      <vt:lpstr>Manipulating Granularity: Group By</vt:lpstr>
      <vt:lpstr>Pivot</vt:lpstr>
      <vt:lpstr>Manipulating Granularity: Pivot </vt:lpstr>
      <vt:lpstr>Manipulating Granularity: Pivot </vt:lpstr>
      <vt:lpstr>Manipulating Granularity: Pivot </vt:lpstr>
      <vt:lpstr>Manipulating Granularity: Pivot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Duncan Callaway</dc:creator>
  <cp:lastModifiedBy>Duncan Callaway</cp:lastModifiedBy>
  <cp:revision>22</cp:revision>
  <dcterms:created xsi:type="dcterms:W3CDTF">2022-09-07T21:56:30Z</dcterms:created>
  <dcterms:modified xsi:type="dcterms:W3CDTF">2025-09-11T16:41:58Z</dcterms:modified>
</cp:coreProperties>
</file>