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Helvetica Neue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54B920-21C8-4ED3-86D6-F20F524D3ACA}">
  <a:tblStyle styleId="{FE54B920-21C8-4ED3-86D6-F20F524D3A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HelveticaNeue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27135913f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27135913f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2a8136e7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2a8136e7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Insurance premiums, AGE, $ above avg direct cost expenditure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2a8136e7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102a8136e7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Add benefits to each step to be more clear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Insights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ERP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What are the future opportunities at the end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cf958f399b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cf958f399b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outcome, growth, and increased house accessibility figures (KPI’s) frontloaded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41% of Canadians would like have video visits with their health care provider but just 4% of family physicians offer this option.2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cf958f399b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cf958f399b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2a8136e7e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2a8136e7e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f958f399b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cf958f399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2a8136e7e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02a8136e7e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2a8136e7e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2a8136e7e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2a8136e7e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2a8136e7e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2a8136e7e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02a8136e7e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a7e08153d_0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a7e08153d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Statistic: 41% of Canadians would like have video visits with their health care provider but just 4% of family physicians offer this option.2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cf958f39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cf958f39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cf958f399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cf958f399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27135913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27135913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2a8136e7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2a8136e7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outcome, growth, and increased house accessibility figures (KPI’s) frontloaded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41% of Canadians would like have video visits with their health care provider but just 4% of family physicians offer this option.2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2a8136e7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2a8136e7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outcome, growth, and increased house accessibility figures (KPI’s) frontloaded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41% of Canadians would like have video visits with their health care provider but just 4% of family physicians offer this option.2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2a8136e7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2a8136e7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outcome, growth, and increased house accessibility figures (KPI’s) frontloaded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41% of Canadians would like have video visits with their health care provider but just 4% of family physicians offer this option.2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2a8136e7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2a8136e7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2a8136e7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2a8136e7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2a8136e7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2a8136e7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py and image">
  <p:cSld name="Copy and imag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29841" y="439341"/>
            <a:ext cx="69642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Font typeface="Impact"/>
              <a:buNone/>
              <a:defRPr sz="4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/>
          <p:nvPr>
            <p:ph idx="2" type="pic"/>
          </p:nvPr>
        </p:nvSpPr>
        <p:spPr>
          <a:xfrm>
            <a:off x="3887391" y="1170878"/>
            <a:ext cx="4629000" cy="3225000"/>
          </a:xfrm>
          <a:prstGeom prst="rect">
            <a:avLst/>
          </a:prstGeom>
          <a:noFill/>
          <a:ln>
            <a:noFill/>
          </a:ln>
        </p:spPr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28650" y="1170878"/>
            <a:ext cx="29493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4585A"/>
              </a:buClr>
              <a:buSzPts val="2100"/>
              <a:buFont typeface="Arial"/>
              <a:buNone/>
              <a:defRPr b="0" sz="2100">
                <a:latin typeface="Times"/>
                <a:ea typeface="Times"/>
                <a:cs typeface="Times"/>
                <a:sym typeface="Time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585A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585A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585A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585A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1247950" y="64025"/>
            <a:ext cx="84987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1247950" y="11197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624858" y="48156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3" name="Google Shape;73;p13"/>
          <p:cNvGraphicFramePr/>
          <p:nvPr/>
        </p:nvGraphicFramePr>
        <p:xfrm>
          <a:off x="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{FE54B920-21C8-4ED3-86D6-F20F524D3ACA}</a:tableStyleId>
              </a:tblPr>
              <a:tblGrid>
                <a:gridCol w="1175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Overview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Analysis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Recommendation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Implementation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4" name="Google Shape;74;p13"/>
          <p:cNvCxnSpPr/>
          <p:nvPr/>
        </p:nvCxnSpPr>
        <p:spPr>
          <a:xfrm>
            <a:off x="1175125" y="-48900"/>
            <a:ext cx="0" cy="52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3"/>
          <p:cNvSpPr/>
          <p:nvPr/>
        </p:nvSpPr>
        <p:spPr>
          <a:xfrm rot="-5400000">
            <a:off x="5045650" y="-3128975"/>
            <a:ext cx="95400" cy="7843200"/>
          </a:xfrm>
          <a:prstGeom prst="rect">
            <a:avLst/>
          </a:prstGeom>
          <a:gradFill>
            <a:gsLst>
              <a:gs pos="0">
                <a:srgbClr val="0B5394"/>
              </a:gs>
              <a:gs pos="100000">
                <a:srgbClr val="FFD966"/>
              </a:gs>
              <a:gs pos="100000">
                <a:srgbClr val="6AA84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" name="Google Shape;76;p13"/>
          <p:cNvCxnSpPr/>
          <p:nvPr/>
        </p:nvCxnSpPr>
        <p:spPr>
          <a:xfrm flipH="1">
            <a:off x="1179758" y="4860017"/>
            <a:ext cx="79938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3"/>
          <p:cNvSpPr txBox="1"/>
          <p:nvPr/>
        </p:nvSpPr>
        <p:spPr>
          <a:xfrm>
            <a:off x="1247950" y="4912350"/>
            <a:ext cx="76578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18275" y="64025"/>
            <a:ext cx="84987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1247950" y="11197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624858" y="48156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4"/>
          <p:cNvSpPr/>
          <p:nvPr/>
        </p:nvSpPr>
        <p:spPr>
          <a:xfrm rot="-5400000">
            <a:off x="4092175" y="-3173375"/>
            <a:ext cx="95400" cy="7843200"/>
          </a:xfrm>
          <a:prstGeom prst="rect">
            <a:avLst/>
          </a:prstGeom>
          <a:gradFill>
            <a:gsLst>
              <a:gs pos="0">
                <a:srgbClr val="0B5394"/>
              </a:gs>
              <a:gs pos="100000">
                <a:srgbClr val="FFD966"/>
              </a:gs>
              <a:gs pos="100000">
                <a:srgbClr val="6AA84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3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1247950" y="64025"/>
            <a:ext cx="84987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1247950" y="11197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624858" y="48156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7" name="Google Shape;87;p15"/>
          <p:cNvGraphicFramePr/>
          <p:nvPr/>
        </p:nvGraphicFramePr>
        <p:xfrm>
          <a:off x="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{FE54B920-21C8-4ED3-86D6-F20F524D3ACA}</a:tableStyleId>
              </a:tblPr>
              <a:tblGrid>
                <a:gridCol w="1175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Overview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Analysis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Recommendation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Implementation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</a:tr>
            </a:tbl>
          </a:graphicData>
        </a:graphic>
      </p:graphicFrame>
      <p:cxnSp>
        <p:nvCxnSpPr>
          <p:cNvPr id="88" name="Google Shape;88;p15"/>
          <p:cNvCxnSpPr/>
          <p:nvPr/>
        </p:nvCxnSpPr>
        <p:spPr>
          <a:xfrm>
            <a:off x="1175125" y="-48900"/>
            <a:ext cx="0" cy="52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5"/>
          <p:cNvSpPr/>
          <p:nvPr/>
        </p:nvSpPr>
        <p:spPr>
          <a:xfrm rot="-5400000">
            <a:off x="5045650" y="-3128975"/>
            <a:ext cx="95400" cy="7843200"/>
          </a:xfrm>
          <a:prstGeom prst="rect">
            <a:avLst/>
          </a:prstGeom>
          <a:gradFill>
            <a:gsLst>
              <a:gs pos="0">
                <a:srgbClr val="0B5394"/>
              </a:gs>
              <a:gs pos="100000">
                <a:srgbClr val="FFD966"/>
              </a:gs>
              <a:gs pos="100000">
                <a:srgbClr val="6AA84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5"/>
          <p:cNvCxnSpPr/>
          <p:nvPr/>
        </p:nvCxnSpPr>
        <p:spPr>
          <a:xfrm flipH="1">
            <a:off x="1179758" y="4860017"/>
            <a:ext cx="79938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5"/>
          <p:cNvSpPr txBox="1"/>
          <p:nvPr/>
        </p:nvSpPr>
        <p:spPr>
          <a:xfrm>
            <a:off x="1247950" y="4912350"/>
            <a:ext cx="76578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572575" y="4757275"/>
            <a:ext cx="461100" cy="223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159300" y="157250"/>
            <a:ext cx="8520600" cy="497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Helvetica Neue"/>
              <a:buNone/>
              <a:defRPr sz="2400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Helvetica Neue"/>
              <a:buNone/>
              <a:defRPr sz="2800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Helvetica Neue"/>
              <a:buNone/>
              <a:defRPr sz="2800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Helvetica Neue"/>
              <a:buNone/>
              <a:defRPr sz="2800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Helvetica Neue"/>
              <a:buNone/>
              <a:defRPr sz="2800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Helvetica Neue"/>
              <a:buNone/>
              <a:defRPr sz="2800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Helvetica Neue"/>
              <a:buNone/>
              <a:defRPr sz="2800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Helvetica Neue"/>
              <a:buNone/>
              <a:defRPr sz="2800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Helvetica Neue"/>
              <a:buNone/>
              <a:defRPr sz="2800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159300" y="782500"/>
            <a:ext cx="8755200" cy="4014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Helvetica Neue"/>
              <a:buChar char="•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Helvetica Neue"/>
              <a:buChar char="•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Helvetica Neue"/>
              <a:buChar char="•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Helvetica Neue"/>
              <a:buChar char="•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Helvetica Neue"/>
              <a:buChar char="•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Helvetica Neue"/>
              <a:buChar char="•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Helvetica Neue"/>
              <a:buChar char="•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Helvetica Neue"/>
              <a:buChar char="•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000"/>
              <a:buFont typeface="Helvetica Neue"/>
              <a:buChar char="•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6" name="Google Shape;96;p16"/>
          <p:cNvSpPr/>
          <p:nvPr/>
        </p:nvSpPr>
        <p:spPr>
          <a:xfrm>
            <a:off x="-5100" y="5056975"/>
            <a:ext cx="9149100" cy="921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-80306" y="1438275"/>
            <a:ext cx="85956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4585A"/>
              </a:buClr>
              <a:buSzPts val="2100"/>
              <a:buFont typeface="Times"/>
              <a:buChar char="•"/>
              <a:defRPr b="0">
                <a:solidFill>
                  <a:srgbClr val="54585A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585A"/>
              </a:buClr>
              <a:buSzPts val="1800"/>
              <a:buFont typeface="Times"/>
              <a:buChar char="•"/>
              <a:defRPr b="0">
                <a:solidFill>
                  <a:srgbClr val="54585A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585A"/>
              </a:buClr>
              <a:buSzPts val="1500"/>
              <a:buFont typeface="Times"/>
              <a:buChar char="•"/>
              <a:defRPr b="0">
                <a:solidFill>
                  <a:srgbClr val="54585A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585A"/>
              </a:buClr>
              <a:buSzPts val="1400"/>
              <a:buFont typeface="Times"/>
              <a:buChar char="•"/>
              <a:defRPr b="0">
                <a:solidFill>
                  <a:srgbClr val="54585A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585A"/>
              </a:buClr>
              <a:buSzPts val="1400"/>
              <a:buFont typeface="Times"/>
              <a:buChar char="•"/>
              <a:defRPr b="0">
                <a:solidFill>
                  <a:srgbClr val="54585A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List">
  <p:cSld name="Number Lis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-80306" y="1438275"/>
            <a:ext cx="85956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4585A"/>
              </a:buClr>
              <a:buSzPts val="2100"/>
              <a:buFont typeface="Calibri"/>
              <a:buAutoNum type="arabicPeriod"/>
              <a:defRPr b="0">
                <a:solidFill>
                  <a:srgbClr val="54585A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585A"/>
              </a:buClr>
              <a:buSzPts val="1800"/>
              <a:buFont typeface="Calibri"/>
              <a:buAutoNum type="arabicPeriod"/>
              <a:defRPr b="0">
                <a:solidFill>
                  <a:srgbClr val="54585A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585A"/>
              </a:buClr>
              <a:buSzPts val="1500"/>
              <a:buFont typeface="Calibri"/>
              <a:buAutoNum type="arabicPeriod"/>
              <a:defRPr b="0">
                <a:solidFill>
                  <a:srgbClr val="54585A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585A"/>
              </a:buClr>
              <a:buSzPts val="1400"/>
              <a:buFont typeface="Calibri"/>
              <a:buAutoNum type="arabicPeriod"/>
              <a:defRPr b="0">
                <a:solidFill>
                  <a:srgbClr val="54585A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585A"/>
              </a:buClr>
              <a:buSzPts val="1400"/>
              <a:buFont typeface="Calibri"/>
              <a:buAutoNum type="arabicPeriod"/>
              <a:defRPr b="0">
                <a:solidFill>
                  <a:srgbClr val="54585A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629841" y="757238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Font typeface="Impact"/>
              <a:buNone/>
              <a:defRPr sz="4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4585A"/>
              </a:buClr>
              <a:buSzPts val="2400"/>
              <a:buNone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585A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585A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585A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585A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28650" y="2206229"/>
            <a:ext cx="16680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4585A"/>
              </a:buClr>
              <a:buSzPts val="2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585A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585A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585A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585A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29841" y="757238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Impact"/>
              <a:buNone/>
              <a:defRPr sz="4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4585A"/>
              </a:buClr>
              <a:buSzPts val="2400"/>
              <a:buNone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585A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585A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585A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585A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28650" y="2206229"/>
            <a:ext cx="16680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4585A"/>
              </a:buClr>
              <a:buSzPts val="2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585A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585A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585A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585A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nly">
  <p:cSld name="Text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mpact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628650" y="1443850"/>
            <a:ext cx="78867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4585A"/>
              </a:buClr>
              <a:buSzPts val="2100"/>
              <a:buFont typeface="Arial"/>
              <a:buNone/>
              <a:defRPr b="0">
                <a:solidFill>
                  <a:srgbClr val="54585A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C0032"/>
              </a:buClr>
              <a:buSzPts val="1800"/>
              <a:buFont typeface="Arial"/>
              <a:buNone/>
              <a:defRPr>
                <a:solidFill>
                  <a:srgbClr val="DC003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C0032"/>
              </a:buClr>
              <a:buSzPts val="1500"/>
              <a:buFont typeface="Arial"/>
              <a:buNone/>
              <a:defRPr>
                <a:solidFill>
                  <a:srgbClr val="DC003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C0032"/>
              </a:buClr>
              <a:buSzPts val="1400"/>
              <a:buFont typeface="Arial"/>
              <a:buNone/>
              <a:defRPr>
                <a:solidFill>
                  <a:srgbClr val="DC003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C0032"/>
              </a:buClr>
              <a:buSzPts val="1400"/>
              <a:buFont typeface="Arial"/>
              <a:buNone/>
              <a:defRPr>
                <a:solidFill>
                  <a:srgbClr val="DC003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/SINGLE PHRASE">
  <p:cSld name="QUOTE/SINGLE PHRAS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628650" y="207466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Google Shape;58;p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4585A"/>
              </a:buClr>
              <a:buSzPts val="2100"/>
              <a:buFont typeface="Helvetica Neue"/>
              <a:buChar char="•"/>
              <a:defRPr b="1" i="0" sz="2100" u="none" cap="none" strike="noStrike">
                <a:solidFill>
                  <a:srgbClr val="54585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585A"/>
              </a:buClr>
              <a:buSzPts val="1800"/>
              <a:buFont typeface="Helvetica Neue"/>
              <a:buChar char="•"/>
              <a:defRPr i="0" sz="1800" u="none" cap="none" strike="noStrike">
                <a:solidFill>
                  <a:srgbClr val="54585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585A"/>
              </a:buClr>
              <a:buSzPts val="1500"/>
              <a:buFont typeface="Helvetica Neue"/>
              <a:buChar char="•"/>
              <a:defRPr i="0" sz="1500" u="none" cap="none" strike="noStrike">
                <a:solidFill>
                  <a:srgbClr val="54585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585A"/>
              </a:buClr>
              <a:buSzPts val="1400"/>
              <a:buFont typeface="Helvetica Neue"/>
              <a:buChar char="•"/>
              <a:defRPr i="0" sz="1400" u="none" cap="none" strike="noStrike">
                <a:solidFill>
                  <a:srgbClr val="54585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585A"/>
              </a:buClr>
              <a:buSzPts val="1400"/>
              <a:buFont typeface="Helvetica Neue"/>
              <a:buChar char="•"/>
              <a:defRPr i="0" sz="1400" u="none" cap="none" strike="noStrike">
                <a:solidFill>
                  <a:srgbClr val="54585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•"/>
              <a:defRPr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•"/>
              <a:defRPr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•"/>
              <a:defRPr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•"/>
              <a:defRPr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 amt="18000"/>
          </a:blip>
          <a:srcRect b="5997" l="0" r="0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>
            <p:ph type="title"/>
          </p:nvPr>
        </p:nvSpPr>
        <p:spPr>
          <a:xfrm>
            <a:off x="420575" y="402450"/>
            <a:ext cx="7688700" cy="535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Meta Visit</a:t>
            </a:r>
            <a:endParaRPr b="1"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420575" y="3677000"/>
            <a:ext cx="6106200" cy="1238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Valens Solutions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Presented by Nathan Castle, Marco Ling, Dawu Liu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November 20th, 2021</a:t>
            </a:r>
            <a:endParaRPr sz="1600"/>
          </a:p>
        </p:txBody>
      </p:sp>
      <p:sp>
        <p:nvSpPr>
          <p:cNvPr id="104" name="Google Shape;104;p17"/>
          <p:cNvSpPr txBox="1"/>
          <p:nvPr/>
        </p:nvSpPr>
        <p:spPr>
          <a:xfrm>
            <a:off x="420575" y="1993375"/>
            <a:ext cx="68061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4585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“Those who initiate change will have a better opportunity to manage what is inevitable” - William Pollard</a:t>
            </a:r>
            <a:endParaRPr b="1" sz="1600">
              <a:solidFill>
                <a:srgbClr val="5458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6" name="Google Shape;216;p26"/>
          <p:cNvCxnSpPr/>
          <p:nvPr/>
        </p:nvCxnSpPr>
        <p:spPr>
          <a:xfrm flipH="1" rot="10800000">
            <a:off x="357050" y="872850"/>
            <a:ext cx="8009400" cy="2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6"/>
          <p:cNvSpPr txBox="1"/>
          <p:nvPr/>
        </p:nvSpPr>
        <p:spPr>
          <a:xfrm>
            <a:off x="280775" y="331450"/>
            <a:ext cx="783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A closer look: </a:t>
            </a: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Who are our power users?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p26"/>
          <p:cNvSpPr txBox="1"/>
          <p:nvPr/>
        </p:nvSpPr>
        <p:spPr>
          <a:xfrm>
            <a:off x="357050" y="1054763"/>
            <a:ext cx="8096400" cy="400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FSA Geodemographics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357050" y="2932500"/>
            <a:ext cx="7831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Helvetica Neue"/>
                <a:ea typeface="Helvetica Neue"/>
                <a:cs typeface="Helvetica Neue"/>
                <a:sym typeface="Helvetica Neue"/>
              </a:rPr>
              <a:t>Additional Considerations</a:t>
            </a:r>
            <a:endParaRPr b="1"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20" name="Google Shape;220;p26"/>
          <p:cNvCxnSpPr/>
          <p:nvPr/>
        </p:nvCxnSpPr>
        <p:spPr>
          <a:xfrm flipH="1" rot="10800000">
            <a:off x="400550" y="3486600"/>
            <a:ext cx="8009400" cy="2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6"/>
          <p:cNvSpPr txBox="1"/>
          <p:nvPr/>
        </p:nvSpPr>
        <p:spPr>
          <a:xfrm>
            <a:off x="400550" y="3651338"/>
            <a:ext cx="8096400" cy="400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Post Pandemic Adoption</a:t>
            </a:r>
            <a:endParaRPr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400550" y="4114513"/>
            <a:ext cx="8096400" cy="400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Shortage of Specialists in Remote BC Areas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400550" y="4590913"/>
            <a:ext cx="8096400" cy="400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 of Country Users</a:t>
            </a:r>
            <a:endParaRPr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p26"/>
          <p:cNvSpPr/>
          <p:nvPr/>
        </p:nvSpPr>
        <p:spPr>
          <a:xfrm>
            <a:off x="400550" y="1574025"/>
            <a:ext cx="2595000" cy="55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Helvetica Neue"/>
                <a:ea typeface="Helvetica Neue"/>
                <a:cs typeface="Helvetica Neue"/>
                <a:sym typeface="Helvetica Neue"/>
              </a:rPr>
              <a:t>Insurance Premium Spending</a:t>
            </a:r>
            <a:endParaRPr i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5" name="Google Shape;225;p26"/>
          <p:cNvSpPr/>
          <p:nvPr/>
        </p:nvSpPr>
        <p:spPr>
          <a:xfrm>
            <a:off x="400550" y="2253263"/>
            <a:ext cx="2595000" cy="55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Helvetica Neue"/>
                <a:ea typeface="Helvetica Neue"/>
                <a:cs typeface="Helvetica Neue"/>
                <a:sym typeface="Helvetica Neue"/>
              </a:rPr>
              <a:t>Key </a:t>
            </a:r>
            <a:r>
              <a:rPr i="1" lang="en">
                <a:latin typeface="Helvetica Neue"/>
                <a:ea typeface="Helvetica Neue"/>
                <a:cs typeface="Helvetica Neue"/>
                <a:sym typeface="Helvetica Neue"/>
              </a:rPr>
              <a:t>Age Groups</a:t>
            </a:r>
            <a:endParaRPr i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6" name="Google Shape;226;p26"/>
          <p:cNvSpPr/>
          <p:nvPr/>
        </p:nvSpPr>
        <p:spPr>
          <a:xfrm>
            <a:off x="3791575" y="1574025"/>
            <a:ext cx="4618500" cy="55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Helvetica Neue"/>
                <a:ea typeface="Helvetica Neue"/>
                <a:cs typeface="Helvetica Neue"/>
                <a:sym typeface="Helvetica Neue"/>
              </a:rPr>
              <a:t>Direct Health Cost Spending - Self Reported Spending</a:t>
            </a:r>
            <a:endParaRPr i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7" name="Google Shape;227;p26"/>
          <p:cNvSpPr/>
          <p:nvPr/>
        </p:nvSpPr>
        <p:spPr>
          <a:xfrm>
            <a:off x="3786550" y="2276125"/>
            <a:ext cx="2196000" cy="554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30 - 59</a:t>
            </a:r>
            <a:endParaRPr b="1" i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6246800" y="2276125"/>
            <a:ext cx="2196000" cy="5541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75+</a:t>
            </a:r>
            <a:endParaRPr b="1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222225" y="127250"/>
            <a:ext cx="77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/>
              <a:t>Next Steps</a:t>
            </a:r>
            <a:endParaRPr b="1" sz="2400"/>
          </a:p>
        </p:txBody>
      </p:sp>
      <p:sp>
        <p:nvSpPr>
          <p:cNvPr id="234" name="Google Shape;234;p27"/>
          <p:cNvSpPr txBox="1"/>
          <p:nvPr>
            <p:ph idx="12" type="sldNum"/>
          </p:nvPr>
        </p:nvSpPr>
        <p:spPr>
          <a:xfrm>
            <a:off x="7710458" y="4815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27"/>
          <p:cNvSpPr txBox="1"/>
          <p:nvPr/>
        </p:nvSpPr>
        <p:spPr>
          <a:xfrm>
            <a:off x="1841550" y="2094295"/>
            <a:ext cx="187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rPr>
              <a:t>Refine target segments, hotspots, customer profile</a:t>
            </a:r>
            <a:endParaRPr b="0" i="0" sz="1200" u="none" cap="none" strike="noStrike">
              <a:solidFill>
                <a:srgbClr val="2632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632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1866088" y="1560399"/>
            <a:ext cx="18240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rPr>
              <a:t>Plan Marketing Campaign</a:t>
            </a:r>
            <a:endParaRPr b="1" i="0" sz="1600" u="none" cap="none" strike="noStrike">
              <a:solidFill>
                <a:srgbClr val="2632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7"/>
          <p:cNvSpPr txBox="1"/>
          <p:nvPr/>
        </p:nvSpPr>
        <p:spPr>
          <a:xfrm>
            <a:off x="345550" y="2798750"/>
            <a:ext cx="1620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rPr>
              <a:t>Predictive Model</a:t>
            </a:r>
            <a:endParaRPr b="1" i="0" sz="1600" u="none" cap="none" strike="noStrike">
              <a:solidFill>
                <a:srgbClr val="2632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327215" y="3146796"/>
            <a:ext cx="16209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rPr>
              <a:t>Leverage best  model with highest capture rate for power users</a:t>
            </a:r>
            <a:endParaRPr b="0" i="0" sz="1200" u="none" cap="none" strike="noStrike">
              <a:solidFill>
                <a:srgbClr val="2632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632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7"/>
          <p:cNvSpPr txBox="1"/>
          <p:nvPr/>
        </p:nvSpPr>
        <p:spPr>
          <a:xfrm>
            <a:off x="5307426" y="1547300"/>
            <a:ext cx="2555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rPr>
              <a:t>Analyze Results</a:t>
            </a:r>
            <a:endParaRPr b="1" i="0" sz="1800" u="none" cap="none" strike="noStrike">
              <a:solidFill>
                <a:srgbClr val="2632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7"/>
          <p:cNvSpPr txBox="1"/>
          <p:nvPr/>
        </p:nvSpPr>
        <p:spPr>
          <a:xfrm>
            <a:off x="5352400" y="1894550"/>
            <a:ext cx="18240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rPr>
              <a:t>Revisit capture rates and identify targeting strategy improvements</a:t>
            </a:r>
            <a:endParaRPr b="0" i="0" sz="1400" u="none" cap="none" strike="noStrike">
              <a:solidFill>
                <a:srgbClr val="2632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7"/>
          <p:cNvSpPr txBox="1"/>
          <p:nvPr/>
        </p:nvSpPr>
        <p:spPr>
          <a:xfrm>
            <a:off x="3631900" y="2798750"/>
            <a:ext cx="2067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rPr>
              <a:t>Attract New Power Users</a:t>
            </a:r>
            <a:endParaRPr b="1" i="0" sz="1600" u="none" cap="none" strike="noStrike">
              <a:solidFill>
                <a:srgbClr val="2632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7"/>
          <p:cNvSpPr txBox="1"/>
          <p:nvPr/>
        </p:nvSpPr>
        <p:spPr>
          <a:xfrm>
            <a:off x="3631900" y="3390875"/>
            <a:ext cx="1824000" cy="14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ads, physical advertisements, SMS and email marketing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Additional:</a:t>
            </a:r>
            <a:r>
              <a:rPr b="1" i="0" lang="en" sz="1200" u="none" cap="none" strike="noStrik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Personalize and Empower MV Website</a:t>
            </a:r>
            <a:endParaRPr b="0" i="0" sz="1200" u="none" cap="none" strike="noStrike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509536" y="1336700"/>
            <a:ext cx="1293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In 1 Month</a:t>
            </a:r>
            <a:endParaRPr b="1" i="0" sz="1800" u="none" cap="none" strike="noStrik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1980149" y="3863400"/>
            <a:ext cx="1443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1" lang="en" sz="18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3 Months</a:t>
            </a:r>
            <a:endParaRPr b="1" i="0" sz="1800" u="none" cap="none" strike="noStrik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7"/>
          <p:cNvSpPr txBox="1"/>
          <p:nvPr/>
        </p:nvSpPr>
        <p:spPr>
          <a:xfrm>
            <a:off x="3554200" y="1336700"/>
            <a:ext cx="1824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5 Month Range</a:t>
            </a:r>
            <a:endParaRPr b="1" i="0" sz="1800" u="none" cap="none" strike="noStrik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7"/>
          <p:cNvSpPr txBox="1"/>
          <p:nvPr/>
        </p:nvSpPr>
        <p:spPr>
          <a:xfrm>
            <a:off x="5587465" y="3939608"/>
            <a:ext cx="1188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8 Month Onwards</a:t>
            </a:r>
            <a:endParaRPr b="1" i="0" sz="1800" u="none" cap="none" strike="noStrik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673682" y="1896926"/>
            <a:ext cx="964800" cy="943200"/>
          </a:xfrm>
          <a:prstGeom prst="octagon">
            <a:avLst>
              <a:gd fmla="val 29289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7"/>
          <p:cNvSpPr/>
          <p:nvPr/>
        </p:nvSpPr>
        <p:spPr>
          <a:xfrm>
            <a:off x="2220499" y="2870414"/>
            <a:ext cx="964800" cy="943200"/>
          </a:xfrm>
          <a:prstGeom prst="octagon">
            <a:avLst>
              <a:gd fmla="val 29289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p27"/>
          <p:cNvCxnSpPr>
            <a:stCxn id="247" idx="1"/>
            <a:endCxn id="248" idx="5"/>
          </p:cNvCxnSpPr>
          <p:nvPr/>
        </p:nvCxnSpPr>
        <p:spPr>
          <a:xfrm>
            <a:off x="1638482" y="2563872"/>
            <a:ext cx="582000" cy="582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50" name="Google Shape;25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179" y="2082746"/>
            <a:ext cx="657722" cy="643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9235" y="3020507"/>
            <a:ext cx="657722" cy="64308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7"/>
          <p:cNvSpPr/>
          <p:nvPr/>
        </p:nvSpPr>
        <p:spPr>
          <a:xfrm>
            <a:off x="3920814" y="1888064"/>
            <a:ext cx="964800" cy="943200"/>
          </a:xfrm>
          <a:prstGeom prst="octagon">
            <a:avLst>
              <a:gd fmla="val 29289" name="adj"/>
            </a:avLst>
          </a:prstGeom>
          <a:noFill/>
          <a:ln cap="flat" cmpd="sng" w="2857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74311" y="2038157"/>
            <a:ext cx="657722" cy="6430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27"/>
          <p:cNvCxnSpPr>
            <a:stCxn id="248" idx="0"/>
            <a:endCxn id="252" idx="4"/>
          </p:cNvCxnSpPr>
          <p:nvPr/>
        </p:nvCxnSpPr>
        <p:spPr>
          <a:xfrm flipH="1" rot="10800000">
            <a:off x="3185299" y="2555068"/>
            <a:ext cx="735600" cy="5916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5" name="Google Shape;255;p27"/>
          <p:cNvSpPr/>
          <p:nvPr/>
        </p:nvSpPr>
        <p:spPr>
          <a:xfrm>
            <a:off x="5699387" y="2870414"/>
            <a:ext cx="964800" cy="943200"/>
          </a:xfrm>
          <a:prstGeom prst="octagon">
            <a:avLst>
              <a:gd fmla="val 29289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27"/>
          <p:cNvCxnSpPr>
            <a:stCxn id="252" idx="1"/>
            <a:endCxn id="255" idx="5"/>
          </p:cNvCxnSpPr>
          <p:nvPr/>
        </p:nvCxnSpPr>
        <p:spPr>
          <a:xfrm>
            <a:off x="4885614" y="2555010"/>
            <a:ext cx="813900" cy="5916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57" name="Google Shape;257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52885" y="3043047"/>
            <a:ext cx="657722" cy="6430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27"/>
          <p:cNvCxnSpPr/>
          <p:nvPr/>
        </p:nvCxnSpPr>
        <p:spPr>
          <a:xfrm>
            <a:off x="6664164" y="3563711"/>
            <a:ext cx="788700" cy="3375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9" name="Google Shape;259;p27"/>
          <p:cNvCxnSpPr/>
          <p:nvPr/>
        </p:nvCxnSpPr>
        <p:spPr>
          <a:xfrm flipH="1" rot="10800000">
            <a:off x="6679764" y="2904111"/>
            <a:ext cx="773100" cy="2427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0" name="Google Shape;260;p27"/>
          <p:cNvSpPr txBox="1"/>
          <p:nvPr/>
        </p:nvSpPr>
        <p:spPr>
          <a:xfrm>
            <a:off x="7468476" y="2699400"/>
            <a:ext cx="2555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rPr>
              <a:t>Scale Metavisit </a:t>
            </a:r>
            <a:endParaRPr b="1" i="0" sz="1800" u="none" cap="none" strike="noStrike">
              <a:solidFill>
                <a:srgbClr val="2632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7"/>
          <p:cNvSpPr txBox="1"/>
          <p:nvPr/>
        </p:nvSpPr>
        <p:spPr>
          <a:xfrm>
            <a:off x="7392275" y="3613800"/>
            <a:ext cx="18240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rPr>
              <a:t>Revenue &amp; Social</a:t>
            </a:r>
            <a:endParaRPr b="1" sz="1800">
              <a:solidFill>
                <a:srgbClr val="2632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rPr>
              <a:t>Impact</a:t>
            </a:r>
            <a:endParaRPr b="1" sz="1800">
              <a:solidFill>
                <a:srgbClr val="2632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8"/>
          <p:cNvPicPr preferRelativeResize="0"/>
          <p:nvPr/>
        </p:nvPicPr>
        <p:blipFill>
          <a:blip r:embed="rId3">
            <a:alphaModFix amt="19000"/>
          </a:blip>
          <a:stretch>
            <a:fillRect/>
          </a:stretch>
        </p:blipFill>
        <p:spPr>
          <a:xfrm>
            <a:off x="0" y="9078"/>
            <a:ext cx="9144000" cy="512534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31538F">
                <a:alpha val="95000"/>
              </a:srgbClr>
            </a:outerShdw>
          </a:effectLst>
        </p:spPr>
      </p:pic>
      <p:sp>
        <p:nvSpPr>
          <p:cNvPr id="267" name="Google Shape;267;p28"/>
          <p:cNvSpPr/>
          <p:nvPr/>
        </p:nvSpPr>
        <p:spPr>
          <a:xfrm>
            <a:off x="0" y="1398550"/>
            <a:ext cx="9144000" cy="8700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Opportunity to serve ~370K British Columbians </a:t>
            </a:r>
            <a:endParaRPr b="1"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8" name="Google Shape;268;p28"/>
          <p:cNvSpPr/>
          <p:nvPr/>
        </p:nvSpPr>
        <p:spPr>
          <a:xfrm>
            <a:off x="0" y="3213650"/>
            <a:ext cx="9144000" cy="8700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Capture a portion of the Non-MSP Market Potential of ~$25M</a:t>
            </a:r>
            <a:endParaRPr b="1"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4373400" y="3962475"/>
            <a:ext cx="4770600" cy="652800"/>
          </a:xfrm>
          <a:prstGeom prst="parallelogram">
            <a:avLst>
              <a:gd fmla="val 2500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Long-Term Revenue Growth ~ $7M</a:t>
            </a:r>
            <a:endParaRPr b="1" sz="1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9"/>
          <p:cNvPicPr preferRelativeResize="0"/>
          <p:nvPr/>
        </p:nvPicPr>
        <p:blipFill rotWithShape="1">
          <a:blip r:embed="rId3">
            <a:alphaModFix amt="18000"/>
          </a:blip>
          <a:srcRect b="5997" l="0" r="0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9"/>
          <p:cNvSpPr txBox="1"/>
          <p:nvPr/>
        </p:nvSpPr>
        <p:spPr>
          <a:xfrm>
            <a:off x="2985200" y="2114825"/>
            <a:ext cx="680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54585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you.</a:t>
            </a:r>
            <a:endParaRPr b="1" sz="4000">
              <a:solidFill>
                <a:srgbClr val="5458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>
            <p:ph type="ctrTitle"/>
          </p:nvPr>
        </p:nvSpPr>
        <p:spPr>
          <a:xfrm>
            <a:off x="727950" y="1975100"/>
            <a:ext cx="7688100" cy="166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80">
                <a:solidFill>
                  <a:srgbClr val="FFFFFF"/>
                </a:solidFill>
              </a:rPr>
              <a:t>“Those who initiate change will have a better opportunity to manage what is inevitable”</a:t>
            </a:r>
            <a:endParaRPr sz="2680">
              <a:solidFill>
                <a:srgbClr val="FFFFFF"/>
              </a:solidFill>
            </a:endParaRPr>
          </a:p>
          <a:p>
            <a:pPr indent="-354329" lvl="0" marL="5486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80"/>
              <a:buChar char="-"/>
            </a:pPr>
            <a:r>
              <a:rPr lang="en" sz="1979">
                <a:solidFill>
                  <a:srgbClr val="FFFFFF"/>
                </a:solidFill>
              </a:rPr>
              <a:t>William Pollard</a:t>
            </a:r>
            <a:endParaRPr sz="1979">
              <a:solidFill>
                <a:srgbClr val="FFFFFF"/>
              </a:solidFill>
            </a:endParaRPr>
          </a:p>
        </p:txBody>
      </p:sp>
      <p:sp>
        <p:nvSpPr>
          <p:cNvPr id="281" name="Google Shape;281;p30"/>
          <p:cNvSpPr txBox="1"/>
          <p:nvPr/>
        </p:nvSpPr>
        <p:spPr>
          <a:xfrm>
            <a:off x="658050" y="362600"/>
            <a:ext cx="59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Appendix B: Power User % of Different Age Groups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2" name="Google Shape;2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25" y="762799"/>
            <a:ext cx="6976924" cy="41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/>
        </p:nvSpPr>
        <p:spPr>
          <a:xfrm>
            <a:off x="658050" y="362600"/>
            <a:ext cx="59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Appendix C: 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Power User % of Women gave birth within 5 years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8" name="Google Shape;2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575" y="827525"/>
            <a:ext cx="6861501" cy="407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 txBox="1"/>
          <p:nvPr>
            <p:ph type="ctrTitle"/>
          </p:nvPr>
        </p:nvSpPr>
        <p:spPr>
          <a:xfrm>
            <a:off x="727950" y="1975100"/>
            <a:ext cx="7688100" cy="166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80">
                <a:solidFill>
                  <a:srgbClr val="FFFFFF"/>
                </a:solidFill>
              </a:rPr>
              <a:t>“Those who initiate change will have a better opportunity to manage what is inevitable”</a:t>
            </a:r>
            <a:endParaRPr sz="2680">
              <a:solidFill>
                <a:srgbClr val="FFFFFF"/>
              </a:solidFill>
            </a:endParaRPr>
          </a:p>
          <a:p>
            <a:pPr indent="-354329" lvl="0" marL="5486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80"/>
              <a:buChar char="-"/>
            </a:pPr>
            <a:r>
              <a:rPr lang="en" sz="1979">
                <a:solidFill>
                  <a:srgbClr val="FFFFFF"/>
                </a:solidFill>
              </a:rPr>
              <a:t>William Pollard</a:t>
            </a:r>
            <a:endParaRPr sz="1979">
              <a:solidFill>
                <a:srgbClr val="FFFFFF"/>
              </a:solidFill>
            </a:endParaRPr>
          </a:p>
        </p:txBody>
      </p:sp>
      <p:sp>
        <p:nvSpPr>
          <p:cNvPr id="294" name="Google Shape;294;p32"/>
          <p:cNvSpPr txBox="1"/>
          <p:nvPr/>
        </p:nvSpPr>
        <p:spPr>
          <a:xfrm>
            <a:off x="658050" y="362600"/>
            <a:ext cx="59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Appendix D: Importance Plot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5" name="Google Shape;295;p32"/>
          <p:cNvPicPr preferRelativeResize="0"/>
          <p:nvPr/>
        </p:nvPicPr>
        <p:blipFill rotWithShape="1">
          <a:blip r:embed="rId3">
            <a:alphaModFix/>
          </a:blip>
          <a:srcRect b="46213" l="0" r="-9397" t="0"/>
          <a:stretch/>
        </p:blipFill>
        <p:spPr>
          <a:xfrm>
            <a:off x="0" y="685050"/>
            <a:ext cx="9939900" cy="407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/>
          <p:nvPr>
            <p:ph type="ctrTitle"/>
          </p:nvPr>
        </p:nvSpPr>
        <p:spPr>
          <a:xfrm>
            <a:off x="727950" y="1975100"/>
            <a:ext cx="7688100" cy="166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80">
                <a:solidFill>
                  <a:srgbClr val="FFFFFF"/>
                </a:solidFill>
              </a:rPr>
              <a:t>“Those who initiate change will have a better opportunity to manage what is inevitable”</a:t>
            </a:r>
            <a:endParaRPr sz="2680">
              <a:solidFill>
                <a:srgbClr val="FFFFFF"/>
              </a:solidFill>
            </a:endParaRPr>
          </a:p>
          <a:p>
            <a:pPr indent="-354329" lvl="0" marL="5486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80"/>
              <a:buChar char="-"/>
            </a:pPr>
            <a:r>
              <a:rPr lang="en" sz="1979">
                <a:solidFill>
                  <a:srgbClr val="FFFFFF"/>
                </a:solidFill>
              </a:rPr>
              <a:t>William Pollard</a:t>
            </a:r>
            <a:endParaRPr sz="1979">
              <a:solidFill>
                <a:srgbClr val="FFFFFF"/>
              </a:solidFill>
            </a:endParaRPr>
          </a:p>
        </p:txBody>
      </p:sp>
      <p:sp>
        <p:nvSpPr>
          <p:cNvPr id="301" name="Google Shape;301;p33"/>
          <p:cNvSpPr txBox="1"/>
          <p:nvPr/>
        </p:nvSpPr>
        <p:spPr>
          <a:xfrm>
            <a:off x="48450" y="57800"/>
            <a:ext cx="59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Appendix D: Digital Healthcare Roadmap</a:t>
            </a: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(PWC, 2020)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2" name="Google Shape;3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50" y="340800"/>
            <a:ext cx="7119716" cy="478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/>
          <p:nvPr>
            <p:ph type="ctrTitle"/>
          </p:nvPr>
        </p:nvSpPr>
        <p:spPr>
          <a:xfrm>
            <a:off x="727950" y="1975100"/>
            <a:ext cx="7688100" cy="166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80">
                <a:solidFill>
                  <a:srgbClr val="FFFFFF"/>
                </a:solidFill>
              </a:rPr>
              <a:t>“Those who initiate change will have a better opportunity to manage what is inevitable”</a:t>
            </a:r>
            <a:endParaRPr sz="2680">
              <a:solidFill>
                <a:srgbClr val="FFFFFF"/>
              </a:solidFill>
            </a:endParaRPr>
          </a:p>
          <a:p>
            <a:pPr indent="-354329" lvl="0" marL="5486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80"/>
              <a:buChar char="-"/>
            </a:pPr>
            <a:r>
              <a:rPr lang="en" sz="1979">
                <a:solidFill>
                  <a:srgbClr val="FFFFFF"/>
                </a:solidFill>
              </a:rPr>
              <a:t>William Pollard</a:t>
            </a:r>
            <a:endParaRPr sz="1979">
              <a:solidFill>
                <a:srgbClr val="FFFFFF"/>
              </a:solidFill>
            </a:endParaRPr>
          </a:p>
        </p:txBody>
      </p:sp>
      <p:sp>
        <p:nvSpPr>
          <p:cNvPr id="308" name="Google Shape;308;p34"/>
          <p:cNvSpPr txBox="1"/>
          <p:nvPr/>
        </p:nvSpPr>
        <p:spPr>
          <a:xfrm>
            <a:off x="658050" y="362600"/>
            <a:ext cx="59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Appendix E: Competitor Learnings (Maple)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9" name="Google Shape;3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063" y="1084775"/>
            <a:ext cx="7865876" cy="37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>
            <p:ph type="ctrTitle"/>
          </p:nvPr>
        </p:nvSpPr>
        <p:spPr>
          <a:xfrm>
            <a:off x="727950" y="1975100"/>
            <a:ext cx="7688100" cy="166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80">
                <a:solidFill>
                  <a:srgbClr val="FFFFFF"/>
                </a:solidFill>
              </a:rPr>
              <a:t>“Those who initiate change will have a better opportunity to manage what is inevitable”</a:t>
            </a:r>
            <a:endParaRPr sz="2680">
              <a:solidFill>
                <a:srgbClr val="FFFFFF"/>
              </a:solidFill>
            </a:endParaRPr>
          </a:p>
          <a:p>
            <a:pPr indent="-354329" lvl="0" marL="5486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80"/>
              <a:buChar char="-"/>
            </a:pPr>
            <a:r>
              <a:rPr lang="en" sz="1979">
                <a:solidFill>
                  <a:srgbClr val="FFFFFF"/>
                </a:solidFill>
              </a:rPr>
              <a:t>William Pollard</a:t>
            </a:r>
            <a:endParaRPr sz="1979">
              <a:solidFill>
                <a:srgbClr val="FFFFFF"/>
              </a:solidFill>
            </a:endParaRPr>
          </a:p>
        </p:txBody>
      </p:sp>
      <p:sp>
        <p:nvSpPr>
          <p:cNvPr id="315" name="Google Shape;315;p35"/>
          <p:cNvSpPr txBox="1"/>
          <p:nvPr/>
        </p:nvSpPr>
        <p:spPr>
          <a:xfrm>
            <a:off x="658050" y="362600"/>
            <a:ext cx="59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Appendix F: External BC Healthcare Statistics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16" name="Google Shape;3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425" y="1407175"/>
            <a:ext cx="7219550" cy="14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626297"/>
            <a:ext cx="8991598" cy="796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232550" y="163850"/>
            <a:ext cx="7688700" cy="535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Executive Summary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10" name="Google Shape;110;p18"/>
          <p:cNvGrpSpPr/>
          <p:nvPr/>
        </p:nvGrpSpPr>
        <p:grpSpPr>
          <a:xfrm>
            <a:off x="3136491" y="1380825"/>
            <a:ext cx="3350100" cy="3322309"/>
            <a:chOff x="3059233" y="1176519"/>
            <a:chExt cx="3350100" cy="3526493"/>
          </a:xfrm>
        </p:grpSpPr>
        <p:sp>
          <p:nvSpPr>
            <p:cNvPr id="111" name="Google Shape;111;p18"/>
            <p:cNvSpPr/>
            <p:nvPr/>
          </p:nvSpPr>
          <p:spPr>
            <a:xfrm>
              <a:off x="3059233" y="1176519"/>
              <a:ext cx="3350100" cy="1116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Bottlenecks of mainstream healthcare services (MSP vs. Non-MSP)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3059233" y="2381779"/>
              <a:ext cx="3350100" cy="1116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High investment demand and dependence in digital healthcare capabilities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3059233" y="3587012"/>
              <a:ext cx="3350100" cy="1116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Customer Demand for Virtual Healthcare and BC’s Technology Gap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18"/>
          <p:cNvSpPr/>
          <p:nvPr/>
        </p:nvSpPr>
        <p:spPr>
          <a:xfrm>
            <a:off x="7351275" y="1380814"/>
            <a:ext cx="1611000" cy="3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509175" y="1380800"/>
            <a:ext cx="2484000" cy="3322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an accurate predictive model to identify potential power users of MetaVisit’s digital healthcare platform 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-76200" y="890375"/>
            <a:ext cx="16110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Goal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2894825" y="872338"/>
            <a:ext cx="23280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Key Considerations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6152388" y="890500"/>
            <a:ext cx="16110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Impact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18"/>
          <p:cNvCxnSpPr/>
          <p:nvPr/>
        </p:nvCxnSpPr>
        <p:spPr>
          <a:xfrm flipH="1" rot="10800000">
            <a:off x="496900" y="1192225"/>
            <a:ext cx="2496000" cy="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8"/>
          <p:cNvCxnSpPr/>
          <p:nvPr/>
        </p:nvCxnSpPr>
        <p:spPr>
          <a:xfrm>
            <a:off x="3136500" y="1192325"/>
            <a:ext cx="3309600" cy="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8"/>
          <p:cNvCxnSpPr/>
          <p:nvPr/>
        </p:nvCxnSpPr>
        <p:spPr>
          <a:xfrm flipH="1" rot="10800000">
            <a:off x="6634175" y="1192225"/>
            <a:ext cx="2328000" cy="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" name="Google Shape;123;p18"/>
          <p:cNvGrpSpPr/>
          <p:nvPr/>
        </p:nvGrpSpPr>
        <p:grpSpPr>
          <a:xfrm>
            <a:off x="6629921" y="1381075"/>
            <a:ext cx="2332325" cy="3322309"/>
            <a:chOff x="2337913" y="1176533"/>
            <a:chExt cx="2332325" cy="3526493"/>
          </a:xfrm>
        </p:grpSpPr>
        <p:sp>
          <p:nvSpPr>
            <p:cNvPr id="124" name="Google Shape;124;p18"/>
            <p:cNvSpPr/>
            <p:nvPr/>
          </p:nvSpPr>
          <p:spPr>
            <a:xfrm>
              <a:off x="2337913" y="1176533"/>
              <a:ext cx="2332200" cy="1116000"/>
            </a:xfrm>
            <a:prstGeom prst="rect">
              <a:avLst/>
            </a:prstGeom>
            <a:solidFill>
              <a:schemeClr val="lt2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Health Empowerment and Increased Accessibility</a:t>
              </a:r>
              <a:endParaRPr sz="13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2338038" y="2381766"/>
              <a:ext cx="2332200" cy="1116000"/>
            </a:xfrm>
            <a:prstGeom prst="rect">
              <a:avLst/>
            </a:prstGeom>
            <a:solidFill>
              <a:schemeClr val="lt2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Company and Revenue Growth</a:t>
              </a:r>
              <a:endParaRPr sz="13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2338038" y="3587025"/>
              <a:ext cx="2332200" cy="1116000"/>
            </a:xfrm>
            <a:prstGeom prst="rect">
              <a:avLst/>
            </a:prstGeom>
            <a:solidFill>
              <a:schemeClr val="lt2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Marketing Campaign to Develop Strong Client Base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 txBox="1"/>
          <p:nvPr/>
        </p:nvSpPr>
        <p:spPr>
          <a:xfrm>
            <a:off x="658050" y="362600"/>
            <a:ext cx="59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Appendix G: Market Cap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3" name="Google Shape;3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5200"/>
            <a:ext cx="5543646" cy="407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/>
          <p:nvPr/>
        </p:nvSpPr>
        <p:spPr>
          <a:xfrm>
            <a:off x="658050" y="362600"/>
            <a:ext cx="59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Appendix G: Projected Revenue Growth With Marketing Campaign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9" name="Google Shape;329;p37"/>
          <p:cNvPicPr preferRelativeResize="0"/>
          <p:nvPr/>
        </p:nvPicPr>
        <p:blipFill rotWithShape="1">
          <a:blip r:embed="rId3">
            <a:alphaModFix/>
          </a:blip>
          <a:srcRect b="0" l="0" r="0" t="68113"/>
          <a:stretch/>
        </p:blipFill>
        <p:spPr>
          <a:xfrm>
            <a:off x="414825" y="1434574"/>
            <a:ext cx="8301051" cy="223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>
            <a:off x="267900" y="2215428"/>
            <a:ext cx="2664600" cy="954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32" name="Google Shape;132;p19"/>
          <p:cNvGrpSpPr/>
          <p:nvPr/>
        </p:nvGrpSpPr>
        <p:grpSpPr>
          <a:xfrm>
            <a:off x="3354300" y="629625"/>
            <a:ext cx="5325475" cy="1289346"/>
            <a:chOff x="3354300" y="780761"/>
            <a:chExt cx="5325475" cy="1404823"/>
          </a:xfrm>
        </p:grpSpPr>
        <p:sp>
          <p:nvSpPr>
            <p:cNvPr id="133" name="Google Shape;133;p19"/>
            <p:cNvSpPr/>
            <p:nvPr/>
          </p:nvSpPr>
          <p:spPr>
            <a:xfrm>
              <a:off x="3463075" y="1129584"/>
              <a:ext cx="5216700" cy="1056000"/>
            </a:xfrm>
            <a:prstGeom prst="rect">
              <a:avLst/>
            </a:prstGeom>
            <a:noFill/>
            <a:ln cap="flat" cmpd="sng" w="9525">
              <a:solidFill>
                <a:srgbClr val="53A0D8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Helvetica Neue"/>
                <a:buChar char="●"/>
              </a:pPr>
              <a:r>
                <a:rPr lang="en" sz="1200">
                  <a:latin typeface="Helvetica Neue"/>
                  <a:ea typeface="Helvetica Neue"/>
                  <a:cs typeface="Helvetica Neue"/>
                  <a:sym typeface="Helvetica Neue"/>
                </a:rPr>
                <a:t>Specifically aimed to target patients requiring Non-MSP services</a:t>
              </a:r>
              <a:endParaRPr sz="12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Helvetica Neue"/>
                <a:buChar char="●"/>
              </a:pPr>
              <a:r>
                <a:rPr lang="en" sz="1200">
                  <a:latin typeface="Helvetica Neue"/>
                  <a:ea typeface="Helvetica Neue"/>
                  <a:cs typeface="Helvetica Neue"/>
                  <a:sym typeface="Helvetica Neue"/>
                </a:rPr>
                <a:t>Derive power user characteristics</a:t>
              </a:r>
              <a:endParaRPr sz="12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" name="Google Shape;134;p19"/>
            <p:cNvSpPr txBox="1"/>
            <p:nvPr/>
          </p:nvSpPr>
          <p:spPr>
            <a:xfrm>
              <a:off x="3354300" y="780761"/>
              <a:ext cx="47973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7376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Create Predictive Model to Identify MV Power Users</a:t>
              </a:r>
              <a:endParaRPr b="1">
                <a:solidFill>
                  <a:srgbClr val="073763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35" name="Google Shape;135;p19"/>
          <p:cNvGrpSpPr/>
          <p:nvPr/>
        </p:nvGrpSpPr>
        <p:grpSpPr>
          <a:xfrm>
            <a:off x="3354300" y="1888475"/>
            <a:ext cx="5325475" cy="1289352"/>
            <a:chOff x="3354300" y="2170482"/>
            <a:chExt cx="5325475" cy="1404829"/>
          </a:xfrm>
        </p:grpSpPr>
        <p:sp>
          <p:nvSpPr>
            <p:cNvPr id="136" name="Google Shape;136;p19"/>
            <p:cNvSpPr/>
            <p:nvPr/>
          </p:nvSpPr>
          <p:spPr>
            <a:xfrm>
              <a:off x="3463075" y="2519310"/>
              <a:ext cx="5216700" cy="1056000"/>
            </a:xfrm>
            <a:prstGeom prst="rect">
              <a:avLst/>
            </a:prstGeom>
            <a:noFill/>
            <a:ln cap="flat" cmpd="sng" w="9525">
              <a:solidFill>
                <a:srgbClr val="53A0D8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Helvetica Neue"/>
                <a:buChar char="●"/>
              </a:pPr>
              <a:r>
                <a:rPr lang="en" sz="1200">
                  <a:latin typeface="Helvetica Neue"/>
                  <a:ea typeface="Helvetica Neue"/>
                  <a:cs typeface="Helvetica Neue"/>
                  <a:sym typeface="Helvetica Neue"/>
                </a:rPr>
                <a:t>Hone in on target segments and understand their needs</a:t>
              </a:r>
              <a:endParaRPr sz="12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Helvetica Neue"/>
                <a:buChar char="●"/>
              </a:pPr>
              <a:r>
                <a:rPr lang="en" sz="1200">
                  <a:latin typeface="Helvetica Neue"/>
                  <a:ea typeface="Helvetica Neue"/>
                  <a:cs typeface="Helvetica Neue"/>
                  <a:sym typeface="Helvetica Neue"/>
                </a:rPr>
                <a:t>Develop cost structures and marketing strategy/partnerships</a:t>
              </a:r>
              <a:endParaRPr sz="12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" name="Google Shape;137;p19"/>
            <p:cNvSpPr txBox="1"/>
            <p:nvPr/>
          </p:nvSpPr>
          <p:spPr>
            <a:xfrm>
              <a:off x="3354300" y="2170482"/>
              <a:ext cx="43998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7376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Refine Power User Profile to Target New Patients</a:t>
              </a:r>
              <a:endParaRPr b="1">
                <a:solidFill>
                  <a:srgbClr val="073763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38" name="Google Shape;138;p19"/>
          <p:cNvGrpSpPr/>
          <p:nvPr/>
        </p:nvGrpSpPr>
        <p:grpSpPr>
          <a:xfrm>
            <a:off x="3354300" y="3147325"/>
            <a:ext cx="5325475" cy="1289355"/>
            <a:chOff x="3354300" y="3523951"/>
            <a:chExt cx="5325475" cy="1404832"/>
          </a:xfrm>
        </p:grpSpPr>
        <p:sp>
          <p:nvSpPr>
            <p:cNvPr id="139" name="Google Shape;139;p19"/>
            <p:cNvSpPr/>
            <p:nvPr/>
          </p:nvSpPr>
          <p:spPr>
            <a:xfrm>
              <a:off x="3463075" y="3872784"/>
              <a:ext cx="5216700" cy="1056000"/>
            </a:xfrm>
            <a:prstGeom prst="rect">
              <a:avLst/>
            </a:prstGeom>
            <a:noFill/>
            <a:ln cap="flat" cmpd="sng" w="9525">
              <a:solidFill>
                <a:srgbClr val="53A0D8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Helvetica Neue"/>
                <a:buChar char="●"/>
              </a:pPr>
              <a:r>
                <a:rPr lang="en" sz="1200">
                  <a:latin typeface="Helvetica Neue"/>
                  <a:ea typeface="Helvetica Neue"/>
                  <a:cs typeface="Helvetica Neue"/>
                  <a:sym typeface="Helvetica Neue"/>
                </a:rPr>
                <a:t>Social media ads, </a:t>
              </a:r>
              <a:r>
                <a:rPr lang="en" sz="1200">
                  <a:latin typeface="Helvetica Neue"/>
                  <a:ea typeface="Helvetica Neue"/>
                  <a:cs typeface="Helvetica Neue"/>
                  <a:sym typeface="Helvetica Neue"/>
                </a:rPr>
                <a:t>partnership</a:t>
              </a:r>
              <a:r>
                <a:rPr lang="en" sz="1200">
                  <a:latin typeface="Helvetica Neue"/>
                  <a:ea typeface="Helvetica Neue"/>
                  <a:cs typeface="Helvetica Neue"/>
                  <a:sym typeface="Helvetica Neue"/>
                </a:rPr>
                <a:t> and </a:t>
              </a:r>
              <a:r>
                <a:rPr lang="en" sz="1200">
                  <a:latin typeface="Helvetica Neue"/>
                  <a:ea typeface="Helvetica Neue"/>
                  <a:cs typeface="Helvetica Neue"/>
                  <a:sym typeface="Helvetica Neue"/>
                </a:rPr>
                <a:t>transit</a:t>
              </a:r>
              <a:r>
                <a:rPr lang="en" sz="1200">
                  <a:latin typeface="Helvetica Neue"/>
                  <a:ea typeface="Helvetica Neue"/>
                  <a:cs typeface="Helvetica Neue"/>
                  <a:sym typeface="Helvetica Neue"/>
                </a:rPr>
                <a:t> route ads</a:t>
              </a:r>
              <a:endParaRPr sz="12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Helvetica Neue"/>
                <a:buChar char="●"/>
              </a:pPr>
              <a:r>
                <a:rPr lang="en" sz="1200">
                  <a:latin typeface="Helvetica Neue"/>
                  <a:ea typeface="Helvetica Neue"/>
                  <a:cs typeface="Helvetica Neue"/>
                  <a:sym typeface="Helvetica Neue"/>
                </a:rPr>
                <a:t>Analyze capture results and optimize and personalize  website</a:t>
              </a:r>
              <a:endParaRPr sz="12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" name="Google Shape;140;p19"/>
            <p:cNvSpPr txBox="1"/>
            <p:nvPr/>
          </p:nvSpPr>
          <p:spPr>
            <a:xfrm>
              <a:off x="3354300" y="3523951"/>
              <a:ext cx="51465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7376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Develop Actionable Marketing Campaign for MetaVisit</a:t>
              </a:r>
              <a:endParaRPr b="1">
                <a:solidFill>
                  <a:srgbClr val="073763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141" name="Google Shape;141;p19"/>
          <p:cNvCxnSpPr>
            <a:stCxn id="131" idx="3"/>
            <a:endCxn id="133" idx="1"/>
          </p:cNvCxnSpPr>
          <p:nvPr/>
        </p:nvCxnSpPr>
        <p:spPr>
          <a:xfrm flipH="1" rot="10800000">
            <a:off x="2932500" y="1434228"/>
            <a:ext cx="530700" cy="12582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rgbClr val="53A0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>
            <a:stCxn id="131" idx="3"/>
            <a:endCxn id="136" idx="1"/>
          </p:cNvCxnSpPr>
          <p:nvPr/>
        </p:nvCxnSpPr>
        <p:spPr>
          <a:xfrm>
            <a:off x="2932500" y="2692428"/>
            <a:ext cx="530700" cy="9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rgbClr val="53A0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>
            <a:stCxn id="131" idx="3"/>
            <a:endCxn id="139" idx="1"/>
          </p:cNvCxnSpPr>
          <p:nvPr/>
        </p:nvCxnSpPr>
        <p:spPr>
          <a:xfrm>
            <a:off x="2932500" y="2692428"/>
            <a:ext cx="530700" cy="12597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rgbClr val="53A0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572575" y="4757275"/>
            <a:ext cx="461100" cy="223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19"/>
          <p:cNvSpPr txBox="1"/>
          <p:nvPr>
            <p:ph type="title"/>
          </p:nvPr>
        </p:nvSpPr>
        <p:spPr>
          <a:xfrm>
            <a:off x="404950" y="2443725"/>
            <a:ext cx="8520600" cy="497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Objectives</a:t>
            </a:r>
            <a:endParaRPr b="1"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0"/>
          <p:cNvPicPr preferRelativeResize="0"/>
          <p:nvPr/>
        </p:nvPicPr>
        <p:blipFill>
          <a:blip r:embed="rId3">
            <a:alphaModFix amt="19000"/>
          </a:blip>
          <a:stretch>
            <a:fillRect/>
          </a:stretch>
        </p:blipFill>
        <p:spPr>
          <a:xfrm>
            <a:off x="0" y="9078"/>
            <a:ext cx="9144000" cy="512534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31538F">
                <a:alpha val="95000"/>
              </a:srgbClr>
            </a:outerShdw>
          </a:effectLst>
        </p:spPr>
      </p:pic>
      <p:sp>
        <p:nvSpPr>
          <p:cNvPr id="151" name="Google Shape;151;p20"/>
          <p:cNvSpPr/>
          <p:nvPr/>
        </p:nvSpPr>
        <p:spPr>
          <a:xfrm>
            <a:off x="0" y="1398550"/>
            <a:ext cx="9144000" cy="8700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Opportunity to serve ~370,000 </a:t>
            </a:r>
            <a:r>
              <a:rPr b="1"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British</a:t>
            </a:r>
            <a:r>
              <a:rPr b="1"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Columbians </a:t>
            </a:r>
            <a:endParaRPr b="1"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1"/>
          <p:cNvPicPr preferRelativeResize="0"/>
          <p:nvPr/>
        </p:nvPicPr>
        <p:blipFill>
          <a:blip r:embed="rId3">
            <a:alphaModFix amt="19000"/>
          </a:blip>
          <a:stretch>
            <a:fillRect/>
          </a:stretch>
        </p:blipFill>
        <p:spPr>
          <a:xfrm>
            <a:off x="0" y="9078"/>
            <a:ext cx="9144000" cy="512534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31538F">
                <a:alpha val="95000"/>
              </a:srgbClr>
            </a:outerShdw>
          </a:effectLst>
        </p:spPr>
      </p:pic>
      <p:sp>
        <p:nvSpPr>
          <p:cNvPr id="157" name="Google Shape;157;p21"/>
          <p:cNvSpPr/>
          <p:nvPr/>
        </p:nvSpPr>
        <p:spPr>
          <a:xfrm>
            <a:off x="0" y="1398550"/>
            <a:ext cx="9144000" cy="8700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Opportunity to serve ~370K British Columbians </a:t>
            </a:r>
            <a:endParaRPr b="1"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0" y="3213650"/>
            <a:ext cx="9144000" cy="8700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Capture a portion of the Non-MSP Market Potential of ~$25M</a:t>
            </a:r>
            <a:endParaRPr b="1"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2"/>
          <p:cNvPicPr preferRelativeResize="0"/>
          <p:nvPr/>
        </p:nvPicPr>
        <p:blipFill>
          <a:blip r:embed="rId3">
            <a:alphaModFix amt="19000"/>
          </a:blip>
          <a:stretch>
            <a:fillRect/>
          </a:stretch>
        </p:blipFill>
        <p:spPr>
          <a:xfrm>
            <a:off x="0" y="9078"/>
            <a:ext cx="9144000" cy="512534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31538F">
                <a:alpha val="95000"/>
              </a:srgbClr>
            </a:outerShdw>
          </a:effectLst>
        </p:spPr>
      </p:pic>
      <p:sp>
        <p:nvSpPr>
          <p:cNvPr id="164" name="Google Shape;164;p22"/>
          <p:cNvSpPr/>
          <p:nvPr/>
        </p:nvSpPr>
        <p:spPr>
          <a:xfrm>
            <a:off x="0" y="1398550"/>
            <a:ext cx="9144000" cy="8700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Opportunity to serve ~370K British Columbians </a:t>
            </a:r>
            <a:endParaRPr b="1"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0" y="3213650"/>
            <a:ext cx="9144000" cy="8700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Capture a portion of the Non-MSP Market Potential of ~$25M</a:t>
            </a:r>
            <a:endParaRPr b="1"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4373400" y="3962475"/>
            <a:ext cx="4770600" cy="652800"/>
          </a:xfrm>
          <a:prstGeom prst="parallelogram">
            <a:avLst>
              <a:gd fmla="val 2500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Long-Term Revenue Growth ~ $7M</a:t>
            </a:r>
            <a:endParaRPr b="1" sz="1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159300" y="157250"/>
            <a:ext cx="8520600" cy="497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and Random Forest</a:t>
            </a:r>
            <a:endParaRPr/>
          </a:p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159300" y="4217950"/>
            <a:ext cx="8432100" cy="53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Insight: </a:t>
            </a:r>
            <a:r>
              <a:rPr lang="en" sz="2200"/>
              <a:t>Predictive modelling aids in validating our dataset</a:t>
            </a:r>
            <a:endParaRPr sz="2200"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100" y="567175"/>
            <a:ext cx="5242027" cy="349662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/>
        </p:nvSpPr>
        <p:spPr>
          <a:xfrm>
            <a:off x="218825" y="4571975"/>
            <a:ext cx="68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Image link: https://gaussian37.github.io/ml-concept-RandomForest/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159300" y="183750"/>
            <a:ext cx="8520600" cy="497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Non-MSP Services</a:t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456425" y="782250"/>
            <a:ext cx="548700" cy="548700"/>
          </a:xfrm>
          <a:prstGeom prst="ellipse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B5394"/>
                </a:solidFill>
              </a:rPr>
              <a:t>1</a:t>
            </a:r>
            <a:endParaRPr b="1" sz="2200">
              <a:solidFill>
                <a:srgbClr val="0B5394"/>
              </a:solidFill>
            </a:endParaRPr>
          </a:p>
        </p:txBody>
      </p:sp>
      <p:sp>
        <p:nvSpPr>
          <p:cNvPr id="181" name="Google Shape;181;p24"/>
          <p:cNvSpPr/>
          <p:nvPr/>
        </p:nvSpPr>
        <p:spPr>
          <a:xfrm>
            <a:off x="1106375" y="681150"/>
            <a:ext cx="2510100" cy="7509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THERAPY AND COUNSELING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240900" y="1864725"/>
            <a:ext cx="548700" cy="548700"/>
          </a:xfrm>
          <a:prstGeom prst="ellipse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666666"/>
                </a:solidFill>
              </a:rPr>
              <a:t>2</a:t>
            </a:r>
            <a:endParaRPr b="1" sz="2200">
              <a:solidFill>
                <a:srgbClr val="666666"/>
              </a:solidFill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890850" y="1763625"/>
            <a:ext cx="2510100" cy="7509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PRENATAL SERVICES</a:t>
            </a:r>
            <a:endParaRPr sz="1200"/>
          </a:p>
        </p:txBody>
      </p:sp>
      <p:sp>
        <p:nvSpPr>
          <p:cNvPr id="184" name="Google Shape;184;p24"/>
          <p:cNvSpPr/>
          <p:nvPr/>
        </p:nvSpPr>
        <p:spPr>
          <a:xfrm>
            <a:off x="456425" y="2947200"/>
            <a:ext cx="548700" cy="548700"/>
          </a:xfrm>
          <a:prstGeom prst="ellipse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B5394"/>
                </a:solidFill>
              </a:rPr>
              <a:t>3</a:t>
            </a:r>
            <a:endParaRPr b="1" sz="2200">
              <a:solidFill>
                <a:srgbClr val="0B5394"/>
              </a:solidFill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1106375" y="2846100"/>
            <a:ext cx="2510100" cy="7509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PHYSIOTHERAPY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890850" y="3902050"/>
            <a:ext cx="2510100" cy="7509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NON-REFERRAL DIETICIANS</a:t>
            </a:r>
            <a:endParaRPr sz="1200"/>
          </a:p>
        </p:txBody>
      </p:sp>
      <p:sp>
        <p:nvSpPr>
          <p:cNvPr id="187" name="Google Shape;187;p24"/>
          <p:cNvSpPr/>
          <p:nvPr/>
        </p:nvSpPr>
        <p:spPr>
          <a:xfrm>
            <a:off x="240900" y="3953475"/>
            <a:ext cx="548700" cy="548700"/>
          </a:xfrm>
          <a:prstGeom prst="ellipse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666666"/>
                </a:solidFill>
              </a:rPr>
              <a:t>4</a:t>
            </a:r>
            <a:endParaRPr b="1" sz="2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159300" y="183750"/>
            <a:ext cx="8520600" cy="497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Non-MSP Services</a:t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456425" y="782250"/>
            <a:ext cx="548700" cy="548700"/>
          </a:xfrm>
          <a:prstGeom prst="ellipse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B5394"/>
                </a:solidFill>
              </a:rPr>
              <a:t>1</a:t>
            </a:r>
            <a:endParaRPr b="1" sz="2200">
              <a:solidFill>
                <a:srgbClr val="0B5394"/>
              </a:solidFill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1106375" y="681150"/>
            <a:ext cx="2510100" cy="7509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THERAPY AND COUNSELING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240900" y="1864725"/>
            <a:ext cx="548700" cy="548700"/>
          </a:xfrm>
          <a:prstGeom prst="ellipse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666666"/>
                </a:solidFill>
              </a:rPr>
              <a:t>2</a:t>
            </a:r>
            <a:endParaRPr b="1" sz="2200">
              <a:solidFill>
                <a:srgbClr val="666666"/>
              </a:solidFill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890850" y="1763625"/>
            <a:ext cx="2510100" cy="7509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PRENATAL SERVICES</a:t>
            </a:r>
            <a:endParaRPr sz="1200"/>
          </a:p>
        </p:txBody>
      </p:sp>
      <p:sp>
        <p:nvSpPr>
          <p:cNvPr id="197" name="Google Shape;197;p25"/>
          <p:cNvSpPr/>
          <p:nvPr/>
        </p:nvSpPr>
        <p:spPr>
          <a:xfrm>
            <a:off x="456425" y="2947200"/>
            <a:ext cx="548700" cy="548700"/>
          </a:xfrm>
          <a:prstGeom prst="ellipse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B5394"/>
                </a:solidFill>
              </a:rPr>
              <a:t>3</a:t>
            </a:r>
            <a:endParaRPr b="1" sz="2200">
              <a:solidFill>
                <a:srgbClr val="0B5394"/>
              </a:solidFill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1106375" y="2846100"/>
            <a:ext cx="2510100" cy="7509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PHYSIOTHERAPY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5713425" y="836522"/>
            <a:ext cx="2510100" cy="548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MENTAL HEALTH STATUS</a:t>
            </a:r>
            <a:endParaRPr b="1" i="1" sz="1200">
              <a:solidFill>
                <a:srgbClr val="38761D"/>
              </a:solidFill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5713425" y="1612047"/>
            <a:ext cx="2510100" cy="5487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RECENT CHILDBIRTH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5713425" y="2362947"/>
            <a:ext cx="2510100" cy="548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REPEATED INJURIES</a:t>
            </a:r>
            <a:endParaRPr i="1" sz="1200">
              <a:solidFill>
                <a:srgbClr val="38761D"/>
              </a:solidFill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5713425" y="3124500"/>
            <a:ext cx="2510100" cy="5487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PERCEIVED WEIGHT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890850" y="3902050"/>
            <a:ext cx="2510100" cy="7509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NON-REFERRAL DIETICIANS</a:t>
            </a:r>
            <a:endParaRPr sz="1200"/>
          </a:p>
        </p:txBody>
      </p:sp>
      <p:sp>
        <p:nvSpPr>
          <p:cNvPr id="204" name="Google Shape;204;p25"/>
          <p:cNvSpPr/>
          <p:nvPr/>
        </p:nvSpPr>
        <p:spPr>
          <a:xfrm>
            <a:off x="5713425" y="3940671"/>
            <a:ext cx="2510100" cy="497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DIABETES</a:t>
            </a:r>
            <a:endParaRPr i="1" sz="1200">
              <a:solidFill>
                <a:srgbClr val="38761D"/>
              </a:solidFill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240900" y="3953475"/>
            <a:ext cx="548700" cy="548700"/>
          </a:xfrm>
          <a:prstGeom prst="ellipse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666666"/>
                </a:solidFill>
              </a:rPr>
              <a:t>4</a:t>
            </a:r>
            <a:endParaRPr b="1" sz="2200">
              <a:solidFill>
                <a:srgbClr val="666666"/>
              </a:solidFill>
            </a:endParaRPr>
          </a:p>
        </p:txBody>
      </p:sp>
      <p:cxnSp>
        <p:nvCxnSpPr>
          <p:cNvPr id="206" name="Google Shape;206;p25"/>
          <p:cNvCxnSpPr>
            <a:stCxn id="194" idx="3"/>
            <a:endCxn id="199" idx="1"/>
          </p:cNvCxnSpPr>
          <p:nvPr/>
        </p:nvCxnSpPr>
        <p:spPr>
          <a:xfrm>
            <a:off x="3616475" y="1056600"/>
            <a:ext cx="2097000" cy="54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07" name="Google Shape;207;p25"/>
          <p:cNvCxnSpPr>
            <a:stCxn id="196" idx="3"/>
            <a:endCxn id="200" idx="1"/>
          </p:cNvCxnSpPr>
          <p:nvPr/>
        </p:nvCxnSpPr>
        <p:spPr>
          <a:xfrm flipH="1" rot="10800000">
            <a:off x="3400950" y="1886475"/>
            <a:ext cx="2312400" cy="252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08" name="Google Shape;208;p25"/>
          <p:cNvCxnSpPr>
            <a:stCxn id="198" idx="3"/>
            <a:endCxn id="201" idx="1"/>
          </p:cNvCxnSpPr>
          <p:nvPr/>
        </p:nvCxnSpPr>
        <p:spPr>
          <a:xfrm flipH="1" rot="10800000">
            <a:off x="3616475" y="2637150"/>
            <a:ext cx="2097000" cy="58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09" name="Google Shape;209;p25"/>
          <p:cNvCxnSpPr>
            <a:stCxn id="203" idx="3"/>
            <a:endCxn id="202" idx="1"/>
          </p:cNvCxnSpPr>
          <p:nvPr/>
        </p:nvCxnSpPr>
        <p:spPr>
          <a:xfrm flipH="1" rot="10800000">
            <a:off x="3400950" y="3398800"/>
            <a:ext cx="2312400" cy="87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10" name="Google Shape;210;p25"/>
          <p:cNvCxnSpPr>
            <a:endCxn id="204" idx="1"/>
          </p:cNvCxnSpPr>
          <p:nvPr/>
        </p:nvCxnSpPr>
        <p:spPr>
          <a:xfrm flipH="1" rot="10800000">
            <a:off x="3415725" y="4189371"/>
            <a:ext cx="2297700" cy="28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211" name="Google Shape;211;p25"/>
          <p:cNvSpPr txBox="1"/>
          <p:nvPr/>
        </p:nvSpPr>
        <p:spPr>
          <a:xfrm>
            <a:off x="5222700" y="131100"/>
            <a:ext cx="3620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Survey Health Predictors</a:t>
            </a:r>
            <a:endParaRPr sz="2200">
              <a:solidFill>
                <a:srgbClr val="0B53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ody Copy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