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4" r:id="rId2"/>
  </p:sldMasterIdLst>
  <p:notesMasterIdLst>
    <p:notesMasterId r:id="rId18"/>
  </p:notesMasterIdLst>
  <p:handoutMasterIdLst>
    <p:handoutMasterId r:id="rId19"/>
  </p:handoutMasterIdLst>
  <p:sldIdLst>
    <p:sldId id="256" r:id="rId3"/>
    <p:sldId id="293" r:id="rId4"/>
    <p:sldId id="307" r:id="rId5"/>
    <p:sldId id="303" r:id="rId6"/>
    <p:sldId id="305" r:id="rId7"/>
    <p:sldId id="304" r:id="rId8"/>
    <p:sldId id="312" r:id="rId9"/>
    <p:sldId id="306" r:id="rId10"/>
    <p:sldId id="314" r:id="rId11"/>
    <p:sldId id="308" r:id="rId12"/>
    <p:sldId id="315" r:id="rId13"/>
    <p:sldId id="309" r:id="rId14"/>
    <p:sldId id="313" r:id="rId15"/>
    <p:sldId id="310" r:id="rId16"/>
    <p:sldId id="311" r:id="rId17"/>
  </p:sldIdLst>
  <p:sldSz cx="9144000" cy="6858000" type="screen4x3"/>
  <p:notesSz cx="7099300" cy="10234613"/>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4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53" autoAdjust="0"/>
  </p:normalViewPr>
  <p:slideViewPr>
    <p:cSldViewPr>
      <p:cViewPr varScale="1">
        <p:scale>
          <a:sx n="104" d="100"/>
          <a:sy n="104" d="100"/>
        </p:scale>
        <p:origin x="1188" y="78"/>
      </p:cViewPr>
      <p:guideLst>
        <p:guide orient="horz" pos="2160"/>
        <p:guide pos="2880"/>
      </p:guideLst>
    </p:cSldViewPr>
  </p:slideViewPr>
  <p:outlineViewPr>
    <p:cViewPr>
      <p:scale>
        <a:sx n="1" d="1"/>
        <a:sy n="1" d="1"/>
      </p:scale>
      <p:origin x="0" y="366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5C8F2-8450-4221-8F9B-715619A4F17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85C8768C-1B84-4FEA-873E-E4EC519950E8}">
      <dgm:prSet phldrT="[Text]"/>
      <dgm:spPr/>
      <dgm:t>
        <a:bodyPr/>
        <a:lstStyle/>
        <a:p>
          <a:r>
            <a:rPr lang="en-GB" dirty="0" smtClean="0"/>
            <a:t>1 - Extraction</a:t>
          </a:r>
          <a:endParaRPr lang="en-US" dirty="0"/>
        </a:p>
      </dgm:t>
    </dgm:pt>
    <dgm:pt modelId="{23FF4999-0059-498C-961F-AA6F7DDC44BA}" type="parTrans" cxnId="{5B04D27A-8CDA-4E73-806E-601DDB26D4B0}">
      <dgm:prSet/>
      <dgm:spPr/>
      <dgm:t>
        <a:bodyPr/>
        <a:lstStyle/>
        <a:p>
          <a:endParaRPr lang="en-US"/>
        </a:p>
      </dgm:t>
    </dgm:pt>
    <dgm:pt modelId="{A891436D-85E5-4F75-B63D-E40BFEFDAA5B}" type="sibTrans" cxnId="{5B04D27A-8CDA-4E73-806E-601DDB26D4B0}">
      <dgm:prSet/>
      <dgm:spPr/>
      <dgm:t>
        <a:bodyPr/>
        <a:lstStyle/>
        <a:p>
          <a:endParaRPr lang="en-US"/>
        </a:p>
      </dgm:t>
    </dgm:pt>
    <dgm:pt modelId="{FCB1AE1A-EE3D-4B47-B732-8BE90551A934}">
      <dgm:prSet phldrT="[Text]" custT="1"/>
      <dgm:spPr/>
      <dgm:t>
        <a:bodyPr/>
        <a:lstStyle/>
        <a:p>
          <a:r>
            <a:rPr lang="en-GB" sz="800" dirty="0" err="1" smtClean="0"/>
            <a:t>Btec</a:t>
          </a:r>
          <a:r>
            <a:rPr lang="en-GB" sz="800" dirty="0" smtClean="0"/>
            <a:t> Specifications are authored in Microsoft Word documents based on Word templates with tagged XML section using Word’s advanced design mode feature. Content is extracted as </a:t>
          </a:r>
          <a:r>
            <a:rPr lang="en-GB" sz="800" dirty="0" err="1" smtClean="0"/>
            <a:t>OpenXML</a:t>
          </a:r>
          <a:r>
            <a:rPr lang="en-GB" sz="800" dirty="0" smtClean="0"/>
            <a:t> format directly from Word Documents.</a:t>
          </a:r>
          <a:endParaRPr lang="en-US" sz="800" dirty="0"/>
        </a:p>
      </dgm:t>
    </dgm:pt>
    <dgm:pt modelId="{EB8A1392-49EB-4622-B1B2-269539004852}" type="parTrans" cxnId="{81E1375D-D7D0-46DF-9B70-C5EB980F087C}">
      <dgm:prSet/>
      <dgm:spPr/>
      <dgm:t>
        <a:bodyPr/>
        <a:lstStyle/>
        <a:p>
          <a:endParaRPr lang="en-US"/>
        </a:p>
      </dgm:t>
    </dgm:pt>
    <dgm:pt modelId="{B36D9561-B5E2-4AA3-8221-A83E134A0DAB}" type="sibTrans" cxnId="{81E1375D-D7D0-46DF-9B70-C5EB980F087C}">
      <dgm:prSet/>
      <dgm:spPr/>
      <dgm:t>
        <a:bodyPr/>
        <a:lstStyle/>
        <a:p>
          <a:endParaRPr lang="en-US"/>
        </a:p>
      </dgm:t>
    </dgm:pt>
    <dgm:pt modelId="{F072DB26-7759-42BD-8FF8-77D988506308}">
      <dgm:prSet phldrT="[Text]"/>
      <dgm:spPr/>
      <dgm:t>
        <a:bodyPr/>
        <a:lstStyle/>
        <a:p>
          <a:r>
            <a:rPr lang="en-GB" dirty="0" smtClean="0"/>
            <a:t>2 - Transformation</a:t>
          </a:r>
          <a:endParaRPr lang="en-US" dirty="0"/>
        </a:p>
      </dgm:t>
    </dgm:pt>
    <dgm:pt modelId="{23CB8C94-4321-4795-B012-4F133DD062FD}" type="parTrans" cxnId="{B56DED74-4E10-472F-A61A-835F83EB1FAE}">
      <dgm:prSet/>
      <dgm:spPr/>
      <dgm:t>
        <a:bodyPr/>
        <a:lstStyle/>
        <a:p>
          <a:endParaRPr lang="en-US"/>
        </a:p>
      </dgm:t>
    </dgm:pt>
    <dgm:pt modelId="{6657C8EC-B404-447B-9BA4-E9D676DC4388}" type="sibTrans" cxnId="{B56DED74-4E10-472F-A61A-835F83EB1FAE}">
      <dgm:prSet/>
      <dgm:spPr/>
      <dgm:t>
        <a:bodyPr/>
        <a:lstStyle/>
        <a:p>
          <a:endParaRPr lang="en-US"/>
        </a:p>
      </dgm:t>
    </dgm:pt>
    <dgm:pt modelId="{972BC3CF-23B2-4F22-B49F-54D4A4AA9692}">
      <dgm:prSet phldrT="[Text]" custT="1"/>
      <dgm:spPr/>
      <dgm:t>
        <a:bodyPr/>
        <a:lstStyle/>
        <a:p>
          <a:r>
            <a:rPr lang="en-GB" sz="800" dirty="0" err="1" smtClean="0"/>
            <a:t>OpenXML</a:t>
          </a:r>
          <a:r>
            <a:rPr lang="en-GB" sz="800" dirty="0" smtClean="0"/>
            <a:t> data is filtered and transformed into Word-XML format - This a concise format capturing qualification units data. Conversion to PQS format is supported for Pearson Qualification System ingestion</a:t>
          </a:r>
          <a:endParaRPr lang="en-US" sz="800" dirty="0"/>
        </a:p>
      </dgm:t>
    </dgm:pt>
    <dgm:pt modelId="{E0526F9D-A6C7-4E24-AED0-677764A23F18}" type="parTrans" cxnId="{F4D3D3F2-5BAE-4396-AA39-4EC3233602F7}">
      <dgm:prSet/>
      <dgm:spPr/>
      <dgm:t>
        <a:bodyPr/>
        <a:lstStyle/>
        <a:p>
          <a:endParaRPr lang="en-US"/>
        </a:p>
      </dgm:t>
    </dgm:pt>
    <dgm:pt modelId="{EFAF7E6A-8852-4502-961F-24754DB78139}" type="sibTrans" cxnId="{F4D3D3F2-5BAE-4396-AA39-4EC3233602F7}">
      <dgm:prSet/>
      <dgm:spPr/>
      <dgm:t>
        <a:bodyPr/>
        <a:lstStyle/>
        <a:p>
          <a:endParaRPr lang="en-US"/>
        </a:p>
      </dgm:t>
    </dgm:pt>
    <dgm:pt modelId="{0B76C447-7F24-43E1-818B-803A53B08F75}">
      <dgm:prSet phldrT="[Text]"/>
      <dgm:spPr/>
      <dgm:t>
        <a:bodyPr/>
        <a:lstStyle/>
        <a:p>
          <a:r>
            <a:rPr lang="en-GB" dirty="0" smtClean="0"/>
            <a:t>3 – Merging and conversion to print &amp; digital formats</a:t>
          </a:r>
          <a:endParaRPr lang="en-US" dirty="0"/>
        </a:p>
      </dgm:t>
    </dgm:pt>
    <dgm:pt modelId="{818B5435-5B20-4929-95F0-21C4969D44EF}" type="parTrans" cxnId="{C5F59D4D-39A0-49B5-96E3-F5BCFA142612}">
      <dgm:prSet/>
      <dgm:spPr/>
      <dgm:t>
        <a:bodyPr/>
        <a:lstStyle/>
        <a:p>
          <a:endParaRPr lang="en-US"/>
        </a:p>
      </dgm:t>
    </dgm:pt>
    <dgm:pt modelId="{A6EEAEBE-F39E-4682-98D4-A8EAD994A4AD}" type="sibTrans" cxnId="{C5F59D4D-39A0-49B5-96E3-F5BCFA142612}">
      <dgm:prSet/>
      <dgm:spPr/>
      <dgm:t>
        <a:bodyPr/>
        <a:lstStyle/>
        <a:p>
          <a:endParaRPr lang="en-US"/>
        </a:p>
      </dgm:t>
    </dgm:pt>
    <dgm:pt modelId="{4D25DD42-9146-45D5-BD51-1023C482EF50}">
      <dgm:prSet phldrT="[Text]" custT="1"/>
      <dgm:spPr/>
      <dgm:t>
        <a:bodyPr/>
        <a:lstStyle/>
        <a:p>
          <a:r>
            <a:rPr lang="en-GB" sz="800" dirty="0" smtClean="0"/>
            <a:t>Word-XML is combined with front and back matter and converted into other formats for use in other systems for print and digital workflow. (Proposed functionality -available in Phase 2 3</a:t>
          </a:r>
          <a:r>
            <a:rPr lang="en-GB" sz="800" baseline="30000" dirty="0" smtClean="0"/>
            <a:t>rd</a:t>
          </a:r>
          <a:r>
            <a:rPr lang="en-GB" sz="800" dirty="0" smtClean="0"/>
            <a:t> quarter 2015)</a:t>
          </a:r>
          <a:endParaRPr lang="en-US" sz="800" dirty="0"/>
        </a:p>
      </dgm:t>
    </dgm:pt>
    <dgm:pt modelId="{FD05A2E5-F9A6-46A3-AEB5-D5C026DC5800}" type="parTrans" cxnId="{BEC17595-5038-4836-8BE4-33DD359A0411}">
      <dgm:prSet/>
      <dgm:spPr/>
      <dgm:t>
        <a:bodyPr/>
        <a:lstStyle/>
        <a:p>
          <a:endParaRPr lang="en-US"/>
        </a:p>
      </dgm:t>
    </dgm:pt>
    <dgm:pt modelId="{85BC29AA-C36C-401C-97B3-1D42F26F5F4A}" type="sibTrans" cxnId="{BEC17595-5038-4836-8BE4-33DD359A0411}">
      <dgm:prSet/>
      <dgm:spPr/>
      <dgm:t>
        <a:bodyPr/>
        <a:lstStyle/>
        <a:p>
          <a:endParaRPr lang="en-US"/>
        </a:p>
      </dgm:t>
    </dgm:pt>
    <dgm:pt modelId="{5FFC9699-6534-4873-95C3-644A561B638E}" type="pres">
      <dgm:prSet presAssocID="{1025C8F2-8450-4221-8F9B-715619A4F17D}" presName="rootnode" presStyleCnt="0">
        <dgm:presLayoutVars>
          <dgm:chMax/>
          <dgm:chPref/>
          <dgm:dir/>
          <dgm:animLvl val="lvl"/>
        </dgm:presLayoutVars>
      </dgm:prSet>
      <dgm:spPr/>
      <dgm:t>
        <a:bodyPr/>
        <a:lstStyle/>
        <a:p>
          <a:endParaRPr lang="en-US"/>
        </a:p>
      </dgm:t>
    </dgm:pt>
    <dgm:pt modelId="{33F4D752-901E-47EF-8AFC-C2FB45218110}" type="pres">
      <dgm:prSet presAssocID="{85C8768C-1B84-4FEA-873E-E4EC519950E8}" presName="composite" presStyleCnt="0"/>
      <dgm:spPr/>
    </dgm:pt>
    <dgm:pt modelId="{ACCD83B2-4A0D-409B-A38A-B7D945234B95}" type="pres">
      <dgm:prSet presAssocID="{85C8768C-1B84-4FEA-873E-E4EC519950E8}" presName="bentUpArrow1" presStyleLbl="alignImgPlace1" presStyleIdx="0" presStyleCnt="2"/>
      <dgm:spPr/>
    </dgm:pt>
    <dgm:pt modelId="{EC720E96-C718-43ED-B261-1EE35400957D}" type="pres">
      <dgm:prSet presAssocID="{85C8768C-1B84-4FEA-873E-E4EC519950E8}" presName="ParentText" presStyleLbl="node1" presStyleIdx="0" presStyleCnt="3" custScaleX="70740" custScaleY="60649" custLinFactNeighborY="4140">
        <dgm:presLayoutVars>
          <dgm:chMax val="1"/>
          <dgm:chPref val="1"/>
          <dgm:bulletEnabled val="1"/>
        </dgm:presLayoutVars>
      </dgm:prSet>
      <dgm:spPr/>
      <dgm:t>
        <a:bodyPr/>
        <a:lstStyle/>
        <a:p>
          <a:endParaRPr lang="en-US"/>
        </a:p>
      </dgm:t>
    </dgm:pt>
    <dgm:pt modelId="{41AC87D8-0961-45B4-AEF8-F462E5FEC42B}" type="pres">
      <dgm:prSet presAssocID="{85C8768C-1B84-4FEA-873E-E4EC519950E8}" presName="ChildText" presStyleLbl="revTx" presStyleIdx="0" presStyleCnt="3" custScaleX="216085" custLinFactNeighborX="56281" custLinFactNeighborY="1531">
        <dgm:presLayoutVars>
          <dgm:chMax val="0"/>
          <dgm:chPref val="0"/>
          <dgm:bulletEnabled val="1"/>
        </dgm:presLayoutVars>
      </dgm:prSet>
      <dgm:spPr/>
      <dgm:t>
        <a:bodyPr/>
        <a:lstStyle/>
        <a:p>
          <a:endParaRPr lang="en-US"/>
        </a:p>
      </dgm:t>
    </dgm:pt>
    <dgm:pt modelId="{41A6A9D0-5BE4-4600-B359-EC4E95963204}" type="pres">
      <dgm:prSet presAssocID="{A891436D-85E5-4F75-B63D-E40BFEFDAA5B}" presName="sibTrans" presStyleCnt="0"/>
      <dgm:spPr/>
    </dgm:pt>
    <dgm:pt modelId="{E5354095-2F27-4CEC-A884-50A758536973}" type="pres">
      <dgm:prSet presAssocID="{F072DB26-7759-42BD-8FF8-77D988506308}" presName="composite" presStyleCnt="0"/>
      <dgm:spPr/>
    </dgm:pt>
    <dgm:pt modelId="{9EEA7620-E2C9-4C59-971B-06F6BBB9113A}" type="pres">
      <dgm:prSet presAssocID="{F072DB26-7759-42BD-8FF8-77D988506308}" presName="bentUpArrow1" presStyleLbl="alignImgPlace1" presStyleIdx="1" presStyleCnt="2" custLinFactNeighborX="-27080" custLinFactNeighborY="4136"/>
      <dgm:spPr/>
    </dgm:pt>
    <dgm:pt modelId="{B339169D-29CB-408A-AF6B-A9FD444ECDF5}" type="pres">
      <dgm:prSet presAssocID="{F072DB26-7759-42BD-8FF8-77D988506308}" presName="ParentText" presStyleLbl="node1" presStyleIdx="1" presStyleCnt="3" custScaleX="74365" custScaleY="63738" custLinFactNeighborX="-19505" custLinFactNeighborY="2090">
        <dgm:presLayoutVars>
          <dgm:chMax val="1"/>
          <dgm:chPref val="1"/>
          <dgm:bulletEnabled val="1"/>
        </dgm:presLayoutVars>
      </dgm:prSet>
      <dgm:spPr/>
      <dgm:t>
        <a:bodyPr/>
        <a:lstStyle/>
        <a:p>
          <a:endParaRPr lang="en-US"/>
        </a:p>
      </dgm:t>
    </dgm:pt>
    <dgm:pt modelId="{6CD433DB-1061-458C-A5DC-4EF7ED14AA83}" type="pres">
      <dgm:prSet presAssocID="{F072DB26-7759-42BD-8FF8-77D988506308}" presName="ChildText" presStyleLbl="revTx" presStyleIdx="1" presStyleCnt="3" custScaleX="139463" custScaleY="110960" custLinFactNeighborX="12032" custLinFactNeighborY="-5388">
        <dgm:presLayoutVars>
          <dgm:chMax val="0"/>
          <dgm:chPref val="0"/>
          <dgm:bulletEnabled val="1"/>
        </dgm:presLayoutVars>
      </dgm:prSet>
      <dgm:spPr/>
      <dgm:t>
        <a:bodyPr/>
        <a:lstStyle/>
        <a:p>
          <a:endParaRPr lang="en-US"/>
        </a:p>
      </dgm:t>
    </dgm:pt>
    <dgm:pt modelId="{3C21D809-3BB0-4044-BE3D-C53CA7D437D6}" type="pres">
      <dgm:prSet presAssocID="{6657C8EC-B404-447B-9BA4-E9D676DC4388}" presName="sibTrans" presStyleCnt="0"/>
      <dgm:spPr/>
    </dgm:pt>
    <dgm:pt modelId="{1F3429A4-CECF-4242-B4A8-D2F9DC6809AC}" type="pres">
      <dgm:prSet presAssocID="{0B76C447-7F24-43E1-818B-803A53B08F75}" presName="composite" presStyleCnt="0"/>
      <dgm:spPr/>
    </dgm:pt>
    <dgm:pt modelId="{403022F9-BEFC-466C-8868-7250677ED927}" type="pres">
      <dgm:prSet presAssocID="{0B76C447-7F24-43E1-818B-803A53B08F75}" presName="ParentText" presStyleLbl="node1" presStyleIdx="2" presStyleCnt="3" custScaleX="72494" custScaleY="64319" custLinFactNeighborX="-32671" custLinFactNeighborY="662">
        <dgm:presLayoutVars>
          <dgm:chMax val="1"/>
          <dgm:chPref val="1"/>
          <dgm:bulletEnabled val="1"/>
        </dgm:presLayoutVars>
      </dgm:prSet>
      <dgm:spPr/>
      <dgm:t>
        <a:bodyPr/>
        <a:lstStyle/>
        <a:p>
          <a:endParaRPr lang="en-US"/>
        </a:p>
      </dgm:t>
    </dgm:pt>
    <dgm:pt modelId="{33F26BA1-90BB-4F8E-9F62-877265D0B64C}" type="pres">
      <dgm:prSet presAssocID="{0B76C447-7F24-43E1-818B-803A53B08F75}" presName="FinalChildText" presStyleLbl="revTx" presStyleIdx="2" presStyleCnt="3" custScaleX="136809" custScaleY="118759" custLinFactNeighborX="-42363" custLinFactNeighborY="4873">
        <dgm:presLayoutVars>
          <dgm:chMax val="0"/>
          <dgm:chPref val="0"/>
          <dgm:bulletEnabled val="1"/>
        </dgm:presLayoutVars>
      </dgm:prSet>
      <dgm:spPr/>
      <dgm:t>
        <a:bodyPr/>
        <a:lstStyle/>
        <a:p>
          <a:endParaRPr lang="en-US"/>
        </a:p>
      </dgm:t>
    </dgm:pt>
  </dgm:ptLst>
  <dgm:cxnLst>
    <dgm:cxn modelId="{F4D3D3F2-5BAE-4396-AA39-4EC3233602F7}" srcId="{F072DB26-7759-42BD-8FF8-77D988506308}" destId="{972BC3CF-23B2-4F22-B49F-54D4A4AA9692}" srcOrd="0" destOrd="0" parTransId="{E0526F9D-A6C7-4E24-AED0-677764A23F18}" sibTransId="{EFAF7E6A-8852-4502-961F-24754DB78139}"/>
    <dgm:cxn modelId="{A3976357-0F0B-4EE3-962E-0EFB6D4248F4}" type="presOf" srcId="{FCB1AE1A-EE3D-4B47-B732-8BE90551A934}" destId="{41AC87D8-0961-45B4-AEF8-F462E5FEC42B}" srcOrd="0" destOrd="0" presId="urn:microsoft.com/office/officeart/2005/8/layout/StepDownProcess"/>
    <dgm:cxn modelId="{B56DED74-4E10-472F-A61A-835F83EB1FAE}" srcId="{1025C8F2-8450-4221-8F9B-715619A4F17D}" destId="{F072DB26-7759-42BD-8FF8-77D988506308}" srcOrd="1" destOrd="0" parTransId="{23CB8C94-4321-4795-B012-4F133DD062FD}" sibTransId="{6657C8EC-B404-447B-9BA4-E9D676DC4388}"/>
    <dgm:cxn modelId="{2FB9872E-DB63-4BB3-99B1-9E0A81741351}" type="presOf" srcId="{4D25DD42-9146-45D5-BD51-1023C482EF50}" destId="{33F26BA1-90BB-4F8E-9F62-877265D0B64C}" srcOrd="0" destOrd="0" presId="urn:microsoft.com/office/officeart/2005/8/layout/StepDownProcess"/>
    <dgm:cxn modelId="{598C56AC-5471-4BD5-B683-EFCD0ADC5C67}" type="presOf" srcId="{1025C8F2-8450-4221-8F9B-715619A4F17D}" destId="{5FFC9699-6534-4873-95C3-644A561B638E}" srcOrd="0" destOrd="0" presId="urn:microsoft.com/office/officeart/2005/8/layout/StepDownProcess"/>
    <dgm:cxn modelId="{0F6B9B6C-3594-4364-9F64-C861EE1AD6A5}" type="presOf" srcId="{F072DB26-7759-42BD-8FF8-77D988506308}" destId="{B339169D-29CB-408A-AF6B-A9FD444ECDF5}" srcOrd="0" destOrd="0" presId="urn:microsoft.com/office/officeart/2005/8/layout/StepDownProcess"/>
    <dgm:cxn modelId="{5B04D27A-8CDA-4E73-806E-601DDB26D4B0}" srcId="{1025C8F2-8450-4221-8F9B-715619A4F17D}" destId="{85C8768C-1B84-4FEA-873E-E4EC519950E8}" srcOrd="0" destOrd="0" parTransId="{23FF4999-0059-498C-961F-AA6F7DDC44BA}" sibTransId="{A891436D-85E5-4F75-B63D-E40BFEFDAA5B}"/>
    <dgm:cxn modelId="{81E1375D-D7D0-46DF-9B70-C5EB980F087C}" srcId="{85C8768C-1B84-4FEA-873E-E4EC519950E8}" destId="{FCB1AE1A-EE3D-4B47-B732-8BE90551A934}" srcOrd="0" destOrd="0" parTransId="{EB8A1392-49EB-4622-B1B2-269539004852}" sibTransId="{B36D9561-B5E2-4AA3-8221-A83E134A0DAB}"/>
    <dgm:cxn modelId="{B338BCBC-2855-4ADF-BEA4-6FC17C5C6161}" type="presOf" srcId="{0B76C447-7F24-43E1-818B-803A53B08F75}" destId="{403022F9-BEFC-466C-8868-7250677ED927}" srcOrd="0" destOrd="0" presId="urn:microsoft.com/office/officeart/2005/8/layout/StepDownProcess"/>
    <dgm:cxn modelId="{87EA3A9D-E26B-43D1-856C-3D369C9F42EC}" type="presOf" srcId="{85C8768C-1B84-4FEA-873E-E4EC519950E8}" destId="{EC720E96-C718-43ED-B261-1EE35400957D}" srcOrd="0" destOrd="0" presId="urn:microsoft.com/office/officeart/2005/8/layout/StepDownProcess"/>
    <dgm:cxn modelId="{BEC17595-5038-4836-8BE4-33DD359A0411}" srcId="{0B76C447-7F24-43E1-818B-803A53B08F75}" destId="{4D25DD42-9146-45D5-BD51-1023C482EF50}" srcOrd="0" destOrd="0" parTransId="{FD05A2E5-F9A6-46A3-AEB5-D5C026DC5800}" sibTransId="{85BC29AA-C36C-401C-97B3-1D42F26F5F4A}"/>
    <dgm:cxn modelId="{C5F59D4D-39A0-49B5-96E3-F5BCFA142612}" srcId="{1025C8F2-8450-4221-8F9B-715619A4F17D}" destId="{0B76C447-7F24-43E1-818B-803A53B08F75}" srcOrd="2" destOrd="0" parTransId="{818B5435-5B20-4929-95F0-21C4969D44EF}" sibTransId="{A6EEAEBE-F39E-4682-98D4-A8EAD994A4AD}"/>
    <dgm:cxn modelId="{6FD07A23-BB8A-4313-8ED4-409608244204}" type="presOf" srcId="{972BC3CF-23B2-4F22-B49F-54D4A4AA9692}" destId="{6CD433DB-1061-458C-A5DC-4EF7ED14AA83}" srcOrd="0" destOrd="0" presId="urn:microsoft.com/office/officeart/2005/8/layout/StepDownProcess"/>
    <dgm:cxn modelId="{25901F1B-FE88-4F2C-A372-A099AD9BE264}" type="presParOf" srcId="{5FFC9699-6534-4873-95C3-644A561B638E}" destId="{33F4D752-901E-47EF-8AFC-C2FB45218110}" srcOrd="0" destOrd="0" presId="urn:microsoft.com/office/officeart/2005/8/layout/StepDownProcess"/>
    <dgm:cxn modelId="{2623E497-A03E-40D2-8A14-7BCD87F8C7EF}" type="presParOf" srcId="{33F4D752-901E-47EF-8AFC-C2FB45218110}" destId="{ACCD83B2-4A0D-409B-A38A-B7D945234B95}" srcOrd="0" destOrd="0" presId="urn:microsoft.com/office/officeart/2005/8/layout/StepDownProcess"/>
    <dgm:cxn modelId="{0C7C65AF-620D-4171-A67A-BBD2C787B4E2}" type="presParOf" srcId="{33F4D752-901E-47EF-8AFC-C2FB45218110}" destId="{EC720E96-C718-43ED-B261-1EE35400957D}" srcOrd="1" destOrd="0" presId="urn:microsoft.com/office/officeart/2005/8/layout/StepDownProcess"/>
    <dgm:cxn modelId="{36778156-ABD0-4AE1-82EE-95427C639A0B}" type="presParOf" srcId="{33F4D752-901E-47EF-8AFC-C2FB45218110}" destId="{41AC87D8-0961-45B4-AEF8-F462E5FEC42B}" srcOrd="2" destOrd="0" presId="urn:microsoft.com/office/officeart/2005/8/layout/StepDownProcess"/>
    <dgm:cxn modelId="{55236C1B-7202-4DA9-83C2-C7CE67C16EC5}" type="presParOf" srcId="{5FFC9699-6534-4873-95C3-644A561B638E}" destId="{41A6A9D0-5BE4-4600-B359-EC4E95963204}" srcOrd="1" destOrd="0" presId="urn:microsoft.com/office/officeart/2005/8/layout/StepDownProcess"/>
    <dgm:cxn modelId="{40EFFAD9-6776-47BC-8AE2-960F82DBD1D1}" type="presParOf" srcId="{5FFC9699-6534-4873-95C3-644A561B638E}" destId="{E5354095-2F27-4CEC-A884-50A758536973}" srcOrd="2" destOrd="0" presId="urn:microsoft.com/office/officeart/2005/8/layout/StepDownProcess"/>
    <dgm:cxn modelId="{70393FBE-57E8-4A66-9708-15F323B5BB1C}" type="presParOf" srcId="{E5354095-2F27-4CEC-A884-50A758536973}" destId="{9EEA7620-E2C9-4C59-971B-06F6BBB9113A}" srcOrd="0" destOrd="0" presId="urn:microsoft.com/office/officeart/2005/8/layout/StepDownProcess"/>
    <dgm:cxn modelId="{23784977-6228-43E8-8673-6B42DF515CBB}" type="presParOf" srcId="{E5354095-2F27-4CEC-A884-50A758536973}" destId="{B339169D-29CB-408A-AF6B-A9FD444ECDF5}" srcOrd="1" destOrd="0" presId="urn:microsoft.com/office/officeart/2005/8/layout/StepDownProcess"/>
    <dgm:cxn modelId="{F94515B3-2B1E-4885-8B5E-1225BBD3F6D8}" type="presParOf" srcId="{E5354095-2F27-4CEC-A884-50A758536973}" destId="{6CD433DB-1061-458C-A5DC-4EF7ED14AA83}" srcOrd="2" destOrd="0" presId="urn:microsoft.com/office/officeart/2005/8/layout/StepDownProcess"/>
    <dgm:cxn modelId="{91CE54E8-44E8-4197-80B0-946738241A73}" type="presParOf" srcId="{5FFC9699-6534-4873-95C3-644A561B638E}" destId="{3C21D809-3BB0-4044-BE3D-C53CA7D437D6}" srcOrd="3" destOrd="0" presId="urn:microsoft.com/office/officeart/2005/8/layout/StepDownProcess"/>
    <dgm:cxn modelId="{61AA68E1-06D9-4B04-B2B1-F68107FB36EA}" type="presParOf" srcId="{5FFC9699-6534-4873-95C3-644A561B638E}" destId="{1F3429A4-CECF-4242-B4A8-D2F9DC6809AC}" srcOrd="4" destOrd="0" presId="urn:microsoft.com/office/officeart/2005/8/layout/StepDownProcess"/>
    <dgm:cxn modelId="{097304D0-30C8-498D-A7BE-7E3D3ED6A5AC}" type="presParOf" srcId="{1F3429A4-CECF-4242-B4A8-D2F9DC6809AC}" destId="{403022F9-BEFC-466C-8868-7250677ED927}" srcOrd="0" destOrd="0" presId="urn:microsoft.com/office/officeart/2005/8/layout/StepDownProcess"/>
    <dgm:cxn modelId="{DAD7BD7C-5530-4857-99EA-3E9473E7FFA7}" type="presParOf" srcId="{1F3429A4-CECF-4242-B4A8-D2F9DC6809AC}" destId="{33F26BA1-90BB-4F8E-9F62-877265D0B64C}" srcOrd="1" destOrd="0" presId="urn:microsoft.com/office/officeart/2005/8/layout/StepDownProcess"/>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D83B2-4A0D-409B-A38A-B7D945234B95}">
      <dsp:nvSpPr>
        <dsp:cNvPr id="0" name=""/>
        <dsp:cNvSpPr/>
      </dsp:nvSpPr>
      <dsp:spPr>
        <a:xfrm rot="5400000">
          <a:off x="60277" y="1072284"/>
          <a:ext cx="902279" cy="1027213"/>
        </a:xfrm>
        <a:prstGeom prst="bentUpArrow">
          <a:avLst>
            <a:gd name="adj1" fmla="val 32840"/>
            <a:gd name="adj2" fmla="val 25000"/>
            <a:gd name="adj3" fmla="val 35780"/>
          </a:avLst>
        </a:prstGeom>
        <a:solidFill>
          <a:schemeClr val="accent1">
            <a:tint val="50000"/>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720E96-C718-43ED-B261-1EE35400957D}">
      <dsp:nvSpPr>
        <dsp:cNvPr id="0" name=""/>
        <dsp:cNvSpPr/>
      </dsp:nvSpPr>
      <dsp:spPr>
        <a:xfrm>
          <a:off x="43444" y="325292"/>
          <a:ext cx="1074475" cy="644811"/>
        </a:xfrm>
        <a:prstGeom prst="roundRect">
          <a:avLst>
            <a:gd name="adj" fmla="val 166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1 - Extraction</a:t>
          </a:r>
          <a:endParaRPr lang="en-US" sz="900" kern="1200" dirty="0"/>
        </a:p>
      </dsp:txBody>
      <dsp:txXfrm>
        <a:off x="74927" y="356775"/>
        <a:ext cx="1011509" cy="581845"/>
      </dsp:txXfrm>
    </dsp:sp>
    <dsp:sp modelId="{41AC87D8-0961-45B4-AEF8-F462E5FEC42B}">
      <dsp:nvSpPr>
        <dsp:cNvPr id="0" name=""/>
        <dsp:cNvSpPr/>
      </dsp:nvSpPr>
      <dsp:spPr>
        <a:xfrm>
          <a:off x="1320676" y="186644"/>
          <a:ext cx="2387110" cy="85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a:lnSpc>
              <a:spcPct val="90000"/>
            </a:lnSpc>
            <a:spcBef>
              <a:spcPct val="0"/>
            </a:spcBef>
            <a:spcAft>
              <a:spcPct val="15000"/>
            </a:spcAft>
            <a:buChar char="••"/>
          </a:pPr>
          <a:r>
            <a:rPr lang="en-GB" sz="800" kern="1200" dirty="0" err="1" smtClean="0"/>
            <a:t>Btec</a:t>
          </a:r>
          <a:r>
            <a:rPr lang="en-GB" sz="800" kern="1200" dirty="0" smtClean="0"/>
            <a:t> Specifications are authored in Microsoft Word documents based on Word templates with tagged XML section using Word’s advanced design mode feature. Content is extracted as </a:t>
          </a:r>
          <a:r>
            <a:rPr lang="en-GB" sz="800" kern="1200" dirty="0" err="1" smtClean="0"/>
            <a:t>OpenXML</a:t>
          </a:r>
          <a:r>
            <a:rPr lang="en-GB" sz="800" kern="1200" dirty="0" smtClean="0"/>
            <a:t> format directly from Word Documents.</a:t>
          </a:r>
          <a:endParaRPr lang="en-US" sz="800" kern="1200" dirty="0"/>
        </a:p>
      </dsp:txBody>
      <dsp:txXfrm>
        <a:off x="1320676" y="186644"/>
        <a:ext cx="2387110" cy="859314"/>
      </dsp:txXfrm>
    </dsp:sp>
    <dsp:sp modelId="{9EEA7620-E2C9-4C59-971B-06F6BBB9113A}">
      <dsp:nvSpPr>
        <dsp:cNvPr id="0" name=""/>
        <dsp:cNvSpPr/>
      </dsp:nvSpPr>
      <dsp:spPr>
        <a:xfrm rot="5400000">
          <a:off x="1264460" y="2249603"/>
          <a:ext cx="902279" cy="1027213"/>
        </a:xfrm>
        <a:prstGeom prst="bentUpArrow">
          <a:avLst>
            <a:gd name="adj1" fmla="val 32840"/>
            <a:gd name="adj2" fmla="val 25000"/>
            <a:gd name="adj3" fmla="val 35780"/>
          </a:avLst>
        </a:prstGeom>
        <a:solidFill>
          <a:schemeClr val="accent1">
            <a:tint val="50000"/>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9169D-29CB-408A-AF6B-A9FD444ECDF5}">
      <dsp:nvSpPr>
        <dsp:cNvPr id="0" name=""/>
        <dsp:cNvSpPr/>
      </dsp:nvSpPr>
      <dsp:spPr>
        <a:xfrm>
          <a:off x="1202004" y="1427076"/>
          <a:ext cx="1129536" cy="677653"/>
        </a:xfrm>
        <a:prstGeom prst="roundRect">
          <a:avLst>
            <a:gd name="adj" fmla="val 166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2 - Transformation</a:t>
          </a:r>
          <a:endParaRPr lang="en-US" sz="900" kern="1200" dirty="0"/>
        </a:p>
      </dsp:txBody>
      <dsp:txXfrm>
        <a:off x="1235090" y="1460162"/>
        <a:ext cx="1063364" cy="611481"/>
      </dsp:txXfrm>
    </dsp:sp>
    <dsp:sp modelId="{6CD433DB-1061-458C-A5DC-4EF7ED14AA83}">
      <dsp:nvSpPr>
        <dsp:cNvPr id="0" name=""/>
        <dsp:cNvSpPr/>
      </dsp:nvSpPr>
      <dsp:spPr>
        <a:xfrm>
          <a:off x="2737432" y="1220098"/>
          <a:ext cx="1540660" cy="95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a:lnSpc>
              <a:spcPct val="90000"/>
            </a:lnSpc>
            <a:spcBef>
              <a:spcPct val="0"/>
            </a:spcBef>
            <a:spcAft>
              <a:spcPct val="15000"/>
            </a:spcAft>
            <a:buChar char="••"/>
          </a:pPr>
          <a:r>
            <a:rPr lang="en-GB" sz="800" kern="1200" dirty="0" err="1" smtClean="0"/>
            <a:t>OpenXML</a:t>
          </a:r>
          <a:r>
            <a:rPr lang="en-GB" sz="800" kern="1200" dirty="0" smtClean="0"/>
            <a:t> data is filtered and transformed into Word-XML format - This a concise format capturing qualification units data. Conversion to PQS format is supported for Pearson Qualification System ingestion</a:t>
          </a:r>
          <a:endParaRPr lang="en-US" sz="800" kern="1200" dirty="0"/>
        </a:p>
      </dsp:txBody>
      <dsp:txXfrm>
        <a:off x="2737432" y="1220098"/>
        <a:ext cx="1540660" cy="953495"/>
      </dsp:txXfrm>
    </dsp:sp>
    <dsp:sp modelId="{403022F9-BEFC-466C-8868-7250677ED927}">
      <dsp:nvSpPr>
        <dsp:cNvPr id="0" name=""/>
        <dsp:cNvSpPr/>
      </dsp:nvSpPr>
      <dsp:spPr>
        <a:xfrm>
          <a:off x="2466274" y="2582315"/>
          <a:ext cx="1101117" cy="683830"/>
        </a:xfrm>
        <a:prstGeom prst="roundRect">
          <a:avLst>
            <a:gd name="adj" fmla="val 1667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3 – Merging and conversion to print &amp; digital formats</a:t>
          </a:r>
          <a:endParaRPr lang="en-US" sz="900" kern="1200" dirty="0"/>
        </a:p>
      </dsp:txBody>
      <dsp:txXfrm>
        <a:off x="2499662" y="2615703"/>
        <a:ext cx="1034341" cy="617054"/>
      </dsp:txXfrm>
    </dsp:sp>
    <dsp:sp modelId="{33F26BA1-90BB-4F8E-9F62-877265D0B64C}">
      <dsp:nvSpPr>
        <dsp:cNvPr id="0" name=""/>
        <dsp:cNvSpPr/>
      </dsp:nvSpPr>
      <dsp:spPr>
        <a:xfrm>
          <a:off x="3601225" y="2448273"/>
          <a:ext cx="1511341" cy="102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a:lnSpc>
              <a:spcPct val="90000"/>
            </a:lnSpc>
            <a:spcBef>
              <a:spcPct val="0"/>
            </a:spcBef>
            <a:spcAft>
              <a:spcPct val="15000"/>
            </a:spcAft>
            <a:buChar char="••"/>
          </a:pPr>
          <a:r>
            <a:rPr lang="en-GB" sz="800" kern="1200" dirty="0" smtClean="0"/>
            <a:t>Word-XML is combined with front and back matter and converted into other formats for use in other systems for print and digital workflow. (Proposed functionality -available in Phase 2 3</a:t>
          </a:r>
          <a:r>
            <a:rPr lang="en-GB" sz="800" kern="1200" baseline="30000" dirty="0" smtClean="0"/>
            <a:t>rd</a:t>
          </a:r>
          <a:r>
            <a:rPr lang="en-GB" sz="800" kern="1200" dirty="0" smtClean="0"/>
            <a:t> quarter 2015)</a:t>
          </a:r>
          <a:endParaRPr lang="en-US" sz="800" kern="1200" dirty="0"/>
        </a:p>
      </dsp:txBody>
      <dsp:txXfrm>
        <a:off x="3601225" y="2448273"/>
        <a:ext cx="1511341" cy="102051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4" cy="511731"/>
          </a:xfrm>
          <a:prstGeom prst="rect">
            <a:avLst/>
          </a:prstGeom>
        </p:spPr>
        <p:txBody>
          <a:bodyPr vert="horz" lIns="97347" tIns="48674" rIns="97347" bIns="48674"/>
          <a:lstStyle/>
          <a:p>
            <a:endParaRPr lang="en-US"/>
          </a:p>
        </p:txBody>
      </p:sp>
      <p:sp>
        <p:nvSpPr>
          <p:cNvPr id="3" name="Rectangle 3"/>
          <p:cNvSpPr>
            <a:spLocks noGrp="1"/>
          </p:cNvSpPr>
          <p:nvPr>
            <p:ph type="dt" sz="quarter" idx="1"/>
          </p:nvPr>
        </p:nvSpPr>
        <p:spPr>
          <a:xfrm>
            <a:off x="4021294" y="0"/>
            <a:ext cx="3076364" cy="511731"/>
          </a:xfrm>
          <a:prstGeom prst="rect">
            <a:avLst/>
          </a:prstGeom>
        </p:spPr>
        <p:txBody>
          <a:bodyPr vert="horz" lIns="97347" tIns="48674" rIns="97347" bIns="48674"/>
          <a:lstStyle/>
          <a:p>
            <a:fld id="{3739F75B-3842-4986-B379-A25F65D2E2D9}" type="datetimeFigureOut">
              <a:rPr lang="en-US" smtClean="0"/>
              <a:pPr/>
              <a:t>10/6/2015</a:t>
            </a:fld>
            <a:endParaRPr lang="en-US"/>
          </a:p>
        </p:txBody>
      </p:sp>
      <p:sp>
        <p:nvSpPr>
          <p:cNvPr id="4" name="Rectangle 4"/>
          <p:cNvSpPr>
            <a:spLocks noGrp="1"/>
          </p:cNvSpPr>
          <p:nvPr>
            <p:ph type="ftr" sz="quarter" idx="2"/>
          </p:nvPr>
        </p:nvSpPr>
        <p:spPr>
          <a:xfrm>
            <a:off x="0" y="9721107"/>
            <a:ext cx="3076364" cy="511731"/>
          </a:xfrm>
          <a:prstGeom prst="rect">
            <a:avLst/>
          </a:prstGeom>
        </p:spPr>
        <p:txBody>
          <a:bodyPr vert="horz" lIns="97347" tIns="48674" rIns="97347" bIns="48674"/>
          <a:lstStyle/>
          <a:p>
            <a:endParaRPr lang="en-US"/>
          </a:p>
        </p:txBody>
      </p:sp>
      <p:sp>
        <p:nvSpPr>
          <p:cNvPr id="5" name="Rectangle 5"/>
          <p:cNvSpPr>
            <a:spLocks noGrp="1"/>
          </p:cNvSpPr>
          <p:nvPr>
            <p:ph type="sldNum" sz="quarter" idx="3"/>
          </p:nvPr>
        </p:nvSpPr>
        <p:spPr>
          <a:xfrm>
            <a:off x="4021294" y="9721107"/>
            <a:ext cx="3076364" cy="511731"/>
          </a:xfrm>
          <a:prstGeom prst="rect">
            <a:avLst/>
          </a:prstGeom>
        </p:spPr>
        <p:txBody>
          <a:bodyPr vert="horz" lIns="97347" tIns="48674" rIns="97347" bIns="48674"/>
          <a:lstStyle/>
          <a:p>
            <a:fld id="{75F11ED1-D598-4A47-B7BF-1BC22F958D8E}" type="slidenum">
              <a:rPr lang="en-US" smtClean="0"/>
              <a:pPr/>
              <a:t>‹#›</a:t>
            </a:fld>
            <a:endParaRPr lang="en-US"/>
          </a:p>
        </p:txBody>
      </p:sp>
    </p:spTree>
    <p:extLst>
      <p:ext uri="{BB962C8B-B14F-4D97-AF65-F5344CB8AC3E}">
        <p14:creationId xmlns:p14="http://schemas.microsoft.com/office/powerpoint/2010/main" val="4120960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4" cy="511731"/>
          </a:xfrm>
          <a:prstGeom prst="rect">
            <a:avLst/>
          </a:prstGeom>
        </p:spPr>
        <p:txBody>
          <a:bodyPr vert="horz" lIns="97347" tIns="48674" rIns="97347" bIns="48674"/>
          <a:lstStyle/>
          <a:p>
            <a:endParaRPr lang="en-US"/>
          </a:p>
        </p:txBody>
      </p:sp>
      <p:sp>
        <p:nvSpPr>
          <p:cNvPr id="3" name="Rectangle 3"/>
          <p:cNvSpPr>
            <a:spLocks noGrp="1"/>
          </p:cNvSpPr>
          <p:nvPr>
            <p:ph type="dt" idx="1"/>
          </p:nvPr>
        </p:nvSpPr>
        <p:spPr>
          <a:xfrm>
            <a:off x="4021294" y="0"/>
            <a:ext cx="3076364" cy="511731"/>
          </a:xfrm>
          <a:prstGeom prst="rect">
            <a:avLst/>
          </a:prstGeom>
        </p:spPr>
        <p:txBody>
          <a:bodyPr vert="horz" lIns="97347" tIns="48674" rIns="97347" bIns="48674"/>
          <a:lstStyle/>
          <a:p>
            <a:fld id="{866387FC-CCBE-45D6-8023-B2729909DF51}" type="datetimeFigureOut">
              <a:rPr lang="en-US" smtClean="0"/>
              <a:pPr/>
              <a:t>10/6/2015</a:t>
            </a:fld>
            <a:endParaRPr lang="en-US"/>
          </a:p>
        </p:txBody>
      </p:sp>
      <p:sp>
        <p:nvSpPr>
          <p:cNvPr id="4" name="Rectangle 4"/>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7347" tIns="48674" rIns="97347" bIns="48674" anchor="ctr"/>
          <a:lstStyle/>
          <a:p>
            <a:endParaRPr lang="en-US"/>
          </a:p>
        </p:txBody>
      </p:sp>
      <p:sp>
        <p:nvSpPr>
          <p:cNvPr id="5" name="Rectangle 5"/>
          <p:cNvSpPr>
            <a:spLocks noGrp="1"/>
          </p:cNvSpPr>
          <p:nvPr>
            <p:ph type="body" sz="quarter" idx="3"/>
          </p:nvPr>
        </p:nvSpPr>
        <p:spPr>
          <a:xfrm>
            <a:off x="709930" y="4861442"/>
            <a:ext cx="5679440" cy="4605576"/>
          </a:xfrm>
          <a:prstGeom prst="rect">
            <a:avLst/>
          </a:prstGeom>
        </p:spPr>
        <p:txBody>
          <a:bodyPr vert="horz" lIns="97347" tIns="48674" rIns="97347" bIns="48674">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9721107"/>
            <a:ext cx="3076364" cy="511731"/>
          </a:xfrm>
          <a:prstGeom prst="rect">
            <a:avLst/>
          </a:prstGeom>
        </p:spPr>
        <p:txBody>
          <a:bodyPr vert="horz" lIns="97347" tIns="48674" rIns="97347" bIns="48674"/>
          <a:lstStyle/>
          <a:p>
            <a:endParaRPr lang="en-US"/>
          </a:p>
        </p:txBody>
      </p:sp>
      <p:sp>
        <p:nvSpPr>
          <p:cNvPr id="7" name="Rectangle 7"/>
          <p:cNvSpPr>
            <a:spLocks noGrp="1"/>
          </p:cNvSpPr>
          <p:nvPr>
            <p:ph type="sldNum" sz="quarter" idx="5"/>
          </p:nvPr>
        </p:nvSpPr>
        <p:spPr>
          <a:xfrm>
            <a:off x="4021294" y="9721107"/>
            <a:ext cx="3076364" cy="511731"/>
          </a:xfrm>
          <a:prstGeom prst="rect">
            <a:avLst/>
          </a:prstGeom>
        </p:spPr>
        <p:txBody>
          <a:bodyPr vert="horz" lIns="97347" tIns="48674" rIns="97347" bIns="48674"/>
          <a:lstStyle/>
          <a:p>
            <a:fld id="{BE1686F5-D9B0-4B87-9E68-28AD15F2A4F1}" type="slidenum">
              <a:rPr lang="en-US" smtClean="0"/>
              <a:pPr/>
              <a:t>‹#›</a:t>
            </a:fld>
            <a:endParaRPr lang="en-US"/>
          </a:p>
        </p:txBody>
      </p:sp>
    </p:spTree>
    <p:extLst>
      <p:ext uri="{BB962C8B-B14F-4D97-AF65-F5344CB8AC3E}">
        <p14:creationId xmlns:p14="http://schemas.microsoft.com/office/powerpoint/2010/main" val="238249217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endParaRPr lang="en-US"/>
          </a:p>
        </p:txBody>
      </p:sp>
      <p:sp>
        <p:nvSpPr>
          <p:cNvPr id="4" name="Rectangle 4"/>
          <p:cNvSpPr>
            <a:spLocks noGrp="1"/>
          </p:cNvSpPr>
          <p:nvPr>
            <p:ph type="dt" idx="10"/>
          </p:nvPr>
        </p:nvSpPr>
        <p:spPr/>
        <p:txBody>
          <a:bodyPr/>
          <a:lstStyle/>
          <a:p>
            <a:fld id="{866387FC-CCBE-45D6-8023-B2729909DF51}" type="datetimeFigureOut">
              <a:rPr lang="en-US" smtClean="0"/>
              <a:pPr/>
              <a:t>10/6/2015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BE1686F5-D9B0-4B87-9E68-28AD15F2A4F1}" type="slidenum">
              <a:rPr lang="en-US" smtClean="0"/>
              <a:pPr/>
              <a:t>1</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19443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endParaRPr lang="en-US"/>
          </a:p>
        </p:txBody>
      </p:sp>
      <p:sp>
        <p:nvSpPr>
          <p:cNvPr id="4" name="Rectangle 4"/>
          <p:cNvSpPr>
            <a:spLocks noGrp="1"/>
          </p:cNvSpPr>
          <p:nvPr>
            <p:ph type="dt" idx="10"/>
          </p:nvPr>
        </p:nvSpPr>
        <p:spPr/>
        <p:txBody>
          <a:bodyPr/>
          <a:lstStyle/>
          <a:p>
            <a:fld id="{866387FC-CCBE-45D6-8023-B2729909DF51}" type="datetimeFigureOut">
              <a:rPr lang="en-US" smtClean="0"/>
              <a:pPr/>
              <a:t>10/6/2015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BE1686F5-D9B0-4B87-9E68-28AD15F2A4F1}" type="slidenum">
              <a:rPr lang="en-US" smtClean="0"/>
              <a:pPr/>
              <a:t>2</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2181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endParaRPr lang="en-US"/>
          </a:p>
        </p:txBody>
      </p:sp>
      <p:sp>
        <p:nvSpPr>
          <p:cNvPr id="4" name="Rectangle 4"/>
          <p:cNvSpPr>
            <a:spLocks noGrp="1"/>
          </p:cNvSpPr>
          <p:nvPr>
            <p:ph type="dt" idx="10"/>
          </p:nvPr>
        </p:nvSpPr>
        <p:spPr/>
        <p:txBody>
          <a:bodyPr/>
          <a:lstStyle/>
          <a:p>
            <a:fld id="{866387FC-CCBE-45D6-8023-B2729909DF51}" type="datetimeFigureOut">
              <a:rPr lang="en-US" smtClean="0"/>
              <a:pPr/>
              <a:t>10/6/2015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BE1686F5-D9B0-4B87-9E68-28AD15F2A4F1}" type="slidenum">
              <a:rPr lang="en-US" smtClean="0"/>
              <a:pPr/>
              <a:t>3</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156349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en-US" smtClean="0"/>
              <a:t>Click to edit Master title style</a:t>
            </a:r>
            <a:endParaRPr lang="en-US" dirty="0"/>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9" name="Date Placeholder 18"/>
          <p:cNvSpPr>
            <a:spLocks noGrp="1"/>
          </p:cNvSpPr>
          <p:nvPr>
            <p:ph type="dt" sz="half" idx="10"/>
          </p:nvPr>
        </p:nvSpPr>
        <p:spPr/>
        <p:txBody>
          <a:bodyPr/>
          <a:lstStyle/>
          <a:p>
            <a:fld id="{633EFA78-DE0E-433D-8CFA-D9FBF0D95DCD}" type="datetime1">
              <a:rPr lang="en-US" smtClean="0"/>
              <a:pPr/>
              <a:t>10/6/2015</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7F13AF2-DCC4-4842-96BC-1B9869901C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2920" y="530352"/>
            <a:ext cx="8183880"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27F9C6-20A9-45D8-B666-D95AD1AA535F}" type="datetime1">
              <a:rPr lang="en-US" smtClean="0"/>
              <a:pPr/>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itle and 2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smtClean="0"/>
              <a:t>Click to edit Master title style</a:t>
            </a:r>
            <a:endParaRPr lang="en-US"/>
          </a:p>
        </p:txBody>
      </p:sp>
      <p:sp>
        <p:nvSpPr>
          <p:cNvPr id="3" name="Rectangle 3"/>
          <p:cNvSpPr>
            <a:spLocks noGrp="1"/>
          </p:cNvSpPr>
          <p:nvPr>
            <p:ph sz="half" idx="1"/>
          </p:nvPr>
        </p:nvSpPr>
        <p:spPr>
          <a:xfrm>
            <a:off x="457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4" name="Rectangle 4"/>
          <p:cNvSpPr>
            <a:spLocks noGrp="1"/>
          </p:cNvSpPr>
          <p:nvPr>
            <p:ph sz="half" idx="2"/>
          </p:nvPr>
        </p:nvSpPr>
        <p:spPr>
          <a:xfrm>
            <a:off x="4648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5" name="Rectangle 5"/>
          <p:cNvSpPr>
            <a:spLocks noGrp="1"/>
          </p:cNvSpPr>
          <p:nvPr>
            <p:ph type="dt" sz="half" idx="10"/>
          </p:nvPr>
        </p:nvSpPr>
        <p:spPr/>
        <p:txBody>
          <a:bodyPr/>
          <a:lstStyle/>
          <a:p>
            <a:fld id="{A1099F1B-DCEB-4336-9EB0-63F5002A04E3}" type="datetimeFigureOut">
              <a:rPr lang="en-US" smtClean="0"/>
              <a:pPr/>
              <a:t>10/6/2015</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Title and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smtClean="0"/>
              <a:t>Click to edit Master title style</a:t>
            </a:r>
            <a:endParaRPr lang="en-US"/>
          </a:p>
        </p:txBody>
      </p:sp>
      <p:sp>
        <p:nvSpPr>
          <p:cNvPr id="3" name="Rectangle 3"/>
          <p:cNvSpPr>
            <a:spLocks noGrp="1"/>
          </p:cNvSpPr>
          <p:nvPr>
            <p:ph type="body"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4" name="Rectangle 4"/>
          <p:cNvSpPr>
            <a:spLocks noGrp="1"/>
          </p:cNvSpPr>
          <p:nvPr>
            <p:ph type="dt" sz="half" idx="10"/>
          </p:nvPr>
        </p:nvSpPr>
        <p:spPr/>
        <p:txBody>
          <a:bodyPr/>
          <a:lstStyle/>
          <a:p>
            <a:fld id="{A1099F1B-DCEB-4336-9EB0-63F5002A04E3}" type="datetimeFigureOut">
              <a:rPr lang="en-US" smtClean="0"/>
              <a:pPr/>
              <a:t>10/6/2015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smtClean="0"/>
              <a:t>Click to edit Master title style</a:t>
            </a:r>
            <a:endParaRPr lang="en-US"/>
          </a:p>
        </p:txBody>
      </p:sp>
      <p:sp>
        <p:nvSpPr>
          <p:cNvPr id="3" name="Rectangle 3"/>
          <p:cNvSpPr>
            <a:spLocks noGrp="1"/>
          </p:cNvSpPr>
          <p:nvPr>
            <p:ph type="body" sz="half" idx="1"/>
          </p:nvPr>
        </p:nvSpPr>
        <p:spPr>
          <a:xfrm>
            <a:off x="457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4" name="Rectangle 4"/>
          <p:cNvSpPr>
            <a:spLocks noGrp="1"/>
          </p:cNvSpPr>
          <p:nvPr>
            <p:ph type="body" sz="half" idx="2"/>
          </p:nvPr>
        </p:nvSpPr>
        <p:spPr>
          <a:xfrm>
            <a:off x="4648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5" name="Rectangle 5"/>
          <p:cNvSpPr>
            <a:spLocks noGrp="1"/>
          </p:cNvSpPr>
          <p:nvPr>
            <p:ph type="dt" sz="half" idx="10"/>
          </p:nvPr>
        </p:nvSpPr>
        <p:spPr/>
        <p:txBody>
          <a:bodyPr/>
          <a:lstStyle/>
          <a:p>
            <a:fld id="{A1099F1B-DCEB-4336-9EB0-63F5002A04E3}" type="datetimeFigureOut">
              <a:rPr lang="en-US" smtClean="0"/>
              <a:pPr/>
              <a:t>10/6/2015</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lang="en-US" smtClean="0"/>
              <a:t>Click to edit Master title style</a:t>
            </a:r>
            <a:endParaRPr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10/6/2015</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wud.Rahman@aqovi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ioannis.selimas@pearson.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7.jpeg"/><Relationship Id="rId3" Type="http://schemas.openxmlformats.org/officeDocument/2006/relationships/image" Target="../media/image4.jpeg"/><Relationship Id="rId7" Type="http://schemas.openxmlformats.org/officeDocument/2006/relationships/diagramLayout" Target="../diagrams/layout1.xml"/><Relationship Id="rId12" Type="http://schemas.openxmlformats.org/officeDocument/2006/relationships/image" Target="../media/image6.png"/><Relationship Id="rId17" Type="http://schemas.openxmlformats.org/officeDocument/2006/relationships/image" Target="../media/image11.jpeg"/><Relationship Id="rId2" Type="http://schemas.openxmlformats.org/officeDocument/2006/relationships/notesSlide" Target="../notesSlides/notesSlide3.xml"/><Relationship Id="rId16"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5.jpeg"/><Relationship Id="rId5" Type="http://schemas.openxmlformats.org/officeDocument/2006/relationships/image" Target="../media/image3.png"/><Relationship Id="rId15" Type="http://schemas.openxmlformats.org/officeDocument/2006/relationships/image" Target="../media/image9.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p>
            <a:r>
              <a:rPr lang="en-US" dirty="0" err="1" smtClean="0">
                <a:effectLst/>
              </a:rPr>
              <a:t>WordXML</a:t>
            </a:r>
            <a:r>
              <a:rPr lang="en-US" dirty="0">
                <a:effectLst/>
              </a:rPr>
              <a:t>+</a:t>
            </a:r>
            <a:br>
              <a:rPr lang="en-US" dirty="0">
                <a:effectLst/>
              </a:rPr>
            </a:br>
            <a:r>
              <a:rPr lang="en-US" dirty="0" smtClean="0">
                <a:effectLst/>
              </a:rPr>
              <a:t>Extraction </a:t>
            </a:r>
            <a:r>
              <a:rPr lang="en-US" dirty="0">
                <a:effectLst/>
              </a:rPr>
              <a:t>and Transformation Tool</a:t>
            </a:r>
          </a:p>
        </p:txBody>
      </p:sp>
      <p:sp>
        <p:nvSpPr>
          <p:cNvPr id="3" name="Rectangle 3"/>
          <p:cNvSpPr>
            <a:spLocks noGrp="1"/>
          </p:cNvSpPr>
          <p:nvPr>
            <p:ph type="subTitle" idx="1"/>
          </p:nvPr>
        </p:nvSpPr>
        <p:spPr>
          <a:xfrm>
            <a:off x="722376" y="3685032"/>
            <a:ext cx="7772400" cy="2101422"/>
          </a:xfrm>
        </p:spPr>
        <p:txBody>
          <a:bodyPr>
            <a:normAutofit fontScale="92500" lnSpcReduction="20000"/>
          </a:bodyPr>
          <a:lstStyle/>
          <a:p>
            <a:r>
              <a:rPr lang="en-US" sz="1600" dirty="0" smtClean="0"/>
              <a:t>User Guide</a:t>
            </a:r>
          </a:p>
          <a:p>
            <a:endParaRPr lang="en-US" sz="1600" dirty="0" smtClean="0"/>
          </a:p>
          <a:p>
            <a:endParaRPr lang="en-US" sz="1600" dirty="0" smtClean="0"/>
          </a:p>
          <a:p>
            <a:endParaRPr lang="en-US" sz="1600" dirty="0" smtClean="0"/>
          </a:p>
          <a:p>
            <a:endParaRPr lang="en-US" sz="1600" dirty="0" smtClean="0"/>
          </a:p>
          <a:p>
            <a:endParaRPr lang="en-US" sz="1600" dirty="0" smtClean="0"/>
          </a:p>
          <a:p>
            <a:r>
              <a:rPr lang="en-GB" sz="1600" dirty="0" smtClean="0"/>
              <a:t>Software Version Release 1.3.3.</a:t>
            </a:r>
          </a:p>
          <a:p>
            <a:r>
              <a:rPr lang="en-GB" sz="1600" dirty="0" smtClean="0"/>
              <a:t>Lead developer / support: </a:t>
            </a:r>
            <a:r>
              <a:rPr lang="en-GB" sz="1600" dirty="0" smtClean="0">
                <a:hlinkClick r:id="rId3"/>
              </a:rPr>
              <a:t>dawud.Rahman@aqovia.com</a:t>
            </a:r>
            <a:r>
              <a:rPr lang="en-GB" sz="1600" dirty="0" smtClean="0"/>
              <a:t> / </a:t>
            </a:r>
            <a:r>
              <a:rPr lang="en-GB" sz="1600" dirty="0" smtClean="0">
                <a:hlinkClick r:id="rId4"/>
              </a:rPr>
              <a:t>ioannis.selimas@pearson.com</a:t>
            </a:r>
            <a:endParaRPr lang="en-GB" sz="1600" dirty="0" smtClean="0"/>
          </a:p>
          <a:p>
            <a:endParaRPr lang="en-US" sz="1600" dirty="0"/>
          </a:p>
          <a:p>
            <a:r>
              <a:rPr lang="en-US" sz="1600" dirty="0" smtClean="0"/>
              <a:t>5</a:t>
            </a:r>
            <a:r>
              <a:rPr lang="en-US" sz="1600" baseline="30000" dirty="0" smtClean="0"/>
              <a:t>th</a:t>
            </a:r>
            <a:r>
              <a:rPr lang="en-US" sz="1600" dirty="0" smtClean="0"/>
              <a:t> October 2015</a:t>
            </a:r>
            <a:endParaRPr lang="en-US" sz="1600" dirty="0"/>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pSp>
        <p:nvGrpSpPr>
          <p:cNvPr id="12" name="Group 11"/>
          <p:cNvGrpSpPr/>
          <p:nvPr/>
        </p:nvGrpSpPr>
        <p:grpSpPr>
          <a:xfrm>
            <a:off x="428597" y="6000768"/>
            <a:ext cx="8286807" cy="428628"/>
            <a:chOff x="428597" y="6000768"/>
            <a:chExt cx="8286807" cy="428628"/>
          </a:xfrm>
        </p:grpSpPr>
        <p:pic>
          <p:nvPicPr>
            <p:cNvPr id="13" name="Picture 3" descr="D:\Aqovia\Presentations\Pearson_LWS_Blue_RGB_Hi.png"/>
            <p:cNvPicPr>
              <a:picLocks noChangeAspect="1" noChangeArrowheads="1"/>
            </p:cNvPicPr>
            <p:nvPr/>
          </p:nvPicPr>
          <p:blipFill>
            <a:blip r:embed="rId5" cstate="print"/>
            <a:srcRect/>
            <a:stretch>
              <a:fillRect/>
            </a:stretch>
          </p:blipFill>
          <p:spPr bwMode="auto">
            <a:xfrm>
              <a:off x="7215206" y="6000768"/>
              <a:ext cx="1500198" cy="428628"/>
            </a:xfrm>
            <a:prstGeom prst="rect">
              <a:avLst/>
            </a:prstGeom>
            <a:noFill/>
          </p:spPr>
        </p:pic>
        <p:pic>
          <p:nvPicPr>
            <p:cNvPr id="14" name="Picture 13" descr="Pearson_Bar_Blue_RGB_Hi.png"/>
            <p:cNvPicPr>
              <a:picLocks noChangeAspect="1"/>
            </p:cNvPicPr>
            <p:nvPr/>
          </p:nvPicPr>
          <p:blipFill>
            <a:blip r:embed="rId6"/>
            <a:stretch>
              <a:fillRect/>
            </a:stretch>
          </p:blipFill>
          <p:spPr>
            <a:xfrm>
              <a:off x="428597" y="6000768"/>
              <a:ext cx="6929485" cy="428628"/>
            </a:xfrm>
            <a:prstGeom prst="rect">
              <a:avLst/>
            </a:prstGeom>
          </p:spPr>
        </p:pic>
        <p:sp>
          <p:nvSpPr>
            <p:cNvPr id="15" name="Rectangle 14"/>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3983" y="116632"/>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How to extract and transform your </a:t>
            </a:r>
            <a:r>
              <a:rPr lang="en-GB" sz="1200" b="1" u="sng" dirty="0" err="1" smtClean="0"/>
              <a:t>Btec</a:t>
            </a:r>
            <a:r>
              <a:rPr lang="en-GB" sz="1200" b="1" u="sng" dirty="0" smtClean="0"/>
              <a:t> Units using the Word-XML+ Tool</a:t>
            </a:r>
          </a:p>
        </p:txBody>
      </p:sp>
      <p:grpSp>
        <p:nvGrpSpPr>
          <p:cNvPr id="30" name="Group 29"/>
          <p:cNvGrpSpPr/>
          <p:nvPr/>
        </p:nvGrpSpPr>
        <p:grpSpPr>
          <a:xfrm>
            <a:off x="428597" y="6237312"/>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2"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3"/>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p:cNvSpPr txBox="1"/>
          <p:nvPr/>
        </p:nvSpPr>
        <p:spPr>
          <a:xfrm>
            <a:off x="428583" y="551962"/>
            <a:ext cx="3279321" cy="3600986"/>
          </a:xfrm>
          <a:prstGeom prst="rect">
            <a:avLst/>
          </a:prstGeom>
          <a:noFill/>
        </p:spPr>
        <p:txBody>
          <a:bodyPr wrap="square" rtlCol="0">
            <a:spAutoFit/>
          </a:bodyPr>
          <a:lstStyle/>
          <a:p>
            <a:r>
              <a:rPr lang="en-GB" sz="1400" dirty="0"/>
              <a:t>5</a:t>
            </a:r>
            <a:r>
              <a:rPr lang="en-GB" sz="1400" dirty="0" smtClean="0"/>
              <a:t> – Starting transformations</a:t>
            </a:r>
          </a:p>
          <a:p>
            <a:pPr marL="171450" indent="-171450">
              <a:buFont typeface="Arial" panose="020B0604020202020204" pitchFamily="34" charset="0"/>
              <a:buChar char="•"/>
            </a:pPr>
            <a:r>
              <a:rPr lang="en-GB" sz="1000" dirty="0" smtClean="0"/>
              <a:t>Each valid work document will be processed sequentially.</a:t>
            </a:r>
          </a:p>
          <a:p>
            <a:pPr marL="171450" indent="-171450">
              <a:buFont typeface="Arial" panose="020B0604020202020204" pitchFamily="34" charset="0"/>
              <a:buChar char="•"/>
            </a:pPr>
            <a:r>
              <a:rPr lang="en-GB" sz="1000" dirty="0" smtClean="0"/>
              <a:t>The process will come to a halt if there are errors. For </a:t>
            </a:r>
            <a:r>
              <a:rPr lang="en-GB" sz="1000" dirty="0"/>
              <a:t>failed documents, click ‘Delete’ and upload the correct Word document </a:t>
            </a:r>
            <a:r>
              <a:rPr lang="en-GB" sz="1000" dirty="0" smtClean="0"/>
              <a:t>again.</a:t>
            </a:r>
          </a:p>
          <a:p>
            <a:pPr marL="171450" indent="-171450">
              <a:buFont typeface="Arial" panose="020B0604020202020204" pitchFamily="34" charset="0"/>
              <a:buChar char="•"/>
            </a:pPr>
            <a:r>
              <a:rPr lang="en-GB" sz="1000" dirty="0"/>
              <a:t>Failed transformations will display with an error message. This could be due to either :-</a:t>
            </a:r>
          </a:p>
          <a:p>
            <a:pPr marL="628650" lvl="1" indent="-171450">
              <a:buFont typeface="Arial" panose="020B0604020202020204" pitchFamily="34" charset="0"/>
              <a:buChar char="•"/>
            </a:pPr>
            <a:r>
              <a:rPr lang="en-GB" sz="1000" dirty="0"/>
              <a:t>Change tracking is present in document</a:t>
            </a:r>
          </a:p>
          <a:p>
            <a:pPr marL="628650" lvl="1" indent="-171450">
              <a:buFont typeface="Arial" panose="020B0604020202020204" pitchFamily="34" charset="0"/>
              <a:buChar char="•"/>
            </a:pPr>
            <a:r>
              <a:rPr lang="en-GB" sz="1000" dirty="0"/>
              <a:t>Incorrect template type selected or document template has been modified.</a:t>
            </a:r>
          </a:p>
          <a:p>
            <a:pPr marL="628650" lvl="1" indent="-171450">
              <a:buFont typeface="Arial" panose="020B0604020202020204" pitchFamily="34" charset="0"/>
              <a:buChar char="•"/>
            </a:pPr>
            <a:r>
              <a:rPr lang="en-GB" sz="1000" dirty="0"/>
              <a:t>Word file is corrupt or is not Word </a:t>
            </a:r>
            <a:r>
              <a:rPr lang="en-GB" sz="1000" dirty="0" err="1"/>
              <a:t>Docx</a:t>
            </a:r>
            <a:r>
              <a:rPr lang="en-GB" sz="1000" dirty="0"/>
              <a:t> format.</a:t>
            </a:r>
          </a:p>
          <a:p>
            <a:pPr marL="171450" indent="-171450">
              <a:buFont typeface="Arial" panose="020B0604020202020204" pitchFamily="34" charset="0"/>
              <a:buChar char="•"/>
            </a:pPr>
            <a:r>
              <a:rPr lang="en-GB" sz="1000" dirty="0"/>
              <a:t>Check and correct the Word document and upload and transform again.</a:t>
            </a:r>
          </a:p>
          <a:p>
            <a:pPr marL="171450" indent="-171450">
              <a:buFont typeface="Arial" panose="020B0604020202020204" pitchFamily="34" charset="0"/>
              <a:buChar char="•"/>
            </a:pPr>
            <a:endParaRPr lang="en-GB" sz="1000" dirty="0" smtClean="0"/>
          </a:p>
          <a:p>
            <a:endParaRPr lang="en-GB" sz="1000" dirty="0"/>
          </a:p>
          <a:p>
            <a:pPr marL="628650" lvl="1" indent="-171450">
              <a:buFont typeface="Arial" panose="020B0604020202020204" pitchFamily="34" charset="0"/>
              <a:buChar char="•"/>
            </a:pPr>
            <a:endParaRPr lang="en-GB" sz="1000" dirty="0" smtClean="0"/>
          </a:p>
          <a:p>
            <a:endParaRPr lang="en-US" sz="1400" dirty="0"/>
          </a:p>
        </p:txBody>
      </p:sp>
      <p:pic>
        <p:nvPicPr>
          <p:cNvPr id="6" name="Picture 5"/>
          <p:cNvPicPr>
            <a:picLocks noChangeAspect="1"/>
          </p:cNvPicPr>
          <p:nvPr/>
        </p:nvPicPr>
        <p:blipFill>
          <a:blip r:embed="rId4"/>
          <a:stretch>
            <a:fillRect/>
          </a:stretch>
        </p:blipFill>
        <p:spPr>
          <a:xfrm>
            <a:off x="3932928" y="548680"/>
            <a:ext cx="4743527" cy="3672408"/>
          </a:xfrm>
          <a:prstGeom prst="rect">
            <a:avLst/>
          </a:prstGeom>
        </p:spPr>
      </p:pic>
    </p:spTree>
    <p:extLst>
      <p:ext uri="{BB962C8B-B14F-4D97-AF65-F5344CB8AC3E}">
        <p14:creationId xmlns:p14="http://schemas.microsoft.com/office/powerpoint/2010/main" val="413325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858" y="764704"/>
            <a:ext cx="5612953" cy="5434471"/>
          </a:xfrm>
          <a:prstGeom prst="rect">
            <a:avLst/>
          </a:prstGeom>
        </p:spPr>
      </p:pic>
      <p:sp>
        <p:nvSpPr>
          <p:cNvPr id="4" name="Rectangle 3"/>
          <p:cNvSpPr/>
          <p:nvPr/>
        </p:nvSpPr>
        <p:spPr>
          <a:xfrm>
            <a:off x="423983" y="116632"/>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How to extract and transform your </a:t>
            </a:r>
            <a:r>
              <a:rPr lang="en-GB" sz="1200" b="1" u="sng" dirty="0" err="1" smtClean="0"/>
              <a:t>Btec</a:t>
            </a:r>
            <a:r>
              <a:rPr lang="en-GB" sz="1200" b="1" u="sng" dirty="0" smtClean="0"/>
              <a:t> Units using the Word-XML+ Tool</a:t>
            </a:r>
          </a:p>
        </p:txBody>
      </p:sp>
      <p:grpSp>
        <p:nvGrpSpPr>
          <p:cNvPr id="30" name="Group 29"/>
          <p:cNvGrpSpPr/>
          <p:nvPr/>
        </p:nvGrpSpPr>
        <p:grpSpPr>
          <a:xfrm>
            <a:off x="428597" y="6237312"/>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3"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4"/>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ounded Rectangle 6"/>
          <p:cNvSpPr/>
          <p:nvPr/>
        </p:nvSpPr>
        <p:spPr>
          <a:xfrm>
            <a:off x="3516146" y="3075619"/>
            <a:ext cx="3379998" cy="4245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6964365" y="3162678"/>
            <a:ext cx="324519" cy="239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3975" y="548680"/>
            <a:ext cx="2990413" cy="2893100"/>
          </a:xfrm>
          <a:prstGeom prst="rect">
            <a:avLst/>
          </a:prstGeom>
          <a:noFill/>
        </p:spPr>
        <p:txBody>
          <a:bodyPr wrap="square" rtlCol="0">
            <a:spAutoFit/>
          </a:bodyPr>
          <a:lstStyle/>
          <a:p>
            <a:r>
              <a:rPr lang="en-GB" sz="1400" dirty="0" smtClean="0"/>
              <a:t>6 – Viewing new transformed documents</a:t>
            </a:r>
          </a:p>
          <a:p>
            <a:pPr marL="171450" indent="-171450">
              <a:buFont typeface="Arial" panose="020B0604020202020204" pitchFamily="34" charset="0"/>
              <a:buChar char="•"/>
            </a:pPr>
            <a:r>
              <a:rPr lang="en-GB" sz="1000" dirty="0"/>
              <a:t>Click on the ‘Dashboard’ tab in the navigation to view the resulting transformed document.</a:t>
            </a:r>
          </a:p>
          <a:p>
            <a:pPr marL="171450" indent="-171450">
              <a:buFont typeface="Arial" panose="020B0604020202020204" pitchFamily="34" charset="0"/>
              <a:buChar char="•"/>
            </a:pPr>
            <a:r>
              <a:rPr lang="en-GB" sz="1000" dirty="0"/>
              <a:t>For failed documents, </a:t>
            </a:r>
            <a:r>
              <a:rPr lang="en-GB" sz="1000" dirty="0" smtClean="0"/>
              <a:t>go to the ‘Downloads’ tab and delete the selected document. Then go to the upload </a:t>
            </a:r>
            <a:r>
              <a:rPr lang="en-GB" sz="1000" dirty="0"/>
              <a:t>correct Word document </a:t>
            </a:r>
            <a:r>
              <a:rPr lang="en-GB" sz="1000" dirty="0" smtClean="0"/>
              <a:t>again</a:t>
            </a:r>
            <a:r>
              <a:rPr lang="en-GB" sz="1000" dirty="0"/>
              <a:t>.</a:t>
            </a:r>
          </a:p>
          <a:p>
            <a:pPr marL="171450" indent="-171450">
              <a:buFont typeface="Arial" panose="020B0604020202020204" pitchFamily="34" charset="0"/>
              <a:buChar char="•"/>
            </a:pPr>
            <a:r>
              <a:rPr lang="en-GB" sz="1000" dirty="0" smtClean="0"/>
              <a:t>Recently transformed document will appear here, click on the link to view details of the transform. Once you view the document its status will change to ‘READ’ and will show up in the Archived documents.</a:t>
            </a:r>
          </a:p>
          <a:p>
            <a:pPr marL="628650" lvl="1" indent="-171450">
              <a:buFont typeface="Arial" panose="020B0604020202020204" pitchFamily="34" charset="0"/>
              <a:buChar char="•"/>
            </a:pPr>
            <a:endParaRPr lang="en-GB" sz="1000" dirty="0" smtClean="0"/>
          </a:p>
          <a:p>
            <a:endParaRPr lang="en-US" sz="1400" dirty="0"/>
          </a:p>
        </p:txBody>
      </p:sp>
    </p:spTree>
    <p:extLst>
      <p:ext uri="{BB962C8B-B14F-4D97-AF65-F5344CB8AC3E}">
        <p14:creationId xmlns:p14="http://schemas.microsoft.com/office/powerpoint/2010/main" val="225673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771800" y="1291057"/>
            <a:ext cx="6124006" cy="4875924"/>
          </a:xfrm>
          <a:prstGeom prst="rect">
            <a:avLst/>
          </a:prstGeom>
        </p:spPr>
      </p:pic>
      <p:sp>
        <p:nvSpPr>
          <p:cNvPr id="4" name="Rectangle 3"/>
          <p:cNvSpPr/>
          <p:nvPr/>
        </p:nvSpPr>
        <p:spPr>
          <a:xfrm>
            <a:off x="428597" y="44624"/>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How to extract and transform your </a:t>
            </a:r>
            <a:r>
              <a:rPr lang="en-GB" sz="1200" b="1" u="sng" dirty="0" err="1" smtClean="0"/>
              <a:t>Btec</a:t>
            </a:r>
            <a:r>
              <a:rPr lang="en-GB" sz="1200" b="1" u="sng" dirty="0" smtClean="0"/>
              <a:t> Units using the Word-XML+ Tool</a:t>
            </a:r>
          </a:p>
        </p:txBody>
      </p:sp>
      <p:grpSp>
        <p:nvGrpSpPr>
          <p:cNvPr id="30" name="Group 29"/>
          <p:cNvGrpSpPr/>
          <p:nvPr/>
        </p:nvGrpSpPr>
        <p:grpSpPr>
          <a:xfrm>
            <a:off x="428597" y="6240732"/>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3"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4"/>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p:cNvSpPr txBox="1"/>
          <p:nvPr/>
        </p:nvSpPr>
        <p:spPr>
          <a:xfrm>
            <a:off x="179512" y="326554"/>
            <a:ext cx="6013302" cy="1600438"/>
          </a:xfrm>
          <a:prstGeom prst="rect">
            <a:avLst/>
          </a:prstGeom>
          <a:noFill/>
        </p:spPr>
        <p:txBody>
          <a:bodyPr wrap="square" rtlCol="0">
            <a:spAutoFit/>
          </a:bodyPr>
          <a:lstStyle/>
          <a:p>
            <a:r>
              <a:rPr lang="en-GB" sz="1400" dirty="0"/>
              <a:t>7</a:t>
            </a:r>
            <a:r>
              <a:rPr lang="en-GB" sz="1400" dirty="0" smtClean="0"/>
              <a:t> – Download XML documents</a:t>
            </a:r>
          </a:p>
          <a:p>
            <a:pPr marL="171450" indent="-171450">
              <a:buFont typeface="Arial" panose="020B0604020202020204" pitchFamily="34" charset="0"/>
              <a:buChar char="•"/>
            </a:pPr>
            <a:r>
              <a:rPr lang="en-GB" sz="1000" dirty="0" smtClean="0"/>
              <a:t>Click on ‘Downloads’ tab in the navigation to go to the list of XML file downloads.</a:t>
            </a:r>
          </a:p>
          <a:p>
            <a:pPr marL="171450" indent="-171450">
              <a:buFont typeface="Arial" panose="020B0604020202020204" pitchFamily="34" charset="0"/>
              <a:buChar char="•"/>
            </a:pPr>
            <a:r>
              <a:rPr lang="en-GB" sz="1000" dirty="0" smtClean="0"/>
              <a:t>Successfully transformed document will have their UAN, Unit No, Title listed here.</a:t>
            </a:r>
          </a:p>
          <a:p>
            <a:pPr marL="171450" indent="-171450">
              <a:buFont typeface="Arial" panose="020B0604020202020204" pitchFamily="34" charset="0"/>
              <a:buChar char="•"/>
            </a:pPr>
            <a:r>
              <a:rPr lang="en-GB" sz="1000" dirty="0" smtClean="0"/>
              <a:t>Document’s details such as UAN, Unit No, Unit Title and Author can be updated by clicking on ‘Edit’.</a:t>
            </a:r>
          </a:p>
          <a:p>
            <a:pPr marL="171450" indent="-171450">
              <a:buFont typeface="Arial" panose="020B0604020202020204" pitchFamily="34" charset="0"/>
              <a:buChar char="•"/>
            </a:pPr>
            <a:r>
              <a:rPr lang="en-GB" sz="1000" dirty="0" smtClean="0"/>
              <a:t>Multiple documents can be deleted from the system by selecting the checkbox and clicking on ‘Delete Selected’</a:t>
            </a:r>
            <a:endParaRPr lang="en-GB" sz="1000" dirty="0"/>
          </a:p>
          <a:p>
            <a:pPr marL="171450" indent="-171450">
              <a:buFont typeface="Arial" panose="020B0604020202020204" pitchFamily="34" charset="0"/>
              <a:buChar char="•"/>
            </a:pPr>
            <a:endParaRPr lang="en-GB" sz="1000" dirty="0" smtClean="0"/>
          </a:p>
          <a:p>
            <a:endParaRPr lang="en-US" sz="1400" dirty="0"/>
          </a:p>
        </p:txBody>
      </p:sp>
      <p:sp>
        <p:nvSpPr>
          <p:cNvPr id="12" name="TextBox 11"/>
          <p:cNvSpPr txBox="1"/>
          <p:nvPr/>
        </p:nvSpPr>
        <p:spPr>
          <a:xfrm>
            <a:off x="6192814" y="254051"/>
            <a:ext cx="2330535" cy="1323439"/>
          </a:xfrm>
          <a:prstGeom prst="rect">
            <a:avLst/>
          </a:prstGeom>
          <a:noFill/>
        </p:spPr>
        <p:txBody>
          <a:bodyPr wrap="square" rtlCol="0">
            <a:spAutoFit/>
          </a:bodyPr>
          <a:lstStyle/>
          <a:p>
            <a:r>
              <a:rPr lang="en-GB" sz="1000" dirty="0" smtClean="0"/>
              <a:t>Download as</a:t>
            </a:r>
          </a:p>
          <a:p>
            <a:pPr marL="285750" indent="-285750">
              <a:buFont typeface="Arial" panose="020B0604020202020204" pitchFamily="34" charset="0"/>
              <a:buChar char="•"/>
            </a:pPr>
            <a:r>
              <a:rPr lang="en-GB" sz="1000" dirty="0" err="1"/>
              <a:t>Indesign</a:t>
            </a:r>
            <a:r>
              <a:rPr lang="en-GB" sz="1000" dirty="0"/>
              <a:t> XML format (proposed - available 3</a:t>
            </a:r>
            <a:r>
              <a:rPr lang="en-GB" sz="1000" baseline="30000" dirty="0"/>
              <a:t>rd</a:t>
            </a:r>
            <a:r>
              <a:rPr lang="en-GB" sz="1000" dirty="0"/>
              <a:t> quarter 2015)</a:t>
            </a:r>
            <a:endParaRPr lang="en-US" sz="1000" dirty="0"/>
          </a:p>
          <a:p>
            <a:pPr marL="285750" indent="-285750">
              <a:buFont typeface="Arial" panose="020B0604020202020204" pitchFamily="34" charset="0"/>
              <a:buChar char="•"/>
            </a:pPr>
            <a:r>
              <a:rPr lang="en-GB" sz="1000" dirty="0"/>
              <a:t>PQS-XML format</a:t>
            </a:r>
          </a:p>
          <a:p>
            <a:pPr marL="285750" indent="-285750">
              <a:buFont typeface="Arial" panose="020B0604020202020204" pitchFamily="34" charset="0"/>
              <a:buChar char="•"/>
            </a:pPr>
            <a:r>
              <a:rPr lang="en-GB" sz="1000" dirty="0" smtClean="0"/>
              <a:t>Word-XML format</a:t>
            </a:r>
          </a:p>
          <a:p>
            <a:pPr marL="285750" indent="-285750">
              <a:buFont typeface="Arial" panose="020B0604020202020204" pitchFamily="34" charset="0"/>
              <a:buChar char="•"/>
            </a:pPr>
            <a:r>
              <a:rPr lang="en-GB" sz="1000" dirty="0" smtClean="0"/>
              <a:t>Original </a:t>
            </a:r>
            <a:r>
              <a:rPr lang="en-GB" sz="1000" dirty="0"/>
              <a:t>Word Doc</a:t>
            </a:r>
          </a:p>
          <a:p>
            <a:endParaRPr lang="en-GB" sz="1000" dirty="0" smtClean="0"/>
          </a:p>
        </p:txBody>
      </p:sp>
      <p:cxnSp>
        <p:nvCxnSpPr>
          <p:cNvPr id="20" name="Elbow Connector 19"/>
          <p:cNvCxnSpPr/>
          <p:nvPr/>
        </p:nvCxnSpPr>
        <p:spPr>
          <a:xfrm rot="16200000" flipH="1">
            <a:off x="7688323" y="987348"/>
            <a:ext cx="677812" cy="584992"/>
          </a:xfrm>
          <a:prstGeom prst="bentConnector3">
            <a:avLst>
              <a:gd name="adj1" fmla="val 143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7681076" y="1325112"/>
            <a:ext cx="677812" cy="282466"/>
          </a:xfrm>
          <a:prstGeom prst="bentConnector3">
            <a:avLst>
              <a:gd name="adj1" fmla="val 8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6200000" flipH="1">
            <a:off x="7710517" y="1341773"/>
            <a:ext cx="371397" cy="247538"/>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7718172" y="5659151"/>
            <a:ext cx="443045" cy="165562"/>
          </a:xfrm>
          <a:prstGeom prst="bentConnector3">
            <a:avLst>
              <a:gd name="adj1" fmla="val 9953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527859" y="5701601"/>
            <a:ext cx="1284501" cy="246221"/>
          </a:xfrm>
          <a:prstGeom prst="rect">
            <a:avLst/>
          </a:prstGeom>
          <a:noFill/>
        </p:spPr>
        <p:txBody>
          <a:bodyPr wrap="square" rtlCol="0">
            <a:spAutoFit/>
          </a:bodyPr>
          <a:lstStyle/>
          <a:p>
            <a:r>
              <a:rPr lang="en-GB" sz="1000" dirty="0" smtClean="0"/>
              <a:t>Preview as XML</a:t>
            </a:r>
            <a:endParaRPr lang="en-US" sz="1000" dirty="0"/>
          </a:p>
        </p:txBody>
      </p:sp>
      <p:cxnSp>
        <p:nvCxnSpPr>
          <p:cNvPr id="42" name="Elbow Connector 41"/>
          <p:cNvCxnSpPr/>
          <p:nvPr/>
        </p:nvCxnSpPr>
        <p:spPr>
          <a:xfrm flipV="1">
            <a:off x="7743292" y="5659151"/>
            <a:ext cx="861156" cy="432880"/>
          </a:xfrm>
          <a:prstGeom prst="bentConnector3">
            <a:avLst>
              <a:gd name="adj1" fmla="val 9990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39255" y="5947822"/>
            <a:ext cx="1273105" cy="246221"/>
          </a:xfrm>
          <a:prstGeom prst="rect">
            <a:avLst/>
          </a:prstGeom>
          <a:noFill/>
        </p:spPr>
        <p:txBody>
          <a:bodyPr wrap="square" rtlCol="0">
            <a:spAutoFit/>
          </a:bodyPr>
          <a:lstStyle/>
          <a:p>
            <a:r>
              <a:rPr lang="en-GB" sz="1000" dirty="0" smtClean="0"/>
              <a:t>Preview as HTML</a:t>
            </a:r>
            <a:endParaRPr lang="en-US" sz="1000" dirty="0"/>
          </a:p>
        </p:txBody>
      </p:sp>
      <p:sp>
        <p:nvSpPr>
          <p:cNvPr id="50" name="TextBox 49"/>
          <p:cNvSpPr txBox="1"/>
          <p:nvPr/>
        </p:nvSpPr>
        <p:spPr>
          <a:xfrm>
            <a:off x="107504" y="3230974"/>
            <a:ext cx="2707856" cy="2862322"/>
          </a:xfrm>
          <a:prstGeom prst="rect">
            <a:avLst/>
          </a:prstGeom>
          <a:noFill/>
        </p:spPr>
        <p:txBody>
          <a:bodyPr wrap="square" rtlCol="0">
            <a:spAutoFit/>
          </a:bodyPr>
          <a:lstStyle/>
          <a:p>
            <a:r>
              <a:rPr lang="en-GB" sz="1000" dirty="0" smtClean="0"/>
              <a:t>Tabs below shows:-</a:t>
            </a:r>
          </a:p>
          <a:p>
            <a:endParaRPr lang="en-GB" sz="1000" dirty="0" smtClean="0"/>
          </a:p>
          <a:p>
            <a:pPr marL="285750" indent="-285750">
              <a:buFont typeface="Arial" panose="020B0604020202020204" pitchFamily="34" charset="0"/>
              <a:buChar char="•"/>
            </a:pPr>
            <a:r>
              <a:rPr lang="en-GB" sz="1000" dirty="0"/>
              <a:t>T</a:t>
            </a:r>
            <a:r>
              <a:rPr lang="en-GB" sz="1000" dirty="0" smtClean="0"/>
              <a:t>ransformation details – the XML filename can be changed and will be downloaded as specified. The UAN number can be entered. All changes are automatically saved.</a:t>
            </a:r>
          </a:p>
          <a:p>
            <a:pPr marL="285750" indent="-285750">
              <a:buFont typeface="Arial" panose="020B0604020202020204" pitchFamily="34" charset="0"/>
              <a:buChar char="•"/>
            </a:pPr>
            <a:endParaRPr lang="en-GB" sz="1000" dirty="0" smtClean="0"/>
          </a:p>
          <a:p>
            <a:pPr marL="285750" indent="-285750">
              <a:buFont typeface="Arial" panose="020B0604020202020204" pitchFamily="34" charset="0"/>
              <a:buChar char="•"/>
            </a:pPr>
            <a:r>
              <a:rPr lang="en-GB" sz="1000" dirty="0"/>
              <a:t>L</a:t>
            </a:r>
            <a:r>
              <a:rPr lang="en-GB" sz="1000" dirty="0" smtClean="0"/>
              <a:t>ist of available downloads – will list all the formats. The XML document will instantly generate upon download.</a:t>
            </a:r>
            <a:r>
              <a:rPr lang="en-US" sz="1000" dirty="0" smtClean="0"/>
              <a:t> </a:t>
            </a:r>
          </a:p>
          <a:p>
            <a:pPr marL="285750" indent="-285750">
              <a:buFont typeface="Arial" panose="020B0604020202020204" pitchFamily="34" charset="0"/>
              <a:buChar char="•"/>
            </a:pPr>
            <a:endParaRPr lang="en-US" sz="1000" dirty="0" smtClean="0"/>
          </a:p>
          <a:p>
            <a:pPr marL="285750" indent="-285750">
              <a:buFont typeface="Arial" panose="020B0604020202020204" pitchFamily="34" charset="0"/>
              <a:buChar char="•"/>
            </a:pPr>
            <a:r>
              <a:rPr lang="en-GB" sz="1000" dirty="0" smtClean="0"/>
              <a:t>Last Activity – this maintain an audit trail of edits, reviews, comments made to the XML content via the editor (available 3</a:t>
            </a:r>
            <a:r>
              <a:rPr lang="en-GB" sz="1000" baseline="30000" dirty="0" smtClean="0"/>
              <a:t>rd</a:t>
            </a:r>
            <a:r>
              <a:rPr lang="en-GB" sz="1000" dirty="0" smtClean="0"/>
              <a:t> quarter 2015)</a:t>
            </a:r>
          </a:p>
        </p:txBody>
      </p:sp>
      <p:sp>
        <p:nvSpPr>
          <p:cNvPr id="54" name="Up Arrow 53"/>
          <p:cNvSpPr/>
          <p:nvPr/>
        </p:nvSpPr>
        <p:spPr>
          <a:xfrm rot="5400000">
            <a:off x="2126638" y="2830284"/>
            <a:ext cx="288032" cy="10894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212554" y="151149"/>
            <a:ext cx="813646" cy="400110"/>
          </a:xfrm>
          <a:prstGeom prst="rect">
            <a:avLst/>
          </a:prstGeom>
          <a:noFill/>
        </p:spPr>
        <p:txBody>
          <a:bodyPr wrap="square" rtlCol="0">
            <a:spAutoFit/>
          </a:bodyPr>
          <a:lstStyle/>
          <a:p>
            <a:r>
              <a:rPr lang="en-GB" sz="1000" dirty="0" smtClean="0"/>
              <a:t>Preview </a:t>
            </a:r>
          </a:p>
          <a:p>
            <a:r>
              <a:rPr lang="en-GB" sz="1000" dirty="0" smtClean="0"/>
              <a:t>as HTML</a:t>
            </a:r>
            <a:endParaRPr lang="en-US" sz="1000" dirty="0"/>
          </a:p>
        </p:txBody>
      </p:sp>
      <p:cxnSp>
        <p:nvCxnSpPr>
          <p:cNvPr id="18" name="Straight Arrow Connector 17"/>
          <p:cNvCxnSpPr/>
          <p:nvPr/>
        </p:nvCxnSpPr>
        <p:spPr>
          <a:xfrm>
            <a:off x="8604448" y="511699"/>
            <a:ext cx="0" cy="1117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84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3528" y="4253236"/>
            <a:ext cx="1708854" cy="1198240"/>
          </a:xfrm>
          <a:prstGeom prst="rect">
            <a:avLst/>
          </a:prstGeom>
        </p:spPr>
      </p:pic>
      <p:pic>
        <p:nvPicPr>
          <p:cNvPr id="3" name="Picture 2"/>
          <p:cNvPicPr>
            <a:picLocks noChangeAspect="1"/>
          </p:cNvPicPr>
          <p:nvPr/>
        </p:nvPicPr>
        <p:blipFill>
          <a:blip r:embed="rId3"/>
          <a:stretch>
            <a:fillRect/>
          </a:stretch>
        </p:blipFill>
        <p:spPr>
          <a:xfrm>
            <a:off x="395536" y="2231782"/>
            <a:ext cx="1323762" cy="920586"/>
          </a:xfrm>
          <a:prstGeom prst="rect">
            <a:avLst/>
          </a:prstGeom>
        </p:spPr>
      </p:pic>
      <p:sp>
        <p:nvSpPr>
          <p:cNvPr id="4" name="Rectangle 3"/>
          <p:cNvSpPr/>
          <p:nvPr/>
        </p:nvSpPr>
        <p:spPr>
          <a:xfrm>
            <a:off x="423983" y="116632"/>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How to extract and transform your </a:t>
            </a:r>
            <a:r>
              <a:rPr lang="en-GB" sz="1200" b="1" u="sng" dirty="0" err="1" smtClean="0"/>
              <a:t>Btec</a:t>
            </a:r>
            <a:r>
              <a:rPr lang="en-GB" sz="1200" b="1" u="sng" dirty="0" smtClean="0"/>
              <a:t> Units using the Word-XML+ Tool</a:t>
            </a:r>
          </a:p>
        </p:txBody>
      </p:sp>
      <p:grpSp>
        <p:nvGrpSpPr>
          <p:cNvPr id="30" name="Group 29"/>
          <p:cNvGrpSpPr/>
          <p:nvPr/>
        </p:nvGrpSpPr>
        <p:grpSpPr>
          <a:xfrm>
            <a:off x="428597" y="6168724"/>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4"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5"/>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p:cNvSpPr txBox="1"/>
          <p:nvPr/>
        </p:nvSpPr>
        <p:spPr>
          <a:xfrm>
            <a:off x="254866" y="404664"/>
            <a:ext cx="2084886" cy="1969770"/>
          </a:xfrm>
          <a:prstGeom prst="rect">
            <a:avLst/>
          </a:prstGeom>
          <a:noFill/>
        </p:spPr>
        <p:txBody>
          <a:bodyPr wrap="square" rtlCol="0">
            <a:spAutoFit/>
          </a:bodyPr>
          <a:lstStyle/>
          <a:p>
            <a:r>
              <a:rPr lang="en-GB" sz="1400" dirty="0"/>
              <a:t>8</a:t>
            </a:r>
            <a:r>
              <a:rPr lang="en-GB" sz="1400" dirty="0" smtClean="0"/>
              <a:t> – Preview as XML and HTML</a:t>
            </a:r>
          </a:p>
          <a:p>
            <a:pPr marL="171450" indent="-171450">
              <a:buFont typeface="Arial" panose="020B0604020202020204" pitchFamily="34" charset="0"/>
              <a:buChar char="•"/>
            </a:pPr>
            <a:r>
              <a:rPr lang="en-GB" sz="1000" dirty="0" smtClean="0"/>
              <a:t>On ‘Downloads’ page in the ‘Details’ tab and list is the ‘Preview’ button. This will open a page to display a HTML rendered preview and an XML preview of the document.</a:t>
            </a:r>
            <a:endParaRPr lang="en-GB" sz="1000" dirty="0"/>
          </a:p>
          <a:p>
            <a:pPr marL="171450" indent="-171450">
              <a:buFont typeface="Arial" panose="020B0604020202020204" pitchFamily="34" charset="0"/>
              <a:buChar char="•"/>
            </a:pPr>
            <a:endParaRPr lang="en-GB" sz="1000" dirty="0" smtClean="0"/>
          </a:p>
          <a:p>
            <a:endParaRPr lang="en-US" sz="1400" dirty="0"/>
          </a:p>
        </p:txBody>
      </p:sp>
      <p:cxnSp>
        <p:nvCxnSpPr>
          <p:cNvPr id="36" name="Elbow Connector 35"/>
          <p:cNvCxnSpPr>
            <a:stCxn id="37" idx="3"/>
          </p:cNvCxnSpPr>
          <p:nvPr/>
        </p:nvCxnSpPr>
        <p:spPr>
          <a:xfrm>
            <a:off x="1529262" y="3574156"/>
            <a:ext cx="190036" cy="135816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44459" y="3451045"/>
            <a:ext cx="684803" cy="246221"/>
          </a:xfrm>
          <a:prstGeom prst="rect">
            <a:avLst/>
          </a:prstGeom>
          <a:noFill/>
        </p:spPr>
        <p:txBody>
          <a:bodyPr wrap="none" rtlCol="0">
            <a:spAutoFit/>
          </a:bodyPr>
          <a:lstStyle/>
          <a:p>
            <a:r>
              <a:rPr lang="en-GB" sz="1000" dirty="0" smtClean="0"/>
              <a:t>Preview</a:t>
            </a:r>
            <a:endParaRPr lang="en-US" sz="1000" dirty="0"/>
          </a:p>
        </p:txBody>
      </p:sp>
      <p:cxnSp>
        <p:nvCxnSpPr>
          <p:cNvPr id="38" name="Elbow Connector 37"/>
          <p:cNvCxnSpPr>
            <a:stCxn id="37" idx="0"/>
          </p:cNvCxnSpPr>
          <p:nvPr/>
        </p:nvCxnSpPr>
        <p:spPr>
          <a:xfrm rot="5400000" flipH="1" flipV="1">
            <a:off x="1186157" y="3175473"/>
            <a:ext cx="276277" cy="27486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6"/>
          <a:stretch>
            <a:fillRect/>
          </a:stretch>
        </p:blipFill>
        <p:spPr>
          <a:xfrm>
            <a:off x="2555776" y="476672"/>
            <a:ext cx="6189126" cy="4974804"/>
          </a:xfrm>
          <a:prstGeom prst="rect">
            <a:avLst/>
          </a:prstGeom>
        </p:spPr>
      </p:pic>
    </p:spTree>
    <p:extLst>
      <p:ext uri="{BB962C8B-B14F-4D97-AF65-F5344CB8AC3E}">
        <p14:creationId xmlns:p14="http://schemas.microsoft.com/office/powerpoint/2010/main" val="193455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3983" y="476672"/>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How to extract and transform your </a:t>
            </a:r>
            <a:r>
              <a:rPr lang="en-GB" sz="1200" b="1" u="sng" dirty="0" err="1" smtClean="0"/>
              <a:t>Btec</a:t>
            </a:r>
            <a:r>
              <a:rPr lang="en-GB" sz="1200" b="1" u="sng" dirty="0" smtClean="0"/>
              <a:t> Units using the Word-XML+ Tool</a:t>
            </a:r>
          </a:p>
        </p:txBody>
      </p:sp>
      <p:grpSp>
        <p:nvGrpSpPr>
          <p:cNvPr id="30" name="Group 29"/>
          <p:cNvGrpSpPr/>
          <p:nvPr/>
        </p:nvGrpSpPr>
        <p:grpSpPr>
          <a:xfrm>
            <a:off x="428597" y="6000768"/>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2"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3"/>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p:cNvSpPr txBox="1"/>
          <p:nvPr/>
        </p:nvSpPr>
        <p:spPr>
          <a:xfrm>
            <a:off x="395536" y="827420"/>
            <a:ext cx="8424936" cy="2985433"/>
          </a:xfrm>
          <a:prstGeom prst="rect">
            <a:avLst/>
          </a:prstGeom>
          <a:noFill/>
        </p:spPr>
        <p:txBody>
          <a:bodyPr wrap="square" rtlCol="0">
            <a:spAutoFit/>
          </a:bodyPr>
          <a:lstStyle/>
          <a:p>
            <a:r>
              <a:rPr lang="en-GB" sz="1400" dirty="0"/>
              <a:t>9</a:t>
            </a:r>
            <a:r>
              <a:rPr lang="en-GB" sz="1400" dirty="0" smtClean="0"/>
              <a:t> – Settings page - Define Specification Unit templates </a:t>
            </a:r>
          </a:p>
          <a:p>
            <a:pPr marL="171450" indent="-171450">
              <a:buFont typeface="Arial" panose="020B0604020202020204" pitchFamily="34" charset="0"/>
              <a:buChar char="•"/>
            </a:pPr>
            <a:r>
              <a:rPr lang="en-GB" sz="1000" dirty="0"/>
              <a:t>Click on </a:t>
            </a:r>
            <a:r>
              <a:rPr lang="en-GB" sz="1000" dirty="0" smtClean="0"/>
              <a:t>‘Settings’ </a:t>
            </a:r>
            <a:r>
              <a:rPr lang="en-GB" sz="1000" dirty="0"/>
              <a:t>tab in the navigation to go to </a:t>
            </a:r>
            <a:r>
              <a:rPr lang="en-GB" sz="1000" dirty="0" smtClean="0"/>
              <a:t>the setting pages.</a:t>
            </a:r>
          </a:p>
          <a:p>
            <a:pPr marL="171450" indent="-171450">
              <a:buFont typeface="Arial" panose="020B0604020202020204" pitchFamily="34" charset="0"/>
              <a:buChar char="•"/>
            </a:pPr>
            <a:r>
              <a:rPr lang="en-GB" sz="1000" dirty="0" smtClean="0"/>
              <a:t>Word-XML tool needs to know what XML tagged content is expect in the Word document. This populates the dropdown list for Template type in the Upload file page.</a:t>
            </a:r>
          </a:p>
          <a:p>
            <a:pPr marL="171450" indent="-171450">
              <a:buFont typeface="Arial" panose="020B0604020202020204" pitchFamily="34" charset="0"/>
              <a:buChar char="•"/>
            </a:pPr>
            <a:r>
              <a:rPr lang="en-GB" sz="1000" dirty="0" smtClean="0"/>
              <a:t>To add a template click on ‘Add new template’ or ‘Edit’. Add the Sections that you would like to validate on and extract to the Word-XML output file. Here’s what the Template field means :-</a:t>
            </a:r>
          </a:p>
          <a:p>
            <a:pPr marL="628650" lvl="1" indent="-171450">
              <a:buFont typeface="Arial" panose="020B0604020202020204" pitchFamily="34" charset="0"/>
              <a:buChar char="•"/>
            </a:pPr>
            <a:r>
              <a:rPr lang="en-GB" sz="1000" dirty="0" smtClean="0"/>
              <a:t>Section name – define a name for this content rule.</a:t>
            </a:r>
          </a:p>
          <a:p>
            <a:pPr marL="628650" lvl="1" indent="-171450">
              <a:buFont typeface="Arial" panose="020B0604020202020204" pitchFamily="34" charset="0"/>
              <a:buChar char="•"/>
            </a:pPr>
            <a:r>
              <a:rPr lang="en-GB" sz="1000" dirty="0" smtClean="0"/>
              <a:t>Filter type – state what type of section this is.</a:t>
            </a:r>
          </a:p>
          <a:p>
            <a:pPr marL="628650" lvl="1" indent="-171450">
              <a:buFont typeface="Arial" panose="020B0604020202020204" pitchFamily="34" charset="0"/>
              <a:buChar char="•"/>
            </a:pPr>
            <a:r>
              <a:rPr lang="en-GB" sz="1000" dirty="0" smtClean="0"/>
              <a:t>Filter text – search for a text </a:t>
            </a:r>
            <a:r>
              <a:rPr lang="en-GB" sz="1000" dirty="0" err="1" smtClean="0"/>
              <a:t>i.e</a:t>
            </a:r>
            <a:r>
              <a:rPr lang="en-GB" sz="1000" dirty="0" smtClean="0"/>
              <a:t> Title</a:t>
            </a:r>
          </a:p>
          <a:p>
            <a:pPr marL="628650" lvl="1" indent="-171450">
              <a:buFont typeface="Arial" panose="020B0604020202020204" pitchFamily="34" charset="0"/>
              <a:buChar char="•"/>
            </a:pPr>
            <a:r>
              <a:rPr lang="en-GB" sz="1000" dirty="0" smtClean="0"/>
              <a:t>Filter style – search for Word formatting style </a:t>
            </a:r>
            <a:r>
              <a:rPr lang="en-GB" sz="1000" dirty="0" err="1" smtClean="0"/>
              <a:t>i.e</a:t>
            </a:r>
            <a:r>
              <a:rPr lang="en-GB" sz="1000" dirty="0" smtClean="0"/>
              <a:t> </a:t>
            </a:r>
            <a:r>
              <a:rPr lang="en-GB" sz="1000" dirty="0" err="1" smtClean="0"/>
              <a:t>UnitAHead</a:t>
            </a:r>
            <a:r>
              <a:rPr lang="en-GB" sz="1000" dirty="0" smtClean="0"/>
              <a:t>, </a:t>
            </a:r>
          </a:p>
          <a:p>
            <a:pPr lvl="1"/>
            <a:r>
              <a:rPr lang="en-GB" sz="1000" dirty="0" err="1" smtClean="0"/>
              <a:t>UnitBHead</a:t>
            </a:r>
            <a:endParaRPr lang="en-GB" sz="1000" dirty="0" smtClean="0"/>
          </a:p>
          <a:p>
            <a:pPr marL="628650" lvl="1" indent="-171450">
              <a:buFont typeface="Arial" panose="020B0604020202020204" pitchFamily="34" charset="0"/>
              <a:buChar char="•"/>
            </a:pPr>
            <a:r>
              <a:rPr lang="en-GB" sz="1000" dirty="0" smtClean="0"/>
              <a:t>Verify in Word – validates this field in Word document.</a:t>
            </a:r>
          </a:p>
          <a:p>
            <a:pPr marL="628650" lvl="1" indent="-171450">
              <a:buFont typeface="Arial" panose="020B0604020202020204" pitchFamily="34" charset="0"/>
              <a:buChar char="•"/>
            </a:pPr>
            <a:r>
              <a:rPr lang="en-GB" sz="1000" dirty="0" smtClean="0"/>
              <a:t>Print XML field – if none are select then all the XML tagged</a:t>
            </a:r>
          </a:p>
          <a:p>
            <a:pPr lvl="1"/>
            <a:r>
              <a:rPr lang="en-GB" sz="1000" dirty="0" smtClean="0"/>
              <a:t>content will be output to the Word-XML file.</a:t>
            </a:r>
          </a:p>
          <a:p>
            <a:pPr marL="171450" indent="-171450">
              <a:buFont typeface="Arial" panose="020B0604020202020204" pitchFamily="34" charset="0"/>
              <a:buChar char="•"/>
            </a:pPr>
            <a:endParaRPr lang="en-GB" sz="1000" dirty="0" smtClean="0"/>
          </a:p>
          <a:p>
            <a:endParaRPr lang="en-GB" sz="1000" dirty="0"/>
          </a:p>
          <a:p>
            <a:pPr marL="171450" indent="-171450">
              <a:buFont typeface="Arial" panose="020B0604020202020204" pitchFamily="34" charset="0"/>
              <a:buChar char="•"/>
            </a:pPr>
            <a:endParaRPr lang="en-GB" sz="1000" dirty="0" smtClean="0"/>
          </a:p>
          <a:p>
            <a:endParaRPr lang="en-US" sz="1400" dirty="0"/>
          </a:p>
        </p:txBody>
      </p:sp>
      <p:pic>
        <p:nvPicPr>
          <p:cNvPr id="3" name="Picture 2"/>
          <p:cNvPicPr>
            <a:picLocks noChangeAspect="1"/>
          </p:cNvPicPr>
          <p:nvPr/>
        </p:nvPicPr>
        <p:blipFill>
          <a:blip r:embed="rId4"/>
          <a:stretch>
            <a:fillRect/>
          </a:stretch>
        </p:blipFill>
        <p:spPr>
          <a:xfrm>
            <a:off x="971600" y="3149398"/>
            <a:ext cx="3626156" cy="2807490"/>
          </a:xfrm>
          <a:prstGeom prst="rect">
            <a:avLst/>
          </a:prstGeom>
        </p:spPr>
      </p:pic>
      <p:pic>
        <p:nvPicPr>
          <p:cNvPr id="5" name="Picture 4"/>
          <p:cNvPicPr>
            <a:picLocks noChangeAspect="1"/>
          </p:cNvPicPr>
          <p:nvPr/>
        </p:nvPicPr>
        <p:blipFill>
          <a:blip r:embed="rId5"/>
          <a:stretch>
            <a:fillRect/>
          </a:stretch>
        </p:blipFill>
        <p:spPr>
          <a:xfrm>
            <a:off x="5131921" y="1918221"/>
            <a:ext cx="3552566" cy="3891535"/>
          </a:xfrm>
          <a:prstGeom prst="rect">
            <a:avLst/>
          </a:prstGeom>
        </p:spPr>
      </p:pic>
      <p:sp>
        <p:nvSpPr>
          <p:cNvPr id="6" name="Right Arrow 5"/>
          <p:cNvSpPr/>
          <p:nvPr/>
        </p:nvSpPr>
        <p:spPr>
          <a:xfrm rot="18859280">
            <a:off x="4442716" y="4585222"/>
            <a:ext cx="432048" cy="520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63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3983" y="476672"/>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How to extract and transform your </a:t>
            </a:r>
            <a:r>
              <a:rPr lang="en-GB" sz="1200" b="1" u="sng" dirty="0" err="1" smtClean="0"/>
              <a:t>Btec</a:t>
            </a:r>
            <a:r>
              <a:rPr lang="en-GB" sz="1200" b="1" u="sng" dirty="0" smtClean="0"/>
              <a:t> Units using the Word-XML+ Tool</a:t>
            </a:r>
          </a:p>
        </p:txBody>
      </p:sp>
      <p:grpSp>
        <p:nvGrpSpPr>
          <p:cNvPr id="30" name="Group 29"/>
          <p:cNvGrpSpPr/>
          <p:nvPr/>
        </p:nvGrpSpPr>
        <p:grpSpPr>
          <a:xfrm>
            <a:off x="428597" y="6000768"/>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2"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3"/>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p:cNvSpPr txBox="1"/>
          <p:nvPr/>
        </p:nvSpPr>
        <p:spPr>
          <a:xfrm>
            <a:off x="395536" y="827420"/>
            <a:ext cx="8424936" cy="2215991"/>
          </a:xfrm>
          <a:prstGeom prst="rect">
            <a:avLst/>
          </a:prstGeom>
          <a:noFill/>
        </p:spPr>
        <p:txBody>
          <a:bodyPr wrap="square" rtlCol="0">
            <a:spAutoFit/>
          </a:bodyPr>
          <a:lstStyle/>
          <a:p>
            <a:r>
              <a:rPr lang="en-GB" sz="1400" dirty="0" smtClean="0"/>
              <a:t>10 – User Management – for users with Admin Role only</a:t>
            </a:r>
          </a:p>
          <a:p>
            <a:pPr marL="171450" indent="-171450">
              <a:buFont typeface="Arial" panose="020B0604020202020204" pitchFamily="34" charset="0"/>
              <a:buChar char="•"/>
            </a:pPr>
            <a:r>
              <a:rPr lang="en-GB" sz="1000" dirty="0"/>
              <a:t>Click on </a:t>
            </a:r>
            <a:r>
              <a:rPr lang="en-GB" sz="1000" dirty="0" smtClean="0"/>
              <a:t>‘User Management’ </a:t>
            </a:r>
            <a:r>
              <a:rPr lang="en-GB" sz="1000" dirty="0"/>
              <a:t>tab in the navigation to go to </a:t>
            </a:r>
            <a:r>
              <a:rPr lang="en-GB" sz="1000" dirty="0" smtClean="0"/>
              <a:t>the user management pages.</a:t>
            </a:r>
          </a:p>
          <a:p>
            <a:pPr marL="171450" indent="-171450">
              <a:buFont typeface="Arial" panose="020B0604020202020204" pitchFamily="34" charset="0"/>
              <a:buChar char="•"/>
            </a:pPr>
            <a:r>
              <a:rPr lang="en-GB" sz="1000" dirty="0" smtClean="0"/>
              <a:t>New users are created from the sign-up link on the login page. </a:t>
            </a:r>
          </a:p>
          <a:p>
            <a:pPr marL="171450" indent="-171450">
              <a:buFont typeface="Arial" panose="020B0604020202020204" pitchFamily="34" charset="0"/>
              <a:buChar char="•"/>
            </a:pPr>
            <a:r>
              <a:rPr lang="en-GB" sz="1000" dirty="0" smtClean="0"/>
              <a:t>The new user account will need to be approved by the Qualification Development Team leader and assigned a Role. This can be either Admin, Editor, Author or Viewer only. </a:t>
            </a:r>
          </a:p>
          <a:p>
            <a:pPr marL="171450" indent="-171450">
              <a:buFont typeface="Arial" panose="020B0604020202020204" pitchFamily="34" charset="0"/>
              <a:buChar char="•"/>
            </a:pPr>
            <a:r>
              <a:rPr lang="en-GB" sz="1000" dirty="0" smtClean="0"/>
              <a:t>Once assigned a role the user can login. The login account is different from the Pearson cloud login. This is so that temporary accounts for freelancers and temporary staff can be created quickly.</a:t>
            </a:r>
          </a:p>
          <a:p>
            <a:pPr marL="171450" indent="-171450">
              <a:buFont typeface="Arial" panose="020B0604020202020204" pitchFamily="34" charset="0"/>
              <a:buChar char="•"/>
            </a:pPr>
            <a:r>
              <a:rPr lang="en-GB" sz="1000" dirty="0" smtClean="0"/>
              <a:t>Each user account will maintain an audit trail which is recorded in the Cloud server logs for monitoring the applications and identifying causes of system errors.</a:t>
            </a:r>
          </a:p>
          <a:p>
            <a:pPr marL="171450" indent="-171450">
              <a:buFont typeface="Arial" panose="020B0604020202020204" pitchFamily="34" charset="0"/>
              <a:buChar char="•"/>
            </a:pPr>
            <a:endParaRPr lang="en-GB" sz="1000" dirty="0" smtClean="0"/>
          </a:p>
          <a:p>
            <a:endParaRPr lang="en-GB" sz="1000" dirty="0"/>
          </a:p>
          <a:p>
            <a:pPr marL="171450" indent="-171450">
              <a:buFont typeface="Arial" panose="020B0604020202020204" pitchFamily="34" charset="0"/>
              <a:buChar char="•"/>
            </a:pPr>
            <a:endParaRPr lang="en-GB" sz="1000" dirty="0" smtClean="0"/>
          </a:p>
          <a:p>
            <a:endParaRPr lang="en-US" sz="1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9829" y="2348880"/>
            <a:ext cx="5344459" cy="3487444"/>
          </a:xfrm>
          <a:prstGeom prst="rect">
            <a:avLst/>
          </a:prstGeom>
        </p:spPr>
      </p:pic>
      <p:sp>
        <p:nvSpPr>
          <p:cNvPr id="10" name="Left Arrow 9"/>
          <p:cNvSpPr/>
          <p:nvPr/>
        </p:nvSpPr>
        <p:spPr>
          <a:xfrm>
            <a:off x="3275856" y="2888158"/>
            <a:ext cx="324519" cy="239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7002028" y="5445224"/>
            <a:ext cx="324519" cy="239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899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Content Placeholder 5"/>
          <p:cNvSpPr>
            <a:spLocks noGrp="1"/>
          </p:cNvSpPr>
          <p:nvPr>
            <p:ph idx="1"/>
          </p:nvPr>
        </p:nvSpPr>
        <p:spPr>
          <a:xfrm>
            <a:off x="1043608" y="404664"/>
            <a:ext cx="6840760" cy="4680520"/>
          </a:xfrm>
        </p:spPr>
        <p:txBody>
          <a:bodyPr>
            <a:noAutofit/>
          </a:bodyPr>
          <a:lstStyle/>
          <a:p>
            <a:pPr marL="2338388" indent="-2338388">
              <a:spcBef>
                <a:spcPct val="80000"/>
              </a:spcBef>
              <a:buFont typeface="Wingdings" pitchFamily="2" charset="2"/>
              <a:buNone/>
            </a:pPr>
            <a:r>
              <a:rPr lang="en-GB" sz="1800" b="1" dirty="0" smtClean="0"/>
              <a:t>Contents</a:t>
            </a:r>
          </a:p>
          <a:p>
            <a:pPr>
              <a:spcBef>
                <a:spcPts val="1000"/>
              </a:spcBef>
            </a:pPr>
            <a:r>
              <a:rPr lang="en-GB" sz="1800" dirty="0" smtClean="0"/>
              <a:t>Introduction</a:t>
            </a:r>
          </a:p>
          <a:p>
            <a:pPr>
              <a:spcBef>
                <a:spcPts val="1000"/>
              </a:spcBef>
            </a:pPr>
            <a:r>
              <a:rPr lang="en-GB" sz="1800" dirty="0" smtClean="0"/>
              <a:t>Understand Word-XML format</a:t>
            </a:r>
          </a:p>
          <a:p>
            <a:pPr>
              <a:spcBef>
                <a:spcPts val="1000"/>
              </a:spcBef>
            </a:pPr>
            <a:r>
              <a:rPr lang="en-GB" sz="1800" dirty="0"/>
              <a:t>Getting started with Word-XML</a:t>
            </a:r>
            <a:r>
              <a:rPr lang="en-GB" sz="1800" dirty="0" smtClean="0"/>
              <a:t>+</a:t>
            </a:r>
          </a:p>
          <a:p>
            <a:pPr lvl="1">
              <a:spcBef>
                <a:spcPts val="1000"/>
              </a:spcBef>
            </a:pPr>
            <a:r>
              <a:rPr lang="en-GB" sz="1400" dirty="0" smtClean="0"/>
              <a:t>1 - Login </a:t>
            </a:r>
            <a:r>
              <a:rPr lang="en-GB" sz="1400" dirty="0"/>
              <a:t>to the </a:t>
            </a:r>
            <a:r>
              <a:rPr lang="en-GB" sz="1400" dirty="0" smtClean="0"/>
              <a:t>application</a:t>
            </a:r>
          </a:p>
          <a:p>
            <a:pPr lvl="1">
              <a:spcBef>
                <a:spcPts val="1000"/>
              </a:spcBef>
            </a:pPr>
            <a:r>
              <a:rPr lang="en-GB" sz="1400" dirty="0" smtClean="0"/>
              <a:t>2 - Dashboard</a:t>
            </a:r>
          </a:p>
          <a:p>
            <a:pPr lvl="1">
              <a:spcBef>
                <a:spcPts val="1000"/>
              </a:spcBef>
            </a:pPr>
            <a:r>
              <a:rPr lang="en-GB" sz="1400" dirty="0"/>
              <a:t>3</a:t>
            </a:r>
            <a:r>
              <a:rPr lang="en-GB" sz="1400" dirty="0" smtClean="0"/>
              <a:t> - Upload </a:t>
            </a:r>
            <a:r>
              <a:rPr lang="en-GB" sz="1400" dirty="0"/>
              <a:t>your Microsoft </a:t>
            </a:r>
            <a:r>
              <a:rPr lang="en-GB" sz="1400" dirty="0" smtClean="0"/>
              <a:t>documents</a:t>
            </a:r>
          </a:p>
          <a:p>
            <a:pPr lvl="1">
              <a:spcBef>
                <a:spcPts val="1000"/>
              </a:spcBef>
            </a:pPr>
            <a:r>
              <a:rPr lang="en-GB" sz="1400" dirty="0"/>
              <a:t>4</a:t>
            </a:r>
            <a:r>
              <a:rPr lang="en-GB" sz="1400" dirty="0" smtClean="0"/>
              <a:t> </a:t>
            </a:r>
            <a:r>
              <a:rPr lang="en-GB" sz="1400" dirty="0"/>
              <a:t>– </a:t>
            </a:r>
            <a:r>
              <a:rPr lang="en-GB" sz="1400" dirty="0" smtClean="0"/>
              <a:t>Select </a:t>
            </a:r>
            <a:r>
              <a:rPr lang="en-GB" sz="1400" dirty="0"/>
              <a:t>Template Type</a:t>
            </a:r>
            <a:endParaRPr lang="en-GB" sz="1400" dirty="0" smtClean="0"/>
          </a:p>
          <a:p>
            <a:pPr lvl="1">
              <a:spcBef>
                <a:spcPts val="1000"/>
              </a:spcBef>
            </a:pPr>
            <a:r>
              <a:rPr lang="en-GB" sz="1400" dirty="0"/>
              <a:t>5</a:t>
            </a:r>
            <a:r>
              <a:rPr lang="en-GB" sz="1400" dirty="0" smtClean="0"/>
              <a:t> -Starting transformations</a:t>
            </a:r>
          </a:p>
          <a:p>
            <a:pPr lvl="1">
              <a:spcBef>
                <a:spcPts val="1000"/>
              </a:spcBef>
            </a:pPr>
            <a:r>
              <a:rPr lang="en-GB" sz="1400" dirty="0"/>
              <a:t>6</a:t>
            </a:r>
            <a:r>
              <a:rPr lang="en-GB" sz="1400" dirty="0" smtClean="0"/>
              <a:t> - Viewing </a:t>
            </a:r>
            <a:r>
              <a:rPr lang="en-GB" sz="1400" dirty="0"/>
              <a:t>new transformed </a:t>
            </a:r>
            <a:r>
              <a:rPr lang="en-GB" sz="1400" dirty="0" smtClean="0"/>
              <a:t>documents</a:t>
            </a:r>
          </a:p>
          <a:p>
            <a:pPr lvl="1">
              <a:spcBef>
                <a:spcPts val="1000"/>
              </a:spcBef>
            </a:pPr>
            <a:r>
              <a:rPr lang="en-GB" sz="1400" dirty="0"/>
              <a:t>7</a:t>
            </a:r>
            <a:r>
              <a:rPr lang="en-GB" sz="1400" dirty="0" smtClean="0"/>
              <a:t> - Download </a:t>
            </a:r>
            <a:r>
              <a:rPr lang="en-GB" sz="1400" dirty="0"/>
              <a:t>XML </a:t>
            </a:r>
            <a:r>
              <a:rPr lang="en-GB" sz="1400" dirty="0" smtClean="0"/>
              <a:t>documents</a:t>
            </a:r>
          </a:p>
          <a:p>
            <a:pPr lvl="1">
              <a:spcBef>
                <a:spcPts val="1000"/>
              </a:spcBef>
            </a:pPr>
            <a:r>
              <a:rPr lang="en-GB" sz="1400" dirty="0"/>
              <a:t>8</a:t>
            </a:r>
            <a:r>
              <a:rPr lang="en-GB" sz="1400" dirty="0" smtClean="0"/>
              <a:t> – Preview as XML and HTML</a:t>
            </a:r>
          </a:p>
          <a:p>
            <a:pPr lvl="1">
              <a:spcBef>
                <a:spcPts val="1000"/>
              </a:spcBef>
            </a:pPr>
            <a:r>
              <a:rPr lang="en-GB" sz="1400" dirty="0"/>
              <a:t>9</a:t>
            </a:r>
            <a:r>
              <a:rPr lang="en-GB" sz="1400" dirty="0" smtClean="0"/>
              <a:t> - </a:t>
            </a:r>
            <a:r>
              <a:rPr lang="en-GB" sz="1400" dirty="0"/>
              <a:t>Settings page - Define Specification Unit </a:t>
            </a:r>
            <a:r>
              <a:rPr lang="en-GB" sz="1400" dirty="0" smtClean="0"/>
              <a:t>templates</a:t>
            </a:r>
          </a:p>
          <a:p>
            <a:pPr lvl="1">
              <a:spcBef>
                <a:spcPts val="1000"/>
              </a:spcBef>
            </a:pPr>
            <a:r>
              <a:rPr lang="en-GB" sz="1400" dirty="0" smtClean="0"/>
              <a:t>10 - User Management</a:t>
            </a:r>
          </a:p>
          <a:p>
            <a:pPr lvl="1">
              <a:spcBef>
                <a:spcPts val="1000"/>
              </a:spcBef>
            </a:pPr>
            <a:endParaRPr lang="en-GB" sz="1400" dirty="0" smtClean="0"/>
          </a:p>
          <a:p>
            <a:pPr lvl="1">
              <a:spcBef>
                <a:spcPct val="80000"/>
              </a:spcBef>
            </a:pPr>
            <a:endParaRPr lang="en-GB" sz="1400" dirty="0" smtClean="0"/>
          </a:p>
          <a:p>
            <a:pPr lvl="1">
              <a:spcBef>
                <a:spcPct val="80000"/>
              </a:spcBef>
            </a:pPr>
            <a:endParaRPr lang="en-GB" sz="1400" dirty="0"/>
          </a:p>
          <a:p>
            <a:pPr lvl="1">
              <a:spcBef>
                <a:spcPct val="80000"/>
              </a:spcBef>
            </a:pPr>
            <a:endParaRPr lang="en-GB" sz="1400" dirty="0" smtClean="0"/>
          </a:p>
          <a:p>
            <a:pPr lvl="1">
              <a:spcBef>
                <a:spcPct val="80000"/>
              </a:spcBef>
            </a:pPr>
            <a:endParaRPr lang="en-GB" sz="1400" dirty="0" smtClean="0"/>
          </a:p>
          <a:p>
            <a:pPr lvl="1">
              <a:spcBef>
                <a:spcPct val="80000"/>
              </a:spcBef>
            </a:pPr>
            <a:endParaRPr lang="en-GB" sz="1400" dirty="0" smtClean="0"/>
          </a:p>
          <a:p>
            <a:pPr lvl="1">
              <a:spcBef>
                <a:spcPct val="80000"/>
              </a:spcBef>
            </a:pPr>
            <a:endParaRPr lang="en-GB" sz="1400" dirty="0" smtClean="0"/>
          </a:p>
          <a:p>
            <a:pPr lvl="1">
              <a:spcBef>
                <a:spcPct val="80000"/>
              </a:spcBef>
            </a:pPr>
            <a:endParaRPr lang="en-GB" sz="1400" dirty="0" smtClean="0"/>
          </a:p>
          <a:p>
            <a:pPr lvl="1">
              <a:spcBef>
                <a:spcPct val="80000"/>
              </a:spcBef>
            </a:pPr>
            <a:endParaRPr lang="en-GB" sz="1800" dirty="0" smtClean="0"/>
          </a:p>
          <a:p>
            <a:pPr>
              <a:spcBef>
                <a:spcPct val="80000"/>
              </a:spcBef>
            </a:pPr>
            <a:endParaRPr lang="en-GB" sz="1800" dirty="0" smtClean="0"/>
          </a:p>
          <a:p>
            <a:pPr marL="2338388" indent="-2338388">
              <a:spcBef>
                <a:spcPct val="80000"/>
              </a:spcBef>
              <a:buFont typeface="Wingdings" pitchFamily="2" charset="2"/>
              <a:buNone/>
            </a:pPr>
            <a:endParaRPr lang="en-GB" sz="1800" dirty="0" smtClean="0"/>
          </a:p>
          <a:p>
            <a:pPr marL="2338388" indent="-2338388">
              <a:spcBef>
                <a:spcPct val="80000"/>
              </a:spcBef>
              <a:buNone/>
            </a:pPr>
            <a:endParaRPr lang="en-GB" sz="1000" dirty="0"/>
          </a:p>
        </p:txBody>
      </p:sp>
      <p:grpSp>
        <p:nvGrpSpPr>
          <p:cNvPr id="75" name="Group 74"/>
          <p:cNvGrpSpPr/>
          <p:nvPr/>
        </p:nvGrpSpPr>
        <p:grpSpPr>
          <a:xfrm>
            <a:off x="428597" y="6000768"/>
            <a:ext cx="8286807" cy="428628"/>
            <a:chOff x="428597" y="6000768"/>
            <a:chExt cx="8286807" cy="428628"/>
          </a:xfrm>
        </p:grpSpPr>
        <p:pic>
          <p:nvPicPr>
            <p:cNvPr id="47" name="Picture 3" descr="D:\Aqovia\Presentations\Pearson_LWS_Blue_RGB_Hi.png"/>
            <p:cNvPicPr>
              <a:picLocks noChangeAspect="1" noChangeArrowheads="1"/>
            </p:cNvPicPr>
            <p:nvPr/>
          </p:nvPicPr>
          <p:blipFill>
            <a:blip r:embed="rId3" cstate="print"/>
            <a:srcRect/>
            <a:stretch>
              <a:fillRect/>
            </a:stretch>
          </p:blipFill>
          <p:spPr bwMode="auto">
            <a:xfrm>
              <a:off x="7215206" y="6000768"/>
              <a:ext cx="1500198" cy="428628"/>
            </a:xfrm>
            <a:prstGeom prst="rect">
              <a:avLst/>
            </a:prstGeom>
            <a:noFill/>
          </p:spPr>
        </p:pic>
        <p:pic>
          <p:nvPicPr>
            <p:cNvPr id="58" name="Picture 57" descr="Pearson_Bar_Blue_RGB_Hi.png"/>
            <p:cNvPicPr>
              <a:picLocks noChangeAspect="1"/>
            </p:cNvPicPr>
            <p:nvPr/>
          </p:nvPicPr>
          <p:blipFill>
            <a:blip r:embed="rId4"/>
            <a:stretch>
              <a:fillRect/>
            </a:stretch>
          </p:blipFill>
          <p:spPr>
            <a:xfrm>
              <a:off x="428597" y="6000768"/>
              <a:ext cx="6929485" cy="428628"/>
            </a:xfrm>
            <a:prstGeom prst="rect">
              <a:avLst/>
            </a:prstGeom>
          </p:spPr>
        </p:pic>
        <p:sp>
          <p:nvSpPr>
            <p:cNvPr id="68" name="Rectangle 67"/>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3" name="Straight Connector 72"/>
          <p:cNvCxnSpPr/>
          <p:nvPr/>
        </p:nvCxnSpPr>
        <p:spPr>
          <a:xfrm>
            <a:off x="1187624" y="764704"/>
            <a:ext cx="6665844"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Rounded Rectangle 66"/>
          <p:cNvSpPr/>
          <p:nvPr/>
        </p:nvSpPr>
        <p:spPr>
          <a:xfrm>
            <a:off x="5760399" y="2626136"/>
            <a:ext cx="649134" cy="52369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6961467" y="3754962"/>
            <a:ext cx="634869" cy="56979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5233275" y="3740468"/>
            <a:ext cx="1196471" cy="56979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3" name="Picture 12" descr="D:\Aqovia\Presentations\PowerPointPresentationImages\xslt.jpg"/>
          <p:cNvPicPr>
            <a:picLocks noChangeAspect="1" noChangeArrowheads="1"/>
          </p:cNvPicPr>
          <p:nvPr/>
        </p:nvPicPr>
        <p:blipFill>
          <a:blip r:embed="rId3"/>
          <a:srcRect/>
          <a:stretch>
            <a:fillRect/>
          </a:stretch>
        </p:blipFill>
        <p:spPr bwMode="auto">
          <a:xfrm>
            <a:off x="5886716" y="3790988"/>
            <a:ext cx="465469" cy="464493"/>
          </a:xfrm>
          <a:prstGeom prst="rect">
            <a:avLst/>
          </a:prstGeom>
          <a:noFill/>
        </p:spPr>
      </p:pic>
      <p:sp>
        <p:nvSpPr>
          <p:cNvPr id="62" name="Rounded Rectangle 61"/>
          <p:cNvSpPr/>
          <p:nvPr/>
        </p:nvSpPr>
        <p:spPr>
          <a:xfrm>
            <a:off x="4536263" y="2599951"/>
            <a:ext cx="648072" cy="57606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ontent Placeholder 5"/>
          <p:cNvSpPr>
            <a:spLocks noGrp="1"/>
          </p:cNvSpPr>
          <p:nvPr>
            <p:ph idx="1"/>
          </p:nvPr>
        </p:nvSpPr>
        <p:spPr>
          <a:xfrm>
            <a:off x="317210" y="387476"/>
            <a:ext cx="8541070" cy="2131019"/>
          </a:xfrm>
        </p:spPr>
        <p:txBody>
          <a:bodyPr>
            <a:noAutofit/>
          </a:bodyPr>
          <a:lstStyle/>
          <a:p>
            <a:pPr marL="2338388" indent="-2338388">
              <a:spcBef>
                <a:spcPct val="80000"/>
              </a:spcBef>
              <a:buFont typeface="Wingdings" pitchFamily="2" charset="2"/>
              <a:buNone/>
            </a:pPr>
            <a:r>
              <a:rPr lang="en-GB" sz="1000" b="1" u="sng" dirty="0" smtClean="0"/>
              <a:t>Introduction</a:t>
            </a:r>
          </a:p>
          <a:p>
            <a:pPr marL="0" indent="0">
              <a:buNone/>
            </a:pPr>
            <a:r>
              <a:rPr lang="en-US" sz="1000" dirty="0" err="1" smtClean="0"/>
              <a:t>WordXML</a:t>
            </a:r>
            <a:r>
              <a:rPr lang="en-US" sz="1000" dirty="0"/>
              <a:t>+ is a </a:t>
            </a:r>
            <a:r>
              <a:rPr lang="en-US" sz="1000" dirty="0" smtClean="0"/>
              <a:t>Cloud software application which </a:t>
            </a:r>
            <a:r>
              <a:rPr lang="en-US" sz="1000" dirty="0"/>
              <a:t>enables Pearson Qualification developers and writers to extract </a:t>
            </a:r>
            <a:r>
              <a:rPr lang="en-US" sz="1000" dirty="0" err="1"/>
              <a:t>Btec</a:t>
            </a:r>
            <a:r>
              <a:rPr lang="en-US" sz="1000" dirty="0"/>
              <a:t> Nationals and </a:t>
            </a:r>
            <a:r>
              <a:rPr lang="en-US" sz="1000" dirty="0" err="1"/>
              <a:t>Btec</a:t>
            </a:r>
            <a:r>
              <a:rPr lang="en-US" sz="1000" dirty="0"/>
              <a:t> Level 2 specification data authored in Microsoft Word documents as XML which is then ingested into the </a:t>
            </a:r>
            <a:r>
              <a:rPr lang="en-US" sz="1000" dirty="0" err="1"/>
              <a:t>MyBTEC</a:t>
            </a:r>
            <a:r>
              <a:rPr lang="en-US" sz="1000" dirty="0"/>
              <a:t> product. The application is built on the open source DocX4J library and executes </a:t>
            </a:r>
            <a:r>
              <a:rPr lang="en-US" sz="1000" dirty="0" err="1"/>
              <a:t>Xslt</a:t>
            </a:r>
            <a:r>
              <a:rPr lang="en-US" sz="1000" dirty="0"/>
              <a:t> and </a:t>
            </a:r>
            <a:r>
              <a:rPr lang="en-US" sz="1000" dirty="0" err="1"/>
              <a:t>Xquery</a:t>
            </a:r>
            <a:r>
              <a:rPr lang="en-US" sz="1000" dirty="0"/>
              <a:t> scripts to generate IQS formatted XML required for the Pearson </a:t>
            </a:r>
            <a:r>
              <a:rPr lang="en-US" sz="1000" dirty="0" err="1"/>
              <a:t>Edexcel</a:t>
            </a:r>
            <a:r>
              <a:rPr lang="en-US" sz="1000" dirty="0"/>
              <a:t> course accreditation system (PQS).</a:t>
            </a:r>
          </a:p>
          <a:p>
            <a:pPr marL="0" indent="0">
              <a:buNone/>
            </a:pPr>
            <a:r>
              <a:rPr lang="en-US" sz="1000" dirty="0"/>
              <a:t> </a:t>
            </a:r>
            <a:endParaRPr lang="en-US" sz="1000" dirty="0" smtClean="0"/>
          </a:p>
          <a:p>
            <a:pPr marL="0" indent="0">
              <a:buNone/>
            </a:pPr>
            <a:r>
              <a:rPr lang="en-GB" sz="1000" b="1" u="sng" dirty="0" smtClean="0"/>
              <a:t>What it does</a:t>
            </a:r>
            <a:endParaRPr lang="en-US" sz="1000" b="1" u="sng" dirty="0"/>
          </a:p>
          <a:p>
            <a:pPr marL="0" indent="0">
              <a:buNone/>
            </a:pPr>
            <a:r>
              <a:rPr lang="en-US" sz="1000" dirty="0"/>
              <a:t>This application replaces the manual outsourced process handled by </a:t>
            </a:r>
            <a:r>
              <a:rPr lang="en-US" sz="1000" dirty="0" err="1"/>
              <a:t>Aptara</a:t>
            </a:r>
            <a:r>
              <a:rPr lang="en-US" sz="1000" dirty="0"/>
              <a:t> to convert </a:t>
            </a:r>
            <a:r>
              <a:rPr lang="en-US" sz="1000" dirty="0" err="1"/>
              <a:t>Btec</a:t>
            </a:r>
            <a:r>
              <a:rPr lang="en-US" sz="1000" dirty="0"/>
              <a:t> specification MS Word documents into IQS XML. In absence of a long term strategic system this application is an interim solution to address this need for automated and bulk extraction, which represent a significant cost saving to Pearson Qualification department.</a:t>
            </a:r>
          </a:p>
          <a:p>
            <a:pPr marL="2338388" indent="-2338388">
              <a:spcBef>
                <a:spcPct val="80000"/>
              </a:spcBef>
              <a:buNone/>
            </a:pPr>
            <a:r>
              <a:rPr lang="en-GB" sz="1000" b="1" u="sng" dirty="0" smtClean="0"/>
              <a:t>How Word-XML+ Works</a:t>
            </a:r>
          </a:p>
          <a:p>
            <a:pPr marL="2338388" indent="-2338388">
              <a:spcBef>
                <a:spcPct val="80000"/>
              </a:spcBef>
              <a:buNone/>
            </a:pPr>
            <a:endParaRPr lang="en-GB" sz="1000" dirty="0"/>
          </a:p>
        </p:txBody>
      </p:sp>
      <p:grpSp>
        <p:nvGrpSpPr>
          <p:cNvPr id="75" name="Group 74"/>
          <p:cNvGrpSpPr/>
          <p:nvPr/>
        </p:nvGrpSpPr>
        <p:grpSpPr>
          <a:xfrm>
            <a:off x="428597" y="6000768"/>
            <a:ext cx="8286807" cy="428628"/>
            <a:chOff x="428597" y="6000768"/>
            <a:chExt cx="8286807" cy="428628"/>
          </a:xfrm>
        </p:grpSpPr>
        <p:pic>
          <p:nvPicPr>
            <p:cNvPr id="47" name="Picture 3" descr="D:\Aqovia\Presentations\Pearson_LWS_Blue_RGB_Hi.png"/>
            <p:cNvPicPr>
              <a:picLocks noChangeAspect="1" noChangeArrowheads="1"/>
            </p:cNvPicPr>
            <p:nvPr/>
          </p:nvPicPr>
          <p:blipFill>
            <a:blip r:embed="rId4" cstate="print"/>
            <a:srcRect/>
            <a:stretch>
              <a:fillRect/>
            </a:stretch>
          </p:blipFill>
          <p:spPr bwMode="auto">
            <a:xfrm>
              <a:off x="7215206" y="6000768"/>
              <a:ext cx="1500198" cy="428628"/>
            </a:xfrm>
            <a:prstGeom prst="rect">
              <a:avLst/>
            </a:prstGeom>
            <a:noFill/>
          </p:spPr>
        </p:pic>
        <p:pic>
          <p:nvPicPr>
            <p:cNvPr id="58" name="Picture 57" descr="Pearson_Bar_Blue_RGB_Hi.png"/>
            <p:cNvPicPr>
              <a:picLocks noChangeAspect="1"/>
            </p:cNvPicPr>
            <p:nvPr/>
          </p:nvPicPr>
          <p:blipFill>
            <a:blip r:embed="rId5"/>
            <a:stretch>
              <a:fillRect/>
            </a:stretch>
          </p:blipFill>
          <p:spPr>
            <a:xfrm>
              <a:off x="428597" y="6000768"/>
              <a:ext cx="6929485" cy="428628"/>
            </a:xfrm>
            <a:prstGeom prst="rect">
              <a:avLst/>
            </a:prstGeom>
          </p:spPr>
        </p:pic>
        <p:sp>
          <p:nvSpPr>
            <p:cNvPr id="68" name="Rectangle 67"/>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aphicFrame>
        <p:nvGraphicFramePr>
          <p:cNvPr id="23" name="Diagram 22"/>
          <p:cNvGraphicFramePr/>
          <p:nvPr>
            <p:extLst>
              <p:ext uri="{D42A27DB-BD31-4B8C-83A1-F6EECF244321}">
                <p14:modId xmlns:p14="http://schemas.microsoft.com/office/powerpoint/2010/main" val="3839530128"/>
              </p:ext>
            </p:extLst>
          </p:nvPr>
        </p:nvGraphicFramePr>
        <p:xfrm>
          <a:off x="539552" y="2348880"/>
          <a:ext cx="5578365" cy="3600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5" name="Rounded Rectangle 44"/>
          <p:cNvSpPr/>
          <p:nvPr/>
        </p:nvSpPr>
        <p:spPr>
          <a:xfrm>
            <a:off x="6372200" y="5077357"/>
            <a:ext cx="1512168" cy="55392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ounded Rectangle 48"/>
          <p:cNvSpPr/>
          <p:nvPr/>
        </p:nvSpPr>
        <p:spPr>
          <a:xfrm>
            <a:off x="6372200" y="5061487"/>
            <a:ext cx="1512168" cy="5697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0" name="Picture 10" descr="D:\Aqovia\Presentations\PowerPointPresentationImages\xml.jpg"/>
          <p:cNvPicPr>
            <a:picLocks noChangeAspect="1" noChangeArrowheads="1"/>
          </p:cNvPicPr>
          <p:nvPr/>
        </p:nvPicPr>
        <p:blipFill>
          <a:blip r:embed="rId11"/>
          <a:srcRect/>
          <a:stretch>
            <a:fillRect/>
          </a:stretch>
        </p:blipFill>
        <p:spPr bwMode="auto">
          <a:xfrm>
            <a:off x="7039757" y="3813920"/>
            <a:ext cx="478287" cy="418628"/>
          </a:xfrm>
          <a:prstGeom prst="rect">
            <a:avLst/>
          </a:prstGeom>
          <a:noFill/>
        </p:spPr>
      </p:pic>
      <p:pic>
        <p:nvPicPr>
          <p:cNvPr id="55" name="Picture 4" descr="D:\Aqovia\Presentations\PowerPointPresentationImages\indesign_48x48.png"/>
          <p:cNvPicPr>
            <a:picLocks noChangeAspect="1" noChangeArrowheads="1"/>
          </p:cNvPicPr>
          <p:nvPr/>
        </p:nvPicPr>
        <p:blipFill>
          <a:blip r:embed="rId12"/>
          <a:srcRect/>
          <a:stretch>
            <a:fillRect/>
          </a:stretch>
        </p:blipFill>
        <p:spPr bwMode="auto">
          <a:xfrm>
            <a:off x="6444208" y="5225883"/>
            <a:ext cx="333389" cy="333389"/>
          </a:xfrm>
          <a:prstGeom prst="rect">
            <a:avLst/>
          </a:prstGeom>
          <a:noFill/>
        </p:spPr>
      </p:pic>
      <p:pic>
        <p:nvPicPr>
          <p:cNvPr id="56" name="Picture 55" descr="epub3html-300.jpg"/>
          <p:cNvPicPr>
            <a:picLocks noChangeAspect="1"/>
          </p:cNvPicPr>
          <p:nvPr/>
        </p:nvPicPr>
        <p:blipFill>
          <a:blip r:embed="rId13" cstate="print"/>
          <a:stretch>
            <a:fillRect/>
          </a:stretch>
        </p:blipFill>
        <p:spPr>
          <a:xfrm>
            <a:off x="6763140" y="5205387"/>
            <a:ext cx="642942" cy="334331"/>
          </a:xfrm>
          <a:prstGeom prst="rect">
            <a:avLst/>
          </a:prstGeom>
        </p:spPr>
      </p:pic>
      <p:pic>
        <p:nvPicPr>
          <p:cNvPr id="57" name="Picture 7" descr="D:\Aqovia\Presentations\PowerPointPresentationImages\pdflogo.jpg"/>
          <p:cNvPicPr>
            <a:picLocks noChangeAspect="1" noChangeArrowheads="1"/>
          </p:cNvPicPr>
          <p:nvPr/>
        </p:nvPicPr>
        <p:blipFill>
          <a:blip r:embed="rId14" cstate="print"/>
          <a:srcRect/>
          <a:stretch>
            <a:fillRect/>
          </a:stretch>
        </p:blipFill>
        <p:spPr bwMode="auto">
          <a:xfrm>
            <a:off x="7406081" y="5205385"/>
            <a:ext cx="357192" cy="357192"/>
          </a:xfrm>
          <a:prstGeom prst="rect">
            <a:avLst/>
          </a:prstGeom>
          <a:noFill/>
        </p:spPr>
      </p:pic>
      <p:pic>
        <p:nvPicPr>
          <p:cNvPr id="25" name="Picture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26885" y="3773505"/>
            <a:ext cx="481976" cy="481976"/>
          </a:xfrm>
          <a:prstGeom prst="rect">
            <a:avLst/>
          </a:prstGeom>
        </p:spPr>
      </p:pic>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593019" y="2645749"/>
            <a:ext cx="512666" cy="512666"/>
          </a:xfrm>
          <a:prstGeom prst="rect">
            <a:avLst/>
          </a:prstGeom>
        </p:spPr>
      </p:pic>
      <p:pic>
        <p:nvPicPr>
          <p:cNvPr id="27" name="Picture 2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801398" y="2775742"/>
            <a:ext cx="578165" cy="263065"/>
          </a:xfrm>
          <a:prstGeom prst="rect">
            <a:avLst/>
          </a:prstGeom>
        </p:spPr>
      </p:pic>
      <p:sp>
        <p:nvSpPr>
          <p:cNvPr id="28" name="Right Arrow 27"/>
          <p:cNvSpPr/>
          <p:nvPr/>
        </p:nvSpPr>
        <p:spPr>
          <a:xfrm>
            <a:off x="5364088" y="2775742"/>
            <a:ext cx="288032" cy="263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a:off x="6529419" y="3908325"/>
            <a:ext cx="288032" cy="263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5796136" y="5211715"/>
            <a:ext cx="288032" cy="263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2771800" y="4725144"/>
            <a:ext cx="532859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434548" y="3501008"/>
            <a:ext cx="666584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11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3983" y="476672"/>
            <a:ext cx="8286808" cy="664797"/>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Understanding the Word-XML format</a:t>
            </a:r>
          </a:p>
          <a:p>
            <a:pPr marL="2338388" indent="-2338388">
              <a:spcBef>
                <a:spcPct val="80000"/>
              </a:spcBef>
              <a:buFont typeface="Wingdings" pitchFamily="2" charset="2"/>
              <a:buNone/>
            </a:pPr>
            <a:r>
              <a:rPr lang="en-GB" sz="900" dirty="0" smtClean="0"/>
              <a:t>In the Transformation stage the default rules (as supplied in the </a:t>
            </a:r>
            <a:r>
              <a:rPr lang="en-GB" sz="900" dirty="0" err="1" smtClean="0"/>
              <a:t>Xquery</a:t>
            </a:r>
            <a:r>
              <a:rPr lang="en-GB" sz="900" dirty="0" smtClean="0"/>
              <a:t> and XSLT scripts, configured in the application settings page) parse the extracted </a:t>
            </a:r>
            <a:r>
              <a:rPr lang="en-GB" sz="900" dirty="0" err="1" smtClean="0"/>
              <a:t>OpenXML</a:t>
            </a:r>
            <a:r>
              <a:rPr lang="en-GB" sz="900" dirty="0" smtClean="0"/>
              <a:t> to pick out the sections and Meta data illustrated below. </a:t>
            </a:r>
          </a:p>
        </p:txBody>
      </p:sp>
      <p:grpSp>
        <p:nvGrpSpPr>
          <p:cNvPr id="30" name="Group 29"/>
          <p:cNvGrpSpPr/>
          <p:nvPr/>
        </p:nvGrpSpPr>
        <p:grpSpPr>
          <a:xfrm>
            <a:off x="428597" y="6000768"/>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2"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3"/>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4" name="Folded Corner 33"/>
          <p:cNvSpPr/>
          <p:nvPr/>
        </p:nvSpPr>
        <p:spPr>
          <a:xfrm>
            <a:off x="4680297" y="1110600"/>
            <a:ext cx="3929090" cy="4766672"/>
          </a:xfrm>
          <a:prstGeom prst="foldedCorner">
            <a:avLst/>
          </a:prstGeom>
          <a:solidFill>
            <a:schemeClr val="bg1">
              <a:lumMod val="9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38" name="Rounded Rectangle 37"/>
          <p:cNvSpPr/>
          <p:nvPr/>
        </p:nvSpPr>
        <p:spPr>
          <a:xfrm>
            <a:off x="4788024" y="2280862"/>
            <a:ext cx="3714206"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smtClean="0"/>
              <a:t>&lt;</a:t>
            </a:r>
            <a:r>
              <a:rPr lang="en-GB" sz="800" dirty="0"/>
              <a:t>section title="Unit introduction" style="</a:t>
            </a:r>
            <a:r>
              <a:rPr lang="en-GB" sz="800" dirty="0" err="1"/>
              <a:t>UnitAhead</a:t>
            </a:r>
            <a:r>
              <a:rPr lang="en-GB" sz="800" dirty="0" smtClean="0"/>
              <a:t>"&gt;</a:t>
            </a:r>
          </a:p>
          <a:p>
            <a:r>
              <a:rPr lang="en-GB" sz="800" dirty="0" smtClean="0"/>
              <a:t>CONTENT PARAGRAPH as text</a:t>
            </a:r>
          </a:p>
          <a:p>
            <a:r>
              <a:rPr lang="en-GB" sz="800" dirty="0" smtClean="0"/>
              <a:t>&lt;/section&gt;</a:t>
            </a:r>
            <a:endParaRPr lang="en-GB" sz="800" dirty="0"/>
          </a:p>
        </p:txBody>
      </p:sp>
      <p:sp>
        <p:nvSpPr>
          <p:cNvPr id="39" name="Rounded Rectangle 38"/>
          <p:cNvSpPr/>
          <p:nvPr/>
        </p:nvSpPr>
        <p:spPr>
          <a:xfrm>
            <a:off x="4788024" y="2996952"/>
            <a:ext cx="3714206"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&lt;section title="Learning aims" style="</a:t>
            </a:r>
            <a:r>
              <a:rPr lang="en-GB" sz="800" dirty="0" err="1"/>
              <a:t>UnitAhead</a:t>
            </a:r>
            <a:r>
              <a:rPr lang="en-GB" sz="800" dirty="0" smtClean="0"/>
              <a:t>"&gt;</a:t>
            </a:r>
          </a:p>
          <a:p>
            <a:r>
              <a:rPr lang="en-GB" sz="800" b="1" dirty="0" smtClean="0">
                <a:solidFill>
                  <a:srgbClr val="FF0000"/>
                </a:solidFill>
              </a:rPr>
              <a:t>CONTENT as </a:t>
            </a:r>
            <a:r>
              <a:rPr lang="en-GB" sz="800" b="1" dirty="0" err="1" smtClean="0">
                <a:solidFill>
                  <a:srgbClr val="FF0000"/>
                </a:solidFill>
              </a:rPr>
              <a:t>LearningObjective</a:t>
            </a:r>
            <a:r>
              <a:rPr lang="en-GB" sz="800" b="1" dirty="0" smtClean="0">
                <a:solidFill>
                  <a:srgbClr val="FF0000"/>
                </a:solidFill>
              </a:rPr>
              <a:t> Nodes</a:t>
            </a:r>
            <a:endParaRPr lang="en-GB" sz="800" dirty="0"/>
          </a:p>
          <a:p>
            <a:r>
              <a:rPr lang="en-GB" sz="800" dirty="0" smtClean="0"/>
              <a:t>&lt;/</a:t>
            </a:r>
            <a:r>
              <a:rPr lang="en-GB" sz="800" dirty="0"/>
              <a:t>section&gt;</a:t>
            </a:r>
          </a:p>
          <a:p>
            <a:pPr algn="ctr"/>
            <a:endParaRPr lang="en-GB" sz="800" dirty="0"/>
          </a:p>
        </p:txBody>
      </p:sp>
      <p:pic>
        <p:nvPicPr>
          <p:cNvPr id="41" name="Picture 40"/>
          <p:cNvPicPr>
            <a:picLocks noChangeAspect="1"/>
          </p:cNvPicPr>
          <p:nvPr/>
        </p:nvPicPr>
        <p:blipFill>
          <a:blip r:embed="rId4"/>
          <a:stretch>
            <a:fillRect/>
          </a:stretch>
        </p:blipFill>
        <p:spPr>
          <a:xfrm>
            <a:off x="611560" y="980728"/>
            <a:ext cx="1955145" cy="2555846"/>
          </a:xfrm>
          <a:prstGeom prst="rect">
            <a:avLst/>
          </a:prstGeom>
        </p:spPr>
      </p:pic>
      <p:pic>
        <p:nvPicPr>
          <p:cNvPr id="42" name="Picture 41"/>
          <p:cNvPicPr>
            <a:picLocks noChangeAspect="1"/>
          </p:cNvPicPr>
          <p:nvPr/>
        </p:nvPicPr>
        <p:blipFill>
          <a:blip r:embed="rId5"/>
          <a:stretch>
            <a:fillRect/>
          </a:stretch>
        </p:blipFill>
        <p:spPr>
          <a:xfrm>
            <a:off x="611560" y="3518677"/>
            <a:ext cx="1955145" cy="2374377"/>
          </a:xfrm>
          <a:prstGeom prst="rect">
            <a:avLst/>
          </a:prstGeom>
        </p:spPr>
      </p:pic>
      <p:sp>
        <p:nvSpPr>
          <p:cNvPr id="43" name="TextBox 42"/>
          <p:cNvSpPr txBox="1"/>
          <p:nvPr/>
        </p:nvSpPr>
        <p:spPr>
          <a:xfrm>
            <a:off x="4654702" y="1182395"/>
            <a:ext cx="2412840" cy="1077218"/>
          </a:xfrm>
          <a:prstGeom prst="rect">
            <a:avLst/>
          </a:prstGeom>
          <a:noFill/>
        </p:spPr>
        <p:txBody>
          <a:bodyPr wrap="none" rtlCol="0">
            <a:spAutoFit/>
          </a:bodyPr>
          <a:lstStyle/>
          <a:p>
            <a:r>
              <a:rPr lang="en-US" sz="800" b="1" dirty="0" smtClean="0"/>
              <a:t>&lt;unit&gt; </a:t>
            </a:r>
          </a:p>
          <a:p>
            <a:r>
              <a:rPr lang="en-US" sz="800" b="1" dirty="0" smtClean="0"/>
              <a:t>&lt;</a:t>
            </a:r>
            <a:r>
              <a:rPr lang="en-US" sz="800" b="1" dirty="0" err="1"/>
              <a:t>uan</a:t>
            </a:r>
            <a:r>
              <a:rPr lang="en-US" sz="800" b="1" dirty="0"/>
              <a:t>&gt;H/123/1234&lt;/</a:t>
            </a:r>
            <a:r>
              <a:rPr lang="en-US" sz="800" b="1" dirty="0" err="1"/>
              <a:t>uan</a:t>
            </a:r>
            <a:r>
              <a:rPr lang="en-US" sz="800" b="1" dirty="0"/>
              <a:t>&gt;</a:t>
            </a:r>
          </a:p>
          <a:p>
            <a:r>
              <a:rPr lang="en-US" sz="800" b="1" dirty="0" smtClean="0"/>
              <a:t>&lt;</a:t>
            </a:r>
            <a:r>
              <a:rPr lang="en-US" sz="800" b="1" dirty="0" err="1"/>
              <a:t>unitnumber</a:t>
            </a:r>
            <a:r>
              <a:rPr lang="en-US" sz="800" b="1" dirty="0"/>
              <a:t>&gt;44&lt;/</a:t>
            </a:r>
            <a:r>
              <a:rPr lang="en-US" sz="800" b="1" dirty="0" err="1"/>
              <a:t>unitnumber</a:t>
            </a:r>
            <a:r>
              <a:rPr lang="en-US" sz="800" b="1" dirty="0"/>
              <a:t>&gt;</a:t>
            </a:r>
          </a:p>
          <a:p>
            <a:r>
              <a:rPr lang="en-US" sz="800" b="1" dirty="0"/>
              <a:t>  &lt;</a:t>
            </a:r>
            <a:r>
              <a:rPr lang="en-US" sz="800" b="1" dirty="0" err="1"/>
              <a:t>unittitle</a:t>
            </a:r>
            <a:r>
              <a:rPr lang="en-US" sz="800" b="1" dirty="0"/>
              <a:t>&gt;Manufacturing Secondary </a:t>
            </a:r>
            <a:endParaRPr lang="en-US" sz="800" b="1" dirty="0" smtClean="0"/>
          </a:p>
          <a:p>
            <a:r>
              <a:rPr lang="en-US" sz="800" b="1" dirty="0" smtClean="0"/>
              <a:t>Machining </a:t>
            </a:r>
            <a:r>
              <a:rPr lang="en-US" sz="800" b="1" dirty="0"/>
              <a:t>Processes&lt;/</a:t>
            </a:r>
            <a:r>
              <a:rPr lang="en-US" sz="800" b="1" dirty="0" err="1"/>
              <a:t>unittitle</a:t>
            </a:r>
            <a:r>
              <a:rPr lang="en-US" sz="800" b="1" dirty="0"/>
              <a:t>&gt;</a:t>
            </a:r>
          </a:p>
          <a:p>
            <a:r>
              <a:rPr lang="en-US" sz="800" b="1" dirty="0"/>
              <a:t>  &lt;level&gt;3&lt;/level&gt;</a:t>
            </a:r>
          </a:p>
          <a:p>
            <a:r>
              <a:rPr lang="en-US" sz="800" b="1" dirty="0"/>
              <a:t>  &lt;</a:t>
            </a:r>
            <a:r>
              <a:rPr lang="en-US" sz="800" b="1" dirty="0" err="1"/>
              <a:t>unittype</a:t>
            </a:r>
            <a:r>
              <a:rPr lang="en-US" sz="800" b="1" dirty="0"/>
              <a:t>&gt;Optional&lt;/</a:t>
            </a:r>
            <a:r>
              <a:rPr lang="en-US" sz="800" b="1" dirty="0" err="1"/>
              <a:t>unittype</a:t>
            </a:r>
            <a:r>
              <a:rPr lang="en-US" sz="800" b="1" dirty="0"/>
              <a:t>&gt;</a:t>
            </a:r>
          </a:p>
          <a:p>
            <a:r>
              <a:rPr lang="en-US" sz="800" b="1" dirty="0"/>
              <a:t>  &lt;</a:t>
            </a:r>
            <a:r>
              <a:rPr lang="en-US" sz="800" b="1" dirty="0" err="1"/>
              <a:t>glhvalue</a:t>
            </a:r>
            <a:r>
              <a:rPr lang="en-US" sz="800" b="1" dirty="0"/>
              <a:t>&gt;60&lt;/</a:t>
            </a:r>
            <a:r>
              <a:rPr lang="en-US" sz="800" b="1" dirty="0" err="1"/>
              <a:t>glhvalue</a:t>
            </a:r>
            <a:r>
              <a:rPr lang="en-US" sz="800" b="1" dirty="0"/>
              <a:t>&gt;</a:t>
            </a:r>
          </a:p>
        </p:txBody>
      </p:sp>
      <p:sp>
        <p:nvSpPr>
          <p:cNvPr id="44" name="Rounded Rectangle 43"/>
          <p:cNvSpPr/>
          <p:nvPr/>
        </p:nvSpPr>
        <p:spPr>
          <a:xfrm>
            <a:off x="4802872" y="4009054"/>
            <a:ext cx="3714206"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&lt;section title="Learning aims and unit content" style="</a:t>
            </a:r>
            <a:r>
              <a:rPr lang="en-GB" sz="800" dirty="0" err="1"/>
              <a:t>UnitAhead</a:t>
            </a:r>
            <a:r>
              <a:rPr lang="en-GB" sz="800" dirty="0"/>
              <a:t>"&gt;</a:t>
            </a:r>
            <a:r>
              <a:rPr lang="en-GB" sz="800" b="1" dirty="0" smtClean="0">
                <a:solidFill>
                  <a:srgbClr val="FF0000"/>
                </a:solidFill>
              </a:rPr>
              <a:t>CONTENT as TABLE</a:t>
            </a:r>
          </a:p>
          <a:p>
            <a:r>
              <a:rPr lang="en-GB" sz="800" dirty="0" smtClean="0"/>
              <a:t>&lt;/</a:t>
            </a:r>
            <a:r>
              <a:rPr lang="en-GB" sz="800" dirty="0"/>
              <a:t>section&gt;</a:t>
            </a:r>
          </a:p>
          <a:p>
            <a:pPr algn="ctr"/>
            <a:endParaRPr lang="en-GB" sz="800" dirty="0"/>
          </a:p>
        </p:txBody>
      </p:sp>
      <p:sp>
        <p:nvSpPr>
          <p:cNvPr id="46" name="Rounded Rectangle 45"/>
          <p:cNvSpPr/>
          <p:nvPr/>
        </p:nvSpPr>
        <p:spPr>
          <a:xfrm>
            <a:off x="4787739" y="4869160"/>
            <a:ext cx="3240645"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&lt;section title="Assessment criteria" style="</a:t>
            </a:r>
            <a:r>
              <a:rPr lang="en-GB" sz="800" dirty="0" err="1"/>
              <a:t>UnitAhead</a:t>
            </a:r>
            <a:r>
              <a:rPr lang="en-GB" sz="800" dirty="0" smtClean="0"/>
              <a:t>"&gt;</a:t>
            </a:r>
          </a:p>
          <a:p>
            <a:r>
              <a:rPr lang="en-GB" sz="800" b="1" dirty="0">
                <a:solidFill>
                  <a:srgbClr val="FF0000"/>
                </a:solidFill>
              </a:rPr>
              <a:t>CONTENT as TABLE </a:t>
            </a:r>
            <a:endParaRPr lang="en-GB" sz="800" b="1" dirty="0" smtClean="0">
              <a:solidFill>
                <a:srgbClr val="FF0000"/>
              </a:solidFill>
            </a:endParaRPr>
          </a:p>
          <a:p>
            <a:r>
              <a:rPr lang="en-GB" sz="800" dirty="0" smtClean="0"/>
              <a:t>&lt;/</a:t>
            </a:r>
            <a:r>
              <a:rPr lang="en-GB" sz="800" dirty="0"/>
              <a:t>section&gt;</a:t>
            </a:r>
          </a:p>
          <a:p>
            <a:pPr algn="ctr"/>
            <a:endParaRPr lang="en-GB" sz="800" dirty="0"/>
          </a:p>
        </p:txBody>
      </p:sp>
      <p:sp>
        <p:nvSpPr>
          <p:cNvPr id="52" name="Right Arrow Callout 51"/>
          <p:cNvSpPr/>
          <p:nvPr/>
        </p:nvSpPr>
        <p:spPr>
          <a:xfrm>
            <a:off x="2664308" y="1340768"/>
            <a:ext cx="1979700" cy="57606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Metadata</a:t>
            </a:r>
            <a:endParaRPr lang="en-US" sz="1200" dirty="0"/>
          </a:p>
        </p:txBody>
      </p:sp>
      <p:sp>
        <p:nvSpPr>
          <p:cNvPr id="53" name="Right Arrow Callout 52"/>
          <p:cNvSpPr/>
          <p:nvPr/>
        </p:nvSpPr>
        <p:spPr>
          <a:xfrm>
            <a:off x="2669655" y="2024546"/>
            <a:ext cx="1979700" cy="7563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Section &gt; Paragraph</a:t>
            </a:r>
            <a:endParaRPr lang="en-US" sz="1200" dirty="0"/>
          </a:p>
        </p:txBody>
      </p:sp>
      <p:sp>
        <p:nvSpPr>
          <p:cNvPr id="54" name="Right Arrow Callout 53"/>
          <p:cNvSpPr/>
          <p:nvPr/>
        </p:nvSpPr>
        <p:spPr>
          <a:xfrm>
            <a:off x="2664308" y="2924944"/>
            <a:ext cx="1979700" cy="57606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Section</a:t>
            </a:r>
            <a:endParaRPr lang="en-US" sz="1200" dirty="0"/>
          </a:p>
        </p:txBody>
      </p:sp>
      <p:sp>
        <p:nvSpPr>
          <p:cNvPr id="55" name="Right Arrow Callout 54"/>
          <p:cNvSpPr/>
          <p:nvPr/>
        </p:nvSpPr>
        <p:spPr>
          <a:xfrm>
            <a:off x="2673296" y="3645024"/>
            <a:ext cx="1979700" cy="102379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Section &gt; Table</a:t>
            </a:r>
            <a:endParaRPr lang="en-US" sz="1200" dirty="0"/>
          </a:p>
        </p:txBody>
      </p:sp>
      <p:sp>
        <p:nvSpPr>
          <p:cNvPr id="56" name="Right Arrow Callout 55"/>
          <p:cNvSpPr/>
          <p:nvPr/>
        </p:nvSpPr>
        <p:spPr>
          <a:xfrm>
            <a:off x="2664308" y="4797152"/>
            <a:ext cx="1979700" cy="102379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Section &gt; Table</a:t>
            </a:r>
            <a:endParaRPr lang="en-US" sz="1200" dirty="0"/>
          </a:p>
        </p:txBody>
      </p:sp>
      <p:sp>
        <p:nvSpPr>
          <p:cNvPr id="57" name="TextBox 56"/>
          <p:cNvSpPr txBox="1"/>
          <p:nvPr/>
        </p:nvSpPr>
        <p:spPr>
          <a:xfrm>
            <a:off x="4741611" y="5476940"/>
            <a:ext cx="1633781" cy="369332"/>
          </a:xfrm>
          <a:prstGeom prst="rect">
            <a:avLst/>
          </a:prstGeom>
          <a:noFill/>
        </p:spPr>
        <p:txBody>
          <a:bodyPr wrap="none" rtlCol="0">
            <a:spAutoFit/>
          </a:bodyPr>
          <a:lstStyle/>
          <a:p>
            <a:r>
              <a:rPr lang="en-GB" dirty="0" smtClean="0"/>
              <a:t>Continued….</a:t>
            </a:r>
            <a:endParaRPr lang="en-US" dirty="0"/>
          </a:p>
        </p:txBody>
      </p:sp>
    </p:spTree>
    <p:extLst>
      <p:ext uri="{BB962C8B-B14F-4D97-AF65-F5344CB8AC3E}">
        <p14:creationId xmlns:p14="http://schemas.microsoft.com/office/powerpoint/2010/main" val="142704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3983" y="116632"/>
            <a:ext cx="8286808" cy="664797"/>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Understanding the Word-XML format (Continued…)</a:t>
            </a:r>
          </a:p>
          <a:p>
            <a:pPr marL="2338388" indent="-2338388">
              <a:spcBef>
                <a:spcPct val="80000"/>
              </a:spcBef>
              <a:buFont typeface="Wingdings" pitchFamily="2" charset="2"/>
              <a:buNone/>
            </a:pPr>
            <a:r>
              <a:rPr lang="en-GB" sz="900" dirty="0" smtClean="0"/>
              <a:t>In the Transformation stage the default rules (as supplied in the </a:t>
            </a:r>
            <a:r>
              <a:rPr lang="en-GB" sz="900" dirty="0" err="1" smtClean="0"/>
              <a:t>Xquery</a:t>
            </a:r>
            <a:r>
              <a:rPr lang="en-GB" sz="900" dirty="0" smtClean="0"/>
              <a:t> and XSLT scripts, configured in the application settings page) parse the extracted </a:t>
            </a:r>
            <a:r>
              <a:rPr lang="en-GB" sz="900" dirty="0" err="1" smtClean="0"/>
              <a:t>OpenXML</a:t>
            </a:r>
            <a:r>
              <a:rPr lang="en-GB" sz="900" dirty="0" smtClean="0"/>
              <a:t> to pick out the sections and Meta data illustrated below. </a:t>
            </a:r>
          </a:p>
        </p:txBody>
      </p:sp>
      <p:grpSp>
        <p:nvGrpSpPr>
          <p:cNvPr id="30" name="Group 29"/>
          <p:cNvGrpSpPr/>
          <p:nvPr/>
        </p:nvGrpSpPr>
        <p:grpSpPr>
          <a:xfrm>
            <a:off x="428597" y="6240732"/>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2"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3"/>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4" name="Folded Corner 33"/>
          <p:cNvSpPr/>
          <p:nvPr/>
        </p:nvSpPr>
        <p:spPr>
          <a:xfrm>
            <a:off x="4680297" y="750560"/>
            <a:ext cx="3929090" cy="4766672"/>
          </a:xfrm>
          <a:prstGeom prst="foldedCorner">
            <a:avLst/>
          </a:prstGeom>
          <a:solidFill>
            <a:schemeClr val="bg1">
              <a:lumMod val="9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38" name="Rounded Rectangle 37"/>
          <p:cNvSpPr/>
          <p:nvPr/>
        </p:nvSpPr>
        <p:spPr>
          <a:xfrm>
            <a:off x="4787739" y="823482"/>
            <a:ext cx="3714206" cy="2457708"/>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&lt;section title="Teacher guidance" style="</a:t>
            </a:r>
            <a:r>
              <a:rPr lang="en-GB" sz="800" dirty="0" err="1"/>
              <a:t>UnitAhead</a:t>
            </a:r>
            <a:r>
              <a:rPr lang="en-GB" sz="800" dirty="0"/>
              <a:t>" &gt;</a:t>
            </a:r>
            <a:endParaRPr lang="en-GB" sz="800" dirty="0" smtClean="0"/>
          </a:p>
          <a:p>
            <a:endParaRPr lang="en-GB" sz="800" dirty="0" smtClean="0"/>
          </a:p>
          <a:p>
            <a:endParaRPr lang="en-GB" sz="800" dirty="0"/>
          </a:p>
          <a:p>
            <a:endParaRPr lang="en-GB" sz="800" dirty="0" smtClean="0"/>
          </a:p>
          <a:p>
            <a:endParaRPr lang="en-GB" sz="800" dirty="0"/>
          </a:p>
          <a:p>
            <a:endParaRPr lang="en-GB" sz="800" dirty="0" smtClean="0"/>
          </a:p>
          <a:p>
            <a:endParaRPr lang="en-GB" sz="800" dirty="0"/>
          </a:p>
          <a:p>
            <a:endParaRPr lang="en-GB" sz="800" dirty="0" smtClean="0"/>
          </a:p>
          <a:p>
            <a:endParaRPr lang="en-GB" sz="800" dirty="0"/>
          </a:p>
          <a:p>
            <a:endParaRPr lang="en-GB" sz="800" dirty="0" smtClean="0"/>
          </a:p>
          <a:p>
            <a:endParaRPr lang="en-GB" sz="800" dirty="0" smtClean="0"/>
          </a:p>
          <a:p>
            <a:endParaRPr lang="en-GB" sz="800" dirty="0"/>
          </a:p>
          <a:p>
            <a:endParaRPr lang="en-GB" sz="800" dirty="0" smtClean="0"/>
          </a:p>
          <a:p>
            <a:endParaRPr lang="en-GB" sz="800" dirty="0"/>
          </a:p>
          <a:p>
            <a:endParaRPr lang="en-GB" sz="800" dirty="0" smtClean="0"/>
          </a:p>
          <a:p>
            <a:endParaRPr lang="en-GB" sz="800" dirty="0"/>
          </a:p>
          <a:p>
            <a:endParaRPr lang="en-GB" sz="800" dirty="0" smtClean="0"/>
          </a:p>
          <a:p>
            <a:endParaRPr lang="en-GB" sz="800" dirty="0"/>
          </a:p>
          <a:p>
            <a:r>
              <a:rPr lang="en-GB" sz="800" dirty="0" smtClean="0"/>
              <a:t>&lt;/section&gt;</a:t>
            </a:r>
            <a:endParaRPr lang="en-GB" sz="800" dirty="0"/>
          </a:p>
        </p:txBody>
      </p:sp>
      <p:sp>
        <p:nvSpPr>
          <p:cNvPr id="43" name="TextBox 42"/>
          <p:cNvSpPr txBox="1"/>
          <p:nvPr/>
        </p:nvSpPr>
        <p:spPr>
          <a:xfrm>
            <a:off x="4652857" y="5281072"/>
            <a:ext cx="699230" cy="215444"/>
          </a:xfrm>
          <a:prstGeom prst="rect">
            <a:avLst/>
          </a:prstGeom>
          <a:noFill/>
        </p:spPr>
        <p:txBody>
          <a:bodyPr wrap="none" rtlCol="0">
            <a:spAutoFit/>
          </a:bodyPr>
          <a:lstStyle/>
          <a:p>
            <a:r>
              <a:rPr lang="en-US" sz="800" b="1" dirty="0" smtClean="0"/>
              <a:t>&lt;/unit&gt; </a:t>
            </a:r>
          </a:p>
        </p:txBody>
      </p:sp>
      <p:pic>
        <p:nvPicPr>
          <p:cNvPr id="2" name="Picture 1"/>
          <p:cNvPicPr>
            <a:picLocks noChangeAspect="1"/>
          </p:cNvPicPr>
          <p:nvPr/>
        </p:nvPicPr>
        <p:blipFill>
          <a:blip r:embed="rId4"/>
          <a:stretch>
            <a:fillRect/>
          </a:stretch>
        </p:blipFill>
        <p:spPr>
          <a:xfrm>
            <a:off x="488118" y="695022"/>
            <a:ext cx="2118194" cy="2586168"/>
          </a:xfrm>
          <a:prstGeom prst="rect">
            <a:avLst/>
          </a:prstGeom>
        </p:spPr>
      </p:pic>
      <p:pic>
        <p:nvPicPr>
          <p:cNvPr id="3" name="Picture 2"/>
          <p:cNvPicPr>
            <a:picLocks noChangeAspect="1"/>
          </p:cNvPicPr>
          <p:nvPr/>
        </p:nvPicPr>
        <p:blipFill>
          <a:blip r:embed="rId5"/>
          <a:stretch>
            <a:fillRect/>
          </a:stretch>
        </p:blipFill>
        <p:spPr>
          <a:xfrm>
            <a:off x="488118" y="3281190"/>
            <a:ext cx="2118194" cy="2899960"/>
          </a:xfrm>
          <a:prstGeom prst="rect">
            <a:avLst/>
          </a:prstGeom>
        </p:spPr>
      </p:pic>
      <p:sp>
        <p:nvSpPr>
          <p:cNvPr id="22" name="Right Arrow Callout 21"/>
          <p:cNvSpPr/>
          <p:nvPr/>
        </p:nvSpPr>
        <p:spPr>
          <a:xfrm>
            <a:off x="2691039" y="823484"/>
            <a:ext cx="1979700" cy="231748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Section &gt; Section &gt; Paragraph or TABLE</a:t>
            </a:r>
            <a:endParaRPr lang="en-US" sz="1200" dirty="0"/>
          </a:p>
        </p:txBody>
      </p:sp>
      <p:sp>
        <p:nvSpPr>
          <p:cNvPr id="23" name="Rounded Rectangle 22"/>
          <p:cNvSpPr/>
          <p:nvPr/>
        </p:nvSpPr>
        <p:spPr>
          <a:xfrm>
            <a:off x="4961861" y="1196369"/>
            <a:ext cx="3365961" cy="1800583"/>
          </a:xfrm>
          <a:prstGeom prst="roundRect">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800" dirty="0" smtClean="0"/>
          </a:p>
          <a:p>
            <a:endParaRPr lang="en-GB" sz="800" dirty="0"/>
          </a:p>
          <a:p>
            <a:r>
              <a:rPr lang="en-GB" sz="800" dirty="0" smtClean="0"/>
              <a:t>&lt;</a:t>
            </a:r>
            <a:r>
              <a:rPr lang="en-GB" sz="800" dirty="0"/>
              <a:t>section title="Resources" style="</a:t>
            </a:r>
            <a:r>
              <a:rPr lang="en-GB" sz="800" dirty="0" err="1"/>
              <a:t>UnitBhead</a:t>
            </a:r>
            <a:r>
              <a:rPr lang="en-GB" sz="800" dirty="0" smtClean="0"/>
              <a:t>"&gt;</a:t>
            </a:r>
          </a:p>
          <a:p>
            <a:r>
              <a:rPr lang="en-GB" sz="800" b="1" dirty="0" smtClean="0">
                <a:solidFill>
                  <a:srgbClr val="FF0000"/>
                </a:solidFill>
              </a:rPr>
              <a:t>CONTENT as PARAGRAPGH Nodes</a:t>
            </a:r>
            <a:endParaRPr lang="en-GB" sz="800" dirty="0"/>
          </a:p>
          <a:p>
            <a:r>
              <a:rPr lang="en-GB" sz="800" dirty="0" smtClean="0"/>
              <a:t>&lt;/</a:t>
            </a:r>
            <a:r>
              <a:rPr lang="en-GB" sz="800" dirty="0"/>
              <a:t>section</a:t>
            </a:r>
            <a:r>
              <a:rPr lang="en-GB" sz="800" dirty="0" smtClean="0"/>
              <a:t>&gt;</a:t>
            </a:r>
          </a:p>
          <a:p>
            <a:r>
              <a:rPr lang="en-GB" sz="800" dirty="0"/>
              <a:t>&lt;section title="Assessment Guidance" style="</a:t>
            </a:r>
            <a:r>
              <a:rPr lang="en-GB" sz="800" dirty="0" err="1"/>
              <a:t>UnitBhead</a:t>
            </a:r>
            <a:r>
              <a:rPr lang="en-GB" sz="800" dirty="0" smtClean="0"/>
              <a:t>"&gt;</a:t>
            </a:r>
          </a:p>
          <a:p>
            <a:r>
              <a:rPr lang="en-GB" sz="800" b="1" dirty="0">
                <a:solidFill>
                  <a:srgbClr val="FF0000"/>
                </a:solidFill>
              </a:rPr>
              <a:t>CONTENT as PARAGRAPGH Nodes</a:t>
            </a:r>
            <a:endParaRPr lang="en-GB" sz="800" dirty="0"/>
          </a:p>
          <a:p>
            <a:r>
              <a:rPr lang="en-GB" sz="800" dirty="0" smtClean="0"/>
              <a:t>&lt;/</a:t>
            </a:r>
            <a:r>
              <a:rPr lang="en-GB" sz="800" dirty="0"/>
              <a:t>section&gt;</a:t>
            </a:r>
          </a:p>
          <a:p>
            <a:r>
              <a:rPr lang="en-GB" sz="800" dirty="0"/>
              <a:t>&lt;section title="Resources" style="</a:t>
            </a:r>
            <a:r>
              <a:rPr lang="en-GB" sz="800" dirty="0" err="1"/>
              <a:t>UnitBhead</a:t>
            </a:r>
            <a:r>
              <a:rPr lang="en-GB" sz="800" dirty="0"/>
              <a:t>"&gt;</a:t>
            </a:r>
          </a:p>
          <a:p>
            <a:r>
              <a:rPr lang="en-GB" sz="800" b="1" dirty="0">
                <a:solidFill>
                  <a:srgbClr val="FF0000"/>
                </a:solidFill>
              </a:rPr>
              <a:t>CONTENT as PARAGRAPGH Nodes</a:t>
            </a:r>
            <a:endParaRPr lang="en-GB" sz="800" dirty="0"/>
          </a:p>
          <a:p>
            <a:r>
              <a:rPr lang="en-GB" sz="800" dirty="0" smtClean="0"/>
              <a:t>&lt;/</a:t>
            </a:r>
            <a:r>
              <a:rPr lang="en-GB" sz="800" dirty="0"/>
              <a:t>section</a:t>
            </a:r>
            <a:r>
              <a:rPr lang="en-GB" sz="800" dirty="0" smtClean="0"/>
              <a:t>&gt;</a:t>
            </a:r>
          </a:p>
          <a:p>
            <a:r>
              <a:rPr lang="en-GB" sz="800" dirty="0"/>
              <a:t>&lt;section title</a:t>
            </a:r>
            <a:r>
              <a:rPr lang="en-GB" sz="800" dirty="0" smtClean="0"/>
              <a:t>=" Suggested Outline Assignments</a:t>
            </a:r>
            <a:r>
              <a:rPr lang="en-GB" sz="800" dirty="0"/>
              <a:t>" style="</a:t>
            </a:r>
            <a:r>
              <a:rPr lang="en-GB" sz="800" dirty="0" err="1"/>
              <a:t>UnitAhead</a:t>
            </a:r>
            <a:r>
              <a:rPr lang="en-GB" sz="800" dirty="0" smtClean="0"/>
              <a:t>"&gt;</a:t>
            </a:r>
          </a:p>
          <a:p>
            <a:r>
              <a:rPr lang="en-GB" sz="800" b="1" dirty="0" smtClean="0">
                <a:solidFill>
                  <a:srgbClr val="FF0000"/>
                </a:solidFill>
              </a:rPr>
              <a:t>CONTENT </a:t>
            </a:r>
            <a:r>
              <a:rPr lang="en-GB" sz="800" b="1" dirty="0">
                <a:solidFill>
                  <a:srgbClr val="FF0000"/>
                </a:solidFill>
              </a:rPr>
              <a:t>as </a:t>
            </a:r>
            <a:r>
              <a:rPr lang="en-GB" sz="800" b="1" dirty="0" smtClean="0">
                <a:solidFill>
                  <a:srgbClr val="FF0000"/>
                </a:solidFill>
              </a:rPr>
              <a:t>TABLE</a:t>
            </a:r>
            <a:endParaRPr lang="en-GB" sz="800" dirty="0"/>
          </a:p>
          <a:p>
            <a:r>
              <a:rPr lang="en-GB" sz="800" dirty="0"/>
              <a:t>&lt;/section&gt;</a:t>
            </a:r>
          </a:p>
          <a:p>
            <a:endParaRPr lang="en-GB" sz="800" dirty="0"/>
          </a:p>
          <a:p>
            <a:pPr algn="ctr"/>
            <a:endParaRPr lang="en-GB" sz="800" dirty="0"/>
          </a:p>
        </p:txBody>
      </p:sp>
      <p:sp>
        <p:nvSpPr>
          <p:cNvPr id="24" name="Right Arrow Callout 23"/>
          <p:cNvSpPr/>
          <p:nvPr/>
        </p:nvSpPr>
        <p:spPr>
          <a:xfrm>
            <a:off x="2678893" y="3425402"/>
            <a:ext cx="1979700" cy="194869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Section &gt; Section &gt; Paragraph</a:t>
            </a:r>
            <a:endParaRPr lang="en-US" sz="1200" dirty="0"/>
          </a:p>
        </p:txBody>
      </p:sp>
      <p:sp>
        <p:nvSpPr>
          <p:cNvPr id="25" name="Rounded Rectangle 24"/>
          <p:cNvSpPr/>
          <p:nvPr/>
        </p:nvSpPr>
        <p:spPr>
          <a:xfrm>
            <a:off x="4787739" y="3403878"/>
            <a:ext cx="3714206" cy="1877194"/>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&lt;section title="Teacher guidance" style="</a:t>
            </a:r>
            <a:r>
              <a:rPr lang="en-GB" sz="800" dirty="0" err="1"/>
              <a:t>UnitAhead</a:t>
            </a:r>
            <a:r>
              <a:rPr lang="en-GB" sz="800" dirty="0"/>
              <a:t>" &gt;</a:t>
            </a:r>
            <a:endParaRPr lang="en-GB" sz="800" dirty="0" smtClean="0"/>
          </a:p>
          <a:p>
            <a:endParaRPr lang="en-GB" sz="800" dirty="0" smtClean="0"/>
          </a:p>
          <a:p>
            <a:endParaRPr lang="en-GB" sz="800" dirty="0"/>
          </a:p>
          <a:p>
            <a:endParaRPr lang="en-GB" sz="800" dirty="0" smtClean="0"/>
          </a:p>
          <a:p>
            <a:endParaRPr lang="en-GB" sz="800" dirty="0"/>
          </a:p>
          <a:p>
            <a:endParaRPr lang="en-GB" sz="800" dirty="0" smtClean="0"/>
          </a:p>
          <a:p>
            <a:endParaRPr lang="en-GB" sz="800" dirty="0"/>
          </a:p>
          <a:p>
            <a:endParaRPr lang="en-GB" sz="800" dirty="0" smtClean="0"/>
          </a:p>
          <a:p>
            <a:endParaRPr lang="en-GB" sz="800" dirty="0"/>
          </a:p>
          <a:p>
            <a:endParaRPr lang="en-GB" sz="800" dirty="0" smtClean="0"/>
          </a:p>
          <a:p>
            <a:endParaRPr lang="en-GB" sz="800" dirty="0"/>
          </a:p>
          <a:p>
            <a:endParaRPr lang="en-GB" sz="800" dirty="0" smtClean="0"/>
          </a:p>
          <a:p>
            <a:endParaRPr lang="en-GB" sz="800" dirty="0"/>
          </a:p>
          <a:p>
            <a:r>
              <a:rPr lang="en-GB" sz="800" dirty="0" smtClean="0"/>
              <a:t>&lt;/section&gt;</a:t>
            </a:r>
            <a:endParaRPr lang="en-GB" sz="800" dirty="0"/>
          </a:p>
        </p:txBody>
      </p:sp>
      <p:sp>
        <p:nvSpPr>
          <p:cNvPr id="46" name="Rounded Rectangle 45"/>
          <p:cNvSpPr/>
          <p:nvPr/>
        </p:nvSpPr>
        <p:spPr>
          <a:xfrm>
            <a:off x="4838441" y="3831402"/>
            <a:ext cx="3489381" cy="1011710"/>
          </a:xfrm>
          <a:prstGeom prst="roundRect">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800" dirty="0" smtClean="0"/>
          </a:p>
          <a:p>
            <a:endParaRPr lang="en-GB" sz="800" dirty="0"/>
          </a:p>
          <a:p>
            <a:r>
              <a:rPr lang="en-GB" sz="800" dirty="0" smtClean="0"/>
              <a:t>&lt;</a:t>
            </a:r>
            <a:r>
              <a:rPr lang="en-GB" sz="800" dirty="0"/>
              <a:t>section title="Assessment criteria" style="</a:t>
            </a:r>
            <a:r>
              <a:rPr lang="en-GB" sz="800" dirty="0" err="1"/>
              <a:t>UnitAhead</a:t>
            </a:r>
            <a:r>
              <a:rPr lang="en-GB" sz="800" dirty="0" smtClean="0"/>
              <a:t>"&gt;</a:t>
            </a:r>
          </a:p>
          <a:p>
            <a:r>
              <a:rPr lang="en-GB" sz="800" b="1" dirty="0">
                <a:solidFill>
                  <a:srgbClr val="FF0000"/>
                </a:solidFill>
              </a:rPr>
              <a:t>CONTENT as PARAGRAPGH Nodes</a:t>
            </a:r>
            <a:endParaRPr lang="en-GB" sz="800" dirty="0"/>
          </a:p>
          <a:p>
            <a:r>
              <a:rPr lang="en-GB" sz="800" dirty="0" smtClean="0"/>
              <a:t>&lt;/</a:t>
            </a:r>
            <a:r>
              <a:rPr lang="en-GB" sz="800" dirty="0"/>
              <a:t>section</a:t>
            </a:r>
            <a:r>
              <a:rPr lang="en-GB" sz="800" dirty="0" smtClean="0"/>
              <a:t>&gt;</a:t>
            </a:r>
          </a:p>
          <a:p>
            <a:endParaRPr lang="en-GB" sz="800" dirty="0"/>
          </a:p>
          <a:p>
            <a:r>
              <a:rPr lang="en-GB" sz="800" dirty="0" smtClean="0"/>
              <a:t>&lt;</a:t>
            </a:r>
            <a:r>
              <a:rPr lang="en-GB" sz="800" dirty="0"/>
              <a:t>section title="Assessment criteria" style="</a:t>
            </a:r>
            <a:r>
              <a:rPr lang="en-GB" sz="800" dirty="0" err="1"/>
              <a:t>UnitAhead</a:t>
            </a:r>
            <a:r>
              <a:rPr lang="en-GB" sz="800" dirty="0"/>
              <a:t>"&gt;</a:t>
            </a:r>
          </a:p>
          <a:p>
            <a:r>
              <a:rPr lang="en-GB" sz="800" b="1" dirty="0">
                <a:solidFill>
                  <a:srgbClr val="FF0000"/>
                </a:solidFill>
              </a:rPr>
              <a:t>CONTENT as PARAGRAPGH Nodes</a:t>
            </a:r>
            <a:endParaRPr lang="en-GB" sz="800" dirty="0"/>
          </a:p>
          <a:p>
            <a:r>
              <a:rPr lang="en-GB" sz="800" dirty="0" smtClean="0"/>
              <a:t>&lt;/</a:t>
            </a:r>
            <a:r>
              <a:rPr lang="en-GB" sz="800" dirty="0"/>
              <a:t>section&gt;</a:t>
            </a:r>
          </a:p>
          <a:p>
            <a:pPr algn="ctr"/>
            <a:endParaRPr lang="en-GB" sz="800" dirty="0"/>
          </a:p>
          <a:p>
            <a:pPr algn="ctr"/>
            <a:endParaRPr lang="en-GB" sz="800" dirty="0"/>
          </a:p>
        </p:txBody>
      </p:sp>
    </p:spTree>
    <p:extLst>
      <p:ext uri="{BB962C8B-B14F-4D97-AF65-F5344CB8AC3E}">
        <p14:creationId xmlns:p14="http://schemas.microsoft.com/office/powerpoint/2010/main" val="402017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3983" y="476672"/>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Getting started with Word-XML+</a:t>
            </a:r>
          </a:p>
        </p:txBody>
      </p:sp>
      <p:grpSp>
        <p:nvGrpSpPr>
          <p:cNvPr id="30" name="Group 29"/>
          <p:cNvGrpSpPr/>
          <p:nvPr/>
        </p:nvGrpSpPr>
        <p:grpSpPr>
          <a:xfrm>
            <a:off x="428597" y="6000768"/>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2"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3"/>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p:cNvSpPr txBox="1"/>
          <p:nvPr/>
        </p:nvSpPr>
        <p:spPr>
          <a:xfrm>
            <a:off x="395536" y="836712"/>
            <a:ext cx="5206875" cy="1231106"/>
          </a:xfrm>
          <a:prstGeom prst="rect">
            <a:avLst/>
          </a:prstGeom>
          <a:noFill/>
        </p:spPr>
        <p:txBody>
          <a:bodyPr wrap="none" rtlCol="0">
            <a:spAutoFit/>
          </a:bodyPr>
          <a:lstStyle/>
          <a:p>
            <a:r>
              <a:rPr lang="en-GB" sz="1400" dirty="0" smtClean="0"/>
              <a:t>1 Login to the application</a:t>
            </a:r>
          </a:p>
          <a:p>
            <a:r>
              <a:rPr lang="en-GB" sz="1000" dirty="0" smtClean="0"/>
              <a:t>The application is host on </a:t>
            </a:r>
            <a:r>
              <a:rPr lang="en-GB" sz="1000" dirty="0"/>
              <a:t>the cloud: </a:t>
            </a:r>
            <a:endParaRPr lang="en-GB" sz="1000" dirty="0" smtClean="0"/>
          </a:p>
          <a:p>
            <a:r>
              <a:rPr lang="en-GB" sz="1000" dirty="0" smtClean="0"/>
              <a:t>http://wordxmltool.elasticbeanstalk.com/public/login.html</a:t>
            </a:r>
          </a:p>
          <a:p>
            <a:pPr marL="285750" indent="-285750">
              <a:buFont typeface="Arial" panose="020B0604020202020204" pitchFamily="34" charset="0"/>
              <a:buChar char="•"/>
            </a:pPr>
            <a:r>
              <a:rPr lang="en-GB" sz="1000" dirty="0" smtClean="0"/>
              <a:t>Sign up for a login account if you don’t already have an account setup.</a:t>
            </a:r>
          </a:p>
          <a:p>
            <a:pPr marL="285750" indent="-285750">
              <a:buFont typeface="Arial" panose="020B0604020202020204" pitchFamily="34" charset="0"/>
              <a:buChar char="•"/>
            </a:pPr>
            <a:r>
              <a:rPr lang="en-GB" sz="1000" dirty="0" smtClean="0"/>
              <a:t>Once approved by your Qualification Development Team leader, sign in.</a:t>
            </a:r>
          </a:p>
          <a:p>
            <a:pPr marL="285750" indent="-285750">
              <a:buFont typeface="Arial" panose="020B0604020202020204" pitchFamily="34" charset="0"/>
              <a:buChar char="•"/>
            </a:pPr>
            <a:r>
              <a:rPr lang="en-GB" sz="1000" dirty="0" smtClean="0"/>
              <a:t>For Administrator – see the section guide on User Management.</a:t>
            </a:r>
          </a:p>
          <a:p>
            <a:pPr marL="285750" indent="-285750">
              <a:buFont typeface="Arial" panose="020B0604020202020204" pitchFamily="34" charset="0"/>
              <a:buChar char="•"/>
            </a:pPr>
            <a:endParaRPr lang="en-GB" sz="1000" dirty="0" smtClean="0"/>
          </a:p>
        </p:txBody>
      </p:sp>
      <p:pic>
        <p:nvPicPr>
          <p:cNvPr id="34" name="Picture 33"/>
          <p:cNvPicPr>
            <a:picLocks noChangeAspect="1"/>
          </p:cNvPicPr>
          <p:nvPr/>
        </p:nvPicPr>
        <p:blipFill>
          <a:blip r:embed="rId4"/>
          <a:stretch>
            <a:fillRect/>
          </a:stretch>
        </p:blipFill>
        <p:spPr>
          <a:xfrm>
            <a:off x="1403648" y="1947282"/>
            <a:ext cx="2758704" cy="3718545"/>
          </a:xfrm>
          <a:prstGeom prst="rect">
            <a:avLst/>
          </a:prstGeom>
        </p:spPr>
      </p:pic>
      <p:pic>
        <p:nvPicPr>
          <p:cNvPr id="35" name="Picture 34"/>
          <p:cNvPicPr>
            <a:picLocks noChangeAspect="1"/>
          </p:cNvPicPr>
          <p:nvPr/>
        </p:nvPicPr>
        <p:blipFill>
          <a:blip r:embed="rId5"/>
          <a:stretch>
            <a:fillRect/>
          </a:stretch>
        </p:blipFill>
        <p:spPr>
          <a:xfrm>
            <a:off x="5602411" y="1269801"/>
            <a:ext cx="2780662" cy="4392340"/>
          </a:xfrm>
          <a:prstGeom prst="rect">
            <a:avLst/>
          </a:prstGeom>
        </p:spPr>
      </p:pic>
    </p:spTree>
    <p:extLst>
      <p:ext uri="{BB962C8B-B14F-4D97-AF65-F5344CB8AC3E}">
        <p14:creationId xmlns:p14="http://schemas.microsoft.com/office/powerpoint/2010/main" val="226662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3983" y="476672"/>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Getting started with Word-XML+</a:t>
            </a:r>
          </a:p>
        </p:txBody>
      </p:sp>
      <p:grpSp>
        <p:nvGrpSpPr>
          <p:cNvPr id="30" name="Group 29"/>
          <p:cNvGrpSpPr/>
          <p:nvPr/>
        </p:nvGrpSpPr>
        <p:grpSpPr>
          <a:xfrm>
            <a:off x="428597" y="6000768"/>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2"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3"/>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p:cNvSpPr txBox="1"/>
          <p:nvPr/>
        </p:nvSpPr>
        <p:spPr>
          <a:xfrm>
            <a:off x="395537" y="836712"/>
            <a:ext cx="2808312" cy="3539430"/>
          </a:xfrm>
          <a:prstGeom prst="rect">
            <a:avLst/>
          </a:prstGeom>
          <a:noFill/>
        </p:spPr>
        <p:txBody>
          <a:bodyPr wrap="square" rtlCol="0">
            <a:spAutoFit/>
          </a:bodyPr>
          <a:lstStyle/>
          <a:p>
            <a:r>
              <a:rPr lang="en-GB" sz="1400" dirty="0"/>
              <a:t>2</a:t>
            </a:r>
            <a:r>
              <a:rPr lang="en-GB" sz="1400" dirty="0" smtClean="0"/>
              <a:t> Dashboard</a:t>
            </a:r>
          </a:p>
          <a:p>
            <a:r>
              <a:rPr lang="en-GB" sz="1000" dirty="0" smtClean="0"/>
              <a:t>Upon login, this is the main page showing: </a:t>
            </a:r>
          </a:p>
          <a:p>
            <a:pPr marL="285750" indent="-285750">
              <a:buFont typeface="Arial" panose="020B0604020202020204" pitchFamily="34" charset="0"/>
              <a:buChar char="•"/>
            </a:pPr>
            <a:r>
              <a:rPr lang="en-GB" sz="1000" dirty="0" smtClean="0"/>
              <a:t>New unread documents that have been recently transformed and status.</a:t>
            </a:r>
          </a:p>
          <a:p>
            <a:pPr marL="285750" indent="-285750">
              <a:buFont typeface="Arial" panose="020B0604020202020204" pitchFamily="34" charset="0"/>
              <a:buChar char="•"/>
            </a:pPr>
            <a:r>
              <a:rPr lang="en-GB" sz="1000" dirty="0" smtClean="0"/>
              <a:t>Transformed Word-XML documents.</a:t>
            </a:r>
          </a:p>
          <a:p>
            <a:pPr marL="285750" indent="-285750">
              <a:buFont typeface="Arial" panose="020B0604020202020204" pitchFamily="34" charset="0"/>
              <a:buChar char="•"/>
            </a:pPr>
            <a:r>
              <a:rPr lang="en-GB" sz="1000" dirty="0" smtClean="0"/>
              <a:t>Summary statistics of transformed documents.</a:t>
            </a:r>
          </a:p>
          <a:p>
            <a:pPr marL="285750" indent="-285750">
              <a:buFont typeface="Arial" panose="020B0604020202020204" pitchFamily="34" charset="0"/>
              <a:buChar char="•"/>
            </a:pPr>
            <a:endParaRPr lang="en-GB" sz="1000" dirty="0" smtClean="0"/>
          </a:p>
          <a:p>
            <a:r>
              <a:rPr lang="en-GB" sz="1000" dirty="0" smtClean="0"/>
              <a:t>Left Hand Navigation is the common way to use the application:</a:t>
            </a:r>
            <a:endParaRPr lang="en-GB" sz="1000" dirty="0"/>
          </a:p>
          <a:p>
            <a:pPr marL="285750" indent="-285750">
              <a:buFont typeface="Arial" panose="020B0604020202020204" pitchFamily="34" charset="0"/>
              <a:buChar char="•"/>
            </a:pPr>
            <a:r>
              <a:rPr lang="en-GB" sz="1000" dirty="0" smtClean="0"/>
              <a:t>Dashboard – this page</a:t>
            </a:r>
          </a:p>
          <a:p>
            <a:pPr marL="285750" indent="-285750">
              <a:buFont typeface="Arial" panose="020B0604020202020204" pitchFamily="34" charset="0"/>
              <a:buChar char="•"/>
            </a:pPr>
            <a:r>
              <a:rPr lang="en-GB" sz="1000" dirty="0" smtClean="0"/>
              <a:t>Upload file – upload and perform Word to XML file transformation</a:t>
            </a:r>
          </a:p>
          <a:p>
            <a:pPr marL="285750" indent="-285750">
              <a:buFont typeface="Arial" panose="020B0604020202020204" pitchFamily="34" charset="0"/>
              <a:buChar char="•"/>
            </a:pPr>
            <a:r>
              <a:rPr lang="en-GB" sz="1000" dirty="0" smtClean="0"/>
              <a:t>Downloads – completed transform documents are listed here</a:t>
            </a:r>
          </a:p>
          <a:p>
            <a:pPr marL="285750" indent="-285750">
              <a:buFont typeface="Arial" panose="020B0604020202020204" pitchFamily="34" charset="0"/>
              <a:buChar char="•"/>
            </a:pPr>
            <a:r>
              <a:rPr lang="en-GB" sz="1000" dirty="0" smtClean="0"/>
              <a:t>Settings – add Word document validation and xml tag filter rules</a:t>
            </a:r>
          </a:p>
          <a:p>
            <a:pPr marL="285750" indent="-285750">
              <a:buFont typeface="Arial" panose="020B0604020202020204" pitchFamily="34" charset="0"/>
              <a:buChar char="•"/>
            </a:pPr>
            <a:r>
              <a:rPr lang="en-GB" sz="1000" dirty="0" smtClean="0"/>
              <a:t>User Management – Administrators can manage users here.</a:t>
            </a:r>
          </a:p>
          <a:p>
            <a:pPr marL="285750" indent="-285750">
              <a:buFont typeface="Arial" panose="020B0604020202020204" pitchFamily="34" charset="0"/>
              <a:buChar char="•"/>
            </a:pPr>
            <a:endParaRPr lang="en-GB" sz="1000" dirty="0" smtClean="0"/>
          </a:p>
        </p:txBody>
      </p:sp>
      <p:pic>
        <p:nvPicPr>
          <p:cNvPr id="5" name="Picture 4"/>
          <p:cNvPicPr>
            <a:picLocks noChangeAspect="1"/>
          </p:cNvPicPr>
          <p:nvPr/>
        </p:nvPicPr>
        <p:blipFill>
          <a:blip r:embed="rId4"/>
          <a:stretch>
            <a:fillRect/>
          </a:stretch>
        </p:blipFill>
        <p:spPr>
          <a:xfrm>
            <a:off x="3195295" y="785224"/>
            <a:ext cx="5779269" cy="5164056"/>
          </a:xfrm>
          <a:prstGeom prst="rect">
            <a:avLst/>
          </a:prstGeom>
        </p:spPr>
      </p:pic>
    </p:spTree>
    <p:extLst>
      <p:ext uri="{BB962C8B-B14F-4D97-AF65-F5344CB8AC3E}">
        <p14:creationId xmlns:p14="http://schemas.microsoft.com/office/powerpoint/2010/main" val="368342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043332" y="836712"/>
            <a:ext cx="4633124" cy="4608512"/>
          </a:xfrm>
          <a:prstGeom prst="rect">
            <a:avLst/>
          </a:prstGeom>
        </p:spPr>
      </p:pic>
      <p:sp>
        <p:nvSpPr>
          <p:cNvPr id="4" name="Rectangle 3"/>
          <p:cNvSpPr/>
          <p:nvPr/>
        </p:nvSpPr>
        <p:spPr>
          <a:xfrm>
            <a:off x="423983" y="93374"/>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How to extract and transform your </a:t>
            </a:r>
            <a:r>
              <a:rPr lang="en-GB" sz="1200" b="1" u="sng" dirty="0" err="1" smtClean="0"/>
              <a:t>Btec</a:t>
            </a:r>
            <a:r>
              <a:rPr lang="en-GB" sz="1200" b="1" u="sng" dirty="0" smtClean="0"/>
              <a:t> Units using the Word-XML+ Tool</a:t>
            </a:r>
          </a:p>
        </p:txBody>
      </p:sp>
      <p:grpSp>
        <p:nvGrpSpPr>
          <p:cNvPr id="30" name="Group 29"/>
          <p:cNvGrpSpPr/>
          <p:nvPr/>
        </p:nvGrpSpPr>
        <p:grpSpPr>
          <a:xfrm>
            <a:off x="428597" y="6240732"/>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3"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4"/>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p:cNvSpPr txBox="1"/>
          <p:nvPr/>
        </p:nvSpPr>
        <p:spPr>
          <a:xfrm>
            <a:off x="683569" y="817320"/>
            <a:ext cx="3096344" cy="2369880"/>
          </a:xfrm>
          <a:prstGeom prst="rect">
            <a:avLst/>
          </a:prstGeom>
          <a:noFill/>
        </p:spPr>
        <p:txBody>
          <a:bodyPr wrap="square" rtlCol="0">
            <a:spAutoFit/>
          </a:bodyPr>
          <a:lstStyle/>
          <a:p>
            <a:r>
              <a:rPr lang="en-GB" sz="1400" dirty="0"/>
              <a:t>3</a:t>
            </a:r>
            <a:r>
              <a:rPr lang="en-GB" sz="1400" dirty="0" smtClean="0"/>
              <a:t> - Upload your Microsoft Word documents</a:t>
            </a:r>
          </a:p>
          <a:p>
            <a:pPr marL="171450" indent="-171450">
              <a:buFont typeface="Arial" panose="020B0604020202020204" pitchFamily="34" charset="0"/>
              <a:buChar char="•"/>
            </a:pPr>
            <a:r>
              <a:rPr lang="en-GB" sz="1000" dirty="0" smtClean="0"/>
              <a:t>Before uploading your Word documents – finalise your content by accepting all changes and turn change-tracking in Word.</a:t>
            </a:r>
          </a:p>
          <a:p>
            <a:pPr marL="171450" indent="-171450">
              <a:buFont typeface="Arial" panose="020B0604020202020204" pitchFamily="34" charset="0"/>
              <a:buChar char="•"/>
            </a:pPr>
            <a:r>
              <a:rPr lang="en-GB" sz="1000" dirty="0" smtClean="0"/>
              <a:t>Click on ‘Upload file’ tab in the left hand navigation to go to the file upload wizard.</a:t>
            </a:r>
          </a:p>
          <a:p>
            <a:pPr marL="171450" indent="-171450">
              <a:buFont typeface="Arial" panose="020B0604020202020204" pitchFamily="34" charset="0"/>
              <a:buChar char="•"/>
            </a:pPr>
            <a:r>
              <a:rPr lang="en-GB" sz="1000" dirty="0" smtClean="0"/>
              <a:t>Drag and drop your files onto the page or click on ‘Add files’ and add them to the list.</a:t>
            </a:r>
          </a:p>
          <a:p>
            <a:pPr marL="171450" indent="-171450">
              <a:buFont typeface="Arial" panose="020B0604020202020204" pitchFamily="34" charset="0"/>
              <a:buChar char="•"/>
            </a:pPr>
            <a:r>
              <a:rPr lang="en-GB" sz="1000" dirty="0" smtClean="0"/>
              <a:t>Click on ‘Upload ALL’ or ‘Upload’ to upload the files to the server. Wait until the progress bars have completed.</a:t>
            </a:r>
          </a:p>
        </p:txBody>
      </p:sp>
      <p:sp>
        <p:nvSpPr>
          <p:cNvPr id="14" name="Right Arrow 13"/>
          <p:cNvSpPr/>
          <p:nvPr/>
        </p:nvSpPr>
        <p:spPr>
          <a:xfrm rot="7806447">
            <a:off x="7533284" y="4325584"/>
            <a:ext cx="318621" cy="198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5220072" y="3178062"/>
            <a:ext cx="324519" cy="239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7806447">
            <a:off x="7546442" y="3443494"/>
            <a:ext cx="318621" cy="198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131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698060" y="620688"/>
            <a:ext cx="5194420" cy="5400600"/>
          </a:xfrm>
          <a:prstGeom prst="rect">
            <a:avLst/>
          </a:prstGeom>
        </p:spPr>
      </p:pic>
      <p:sp>
        <p:nvSpPr>
          <p:cNvPr id="4" name="Rectangle 3"/>
          <p:cNvSpPr/>
          <p:nvPr/>
        </p:nvSpPr>
        <p:spPr>
          <a:xfrm>
            <a:off x="423983" y="93374"/>
            <a:ext cx="8286808" cy="276999"/>
          </a:xfrm>
          <a:prstGeom prst="rect">
            <a:avLst/>
          </a:prstGeom>
        </p:spPr>
        <p:txBody>
          <a:bodyPr wrap="square">
            <a:spAutoFit/>
          </a:bodyPr>
          <a:lstStyle/>
          <a:p>
            <a:pPr marL="2338388" indent="-2338388">
              <a:spcBef>
                <a:spcPct val="80000"/>
              </a:spcBef>
              <a:buFont typeface="Wingdings" pitchFamily="2" charset="2"/>
              <a:buNone/>
            </a:pPr>
            <a:r>
              <a:rPr lang="en-GB" sz="1200" b="1" u="sng" dirty="0" smtClean="0"/>
              <a:t>How to extract and transform your </a:t>
            </a:r>
            <a:r>
              <a:rPr lang="en-GB" sz="1200" b="1" u="sng" dirty="0" err="1" smtClean="0"/>
              <a:t>Btec</a:t>
            </a:r>
            <a:r>
              <a:rPr lang="en-GB" sz="1200" b="1" u="sng" dirty="0" smtClean="0"/>
              <a:t> Units using the Word-XML+ Tool</a:t>
            </a:r>
          </a:p>
        </p:txBody>
      </p:sp>
      <p:grpSp>
        <p:nvGrpSpPr>
          <p:cNvPr id="30" name="Group 29"/>
          <p:cNvGrpSpPr/>
          <p:nvPr/>
        </p:nvGrpSpPr>
        <p:grpSpPr>
          <a:xfrm>
            <a:off x="428597" y="6240732"/>
            <a:ext cx="8286807" cy="428628"/>
            <a:chOff x="428597" y="6000768"/>
            <a:chExt cx="8286807" cy="428628"/>
          </a:xfrm>
        </p:grpSpPr>
        <p:pic>
          <p:nvPicPr>
            <p:cNvPr id="31" name="Picture 3" descr="D:\Aqovia\Presentations\Pearson_LWS_Blue_RGB_Hi.png"/>
            <p:cNvPicPr>
              <a:picLocks noChangeAspect="1" noChangeArrowheads="1"/>
            </p:cNvPicPr>
            <p:nvPr/>
          </p:nvPicPr>
          <p:blipFill>
            <a:blip r:embed="rId3" cstate="print"/>
            <a:srcRect/>
            <a:stretch>
              <a:fillRect/>
            </a:stretch>
          </p:blipFill>
          <p:spPr bwMode="auto">
            <a:xfrm>
              <a:off x="7215206" y="6000768"/>
              <a:ext cx="1500198" cy="428628"/>
            </a:xfrm>
            <a:prstGeom prst="rect">
              <a:avLst/>
            </a:prstGeom>
            <a:noFill/>
          </p:spPr>
        </p:pic>
        <p:pic>
          <p:nvPicPr>
            <p:cNvPr id="32" name="Picture 31" descr="Pearson_Bar_Blue_RGB_Hi.png"/>
            <p:cNvPicPr>
              <a:picLocks noChangeAspect="1"/>
            </p:cNvPicPr>
            <p:nvPr/>
          </p:nvPicPr>
          <p:blipFill>
            <a:blip r:embed="rId4"/>
            <a:stretch>
              <a:fillRect/>
            </a:stretch>
          </p:blipFill>
          <p:spPr>
            <a:xfrm>
              <a:off x="428597" y="6000768"/>
              <a:ext cx="6929485" cy="428628"/>
            </a:xfrm>
            <a:prstGeom prst="rect">
              <a:avLst/>
            </a:prstGeom>
          </p:spPr>
        </p:pic>
        <p:sp>
          <p:nvSpPr>
            <p:cNvPr id="33" name="Rectangle 32"/>
            <p:cNvSpPr/>
            <p:nvPr/>
          </p:nvSpPr>
          <p:spPr>
            <a:xfrm>
              <a:off x="5786446" y="6000768"/>
              <a:ext cx="1500198" cy="428628"/>
            </a:xfrm>
            <a:prstGeom prst="rect">
              <a:avLst/>
            </a:prstGeom>
            <a:solidFill>
              <a:srgbClr val="3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p:cNvSpPr txBox="1"/>
          <p:nvPr/>
        </p:nvSpPr>
        <p:spPr>
          <a:xfrm>
            <a:off x="423983" y="618951"/>
            <a:ext cx="3211913" cy="2369880"/>
          </a:xfrm>
          <a:prstGeom prst="rect">
            <a:avLst/>
          </a:prstGeom>
          <a:noFill/>
        </p:spPr>
        <p:txBody>
          <a:bodyPr wrap="square" rtlCol="0">
            <a:spAutoFit/>
          </a:bodyPr>
          <a:lstStyle/>
          <a:p>
            <a:r>
              <a:rPr lang="en-GB" sz="1400" dirty="0"/>
              <a:t>4</a:t>
            </a:r>
            <a:r>
              <a:rPr lang="en-GB" sz="1400" dirty="0" smtClean="0"/>
              <a:t> – Select Template Type</a:t>
            </a:r>
          </a:p>
          <a:p>
            <a:pPr marL="171450" indent="-171450">
              <a:buFont typeface="Arial" panose="020B0604020202020204" pitchFamily="34" charset="0"/>
              <a:buChar char="•"/>
            </a:pPr>
            <a:r>
              <a:rPr lang="en-GB" sz="1000" dirty="0" smtClean="0"/>
              <a:t>When file is uploaded </a:t>
            </a:r>
            <a:r>
              <a:rPr lang="en-GB" sz="1000" dirty="0"/>
              <a:t>is the ‘Transform’ button will be enabled.</a:t>
            </a:r>
          </a:p>
          <a:p>
            <a:pPr marL="171450" indent="-171450">
              <a:buFont typeface="Arial" panose="020B0604020202020204" pitchFamily="34" charset="0"/>
              <a:buChar char="•"/>
            </a:pPr>
            <a:r>
              <a:rPr lang="en-GB" sz="1000" dirty="0" smtClean="0"/>
              <a:t>Select the Template type for all the documents and enter UAN number and XML document filename.</a:t>
            </a:r>
          </a:p>
          <a:p>
            <a:pPr marL="171450" indent="-171450">
              <a:buFont typeface="Arial" panose="020B0604020202020204" pitchFamily="34" charset="0"/>
              <a:buChar char="•"/>
            </a:pPr>
            <a:r>
              <a:rPr lang="en-GB" sz="1000" dirty="0" smtClean="0"/>
              <a:t>Click on ‘Transform ALL’ or ‘Transform’ to upload the files to the server. The status message will appear when the document has transformed and the document will be cleared from the list.</a:t>
            </a:r>
          </a:p>
          <a:p>
            <a:pPr marL="171450" indent="-171450">
              <a:buFont typeface="Arial" panose="020B0604020202020204" pitchFamily="34" charset="0"/>
              <a:buChar char="•"/>
            </a:pPr>
            <a:endParaRPr lang="en-GB" sz="1000" dirty="0" smtClean="0"/>
          </a:p>
          <a:p>
            <a:pPr marL="171450" indent="-171450">
              <a:buFont typeface="Arial" panose="020B0604020202020204" pitchFamily="34" charset="0"/>
              <a:buChar char="•"/>
            </a:pPr>
            <a:endParaRPr lang="en-GB" sz="1000" dirty="0" smtClean="0"/>
          </a:p>
          <a:p>
            <a:endParaRPr lang="en-US" sz="1400" dirty="0"/>
          </a:p>
        </p:txBody>
      </p:sp>
      <p:sp>
        <p:nvSpPr>
          <p:cNvPr id="17" name="Right Arrow 16"/>
          <p:cNvSpPr/>
          <p:nvPr/>
        </p:nvSpPr>
        <p:spPr>
          <a:xfrm rot="7806447">
            <a:off x="7471625" y="3155462"/>
            <a:ext cx="318621" cy="198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8017833" y="1916832"/>
            <a:ext cx="324519" cy="239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7806447">
            <a:off x="7377386" y="4253487"/>
            <a:ext cx="318621" cy="198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725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OverviewPresentatio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89960CF-9239-4220-9465-12A4532FCB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1803</Words>
  <Application>Microsoft Office PowerPoint</Application>
  <PresentationFormat>On-screen Show (4:3)</PresentationFormat>
  <Paragraphs>239</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Verdana</vt:lpstr>
      <vt:lpstr>Wingdings</vt:lpstr>
      <vt:lpstr>Wingdings 2</vt:lpstr>
      <vt:lpstr>ProductOverviewPresentation</vt:lpstr>
      <vt:lpstr>WordXML+ Extraction and Transformation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2012-06-01T00:54:08Z</dcterms:created>
  <dcterms:modified xsi:type="dcterms:W3CDTF">2015-10-06T18:29:46Z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TC100902499990</vt:lpwstr>
  </property>
</Properties>
</file>