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80" r:id="rId12"/>
    <p:sldId id="281" r:id="rId13"/>
    <p:sldId id="282" r:id="rId14"/>
    <p:sldId id="277" r:id="rId15"/>
    <p:sldId id="278" r:id="rId16"/>
    <p:sldId id="279" r:id="rId17"/>
    <p:sldId id="269" r:id="rId18"/>
    <p:sldId id="264" r:id="rId19"/>
    <p:sldId id="261" r:id="rId20"/>
    <p:sldId id="262" r:id="rId21"/>
    <p:sldId id="267" r:id="rId22"/>
    <p:sldId id="263" r:id="rId23"/>
    <p:sldId id="265" r:id="rId24"/>
    <p:sldId id="266" r:id="rId25"/>
    <p:sldId id="268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15" autoAdjust="0"/>
  </p:normalViewPr>
  <p:slideViewPr>
    <p:cSldViewPr snapToGrid="0" snapToObjects="1">
      <p:cViewPr varScale="1">
        <p:scale>
          <a:sx n="93" d="100"/>
          <a:sy n="93" d="100"/>
        </p:scale>
        <p:origin x="-154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17/11/17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17/11/17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33365" y="2721756"/>
            <a:ext cx="3313355" cy="26456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Predicting Readmission of Diabetic Patients in the US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3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747" y="859268"/>
            <a:ext cx="5470332" cy="76267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9400" r="9400"/>
          <a:stretch>
            <a:fillRect/>
          </a:stretch>
        </p:blipFill>
        <p:spPr>
          <a:xfrm>
            <a:off x="1914999" y="2290035"/>
            <a:ext cx="5277655" cy="2732523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3" y="156712"/>
            <a:ext cx="8037912" cy="3398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33" y="3455527"/>
            <a:ext cx="8037912" cy="33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4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6703470" cy="101298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2870" r="12870"/>
          <a:stretch>
            <a:fillRect/>
          </a:stretch>
        </p:blipFill>
        <p:spPr>
          <a:xfrm>
            <a:off x="1043492" y="2323652"/>
            <a:ext cx="6467359" cy="3348495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0" y="95585"/>
            <a:ext cx="8725803" cy="3354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0" y="3411496"/>
            <a:ext cx="8725803" cy="33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8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2523" r="1252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6"/>
            <a:ext cx="8985256" cy="3486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4711"/>
            <a:ext cx="8985256" cy="34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2523" r="1252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4" y="27310"/>
            <a:ext cx="8870892" cy="3442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4" y="3426479"/>
            <a:ext cx="8843581" cy="34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4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744" y="1437301"/>
            <a:ext cx="5722382" cy="92481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9400" r="9400"/>
          <a:stretch>
            <a:fillRect/>
          </a:stretch>
        </p:blipFill>
        <p:spPr>
          <a:xfrm>
            <a:off x="2016821" y="2733290"/>
            <a:ext cx="5530880" cy="2863631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49" y="163847"/>
            <a:ext cx="8423577" cy="3238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49" y="3438798"/>
            <a:ext cx="8423577" cy="32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4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715" y="1242708"/>
            <a:ext cx="6447763" cy="927956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10904" r="10904"/>
          <a:stretch>
            <a:fillRect/>
          </a:stretch>
        </p:blipFill>
        <p:spPr>
          <a:xfrm>
            <a:off x="1313395" y="2611863"/>
            <a:ext cx="6220659" cy="3220766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1" y="58226"/>
            <a:ext cx="8392953" cy="3397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1" y="3435441"/>
            <a:ext cx="8392953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3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42" y="765846"/>
            <a:ext cx="6374329" cy="88109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0904" r="10904"/>
          <a:stretch>
            <a:fillRect/>
          </a:stretch>
        </p:blipFill>
        <p:spPr>
          <a:xfrm>
            <a:off x="1261336" y="2124819"/>
            <a:ext cx="6149811" cy="3184084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2" y="0"/>
            <a:ext cx="8297365" cy="3348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2" y="3430721"/>
            <a:ext cx="8297365" cy="3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8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59" y="1772510"/>
            <a:ext cx="8261348" cy="2009772"/>
          </a:xfrm>
        </p:spPr>
        <p:txBody>
          <a:bodyPr/>
          <a:lstStyle/>
          <a:p>
            <a:pPr algn="ctr"/>
            <a:r>
              <a:rPr lang="en-US" dirty="0" smtClean="0"/>
              <a:t>Results of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1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2125" y="789539"/>
            <a:ext cx="814387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First Aim (Readmission </a:t>
            </a:r>
            <a:r>
              <a:rPr lang="en-US" dirty="0" err="1" smtClean="0"/>
              <a:t>vs</a:t>
            </a:r>
            <a:r>
              <a:rPr lang="en-US" dirty="0" smtClean="0"/>
              <a:t> No Readmission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4" y="2397125"/>
            <a:ext cx="64156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6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678414"/>
            <a:ext cx="822325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First Aim (Readmission </a:t>
            </a:r>
            <a:r>
              <a:rPr lang="en-US" dirty="0" err="1" smtClean="0"/>
              <a:t>vs</a:t>
            </a:r>
            <a:r>
              <a:rPr lang="en-US" dirty="0" smtClean="0"/>
              <a:t> No Readmission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84375"/>
            <a:ext cx="771525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1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6039"/>
            <a:ext cx="7024744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no formalized protocols for treating diabetic patients admitted under non-ICU conditions</a:t>
            </a:r>
          </a:p>
          <a:p>
            <a:r>
              <a:rPr lang="en-US" dirty="0" smtClean="0"/>
              <a:t>Hospital readmission of diabetic patients has high economic cost</a:t>
            </a:r>
          </a:p>
          <a:p>
            <a:r>
              <a:rPr lang="en-US" dirty="0" smtClean="0"/>
              <a:t>Cost per patient readmission is estimated to be around US$10591</a:t>
            </a:r>
          </a:p>
          <a:p>
            <a:r>
              <a:rPr lang="en-US" dirty="0" smtClean="0"/>
              <a:t>Predicting hospital readmission from clinical records could help save economic and financial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6249" y="710164"/>
            <a:ext cx="817562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First Aim (Readmission </a:t>
            </a:r>
            <a:r>
              <a:rPr lang="en-US" dirty="0" err="1" smtClean="0"/>
              <a:t>vs</a:t>
            </a:r>
            <a:r>
              <a:rPr lang="en-US" dirty="0" smtClean="0"/>
              <a:t> No Readmission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932539"/>
            <a:ext cx="80168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4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1583"/>
            <a:ext cx="8001552" cy="68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1" y="726039"/>
            <a:ext cx="808037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Second Aim (Early Readmission </a:t>
            </a:r>
            <a:r>
              <a:rPr lang="en-US" dirty="0" err="1" smtClean="0"/>
              <a:t>vs</a:t>
            </a:r>
            <a:r>
              <a:rPr lang="en-US" dirty="0" smtClean="0"/>
              <a:t> Others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82" y="2174875"/>
            <a:ext cx="6900043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5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1" y="678414"/>
            <a:ext cx="808037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Second Aim (Early Readmission </a:t>
            </a:r>
            <a:r>
              <a:rPr lang="en-US" dirty="0" err="1" smtClean="0"/>
              <a:t>vs</a:t>
            </a:r>
            <a:r>
              <a:rPr lang="en-US" dirty="0" smtClean="0"/>
              <a:t> Others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115"/>
          <a:stretch/>
        </p:blipFill>
        <p:spPr>
          <a:xfrm>
            <a:off x="555624" y="1948414"/>
            <a:ext cx="8032751" cy="37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6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1" y="678414"/>
            <a:ext cx="808037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Second Aim (Early Readmission </a:t>
            </a:r>
            <a:r>
              <a:rPr lang="en-US" dirty="0" err="1" smtClean="0"/>
              <a:t>vs</a:t>
            </a:r>
            <a:r>
              <a:rPr lang="en-US" dirty="0" smtClean="0"/>
              <a:t> Others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885"/>
          <a:stretch/>
        </p:blipFill>
        <p:spPr>
          <a:xfrm>
            <a:off x="508000" y="2047874"/>
            <a:ext cx="8080375" cy="36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6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748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2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cost matrix to get the savings from using this model to predict hospital readmission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9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3414"/>
            <a:ext cx="7024744" cy="11430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567554"/>
            <a:ext cx="6777317" cy="490944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Dataset contains clinical records of diabetic patients who were admitted to US hospitals over a period of 10 years</a:t>
            </a:r>
          </a:p>
          <a:p>
            <a:r>
              <a:rPr lang="en-US" dirty="0" smtClean="0"/>
              <a:t>Dataset was curated by </a:t>
            </a:r>
            <a:r>
              <a:rPr lang="en-US" dirty="0" err="1" smtClean="0"/>
              <a:t>Strack</a:t>
            </a:r>
            <a:r>
              <a:rPr lang="en-US" dirty="0" smtClean="0"/>
              <a:t> et al, 2014 from a comprehensive clinical records obtained from the Health Facts database</a:t>
            </a:r>
          </a:p>
          <a:p>
            <a:r>
              <a:rPr lang="en-US" dirty="0" smtClean="0"/>
              <a:t>Dataset consists of 55 features such as patient demographics, medical tests and procedures conducted on the patients,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 target variable is the readmission outcome</a:t>
            </a:r>
            <a:r>
              <a:rPr lang="en-US" dirty="0" smtClean="0">
                <a:sym typeface="Wingdings"/>
              </a:rPr>
              <a:t> 3 outcomes, No readmission, readmitted after 30 days and readmitted within 30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6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87914"/>
            <a:ext cx="7024744" cy="1143000"/>
          </a:xfrm>
        </p:spPr>
        <p:txBody>
          <a:bodyPr/>
          <a:lstStyle/>
          <a:p>
            <a:r>
              <a:rPr lang="en-US" dirty="0" smtClean="0"/>
              <a:t>Aim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26777"/>
            <a:ext cx="6777317" cy="3508977"/>
          </a:xfrm>
        </p:spPr>
        <p:txBody>
          <a:bodyPr/>
          <a:lstStyle/>
          <a:p>
            <a:r>
              <a:rPr lang="en-US" dirty="0" smtClean="0"/>
              <a:t>Two aims</a:t>
            </a:r>
          </a:p>
          <a:p>
            <a:r>
              <a:rPr lang="en-US" dirty="0" smtClean="0"/>
              <a:t>First, predict readmission of patients(&lt; 30 and &gt; 30) </a:t>
            </a:r>
            <a:r>
              <a:rPr lang="en-US" dirty="0" err="1" smtClean="0"/>
              <a:t>vs</a:t>
            </a:r>
            <a:r>
              <a:rPr lang="en-US" dirty="0" smtClean="0"/>
              <a:t> no readmission</a:t>
            </a:r>
          </a:p>
          <a:p>
            <a:r>
              <a:rPr lang="en-US" dirty="0" smtClean="0"/>
              <a:t>Second, predict early readmission of patients(&lt; 30 days) </a:t>
            </a:r>
            <a:r>
              <a:rPr lang="en-US" dirty="0" err="1" smtClean="0"/>
              <a:t>vs</a:t>
            </a:r>
            <a:r>
              <a:rPr lang="en-US" dirty="0" smtClean="0"/>
              <a:t> other outcomes(&gt; 30 days and no readmission)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59" y="1772510"/>
            <a:ext cx="8261348" cy="2009772"/>
          </a:xfrm>
        </p:spPr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5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4" y="729539"/>
            <a:ext cx="8260660" cy="61284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807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Distribution of Numerical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454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335" y="1027664"/>
            <a:ext cx="6080594" cy="102422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9400" r="9400"/>
          <a:stretch>
            <a:fillRect/>
          </a:stretch>
        </p:blipFill>
        <p:spPr>
          <a:xfrm>
            <a:off x="1324436" y="2323653"/>
            <a:ext cx="6073068" cy="3144350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73" y="-3450"/>
            <a:ext cx="8193822" cy="3444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73" y="3382990"/>
            <a:ext cx="8193822" cy="34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145" y="3430944"/>
            <a:ext cx="6826930" cy="117255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9400" r="9400"/>
          <a:stretch>
            <a:fillRect/>
          </a:stretch>
        </p:blipFill>
        <p:spPr>
          <a:xfrm>
            <a:off x="1589708" y="3179887"/>
            <a:ext cx="6042274" cy="3128406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2" y="0"/>
            <a:ext cx="8152276" cy="3426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17" y="3386440"/>
            <a:ext cx="8152276" cy="342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8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36" y="1027664"/>
            <a:ext cx="6223098" cy="100391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9400" r="9400"/>
          <a:stretch>
            <a:fillRect/>
          </a:stretch>
        </p:blipFill>
        <p:spPr>
          <a:xfrm>
            <a:off x="1816902" y="2323653"/>
            <a:ext cx="6003907" cy="3108542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5" y="10206"/>
            <a:ext cx="8100510" cy="3405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75" y="3396646"/>
            <a:ext cx="8100510" cy="34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4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192</TotalTime>
  <Words>256</Words>
  <Application>Microsoft Macintosh PowerPoint</Application>
  <PresentationFormat>On-screen Show (4:3)</PresentationFormat>
  <Paragraphs>26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Austin</vt:lpstr>
      <vt:lpstr>Predicting Readmission of Diabetic Patients in the US</vt:lpstr>
      <vt:lpstr>Background</vt:lpstr>
      <vt:lpstr>Dataset</vt:lpstr>
      <vt:lpstr>Aim of this Project</vt:lpstr>
      <vt:lpstr>Exploratory Data Analysis</vt:lpstr>
      <vt:lpstr>Distribution of Numerical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of Models</vt:lpstr>
      <vt:lpstr>First Aim (Readmission vs No Readmission</vt:lpstr>
      <vt:lpstr>First Aim (Readmission vs No Readmission</vt:lpstr>
      <vt:lpstr>First Aim (Readmission vs No Readmission</vt:lpstr>
      <vt:lpstr>PowerPoint Presentation</vt:lpstr>
      <vt:lpstr>Second Aim (Early Readmission vs Others</vt:lpstr>
      <vt:lpstr>Second Aim (Early Readmission vs Others</vt:lpstr>
      <vt:lpstr>Second Aim (Early Readmission vs Others</vt:lpstr>
      <vt:lpstr>PowerPoint Presentation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Readmission of Diabetic Patients in the US</dc:title>
  <dc:creator>Daxaniie Selvaraj</dc:creator>
  <cp:lastModifiedBy>Daxaniie Selvaraj</cp:lastModifiedBy>
  <cp:revision>10</cp:revision>
  <dcterms:created xsi:type="dcterms:W3CDTF">2017-11-17T03:35:50Z</dcterms:created>
  <dcterms:modified xsi:type="dcterms:W3CDTF">2017-11-17T06:48:40Z</dcterms:modified>
</cp:coreProperties>
</file>