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1"/>
  </p:notesMasterIdLst>
  <p:sldIdLst>
    <p:sldId id="256" r:id="rId2"/>
    <p:sldId id="257" r:id="rId3"/>
    <p:sldId id="308" r:id="rId4"/>
    <p:sldId id="258"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7" r:id="rId50"/>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7B803A-43FD-48A5-943F-3894C7CD2E7A}" v="43" dt="2024-07-01T08:31:34.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529"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xesh Maheriya" userId="f9d8596ec5ae064c" providerId="LiveId" clId="{637B803A-43FD-48A5-943F-3894C7CD2E7A}"/>
    <pc:docChg chg="undo custSel delSld modSld sldOrd">
      <pc:chgData name="Daxesh Maheriya" userId="f9d8596ec5ae064c" providerId="LiveId" clId="{637B803A-43FD-48A5-943F-3894C7CD2E7A}" dt="2024-07-01T08:47:11.699" v="321" actId="478"/>
      <pc:docMkLst>
        <pc:docMk/>
      </pc:docMkLst>
      <pc:sldChg chg="modSp mod">
        <pc:chgData name="Daxesh Maheriya" userId="f9d8596ec5ae064c" providerId="LiveId" clId="{637B803A-43FD-48A5-943F-3894C7CD2E7A}" dt="2024-07-01T08:33:03.942" v="297" actId="1076"/>
        <pc:sldMkLst>
          <pc:docMk/>
          <pc:sldMk cId="0" sldId="256"/>
        </pc:sldMkLst>
        <pc:spChg chg="mod">
          <ac:chgData name="Daxesh Maheriya" userId="f9d8596ec5ae064c" providerId="LiveId" clId="{637B803A-43FD-48A5-943F-3894C7CD2E7A}" dt="2024-07-01T07:44:59.055" v="286" actId="122"/>
          <ac:spMkLst>
            <pc:docMk/>
            <pc:sldMk cId="0" sldId="256"/>
            <ac:spMk id="4" creationId="{00000000-0000-0000-0000-000000000000}"/>
          </ac:spMkLst>
        </pc:spChg>
        <pc:spChg chg="mod">
          <ac:chgData name="Daxesh Maheriya" userId="f9d8596ec5ae064c" providerId="LiveId" clId="{637B803A-43FD-48A5-943F-3894C7CD2E7A}" dt="2024-07-01T08:14:48.699" v="288" actId="1076"/>
          <ac:spMkLst>
            <pc:docMk/>
            <pc:sldMk cId="0" sldId="256"/>
            <ac:spMk id="14" creationId="{00000000-0000-0000-0000-000000000000}"/>
          </ac:spMkLst>
        </pc:spChg>
        <pc:spChg chg="mod">
          <ac:chgData name="Daxesh Maheriya" userId="f9d8596ec5ae064c" providerId="LiveId" clId="{637B803A-43FD-48A5-943F-3894C7CD2E7A}" dt="2024-07-01T08:33:03.942" v="297" actId="1076"/>
          <ac:spMkLst>
            <pc:docMk/>
            <pc:sldMk cId="0" sldId="256"/>
            <ac:spMk id="15" creationId="{00000000-0000-0000-0000-000000000000}"/>
          </ac:spMkLst>
        </pc:spChg>
      </pc:sldChg>
      <pc:sldChg chg="modSp mod">
        <pc:chgData name="Daxesh Maheriya" userId="f9d8596ec5ae064c" providerId="LiveId" clId="{637B803A-43FD-48A5-943F-3894C7CD2E7A}" dt="2024-07-01T08:36:53.684" v="298" actId="20577"/>
        <pc:sldMkLst>
          <pc:docMk/>
          <pc:sldMk cId="0" sldId="260"/>
        </pc:sldMkLst>
        <pc:spChg chg="mod">
          <ac:chgData name="Daxesh Maheriya" userId="f9d8596ec5ae064c" providerId="LiveId" clId="{637B803A-43FD-48A5-943F-3894C7CD2E7A}" dt="2024-07-01T08:36:53.684" v="298" actId="20577"/>
          <ac:spMkLst>
            <pc:docMk/>
            <pc:sldMk cId="0" sldId="260"/>
            <ac:spMk id="3" creationId="{00000000-0000-0000-0000-000000000000}"/>
          </ac:spMkLst>
        </pc:spChg>
      </pc:sldChg>
      <pc:sldChg chg="modSp mod">
        <pc:chgData name="Daxesh Maheriya" userId="f9d8596ec5ae064c" providerId="LiveId" clId="{637B803A-43FD-48A5-943F-3894C7CD2E7A}" dt="2024-07-01T07:42:44.970" v="278" actId="12385"/>
        <pc:sldMkLst>
          <pc:docMk/>
          <pc:sldMk cId="0" sldId="261"/>
        </pc:sldMkLst>
        <pc:spChg chg="mod">
          <ac:chgData name="Daxesh Maheriya" userId="f9d8596ec5ae064c" providerId="LiveId" clId="{637B803A-43FD-48A5-943F-3894C7CD2E7A}" dt="2024-07-01T05:13:11.179" v="239" actId="1076"/>
          <ac:spMkLst>
            <pc:docMk/>
            <pc:sldMk cId="0" sldId="261"/>
            <ac:spMk id="103" creationId="{00000000-0000-0000-0000-000000000000}"/>
          </ac:spMkLst>
        </pc:spChg>
        <pc:graphicFrameChg chg="mod modGraphic">
          <ac:chgData name="Daxesh Maheriya" userId="f9d8596ec5ae064c" providerId="LiveId" clId="{637B803A-43FD-48A5-943F-3894C7CD2E7A}" dt="2024-07-01T07:42:44.970" v="278" actId="12385"/>
          <ac:graphicFrameMkLst>
            <pc:docMk/>
            <pc:sldMk cId="0" sldId="261"/>
            <ac:graphicFrameMk id="4" creationId="{A3B434CD-E018-6001-DEC1-42083A80E73F}"/>
          </ac:graphicFrameMkLst>
        </pc:graphicFrameChg>
      </pc:sldChg>
      <pc:sldChg chg="addSp delSp modSp mod">
        <pc:chgData name="Daxesh Maheriya" userId="f9d8596ec5ae064c" providerId="LiveId" clId="{637B803A-43FD-48A5-943F-3894C7CD2E7A}" dt="2024-07-01T08:47:11.699" v="321" actId="478"/>
        <pc:sldMkLst>
          <pc:docMk/>
          <pc:sldMk cId="0" sldId="264"/>
        </pc:sldMkLst>
        <pc:spChg chg="add del mod">
          <ac:chgData name="Daxesh Maheriya" userId="f9d8596ec5ae064c" providerId="LiveId" clId="{637B803A-43FD-48A5-943F-3894C7CD2E7A}" dt="2024-07-01T08:47:11.699" v="321" actId="478"/>
          <ac:spMkLst>
            <pc:docMk/>
            <pc:sldMk cId="0" sldId="264"/>
            <ac:spMk id="3" creationId="{00000000-0000-0000-0000-000000000000}"/>
          </ac:spMkLst>
        </pc:spChg>
        <pc:spChg chg="add del mod">
          <ac:chgData name="Daxesh Maheriya" userId="f9d8596ec5ae064c" providerId="LiveId" clId="{637B803A-43FD-48A5-943F-3894C7CD2E7A}" dt="2024-07-01T08:47:11.699" v="321" actId="478"/>
          <ac:spMkLst>
            <pc:docMk/>
            <pc:sldMk cId="0" sldId="264"/>
            <ac:spMk id="7" creationId="{FC531632-6DB1-4A64-8744-5DFE4722007F}"/>
          </ac:spMkLst>
        </pc:spChg>
      </pc:sldChg>
      <pc:sldChg chg="ord">
        <pc:chgData name="Daxesh Maheriya" userId="f9d8596ec5ae064c" providerId="LiveId" clId="{637B803A-43FD-48A5-943F-3894C7CD2E7A}" dt="2024-07-01T08:30:51.077" v="292"/>
        <pc:sldMkLst>
          <pc:docMk/>
          <pc:sldMk cId="0" sldId="267"/>
        </pc:sldMkLst>
      </pc:sldChg>
      <pc:sldChg chg="addSp modSp mod">
        <pc:chgData name="Daxesh Maheriya" userId="f9d8596ec5ae064c" providerId="LiveId" clId="{637B803A-43FD-48A5-943F-3894C7CD2E7A}" dt="2024-07-01T08:32:18.010" v="296" actId="1076"/>
        <pc:sldMkLst>
          <pc:docMk/>
          <pc:sldMk cId="0" sldId="268"/>
        </pc:sldMkLst>
        <pc:picChg chg="add mod">
          <ac:chgData name="Daxesh Maheriya" userId="f9d8596ec5ae064c" providerId="LiveId" clId="{637B803A-43FD-48A5-943F-3894C7CD2E7A}" dt="2024-07-01T08:32:18.010" v="296" actId="1076"/>
          <ac:picMkLst>
            <pc:docMk/>
            <pc:sldMk cId="0" sldId="268"/>
            <ac:picMk id="5" creationId="{EA69D1B1-1E45-8B11-7B80-C99456E178D7}"/>
          </ac:picMkLst>
        </pc:picChg>
      </pc:sldChg>
      <pc:sldChg chg="ord">
        <pc:chgData name="Daxesh Maheriya" userId="f9d8596ec5ae064c" providerId="LiveId" clId="{637B803A-43FD-48A5-943F-3894C7CD2E7A}" dt="2024-07-01T08:30:43.768" v="290"/>
        <pc:sldMkLst>
          <pc:docMk/>
          <pc:sldMk cId="0" sldId="274"/>
        </pc:sldMkLst>
      </pc:sldChg>
      <pc:sldChg chg="addSp delSp modSp mod">
        <pc:chgData name="Daxesh Maheriya" userId="f9d8596ec5ae064c" providerId="LiveId" clId="{637B803A-43FD-48A5-943F-3894C7CD2E7A}" dt="2024-07-01T04:57:42.604" v="174" actId="1076"/>
        <pc:sldMkLst>
          <pc:docMk/>
          <pc:sldMk cId="0" sldId="283"/>
        </pc:sldMkLst>
        <pc:picChg chg="del">
          <ac:chgData name="Daxesh Maheriya" userId="f9d8596ec5ae064c" providerId="LiveId" clId="{637B803A-43FD-48A5-943F-3894C7CD2E7A}" dt="2024-07-01T04:57:11.335" v="169" actId="478"/>
          <ac:picMkLst>
            <pc:docMk/>
            <pc:sldMk cId="0" sldId="283"/>
            <ac:picMk id="5" creationId="{00000000-0000-0000-0000-000000000000}"/>
          </ac:picMkLst>
        </pc:picChg>
        <pc:picChg chg="add mod">
          <ac:chgData name="Daxesh Maheriya" userId="f9d8596ec5ae064c" providerId="LiveId" clId="{637B803A-43FD-48A5-943F-3894C7CD2E7A}" dt="2024-07-01T04:57:42.604" v="174" actId="1076"/>
          <ac:picMkLst>
            <pc:docMk/>
            <pc:sldMk cId="0" sldId="283"/>
            <ac:picMk id="6" creationId="{5AE28FA9-21F3-8113-E2D7-60C0B7AFC0E9}"/>
          </ac:picMkLst>
        </pc:picChg>
      </pc:sldChg>
      <pc:sldChg chg="addSp delSp modSp mod">
        <pc:chgData name="Daxesh Maheriya" userId="f9d8596ec5ae064c" providerId="LiveId" clId="{637B803A-43FD-48A5-943F-3894C7CD2E7A}" dt="2024-07-01T07:42:35.875" v="277" actId="12385"/>
        <pc:sldMkLst>
          <pc:docMk/>
          <pc:sldMk cId="0" sldId="285"/>
        </pc:sldMkLst>
        <pc:spChg chg="mod">
          <ac:chgData name="Daxesh Maheriya" userId="f9d8596ec5ae064c" providerId="LiveId" clId="{637B803A-43FD-48A5-943F-3894C7CD2E7A}" dt="2024-07-01T05:12:19.184" v="228" actId="1076"/>
          <ac:spMkLst>
            <pc:docMk/>
            <pc:sldMk cId="0" sldId="285"/>
            <ac:spMk id="2" creationId="{00000000-0000-0000-0000-000000000000}"/>
          </ac:spMkLst>
        </pc:spChg>
        <pc:spChg chg="del mod">
          <ac:chgData name="Daxesh Maheriya" userId="f9d8596ec5ae064c" providerId="LiveId" clId="{637B803A-43FD-48A5-943F-3894C7CD2E7A}" dt="2024-07-01T04:32:45.458" v="20" actId="3680"/>
          <ac:spMkLst>
            <pc:docMk/>
            <pc:sldMk cId="0" sldId="285"/>
            <ac:spMk id="3" creationId="{00000000-0000-0000-0000-000000000000}"/>
          </ac:spMkLst>
        </pc:spChg>
        <pc:graphicFrameChg chg="add mod ord modGraphic">
          <ac:chgData name="Daxesh Maheriya" userId="f9d8596ec5ae064c" providerId="LiveId" clId="{637B803A-43FD-48A5-943F-3894C7CD2E7A}" dt="2024-07-01T07:42:35.875" v="277" actId="12385"/>
          <ac:graphicFrameMkLst>
            <pc:docMk/>
            <pc:sldMk cId="0" sldId="285"/>
            <ac:graphicFrameMk id="4" creationId="{45045827-CCB7-E4E7-0ABE-927BAD0D68E7}"/>
          </ac:graphicFrameMkLst>
        </pc:graphicFrameChg>
        <pc:graphicFrameChg chg="add del mod">
          <ac:chgData name="Daxesh Maheriya" userId="f9d8596ec5ae064c" providerId="LiveId" clId="{637B803A-43FD-48A5-943F-3894C7CD2E7A}" dt="2024-07-01T04:39:41.768" v="102" actId="478"/>
          <ac:graphicFrameMkLst>
            <pc:docMk/>
            <pc:sldMk cId="0" sldId="285"/>
            <ac:graphicFrameMk id="5" creationId="{BDED2DD6-0051-B32B-EA6F-0259BC891BF5}"/>
          </ac:graphicFrameMkLst>
        </pc:graphicFrameChg>
      </pc:sldChg>
      <pc:sldChg chg="modSp mod">
        <pc:chgData name="Daxesh Maheriya" userId="f9d8596ec5ae064c" providerId="LiveId" clId="{637B803A-43FD-48A5-943F-3894C7CD2E7A}" dt="2024-07-01T08:43:14.467" v="299" actId="1076"/>
        <pc:sldMkLst>
          <pc:docMk/>
          <pc:sldMk cId="0" sldId="288"/>
        </pc:sldMkLst>
        <pc:picChg chg="mod">
          <ac:chgData name="Daxesh Maheriya" userId="f9d8596ec5ae064c" providerId="LiveId" clId="{637B803A-43FD-48A5-943F-3894C7CD2E7A}" dt="2024-07-01T08:43:14.467" v="299" actId="1076"/>
          <ac:picMkLst>
            <pc:docMk/>
            <pc:sldMk cId="0" sldId="288"/>
            <ac:picMk id="6" creationId="{00000000-0000-0000-0000-000000000000}"/>
          </ac:picMkLst>
        </pc:picChg>
      </pc:sldChg>
      <pc:sldChg chg="del">
        <pc:chgData name="Daxesh Maheriya" userId="f9d8596ec5ae064c" providerId="LiveId" clId="{637B803A-43FD-48A5-943F-3894C7CD2E7A}" dt="2024-07-01T08:43:18.723" v="300" actId="47"/>
        <pc:sldMkLst>
          <pc:docMk/>
          <pc:sldMk cId="0" sldId="289"/>
        </pc:sldMkLst>
      </pc:sldChg>
      <pc:sldChg chg="addSp modSp mod">
        <pc:chgData name="Daxesh Maheriya" userId="f9d8596ec5ae064c" providerId="LiveId" clId="{637B803A-43FD-48A5-943F-3894C7CD2E7A}" dt="2024-07-01T07:43:00.339" v="279" actId="1076"/>
        <pc:sldMkLst>
          <pc:docMk/>
          <pc:sldMk cId="0" sldId="304"/>
        </pc:sldMkLst>
        <pc:picChg chg="add mod">
          <ac:chgData name="Daxesh Maheriya" userId="f9d8596ec5ae064c" providerId="LiveId" clId="{637B803A-43FD-48A5-943F-3894C7CD2E7A}" dt="2024-07-01T07:43:00.339" v="279" actId="1076"/>
          <ac:picMkLst>
            <pc:docMk/>
            <pc:sldMk cId="0" sldId="304"/>
            <ac:picMk id="6" creationId="{81C79691-50F3-3519-1BE7-EEE2A360DCB6}"/>
          </ac:picMkLst>
        </pc:picChg>
        <pc:picChg chg="mod">
          <ac:chgData name="Daxesh Maheriya" userId="f9d8596ec5ae064c" providerId="LiveId" clId="{637B803A-43FD-48A5-943F-3894C7CD2E7A}" dt="2024-07-01T05:17:58.680" v="273" actId="14100"/>
          <ac:picMkLst>
            <pc:docMk/>
            <pc:sldMk cId="0" sldId="304"/>
            <ac:picMk id="8" creationId="{00000000-0000-0000-0000-000000000000}"/>
          </ac:picMkLst>
        </pc:picChg>
      </pc:sldChg>
      <pc:sldChg chg="addSp delSp modSp del mod">
        <pc:chgData name="Daxesh Maheriya" userId="f9d8596ec5ae064c" providerId="LiveId" clId="{637B803A-43FD-48A5-943F-3894C7CD2E7A}" dt="2024-07-01T05:17:42.545" v="271" actId="47"/>
        <pc:sldMkLst>
          <pc:docMk/>
          <pc:sldMk cId="0" sldId="305"/>
        </pc:sldMkLst>
        <pc:spChg chg="add mod">
          <ac:chgData name="Daxesh Maheriya" userId="f9d8596ec5ae064c" providerId="LiveId" clId="{637B803A-43FD-48A5-943F-3894C7CD2E7A}" dt="2024-07-01T05:17:13.256" v="266" actId="21"/>
          <ac:spMkLst>
            <pc:docMk/>
            <pc:sldMk cId="0" sldId="305"/>
            <ac:spMk id="8" creationId="{4B072CD7-3632-6FF7-9ED0-50D6595A5F69}"/>
          </ac:spMkLst>
        </pc:spChg>
        <pc:picChg chg="del">
          <ac:chgData name="Daxesh Maheriya" userId="f9d8596ec5ae064c" providerId="LiveId" clId="{637B803A-43FD-48A5-943F-3894C7CD2E7A}" dt="2024-07-01T05:17:13.256" v="266" actId="21"/>
          <ac:picMkLst>
            <pc:docMk/>
            <pc:sldMk cId="0" sldId="305"/>
            <ac:picMk id="7" creationId="{00000000-0000-0000-0000-000000000000}"/>
          </ac:picMkLst>
        </pc:picChg>
      </pc:sldChg>
      <pc:sldChg chg="del">
        <pc:chgData name="Daxesh Maheriya" userId="f9d8596ec5ae064c" providerId="LiveId" clId="{637B803A-43FD-48A5-943F-3894C7CD2E7A}" dt="2024-07-01T05:17:01.073" v="264" actId="47"/>
        <pc:sldMkLst>
          <pc:docMk/>
          <pc:sldMk cId="2648198042" sldId="306"/>
        </pc:sldMkLst>
      </pc:sldChg>
      <pc:sldChg chg="modSp mod">
        <pc:chgData name="Daxesh Maheriya" userId="f9d8596ec5ae064c" providerId="LiveId" clId="{637B803A-43FD-48A5-943F-3894C7CD2E7A}" dt="2024-07-01T05:15:17.683" v="263" actId="27636"/>
        <pc:sldMkLst>
          <pc:docMk/>
          <pc:sldMk cId="2184287666" sldId="308"/>
        </pc:sldMkLst>
        <pc:spChg chg="mod">
          <ac:chgData name="Daxesh Maheriya" userId="f9d8596ec5ae064c" providerId="LiveId" clId="{637B803A-43FD-48A5-943F-3894C7CD2E7A}" dt="2024-07-01T05:15:17.683" v="263" actId="27636"/>
          <ac:spMkLst>
            <pc:docMk/>
            <pc:sldMk cId="2184287666" sldId="308"/>
            <ac:spMk id="3" creationId="{9465E56F-77C1-F084-4EDF-4313642A8D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7/1/2024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809CBC-FADD-4676-B5C3-313D902CEF1C}" type="slidenum">
              <a:rPr lang="en-US" smtClean="0"/>
              <a:t>1</a:t>
            </a:fld>
            <a:endParaRPr lang="en-US"/>
          </a:p>
        </p:txBody>
      </p:sp>
      <p:sp>
        <p:nvSpPr>
          <p:cNvPr id="5" name="Header Placeholder 4"/>
          <p:cNvSpPr>
            <a:spLocks noGrp="1"/>
          </p:cNvSpPr>
          <p:nvPr>
            <p:ph type="hdr" sz="quarter" idx="1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3809CBC-FADD-4676-B5C3-313D902CEF1C}" type="slidenum">
              <a:rPr lang="en-US" smtClean="0"/>
              <a:t>49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086CAF49-65C5-4079-8211-C2C336248627}" type="datetime1">
              <a:rPr lang="en-US" smtClean="0"/>
              <a:t>7/1/2024</a:t>
            </a:fld>
            <a:endParaRPr lang="en-US" dirty="0"/>
          </a:p>
        </p:txBody>
      </p:sp>
      <p:sp>
        <p:nvSpPr>
          <p:cNvPr id="5" name="Footer Placeholder 4"/>
          <p:cNvSpPr>
            <a:spLocks noGrp="1"/>
          </p:cNvSpPr>
          <p:nvPr>
            <p:ph type="ftr" sz="quarter" idx="11"/>
          </p:nvPr>
        </p:nvSpPr>
        <p:spPr>
          <a:xfrm>
            <a:off x="3454400" y="6324601"/>
            <a:ext cx="5384800" cy="365125"/>
          </a:xfrm>
        </p:spPr>
        <p:txBody>
          <a:bodyPr/>
          <a:lstStyle/>
          <a:p>
            <a:r>
              <a:rPr lang="en-US" dirty="0"/>
              <a:t>Department of Computer Science </a:t>
            </a:r>
          </a:p>
        </p:txBody>
      </p:sp>
      <p:sp>
        <p:nvSpPr>
          <p:cNvPr id="6" name="Slide Number Placeholder 5"/>
          <p:cNvSpPr>
            <a:spLocks noGrp="1"/>
          </p:cNvSpPr>
          <p:nvPr>
            <p:ph type="sldNum" sz="quarter" idx="12"/>
          </p:nvPr>
        </p:nvSpPr>
        <p:spPr/>
        <p:txBody>
          <a:body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7/1/2024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7/1/2024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7/1/2024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7/1/2024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7/1/2024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7/1/2024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kaggle.com/datasets/uwrfkaggler/ravdess-emotional-song-audio" TargetMode="External"/><Relationship Id="rId2" Type="http://schemas.openxmlformats.org/officeDocument/2006/relationships/hyperlink" Target="https://www.kaggle.com/datasets/ejlok1/toronto-emotional-speech-set-tess"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667241"/>
            <a:ext cx="11125200" cy="2317750"/>
          </a:xfrm>
          <a:prstGeom prst="rect">
            <a:avLst/>
          </a:prstGeom>
          <a:noFill/>
        </p:spPr>
        <p:txBody>
          <a:bodyPr wrap="square" rtlCol="0">
            <a:spAutoFit/>
          </a:bodyPr>
          <a:lstStyle/>
          <a:p>
            <a:pPr algn="ctr"/>
            <a:r>
              <a:rPr lang="en-US" sz="2400" b="1" dirty="0"/>
              <a:t>Department of Computer Science</a:t>
            </a:r>
            <a:br>
              <a:rPr lang="en-US" sz="2400" b="1" dirty="0"/>
            </a:br>
            <a:r>
              <a:rPr lang="en-US" sz="2400" b="1" dirty="0"/>
              <a:t>Gujarat University</a:t>
            </a:r>
          </a:p>
          <a:p>
            <a:pPr algn="ctr">
              <a:lnSpc>
                <a:spcPct val="107000"/>
              </a:lnSpc>
              <a:spcAft>
                <a:spcPts val="800"/>
              </a:spcAft>
            </a:pPr>
            <a:r>
              <a:rPr lang="en-IN" sz="2400" b="1" dirty="0">
                <a:latin typeface="Arial" panose="020B0604020202020204" pitchFamily="34" charset="0"/>
                <a:ea typeface="Calibri" panose="020F0502020204030204" charset="0"/>
                <a:cs typeface="Times New Roman" panose="02020603050405020304" pitchFamily="18" charset="0"/>
              </a:rPr>
              <a:t>M.Sc.(Artificial Intelligence &amp; Machine Learning) </a:t>
            </a:r>
            <a:r>
              <a:rPr lang="en-US" sz="2400" b="1" dirty="0">
                <a:latin typeface="Calibri" panose="020F0502020204030204" charset="0"/>
                <a:ea typeface="Calibri" panose="020F0502020204030204" charset="0"/>
                <a:cs typeface="Times New Roman" panose="02020603050405020304" pitchFamily="18" charset="0"/>
              </a:rPr>
              <a:t>– </a:t>
            </a:r>
            <a:r>
              <a:rPr lang="en-IN" altLang="en-US" sz="2400" b="1" dirty="0">
                <a:latin typeface="Calibri" panose="020F0502020204030204" charset="0"/>
                <a:ea typeface="Calibri" panose="020F0502020204030204" charset="0"/>
                <a:cs typeface="Times New Roman" panose="02020603050405020304" pitchFamily="18" charset="0"/>
              </a:rPr>
              <a:t>2</a:t>
            </a:r>
            <a:endParaRPr lang="en-IN" sz="2400" b="1" dirty="0">
              <a:latin typeface="Calibri" panose="020F0502020204030204" charset="0"/>
              <a:ea typeface="Calibri" panose="020F0502020204030204" charset="0"/>
              <a:cs typeface="Times New Roman" panose="02020603050405020304" pitchFamily="18" charset="0"/>
            </a:endParaRPr>
          </a:p>
          <a:p>
            <a:pPr algn="ctr">
              <a:lnSpc>
                <a:spcPct val="107000"/>
              </a:lnSpc>
              <a:spcAft>
                <a:spcPts val="800"/>
              </a:spcAft>
            </a:pPr>
            <a:endParaRPr lang="en-US" sz="2400" dirty="0"/>
          </a:p>
          <a:p>
            <a:pPr algn="ctr"/>
            <a:r>
              <a:rPr lang="en-US" sz="3200" b="1" dirty="0"/>
              <a:t>S</a:t>
            </a:r>
            <a:r>
              <a:rPr lang="en-IN" altLang="en-US" sz="3200" b="1" dirty="0"/>
              <a:t>peech Emotion Recognition</a:t>
            </a:r>
          </a:p>
        </p:txBody>
      </p:sp>
      <p:sp>
        <p:nvSpPr>
          <p:cNvPr id="14" name="Subtitle 2"/>
          <p:cNvSpPr>
            <a:spLocks noGrp="1"/>
          </p:cNvSpPr>
          <p:nvPr>
            <p:ph type="subTitle" idx="1"/>
          </p:nvPr>
        </p:nvSpPr>
        <p:spPr>
          <a:xfrm>
            <a:off x="769374" y="4332152"/>
            <a:ext cx="3810000" cy="2140585"/>
          </a:xfrm>
        </p:spPr>
        <p:txBody>
          <a:bodyPr>
            <a:normAutofit fontScale="57500" lnSpcReduction="20000"/>
          </a:bodyPr>
          <a:lstStyle/>
          <a:p>
            <a:pPr algn="l"/>
            <a:r>
              <a:rPr lang="en-US" sz="5565" b="1" dirty="0">
                <a:solidFill>
                  <a:schemeClr val="tx1"/>
                </a:solidFill>
              </a:rPr>
              <a:t>Presented By:</a:t>
            </a:r>
          </a:p>
          <a:p>
            <a:pPr algn="l"/>
            <a:r>
              <a:rPr lang="en-US" sz="4740" dirty="0">
                <a:solidFill>
                  <a:schemeClr val="tx1"/>
                </a:solidFill>
              </a:rPr>
              <a:t>1. </a:t>
            </a:r>
            <a:r>
              <a:rPr lang="en-US" sz="4740" dirty="0" err="1">
                <a:solidFill>
                  <a:schemeClr val="tx1"/>
                </a:solidFill>
                <a:sym typeface="+mn-ea"/>
              </a:rPr>
              <a:t>Kuldeep</a:t>
            </a:r>
            <a:r>
              <a:rPr lang="en-US" sz="4740" dirty="0">
                <a:solidFill>
                  <a:schemeClr val="tx1"/>
                </a:solidFill>
                <a:sym typeface="+mn-ea"/>
              </a:rPr>
              <a:t> Solanki(9-DS)</a:t>
            </a:r>
            <a:endParaRPr lang="en-US" sz="4740" dirty="0">
              <a:solidFill>
                <a:schemeClr val="tx1"/>
              </a:solidFill>
            </a:endParaRPr>
          </a:p>
          <a:p>
            <a:pPr algn="l"/>
            <a:r>
              <a:rPr lang="en-US" sz="4740" dirty="0">
                <a:solidFill>
                  <a:schemeClr val="tx1"/>
                </a:solidFill>
              </a:rPr>
              <a:t>2. </a:t>
            </a:r>
            <a:r>
              <a:rPr lang="en-US" sz="4740" dirty="0" err="1">
                <a:solidFill>
                  <a:schemeClr val="tx1"/>
                </a:solidFill>
              </a:rPr>
              <a:t>Daxesh</a:t>
            </a:r>
            <a:r>
              <a:rPr lang="en-US" sz="4740" dirty="0">
                <a:solidFill>
                  <a:schemeClr val="tx1"/>
                </a:solidFill>
              </a:rPr>
              <a:t> </a:t>
            </a:r>
            <a:r>
              <a:rPr lang="en-US" sz="4740" dirty="0" err="1">
                <a:solidFill>
                  <a:schemeClr val="tx1"/>
                </a:solidFill>
              </a:rPr>
              <a:t>Maheriya</a:t>
            </a:r>
            <a:r>
              <a:rPr lang="en-US" sz="4740" dirty="0">
                <a:solidFill>
                  <a:schemeClr val="tx1"/>
                </a:solidFill>
              </a:rPr>
              <a:t>(3-DS)</a:t>
            </a:r>
          </a:p>
          <a:p>
            <a:pPr algn="l"/>
            <a:r>
              <a:rPr lang="en-US" sz="4695" dirty="0">
                <a:solidFill>
                  <a:schemeClr val="tx1"/>
                </a:solidFill>
              </a:rPr>
              <a:t>3. Harsh Patel (12)</a:t>
            </a:r>
          </a:p>
          <a:p>
            <a:pPr algn="l"/>
            <a:endParaRPr lang="en-US" sz="2700" dirty="0">
              <a:solidFill>
                <a:schemeClr val="tx1"/>
              </a:solidFill>
            </a:endParaRPr>
          </a:p>
          <a:p>
            <a:pPr algn="l"/>
            <a:endParaRPr lang="en-US" sz="2700" dirty="0">
              <a:solidFill>
                <a:schemeClr val="tx1"/>
              </a:solidFill>
            </a:endParaRPr>
          </a:p>
        </p:txBody>
      </p:sp>
      <p:sp>
        <p:nvSpPr>
          <p:cNvPr id="15" name="Subtitle 2"/>
          <p:cNvSpPr txBox="1"/>
          <p:nvPr/>
        </p:nvSpPr>
        <p:spPr>
          <a:xfrm>
            <a:off x="4953000" y="4332152"/>
            <a:ext cx="6248399" cy="1644418"/>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b="1" dirty="0">
                <a:solidFill>
                  <a:schemeClr val="tx1"/>
                </a:solidFill>
              </a:rPr>
              <a:t>		Under the Guidance of :</a:t>
            </a:r>
          </a:p>
          <a:p>
            <a:pPr algn="l"/>
            <a:r>
              <a:rPr lang="en-IN" altLang="en-US" sz="2700" dirty="0">
                <a:solidFill>
                  <a:schemeClr val="tx1"/>
                </a:solidFill>
              </a:rPr>
              <a:t>		</a:t>
            </a:r>
            <a:r>
              <a:rPr lang="en-IN" altLang="en-US" sz="2700" dirty="0" err="1">
                <a:solidFill>
                  <a:schemeClr val="tx1"/>
                </a:solidFill>
              </a:rPr>
              <a:t>Dr.</a:t>
            </a:r>
            <a:r>
              <a:rPr lang="en-IN" altLang="en-US" sz="2700" dirty="0">
                <a:solidFill>
                  <a:schemeClr val="tx1"/>
                </a:solidFill>
              </a:rPr>
              <a:t> Suchit Purohit</a:t>
            </a:r>
          </a:p>
        </p:txBody>
      </p:sp>
      <p:sp>
        <p:nvSpPr>
          <p:cNvPr id="17" name="Rectangle 16"/>
          <p:cNvSpPr/>
          <p:nvPr/>
        </p:nvSpPr>
        <p:spPr>
          <a:xfrm>
            <a:off x="76200" y="38101"/>
            <a:ext cx="12115800" cy="6781798"/>
          </a:xfrm>
          <a:prstGeom prst="rect">
            <a:avLst/>
          </a:prstGeom>
          <a:noFill/>
          <a:ln w="22225" cmpd="dbl">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204981"/>
            <a:ext cx="1462260" cy="14622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a:t>
            </a:r>
            <a:endParaRPr lang="en-IN" dirty="0"/>
          </a:p>
        </p:txBody>
      </p:sp>
      <p:sp>
        <p:nvSpPr>
          <p:cNvPr id="3" name="Content Placeholder 2"/>
          <p:cNvSpPr>
            <a:spLocks noGrp="1"/>
          </p:cNvSpPr>
          <p:nvPr>
            <p:ph idx="1"/>
          </p:nvPr>
        </p:nvSpPr>
        <p:spPr>
          <a:xfrm>
            <a:off x="838200" y="1690688"/>
            <a:ext cx="10515600" cy="4351338"/>
          </a:xfrm>
        </p:spPr>
        <p:txBody>
          <a:bodyPr/>
          <a:lstStyle/>
          <a:p>
            <a:pPr marL="0" indent="0">
              <a:buNone/>
            </a:pPr>
            <a:r>
              <a:rPr lang="en-US" sz="3200" dirty="0"/>
              <a:t>Data Transformation:-</a:t>
            </a:r>
          </a:p>
          <a:p>
            <a:r>
              <a:rPr lang="en-US" dirty="0"/>
              <a:t>We've created a Data Frame that contains the paths of the audio files along with their corresponding mapped emotions. This Data Frame allows us to efficiently manage and analyze our dataset. </a:t>
            </a:r>
          </a:p>
          <a:p>
            <a:r>
              <a:rPr lang="en-US" dirty="0"/>
              <a:t>Each row in the Data Frame represents an audio file, with the 'speech' column containing the file path and the 'label' column containing the emotion mapped to that file.</a:t>
            </a:r>
          </a:p>
          <a:p>
            <a:endParaRPr lang="en-IN" dirty="0"/>
          </a:p>
          <a:p>
            <a:pPr marL="0" indent="0">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Pre-Processing</a:t>
            </a:r>
            <a:endParaRPr lang="en-IN" dirty="0"/>
          </a:p>
        </p:txBody>
      </p:sp>
      <p:sp>
        <p:nvSpPr>
          <p:cNvPr id="3" name="Content Placeholder 2"/>
          <p:cNvSpPr>
            <a:spLocks noGrp="1"/>
          </p:cNvSpPr>
          <p:nvPr>
            <p:ph idx="1"/>
          </p:nvPr>
        </p:nvSpPr>
        <p:spPr>
          <a:xfrm>
            <a:off x="838200" y="1530221"/>
            <a:ext cx="10515600" cy="4534678"/>
          </a:xfrm>
        </p:spPr>
        <p:txBody>
          <a:bodyPr>
            <a:normAutofit/>
          </a:bodyPr>
          <a:lstStyle/>
          <a:p>
            <a:pPr marL="0" indent="0">
              <a:buNone/>
            </a:pPr>
            <a:r>
              <a:rPr lang="en-US" sz="2400" dirty="0"/>
              <a:t>We conducted an exploratory data analysis (EDA) by employing the capabilities of the Librosa library to visualize the essence of each emotion within our dataset.</a:t>
            </a:r>
          </a:p>
          <a:p>
            <a:r>
              <a:rPr lang="en-US" sz="2400" dirty="0"/>
              <a:t>Wave Plot :-</a:t>
            </a:r>
          </a:p>
          <a:p>
            <a:pPr marL="0" indent="0">
              <a:buNone/>
            </a:pPr>
            <a:r>
              <a:rPr lang="en-US" sz="2400" dirty="0"/>
              <a:t>Wave plots provided us with a visual representation of the  temporal dynamics of   each emotion, elucidating patterns and fluctuations over time.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37" y="3617267"/>
            <a:ext cx="5439746" cy="3016798"/>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7441" y="3496260"/>
            <a:ext cx="5842518" cy="32031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a:t>
            </a:r>
            <a:endParaRPr lang="en-IN" dirty="0"/>
          </a:p>
        </p:txBody>
      </p:sp>
      <p:sp>
        <p:nvSpPr>
          <p:cNvPr id="3" name="Content Placeholder 2"/>
          <p:cNvSpPr>
            <a:spLocks noGrp="1"/>
          </p:cNvSpPr>
          <p:nvPr>
            <p:ph idx="1"/>
          </p:nvPr>
        </p:nvSpPr>
        <p:spPr>
          <a:xfrm>
            <a:off x="373224" y="1520890"/>
            <a:ext cx="10980576" cy="4656073"/>
          </a:xfrm>
        </p:spPr>
        <p:txBody>
          <a:bodyPr>
            <a:normAutofit/>
          </a:bodyPr>
          <a:lstStyle/>
          <a:p>
            <a:r>
              <a:rPr lang="en-IN" sz="2800" dirty="0"/>
              <a:t>Sp</a:t>
            </a:r>
            <a:r>
              <a:rPr lang="en-IN" dirty="0"/>
              <a:t>ectrogram :-</a:t>
            </a:r>
          </a:p>
          <a:p>
            <a:pPr marL="0" indent="0">
              <a:buNone/>
            </a:pPr>
            <a:r>
              <a:rPr lang="en-US" dirty="0"/>
              <a:t>Spectrograms, on the other hand, offered a deeper insight into the </a:t>
            </a:r>
          </a:p>
          <a:p>
            <a:pPr marL="0" indent="0">
              <a:buNone/>
            </a:pPr>
            <a:r>
              <a:rPr lang="en-US" dirty="0"/>
              <a:t>frequency composition &amp; spectral characteristics underlying the </a:t>
            </a:r>
          </a:p>
          <a:p>
            <a:pPr marL="0" indent="0">
              <a:buNone/>
            </a:pPr>
            <a:r>
              <a:rPr lang="en-US" dirty="0"/>
              <a:t>distinct emotional expressions.</a:t>
            </a:r>
          </a:p>
          <a:p>
            <a:pPr marL="0" indent="0">
              <a:buNone/>
            </a:pPr>
            <a:endParaRPr lang="en-US" sz="2800" dirty="0"/>
          </a:p>
          <a:p>
            <a:pPr marL="0" indent="0">
              <a:buNone/>
            </a:pPr>
            <a:endParaRPr lang="en-US" sz="2800" dirty="0"/>
          </a:p>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58" y="3428999"/>
            <a:ext cx="5792754" cy="30638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5470" y="3346130"/>
            <a:ext cx="5598330" cy="322961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a:t>
            </a:r>
            <a:endParaRPr lang="en-IN" dirty="0"/>
          </a:p>
        </p:txBody>
      </p:sp>
      <p:sp>
        <p:nvSpPr>
          <p:cNvPr id="3" name="Content Placeholder 2"/>
          <p:cNvSpPr>
            <a:spLocks noGrp="1"/>
          </p:cNvSpPr>
          <p:nvPr>
            <p:ph idx="1"/>
          </p:nvPr>
        </p:nvSpPr>
        <p:spPr/>
        <p:txBody>
          <a:bodyPr/>
          <a:lstStyle/>
          <a:p>
            <a:r>
              <a:rPr lang="en-US" sz="2800" dirty="0"/>
              <a:t>Audio Playback :-</a:t>
            </a:r>
          </a:p>
          <a:p>
            <a:pPr marL="0" indent="0">
              <a:buNone/>
            </a:pPr>
            <a:r>
              <a:rPr lang="en-US" sz="2800" dirty="0"/>
              <a:t>Through audio playback, we immersed ourselves in the nuanced nuances of each emotion and transcending mere visual representation.</a:t>
            </a:r>
            <a:endParaRPr lang="en-IN" dirty="0"/>
          </a:p>
        </p:txBody>
      </p:sp>
      <p:pic>
        <p:nvPicPr>
          <p:cNvPr id="5" name="Picture 4">
            <a:extLst>
              <a:ext uri="{FF2B5EF4-FFF2-40B4-BE49-F238E27FC236}">
                <a16:creationId xmlns:a16="http://schemas.microsoft.com/office/drawing/2014/main" id="{EA69D1B1-1E45-8B11-7B80-C99456E178D7}"/>
              </a:ext>
            </a:extLst>
          </p:cNvPr>
          <p:cNvPicPr>
            <a:picLocks noChangeAspect="1"/>
          </p:cNvPicPr>
          <p:nvPr/>
        </p:nvPicPr>
        <p:blipFill>
          <a:blip r:embed="rId2"/>
          <a:stretch>
            <a:fillRect/>
          </a:stretch>
        </p:blipFill>
        <p:spPr>
          <a:xfrm>
            <a:off x="739877" y="3346731"/>
            <a:ext cx="3410426" cy="74305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Data Pre-Processing</a:t>
            </a:r>
            <a:endParaRPr lang="en-IN" dirty="0"/>
          </a:p>
        </p:txBody>
      </p:sp>
      <p:sp>
        <p:nvSpPr>
          <p:cNvPr id="3" name="Content Placeholder 2"/>
          <p:cNvSpPr>
            <a:spLocks noGrp="1"/>
          </p:cNvSpPr>
          <p:nvPr>
            <p:ph idx="1"/>
          </p:nvPr>
        </p:nvSpPr>
        <p:spPr/>
        <p:txBody>
          <a:bodyPr>
            <a:noAutofit/>
          </a:bodyPr>
          <a:lstStyle/>
          <a:p>
            <a:pPr marL="0" indent="0">
              <a:buNone/>
            </a:pPr>
            <a:r>
              <a:rPr lang="en-US" dirty="0"/>
              <a:t>Feature Extraction</a:t>
            </a:r>
          </a:p>
          <a:p>
            <a:r>
              <a:rPr lang="en-US" dirty="0"/>
              <a:t>Through feature extraction, we've meticulously extracted Mel-Frequency Cepstral Coefficients (MFCCs) from each audio file within our dataset, seamlessly integrating them into their corresponding entries. </a:t>
            </a:r>
          </a:p>
          <a:p>
            <a:r>
              <a:rPr lang="en-US" dirty="0"/>
              <a:t>By incorporating MFCCs, which encapsulate essential acoustic characteristics, we've enriched our dataset with valuable features that encapsulate the nuanced auditory patterns underlying each emotion. </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05010" y="1690688"/>
            <a:ext cx="3381980" cy="4351338"/>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Methodology</a:t>
            </a:r>
            <a:endParaRPr lang="en-IN" dirty="0"/>
          </a:p>
        </p:txBody>
      </p:sp>
      <p:sp>
        <p:nvSpPr>
          <p:cNvPr id="3" name="Content Placeholder 2"/>
          <p:cNvSpPr>
            <a:spLocks noGrp="1"/>
          </p:cNvSpPr>
          <p:nvPr>
            <p:ph idx="1"/>
          </p:nvPr>
        </p:nvSpPr>
        <p:spPr/>
        <p:txBody>
          <a:bodyPr>
            <a:normAutofit/>
          </a:bodyPr>
          <a:lstStyle/>
          <a:p>
            <a:r>
              <a:rPr lang="en-US" sz="2000" dirty="0"/>
              <a:t>MFCC Extraction:</a:t>
            </a:r>
          </a:p>
          <a:p>
            <a:pPr lvl="1"/>
            <a:r>
              <a:rPr lang="en-US" sz="2000" dirty="0"/>
              <a:t>MFCCs are computed from the speech signal to capture spectral characteristics.</a:t>
            </a:r>
          </a:p>
          <a:p>
            <a:pPr lvl="1"/>
            <a:r>
              <a:rPr lang="en-US" sz="2000" dirty="0"/>
              <a:t>These coefficients represent the short-term power spectrum of sound and are effective in capturing speech patterns.</a:t>
            </a:r>
          </a:p>
          <a:p>
            <a:pPr lvl="1"/>
            <a:r>
              <a:rPr lang="en-US" sz="2000" dirty="0"/>
              <a:t>The process involves dividing the speech signal into short frames, applying a </a:t>
            </a:r>
            <a:r>
              <a:rPr lang="en-US" sz="2000" dirty="0" err="1"/>
              <a:t>filterbank</a:t>
            </a:r>
            <a:r>
              <a:rPr lang="en-US" sz="2000" dirty="0"/>
              <a:t> to obtain the spectrum, taking the logarithm of the powers, and then applying the discrete cosine transform to obtain the MFCCs.</a:t>
            </a:r>
          </a:p>
          <a:p>
            <a:pPr lvl="1"/>
            <a:r>
              <a:rPr lang="en-US" sz="2000" dirty="0"/>
              <a:t>MFCCs provide a compact representation of the spectral envelope of speech, which contains valuable emotional information and voice patterns.</a:t>
            </a:r>
          </a:p>
          <a:p>
            <a:pPr lvl="1"/>
            <a:r>
              <a:rPr lang="en-US" sz="2000" dirty="0"/>
              <a:t>This simplified approach relies solely on MFCCs to extract features from the input voice sample, which are then fed into a classification system for emotion analysis.</a:t>
            </a:r>
          </a:p>
          <a:p>
            <a:endParaRPr lang="en-US" sz="2000" dirty="0"/>
          </a:p>
          <a:p>
            <a:endParaRPr lang="en-IN"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9092" y="5211147"/>
            <a:ext cx="4353816" cy="1116239"/>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Speech Emotion Recognition Techniques</a:t>
            </a:r>
            <a:endParaRPr lang="en-IN" dirty="0"/>
          </a:p>
        </p:txBody>
      </p:sp>
      <p:sp>
        <p:nvSpPr>
          <p:cNvPr id="3" name="Content Placeholder 2"/>
          <p:cNvSpPr>
            <a:spLocks noGrp="1"/>
          </p:cNvSpPr>
          <p:nvPr>
            <p:ph idx="1"/>
          </p:nvPr>
        </p:nvSpPr>
        <p:spPr/>
        <p:txBody>
          <a:bodyPr/>
          <a:lstStyle/>
          <a:p>
            <a:r>
              <a:rPr lang="en-US" dirty="0"/>
              <a:t>Support Vector Machine (SVM)</a:t>
            </a:r>
          </a:p>
          <a:p>
            <a:r>
              <a:rPr lang="en-US" dirty="0"/>
              <a:t>Long Short-Term Memory(LSTM)</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4816"/>
            <a:ext cx="10515600" cy="1325563"/>
          </a:xfrm>
        </p:spPr>
        <p:txBody>
          <a:bodyPr/>
          <a:lstStyle/>
          <a:p>
            <a:pPr algn="ctr"/>
            <a:r>
              <a:rPr lang="en-US" altLang="en-IN" dirty="0"/>
              <a:t>Support Vector System</a:t>
            </a:r>
          </a:p>
        </p:txBody>
      </p:sp>
      <p:sp>
        <p:nvSpPr>
          <p:cNvPr id="3" name="Content Placeholder 2"/>
          <p:cNvSpPr>
            <a:spLocks noGrp="1"/>
          </p:cNvSpPr>
          <p:nvPr>
            <p:ph idx="1"/>
          </p:nvPr>
        </p:nvSpPr>
        <p:spPr>
          <a:xfrm>
            <a:off x="609600" y="1371600"/>
            <a:ext cx="10515600" cy="4984750"/>
          </a:xfrm>
        </p:spPr>
        <p:txBody>
          <a:bodyPr>
            <a:normAutofit/>
          </a:bodyPr>
          <a:lstStyle/>
          <a:p>
            <a:endParaRPr lang="en-US" sz="2400" dirty="0"/>
          </a:p>
          <a:p>
            <a:r>
              <a:rPr lang="en-US" sz="2400" dirty="0"/>
              <a:t>The Support Vector Machine (SVM) algorithm was developed by a team of researchers including Vladimir </a:t>
            </a:r>
            <a:r>
              <a:rPr lang="en-US" sz="2400" dirty="0" err="1"/>
              <a:t>Vapnik</a:t>
            </a:r>
            <a:r>
              <a:rPr lang="en-US" sz="2400" dirty="0"/>
              <a:t> and Corinna Cortes in the early 1990s.</a:t>
            </a:r>
          </a:p>
          <a:p>
            <a:r>
              <a:rPr lang="en-US" sz="2400" dirty="0"/>
              <a:t>Definition : SVM is a supervised learning algorithm used for classification and regression analysis.</a:t>
            </a:r>
          </a:p>
          <a:p>
            <a:r>
              <a:rPr lang="en-US" sz="2400" dirty="0"/>
              <a:t>Main Goal: Find the hyperplane that best separates different classes in the feature space while maximizing the margin.</a:t>
            </a:r>
          </a:p>
          <a:p>
            <a:r>
              <a:rPr lang="en-US" sz="2400" dirty="0"/>
              <a:t>Key Features: SVM works well in high-dimensional spaces and is effective even when the number of dimensions exceeds the number of samples.</a:t>
            </a:r>
          </a:p>
          <a:p>
            <a:endParaRPr lang="en-US" sz="2400" dirty="0"/>
          </a:p>
          <a:p>
            <a:endParaRPr lang="en-IN" sz="2400"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Concepts of SVM</a:t>
            </a:r>
            <a:endParaRPr lang="en-IN" dirty="0"/>
          </a:p>
        </p:txBody>
      </p:sp>
      <p:pic>
        <p:nvPicPr>
          <p:cNvPr id="4" name="Content Placeholder 3" descr="svm gsd"/>
          <p:cNvPicPr>
            <a:picLocks noGrp="1" noChangeAspect="1"/>
          </p:cNvPicPr>
          <p:nvPr>
            <p:ph idx="1"/>
          </p:nvPr>
        </p:nvPicPr>
        <p:blipFill>
          <a:blip r:embed="rId2"/>
          <a:stretch>
            <a:fillRect/>
          </a:stretch>
        </p:blipFill>
        <p:spPr>
          <a:xfrm>
            <a:off x="3238500" y="2096294"/>
            <a:ext cx="5715000" cy="3810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chor="ctr" anchorCtr="0">
            <a:normAutofit/>
          </a:bodyPr>
          <a:lstStyle/>
          <a:p>
            <a:pPr algn="ctr" fontAlgn="ctr">
              <a:lnSpc>
                <a:spcPct val="90000"/>
              </a:lnSpc>
            </a:pPr>
            <a:r>
              <a:rPr lang="en-US" dirty="0">
                <a:sym typeface="+mn-ea"/>
              </a:rPr>
              <a:t>Introduction to S</a:t>
            </a:r>
            <a:r>
              <a:rPr lang="en-IN" altLang="en-US" dirty="0">
                <a:sym typeface="+mn-ea"/>
              </a:rPr>
              <a:t>peech Emotions</a:t>
            </a:r>
            <a:br>
              <a:rPr lang="en-US" dirty="0"/>
            </a:br>
            <a:endParaRPr lang="en-IN" dirty="0"/>
          </a:p>
        </p:txBody>
      </p:sp>
      <p:sp>
        <p:nvSpPr>
          <p:cNvPr id="3" name="Content Placeholder 2"/>
          <p:cNvSpPr>
            <a:spLocks noGrp="1"/>
          </p:cNvSpPr>
          <p:nvPr>
            <p:ph idx="1"/>
          </p:nvPr>
        </p:nvSpPr>
        <p:spPr>
          <a:xfrm>
            <a:off x="838200" y="1235242"/>
            <a:ext cx="10515600" cy="4941721"/>
          </a:xfrm>
        </p:spPr>
        <p:txBody>
          <a:bodyPr>
            <a:normAutofit fontScale="92500" lnSpcReduction="20000"/>
          </a:bodyPr>
          <a:lstStyle/>
          <a:p>
            <a:r>
              <a:rPr lang="en-US" dirty="0">
                <a:sym typeface="+mn-ea"/>
              </a:rPr>
              <a:t>What is </a:t>
            </a:r>
            <a:r>
              <a:rPr lang="en-IN" altLang="en-US" dirty="0">
                <a:sym typeface="+mn-ea"/>
              </a:rPr>
              <a:t>Emotion</a:t>
            </a:r>
            <a:r>
              <a:rPr lang="en-US" dirty="0">
                <a:sym typeface="+mn-ea"/>
              </a:rPr>
              <a:t>?</a:t>
            </a:r>
          </a:p>
          <a:p>
            <a:pPr marL="0" indent="0">
              <a:buNone/>
            </a:pPr>
            <a:r>
              <a:rPr lang="en-US" dirty="0">
                <a:sym typeface="+mn-ea"/>
              </a:rPr>
              <a:t>It is an integral part of human communication, which allows us to convey feelings and intentions beyond words.</a:t>
            </a:r>
          </a:p>
          <a:p>
            <a:pPr marL="0" indent="0">
              <a:buNone/>
            </a:pPr>
            <a:endParaRPr lang="en-US" dirty="0">
              <a:sym typeface="+mn-ea"/>
            </a:endParaRPr>
          </a:p>
          <a:p>
            <a:r>
              <a:rPr lang="en-US" dirty="0">
                <a:sym typeface="+mn-ea"/>
              </a:rPr>
              <a:t>What is Speech Emotion Recognition?</a:t>
            </a:r>
          </a:p>
          <a:p>
            <a:pPr marL="0" indent="0">
              <a:buNone/>
            </a:pPr>
            <a:r>
              <a:rPr lang="en-US" dirty="0"/>
              <a:t>It is a process of identifying and analyzing emotion conveyed in spoken </a:t>
            </a:r>
          </a:p>
          <a:p>
            <a:pPr marL="0" indent="0">
              <a:buNone/>
            </a:pPr>
            <a:r>
              <a:rPr lang="en-US" dirty="0"/>
              <a:t>Language</a:t>
            </a:r>
          </a:p>
          <a:p>
            <a:pPr marL="0" indent="0">
              <a:buNone/>
            </a:pPr>
            <a:endParaRPr lang="en-US" dirty="0"/>
          </a:p>
          <a:p>
            <a:r>
              <a:rPr lang="en-US" dirty="0">
                <a:sym typeface="+mn-ea"/>
              </a:rPr>
              <a:t>The purpose of our project is to improve</a:t>
            </a:r>
          </a:p>
          <a:p>
            <a:pPr marL="0" indent="0">
              <a:buNone/>
            </a:pPr>
            <a:r>
              <a:rPr lang="en-IN" dirty="0"/>
              <a:t>Healthcare sector, Human-Computer Interaction, Psychological </a:t>
            </a:r>
          </a:p>
          <a:p>
            <a:pPr marL="0" indent="0">
              <a:buNone/>
            </a:pPr>
            <a:r>
              <a:rPr lang="en-IN" dirty="0"/>
              <a:t>Condition of patients, to help Law enforcement agencies, and in many other industries.</a:t>
            </a:r>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Concepts of SVM</a:t>
            </a:r>
            <a:endParaRPr lang="en-IN" dirty="0"/>
          </a:p>
        </p:txBody>
      </p:sp>
      <p:sp>
        <p:nvSpPr>
          <p:cNvPr id="3" name="Content Placeholder 2"/>
          <p:cNvSpPr>
            <a:spLocks noGrp="1"/>
          </p:cNvSpPr>
          <p:nvPr>
            <p:ph idx="1"/>
          </p:nvPr>
        </p:nvSpPr>
        <p:spPr/>
        <p:txBody>
          <a:bodyPr>
            <a:normAutofit/>
          </a:bodyPr>
          <a:lstStyle/>
          <a:p>
            <a:r>
              <a:rPr lang="en-US" sz="2000" dirty="0"/>
              <a:t>Support Vectors:</a:t>
            </a:r>
          </a:p>
          <a:p>
            <a:pPr lvl="1"/>
            <a:r>
              <a:rPr lang="en-US" sz="2000" dirty="0"/>
              <a:t>Support vectors are data points from the training dataset that lie closest to the decision boundary (hyperplane) between different classes.</a:t>
            </a:r>
          </a:p>
          <a:p>
            <a:pPr lvl="1"/>
            <a:r>
              <a:rPr lang="en-US" sz="2000" dirty="0"/>
              <a:t>These points play a crucial role in determining the optimal hyperplane and defining the margin.</a:t>
            </a:r>
          </a:p>
          <a:p>
            <a:r>
              <a:rPr lang="en-US" sz="2000" dirty="0"/>
              <a:t>Hyperplane:</a:t>
            </a:r>
          </a:p>
          <a:p>
            <a:pPr lvl="1"/>
            <a:r>
              <a:rPr lang="en-US" sz="2000" dirty="0"/>
              <a:t>In SVM, a hyperplane is a decision boundary that separates data points belonging to different classes in a high-dimensional space.</a:t>
            </a:r>
          </a:p>
          <a:p>
            <a:pPr lvl="1"/>
            <a:r>
              <a:rPr lang="en-US" sz="2000" dirty="0"/>
              <a:t>For binary classification, the hyperplane is a (d-1)-dimensional subspace in a d-dimensional feature space.</a:t>
            </a:r>
          </a:p>
          <a:p>
            <a:pPr lvl="1"/>
            <a:r>
              <a:rPr lang="en-US" sz="2000" dirty="0"/>
              <a:t>The goal of SVM is to find the hyperplane that maximizes the margin between the classes.</a:t>
            </a:r>
          </a:p>
          <a:p>
            <a:endParaRPr lang="en-IN"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Basic Concepts of SVM</a:t>
            </a:r>
            <a:endParaRPr lang="en-IN" dirty="0"/>
          </a:p>
        </p:txBody>
      </p:sp>
      <p:sp>
        <p:nvSpPr>
          <p:cNvPr id="3" name="Content Placeholder 2"/>
          <p:cNvSpPr>
            <a:spLocks noGrp="1"/>
          </p:cNvSpPr>
          <p:nvPr>
            <p:ph idx="1"/>
          </p:nvPr>
        </p:nvSpPr>
        <p:spPr>
          <a:xfrm>
            <a:off x="660918" y="1340433"/>
            <a:ext cx="10582469" cy="4855093"/>
          </a:xfrm>
        </p:spPr>
        <p:txBody>
          <a:bodyPr>
            <a:noAutofit/>
          </a:bodyPr>
          <a:lstStyle/>
          <a:p>
            <a:r>
              <a:rPr lang="en-US" sz="1800" dirty="0"/>
              <a:t>Margin:</a:t>
            </a:r>
          </a:p>
          <a:p>
            <a:pPr lvl="1"/>
            <a:r>
              <a:rPr lang="en-US" sz="1800" dirty="0"/>
              <a:t>The margin is the distance between the hyperplane and the nearest data points (support vectors) from each class.</a:t>
            </a:r>
          </a:p>
          <a:p>
            <a:pPr lvl="1"/>
            <a:r>
              <a:rPr lang="en-US" sz="1800" dirty="0"/>
              <a:t>In SVM, the objective is to maximize this margin, as it leads to better generalization and improved classification performance.</a:t>
            </a:r>
          </a:p>
          <a:p>
            <a:pPr lvl="1"/>
            <a:r>
              <a:rPr lang="en-US" sz="1800" dirty="0"/>
              <a:t>Larger margins indicate greater confidence in the classification decision.</a:t>
            </a:r>
          </a:p>
          <a:p>
            <a:r>
              <a:rPr lang="en-US" sz="1800" dirty="0"/>
              <a:t>Hard Margin SVM:</a:t>
            </a:r>
          </a:p>
          <a:p>
            <a:pPr lvl="1"/>
            <a:r>
              <a:rPr lang="en-US" sz="1800" dirty="0"/>
              <a:t>In a hard margin SVM, the objective is to find a hyperplane that perfectly separates the training data into different classes without any misclassifications.</a:t>
            </a:r>
          </a:p>
          <a:p>
            <a:pPr lvl="1"/>
            <a:r>
              <a:rPr lang="en-US" sz="1800" dirty="0"/>
              <a:t>This approach is sensitive to outliers and noisy data, as it requires the data to be linearly separable.</a:t>
            </a:r>
          </a:p>
          <a:p>
            <a:pPr lvl="1"/>
            <a:r>
              <a:rPr lang="en-US" sz="1800" dirty="0"/>
              <a:t>Hard margin SVMs may not be suitable for datasets with overlapping classes or noisy samples.</a:t>
            </a:r>
          </a:p>
          <a:p>
            <a:r>
              <a:rPr lang="en-US" sz="1800" dirty="0"/>
              <a:t>Soft Margin SVM:</a:t>
            </a:r>
          </a:p>
          <a:p>
            <a:pPr lvl="1"/>
            <a:r>
              <a:rPr lang="en-US" sz="1800" dirty="0"/>
              <a:t>In contrast to the hard margin SVM, a soft margin SVM allows for some misclassifications by introducing a penalty parameter (C).</a:t>
            </a:r>
          </a:p>
          <a:p>
            <a:pPr lvl="1"/>
            <a:r>
              <a:rPr lang="en-US" sz="1800" dirty="0"/>
              <a:t>The objective is to find a hyperplane that balances between maximizing the margin and minimizing the classification errors.</a:t>
            </a:r>
          </a:p>
          <a:p>
            <a:endParaRPr lang="en-US" sz="1800" dirty="0"/>
          </a:p>
          <a:p>
            <a:endParaRPr lang="en-I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  Types of Support Vector Classification</a:t>
            </a: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altLang="en-US" dirty="0"/>
              <a:t>Linearly Separable Data:</a:t>
            </a:r>
          </a:p>
          <a:p>
            <a:pPr lvl="1"/>
            <a:r>
              <a:rPr lang="en-US" altLang="en-US" dirty="0"/>
              <a:t>Linearly separable data refers to a dataset in which two classes can be separated by a linear decision boundary (hyperplane) in the feature space.</a:t>
            </a:r>
          </a:p>
          <a:p>
            <a:pPr lvl="1"/>
            <a:r>
              <a:rPr lang="en-US" altLang="en-US" dirty="0"/>
              <a:t>Mathematically, if it's possible to draw a straight line, plane, or hyperplane that completely separates the data points of one class from those of the other class, the data is linearly separable.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sym typeface="+mn-ea"/>
              </a:rPr>
              <a:t>Linear SVM</a:t>
            </a:r>
            <a:endParaRPr lang="en-US"/>
          </a:p>
        </p:txBody>
      </p:sp>
      <p:pic>
        <p:nvPicPr>
          <p:cNvPr id="4" name="Content Placeholder 3" descr="svm1"/>
          <p:cNvPicPr>
            <a:picLocks noGrp="1" noChangeAspect="1"/>
          </p:cNvPicPr>
          <p:nvPr>
            <p:ph idx="1"/>
          </p:nvPr>
        </p:nvPicPr>
        <p:blipFill>
          <a:blip r:embed="rId2"/>
          <a:srcRect b="23493"/>
          <a:stretch>
            <a:fillRect/>
          </a:stretch>
        </p:blipFill>
        <p:spPr>
          <a:xfrm>
            <a:off x="-1370732" y="1360487"/>
            <a:ext cx="7886065" cy="4137025"/>
          </a:xfrm>
          <a:prstGeom prst="rect">
            <a:avLst/>
          </a:prstGeom>
        </p:spPr>
      </p:pic>
      <p:pic>
        <p:nvPicPr>
          <p:cNvPr id="5" name="Content Placeholder 4" descr="svm2"/>
          <p:cNvPicPr>
            <a:picLocks noChangeAspect="1"/>
          </p:cNvPicPr>
          <p:nvPr/>
        </p:nvPicPr>
        <p:blipFill>
          <a:blip r:embed="rId3"/>
          <a:srcRect b="22384"/>
          <a:stretch>
            <a:fillRect/>
          </a:stretch>
        </p:blipFill>
        <p:spPr>
          <a:xfrm>
            <a:off x="4659947" y="1255711"/>
            <a:ext cx="8128635" cy="43465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 Types of Support Vector Classification</a:t>
            </a:r>
            <a:endParaRPr lang="en-IN" dirty="0"/>
          </a:p>
        </p:txBody>
      </p:sp>
      <p:sp>
        <p:nvSpPr>
          <p:cNvPr id="3" name="Content Placeholder 2"/>
          <p:cNvSpPr>
            <a:spLocks noGrp="1"/>
          </p:cNvSpPr>
          <p:nvPr>
            <p:ph idx="1"/>
          </p:nvPr>
        </p:nvSpPr>
        <p:spPr/>
        <p:txBody>
          <a:bodyPr/>
          <a:lstStyle/>
          <a:p>
            <a:pPr marL="0" indent="0">
              <a:buNone/>
            </a:pPr>
            <a:r>
              <a:rPr lang="en-US" altLang="en-US" dirty="0"/>
              <a:t>2.  Non-linearly Separable Data:</a:t>
            </a:r>
          </a:p>
          <a:p>
            <a:pPr lvl="1"/>
            <a:r>
              <a:rPr lang="en-US" altLang="en-US" dirty="0"/>
              <a:t>Non-linearly separable data refers to a dataset in which two classes cannot be separated by a linear decision boundary in the feature space.</a:t>
            </a:r>
          </a:p>
          <a:p>
            <a:pPr lvl="1"/>
            <a:r>
              <a:rPr lang="en-US" altLang="en-US" dirty="0"/>
              <a:t>Techniques like kernel trick, which implicitly map the data into a higher-dimensional space where it becomes linearly separable, are often used to handle non-linearly separable data.</a:t>
            </a:r>
            <a:endParaRPr lang="en-I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a:sym typeface="+mn-ea"/>
              </a:rPr>
              <a:t>Non Linear SVM</a:t>
            </a:r>
            <a:endParaRPr lang="en-US"/>
          </a:p>
        </p:txBody>
      </p:sp>
      <p:pic>
        <p:nvPicPr>
          <p:cNvPr id="5" name="Content Placeholder 4" descr="nsvm1"/>
          <p:cNvPicPr>
            <a:picLocks noGrp="1" noChangeAspect="1"/>
          </p:cNvPicPr>
          <p:nvPr>
            <p:ph idx="1"/>
          </p:nvPr>
        </p:nvPicPr>
        <p:blipFill>
          <a:blip r:embed="rId2"/>
          <a:stretch>
            <a:fillRect/>
          </a:stretch>
        </p:blipFill>
        <p:spPr>
          <a:xfrm>
            <a:off x="0" y="1886611"/>
            <a:ext cx="5561045" cy="3420797"/>
          </a:xfrm>
          <a:prstGeom prst="rect">
            <a:avLst/>
          </a:prstGeom>
        </p:spPr>
      </p:pic>
      <p:pic>
        <p:nvPicPr>
          <p:cNvPr id="4" name="Content Placeholder 3" descr="nsvm2"/>
          <p:cNvPicPr>
            <a:picLocks noChangeAspect="1"/>
          </p:cNvPicPr>
          <p:nvPr/>
        </p:nvPicPr>
        <p:blipFill>
          <a:blip r:embed="rId3"/>
          <a:stretch>
            <a:fillRect/>
          </a:stretch>
        </p:blipFill>
        <p:spPr>
          <a:xfrm>
            <a:off x="5923112" y="2049359"/>
            <a:ext cx="5954757" cy="317398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Tuning Parameters of SVM</a:t>
            </a:r>
          </a:p>
        </p:txBody>
      </p:sp>
      <p:sp>
        <p:nvSpPr>
          <p:cNvPr id="6" name="Content Placeholder 5"/>
          <p:cNvSpPr>
            <a:spLocks noGrp="1"/>
          </p:cNvSpPr>
          <p:nvPr>
            <p:ph idx="1"/>
          </p:nvPr>
        </p:nvSpPr>
        <p:spPr/>
        <p:txBody>
          <a:bodyPr>
            <a:normAutofit/>
          </a:bodyPr>
          <a:lstStyle/>
          <a:p>
            <a:endParaRPr lang="en-US" sz="2000" dirty="0"/>
          </a:p>
          <a:p>
            <a:r>
              <a:rPr lang="en-US" sz="2000" dirty="0"/>
              <a:t>Regularization:</a:t>
            </a:r>
          </a:p>
          <a:p>
            <a:pPr lvl="1"/>
            <a:r>
              <a:rPr lang="en-US" sz="2000" dirty="0"/>
              <a:t>Regularization in SVM controls the trade-off between minimizing the training error and reducing model complexity.</a:t>
            </a:r>
          </a:p>
          <a:p>
            <a:pPr lvl="1"/>
            <a:r>
              <a:rPr lang="en-US" sz="2000" dirty="0"/>
              <a:t>It helps prevent overfitting by penalizing large coefficients in the decision function.</a:t>
            </a:r>
          </a:p>
          <a:p>
            <a:r>
              <a:rPr lang="en-US" sz="2000" dirty="0"/>
              <a:t>Gamma Parameter:</a:t>
            </a:r>
          </a:p>
          <a:p>
            <a:pPr lvl="1"/>
            <a:r>
              <a:rPr lang="en-US" sz="2000" dirty="0"/>
              <a:t>The gamma parameter in SVM determines the influence of individual training samples on the decision boundary.</a:t>
            </a:r>
          </a:p>
          <a:p>
            <a:pPr lvl="1"/>
            <a:r>
              <a:rPr lang="en-US" sz="2000" dirty="0"/>
              <a:t>A smaller gamma value results in a smoother decision boundary, while a larger gamma value leads to a more complex decision boundary that closely fits the training data.</a:t>
            </a:r>
          </a:p>
          <a:p>
            <a:r>
              <a:rPr lang="en-IN" sz="2000" dirty="0"/>
              <a:t>Margin :</a:t>
            </a:r>
          </a:p>
          <a:p>
            <a:pPr lvl="1"/>
            <a:r>
              <a:rPr lang="en-IN" sz="2000" dirty="0"/>
              <a:t>It is already shown in slide no-19.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Tuning Parameters of SVM</a:t>
            </a:r>
            <a:endParaRPr lang="en-IN" dirty="0"/>
          </a:p>
        </p:txBody>
      </p:sp>
      <p:sp>
        <p:nvSpPr>
          <p:cNvPr id="3" name="Content Placeholder 2"/>
          <p:cNvSpPr>
            <a:spLocks noGrp="1"/>
          </p:cNvSpPr>
          <p:nvPr>
            <p:ph idx="1"/>
          </p:nvPr>
        </p:nvSpPr>
        <p:spPr/>
        <p:txBody>
          <a:bodyPr>
            <a:normAutofit fontScale="85000" lnSpcReduction="20000"/>
          </a:bodyPr>
          <a:lstStyle/>
          <a:p>
            <a:r>
              <a:rPr lang="en-US" dirty="0"/>
              <a:t>Kernel:</a:t>
            </a:r>
          </a:p>
          <a:p>
            <a:pPr lvl="1"/>
            <a:r>
              <a:rPr lang="en-IN" dirty="0"/>
              <a:t>Kernel in SVM refers to a mathematical function that transforms input data into a higher-dimensional space, enabling SVM to handle non-linearly separable data by finding optimal hyperplanes in this transformed space.</a:t>
            </a:r>
          </a:p>
          <a:p>
            <a:pPr lvl="1"/>
            <a:r>
              <a:rPr lang="en-IN" dirty="0"/>
              <a:t>Facilitates classification by implicitly mapping data to higher-dimensional spaces.</a:t>
            </a:r>
          </a:p>
          <a:p>
            <a:pPr lvl="1"/>
            <a:r>
              <a:rPr lang="en-IN" dirty="0"/>
              <a:t>Avoids explicit computation of transformations, reducing computational complexity.</a:t>
            </a:r>
          </a:p>
          <a:p>
            <a:pPr lvl="1"/>
            <a:r>
              <a:rPr lang="en-IN" dirty="0"/>
              <a:t>Enables SVM to model complex decision boundaries effectively.</a:t>
            </a:r>
          </a:p>
          <a:p>
            <a:endParaRPr lang="en-IN" dirty="0"/>
          </a:p>
          <a:p>
            <a:r>
              <a:rPr lang="en-IN" dirty="0"/>
              <a:t>Types of Kernel :</a:t>
            </a:r>
          </a:p>
          <a:p>
            <a:pPr lvl="1"/>
            <a:r>
              <a:rPr lang="en-IN" dirty="0"/>
              <a:t>  Linear Kernel: Computes dot product between input vectors.</a:t>
            </a:r>
          </a:p>
          <a:p>
            <a:pPr lvl="1"/>
            <a:r>
              <a:rPr lang="en-IN" dirty="0"/>
              <a:t>  Polynomial Kernel: Computes polynomial functions of features.</a:t>
            </a:r>
          </a:p>
          <a:p>
            <a:pPr lvl="1"/>
            <a:r>
              <a:rPr lang="en-IN" dirty="0"/>
              <a:t>  RBF (Radial Basis Function) Kernel: Maps data based on similarity using Euclidean distance.</a:t>
            </a:r>
          </a:p>
          <a:p>
            <a:pPr lvl="1"/>
            <a:r>
              <a:rPr lang="en-IN" dirty="0"/>
              <a:t>  Sigmoid Kernel: Utilizes hyperbolic tangent function, commonly found in neural network applications.</a:t>
            </a:r>
          </a:p>
          <a:p>
            <a:endParaRPr lang="en-I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a:t>Implematation</a:t>
            </a:r>
            <a:r>
              <a:rPr lang="en-US" dirty="0"/>
              <a:t> of SVM</a:t>
            </a:r>
            <a:endParaRPr lang="en-IN" dirty="0"/>
          </a:p>
        </p:txBody>
      </p:sp>
      <p:sp>
        <p:nvSpPr>
          <p:cNvPr id="3" name="Content Placeholder 2"/>
          <p:cNvSpPr>
            <a:spLocks noGrp="1"/>
          </p:cNvSpPr>
          <p:nvPr>
            <p:ph idx="1"/>
          </p:nvPr>
        </p:nvSpPr>
        <p:spPr/>
        <p:txBody>
          <a:bodyPr>
            <a:normAutofit/>
          </a:bodyPr>
          <a:lstStyle/>
          <a:p>
            <a:r>
              <a:rPr lang="en-US" sz="2000" dirty="0"/>
              <a:t>The SVM model utilized in the project is sourced from the scikit-learn (</a:t>
            </a:r>
            <a:r>
              <a:rPr lang="en-US" sz="2000" dirty="0" err="1"/>
              <a:t>sklearn</a:t>
            </a:r>
            <a:r>
              <a:rPr lang="en-US" sz="2000" dirty="0"/>
              <a:t>) library.</a:t>
            </a:r>
          </a:p>
          <a:p>
            <a:endParaRPr lang="en-IN" sz="2000" dirty="0"/>
          </a:p>
        </p:txBody>
      </p:sp>
      <p:pic>
        <p:nvPicPr>
          <p:cNvPr id="6" name="Picture 5">
            <a:extLst>
              <a:ext uri="{FF2B5EF4-FFF2-40B4-BE49-F238E27FC236}">
                <a16:creationId xmlns:a16="http://schemas.microsoft.com/office/drawing/2014/main" id="{5AE28FA9-21F3-8113-E2D7-60C0B7AFC0E9}"/>
              </a:ext>
            </a:extLst>
          </p:cNvPr>
          <p:cNvPicPr>
            <a:picLocks noChangeAspect="1"/>
          </p:cNvPicPr>
          <p:nvPr/>
        </p:nvPicPr>
        <p:blipFill>
          <a:blip r:embed="rId2"/>
          <a:stretch>
            <a:fillRect/>
          </a:stretch>
        </p:blipFill>
        <p:spPr>
          <a:xfrm>
            <a:off x="838200" y="2406766"/>
            <a:ext cx="6756667" cy="3189056"/>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6FF8-F57C-6867-35A9-BAE50FD514E6}"/>
              </a:ext>
            </a:extLst>
          </p:cNvPr>
          <p:cNvSpPr>
            <a:spLocks noGrp="1"/>
          </p:cNvSpPr>
          <p:nvPr>
            <p:ph type="title"/>
          </p:nvPr>
        </p:nvSpPr>
        <p:spPr/>
        <p:txBody>
          <a:bodyPr/>
          <a:lstStyle/>
          <a:p>
            <a:pPr algn="ctr"/>
            <a:r>
              <a:rPr lang="en-US" dirty="0"/>
              <a:t>Performance Matrix </a:t>
            </a:r>
            <a:endParaRPr lang="en-IN" dirty="0"/>
          </a:p>
        </p:txBody>
      </p:sp>
      <p:pic>
        <p:nvPicPr>
          <p:cNvPr id="11" name="Content Placeholder 10">
            <a:extLst>
              <a:ext uri="{FF2B5EF4-FFF2-40B4-BE49-F238E27FC236}">
                <a16:creationId xmlns:a16="http://schemas.microsoft.com/office/drawing/2014/main" id="{EA16399E-C6B2-572D-EFD7-F9B8A017058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56" y="1580892"/>
            <a:ext cx="5555974" cy="3874980"/>
          </a:xfrm>
        </p:spPr>
      </p:pic>
      <p:pic>
        <p:nvPicPr>
          <p:cNvPr id="13" name="Picture 12">
            <a:extLst>
              <a:ext uri="{FF2B5EF4-FFF2-40B4-BE49-F238E27FC236}">
                <a16:creationId xmlns:a16="http://schemas.microsoft.com/office/drawing/2014/main" id="{8295DC0A-CCF9-4B5A-9853-AF87D205A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3330" y="1580892"/>
            <a:ext cx="6001588" cy="3696216"/>
          </a:xfrm>
          <a:prstGeom prst="rect">
            <a:avLst/>
          </a:prstGeom>
        </p:spPr>
      </p:pic>
    </p:spTree>
    <p:extLst>
      <p:ext uri="{BB962C8B-B14F-4D97-AF65-F5344CB8AC3E}">
        <p14:creationId xmlns:p14="http://schemas.microsoft.com/office/powerpoint/2010/main" val="200410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65E56F-77C1-F084-4EDF-4313642A8DAF}"/>
              </a:ext>
            </a:extLst>
          </p:cNvPr>
          <p:cNvSpPr>
            <a:spLocks noGrp="1"/>
          </p:cNvSpPr>
          <p:nvPr>
            <p:ph idx="1"/>
          </p:nvPr>
        </p:nvSpPr>
        <p:spPr>
          <a:xfrm>
            <a:off x="275303" y="727587"/>
            <a:ext cx="11078497" cy="5449376"/>
          </a:xfrm>
        </p:spPr>
        <p:txBody>
          <a:bodyPr>
            <a:normAutofit lnSpcReduction="10000"/>
          </a:bodyPr>
          <a:lstStyle/>
          <a:p>
            <a:endParaRPr lang="en-US" dirty="0">
              <a:sym typeface="+mn-ea"/>
            </a:endParaRPr>
          </a:p>
          <a:p>
            <a:r>
              <a:rPr lang="en-US" dirty="0">
                <a:sym typeface="+mn-ea"/>
              </a:rPr>
              <a:t>How it works: It depends on many factors some of them are:</a:t>
            </a:r>
          </a:p>
          <a:p>
            <a:pPr marL="0" indent="0">
              <a:buNone/>
            </a:pPr>
            <a:r>
              <a:rPr lang="en-US" dirty="0"/>
              <a:t>By understanding Speech Patterns</a:t>
            </a:r>
          </a:p>
          <a:p>
            <a:pPr marL="0" indent="0">
              <a:buNone/>
            </a:pPr>
            <a:r>
              <a:rPr lang="en-US" dirty="0"/>
              <a:t>Change in Pitch: The frequency of the voice</a:t>
            </a:r>
          </a:p>
          <a:p>
            <a:pPr marL="0" indent="0">
              <a:buNone/>
            </a:pPr>
            <a:r>
              <a:rPr lang="en-US" dirty="0"/>
              <a:t>Change in Rhythm: Pattern of speech </a:t>
            </a:r>
          </a:p>
          <a:p>
            <a:pPr marL="0" indent="0">
              <a:buNone/>
            </a:pPr>
            <a:endParaRPr lang="en-US" dirty="0"/>
          </a:p>
          <a:p>
            <a:r>
              <a:rPr lang="en-US" dirty="0">
                <a:sym typeface="+mn-ea"/>
              </a:rPr>
              <a:t>Benefits: </a:t>
            </a:r>
          </a:p>
          <a:p>
            <a:pPr marL="0" indent="0">
              <a:buNone/>
            </a:pPr>
            <a:r>
              <a:rPr lang="en-IN" dirty="0">
                <a:sym typeface="+mn-ea"/>
              </a:rPr>
              <a:t>It enhances the Human-Computer Interaction(HCI).</a:t>
            </a:r>
          </a:p>
          <a:p>
            <a:pPr marL="0" indent="0">
              <a:buNone/>
            </a:pPr>
            <a:r>
              <a:rPr lang="en-IN" dirty="0">
                <a:sym typeface="+mn-ea"/>
              </a:rPr>
              <a:t>It is easy to understand the emotions of Human beings.</a:t>
            </a:r>
          </a:p>
          <a:p>
            <a:pPr marL="0" indent="0">
              <a:buNone/>
            </a:pPr>
            <a:r>
              <a:rPr lang="en-IN" dirty="0">
                <a:sym typeface="+mn-ea"/>
              </a:rPr>
              <a:t>With the help of SER, there should be a major improvement in the Healthcare sector.</a:t>
            </a:r>
            <a:endParaRPr lang="en-US" dirty="0"/>
          </a:p>
          <a:p>
            <a:endParaRPr lang="en-IN" dirty="0"/>
          </a:p>
        </p:txBody>
      </p:sp>
    </p:spTree>
    <p:extLst>
      <p:ext uri="{BB962C8B-B14F-4D97-AF65-F5344CB8AC3E}">
        <p14:creationId xmlns:p14="http://schemas.microsoft.com/office/powerpoint/2010/main" val="21842876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18655"/>
            <a:ext cx="10515600" cy="1325563"/>
          </a:xfrm>
        </p:spPr>
        <p:txBody>
          <a:bodyPr>
            <a:normAutofit/>
          </a:bodyPr>
          <a:lstStyle/>
          <a:p>
            <a:pPr algn="ctr"/>
            <a:r>
              <a:rPr lang="en-IN" altLang="en-US" dirty="0">
                <a:sym typeface="+mn-ea"/>
              </a:rPr>
              <a:t>Why we select Support Vector Machine ?</a:t>
            </a:r>
            <a:br>
              <a:rPr lang="en-IN" altLang="en-US" dirty="0">
                <a:sym typeface="+mn-ea"/>
              </a:rPr>
            </a:br>
            <a:endParaRPr lang="en-IN" altLang="en-US" dirty="0">
              <a:sym typeface="+mn-ea"/>
            </a:endParaRPr>
          </a:p>
        </p:txBody>
      </p:sp>
      <p:graphicFrame>
        <p:nvGraphicFramePr>
          <p:cNvPr id="4" name="Content Placeholder 3">
            <a:extLst>
              <a:ext uri="{FF2B5EF4-FFF2-40B4-BE49-F238E27FC236}">
                <a16:creationId xmlns:a16="http://schemas.microsoft.com/office/drawing/2014/main" id="{45045827-CCB7-E4E7-0ABE-927BAD0D68E7}"/>
              </a:ext>
            </a:extLst>
          </p:cNvPr>
          <p:cNvGraphicFramePr>
            <a:graphicFrameLocks noGrp="1"/>
          </p:cNvGraphicFramePr>
          <p:nvPr>
            <p:ph idx="1"/>
            <p:extLst>
              <p:ext uri="{D42A27DB-BD31-4B8C-83A1-F6EECF244321}">
                <p14:modId xmlns:p14="http://schemas.microsoft.com/office/powerpoint/2010/main" val="3634368242"/>
              </p:ext>
            </p:extLst>
          </p:nvPr>
        </p:nvGraphicFramePr>
        <p:xfrm>
          <a:off x="916405" y="1027906"/>
          <a:ext cx="10359189" cy="5711439"/>
        </p:xfrm>
        <a:graphic>
          <a:graphicData uri="http://schemas.openxmlformats.org/drawingml/2006/table">
            <a:tbl>
              <a:tblPr firstRow="1" bandRow="1">
                <a:tableStyleId>{7DF18680-E054-41AD-8BC1-D1AEF772440D}</a:tableStyleId>
              </a:tblPr>
              <a:tblGrid>
                <a:gridCol w="2071838">
                  <a:extLst>
                    <a:ext uri="{9D8B030D-6E8A-4147-A177-3AD203B41FA5}">
                      <a16:colId xmlns:a16="http://schemas.microsoft.com/office/drawing/2014/main" val="1460164982"/>
                    </a:ext>
                  </a:extLst>
                </a:gridCol>
                <a:gridCol w="2019867">
                  <a:extLst>
                    <a:ext uri="{9D8B030D-6E8A-4147-A177-3AD203B41FA5}">
                      <a16:colId xmlns:a16="http://schemas.microsoft.com/office/drawing/2014/main" val="1335658049"/>
                    </a:ext>
                  </a:extLst>
                </a:gridCol>
                <a:gridCol w="2123808">
                  <a:extLst>
                    <a:ext uri="{9D8B030D-6E8A-4147-A177-3AD203B41FA5}">
                      <a16:colId xmlns:a16="http://schemas.microsoft.com/office/drawing/2014/main" val="502936608"/>
                    </a:ext>
                  </a:extLst>
                </a:gridCol>
                <a:gridCol w="2071838">
                  <a:extLst>
                    <a:ext uri="{9D8B030D-6E8A-4147-A177-3AD203B41FA5}">
                      <a16:colId xmlns:a16="http://schemas.microsoft.com/office/drawing/2014/main" val="1391688278"/>
                    </a:ext>
                  </a:extLst>
                </a:gridCol>
                <a:gridCol w="2071838">
                  <a:extLst>
                    <a:ext uri="{9D8B030D-6E8A-4147-A177-3AD203B41FA5}">
                      <a16:colId xmlns:a16="http://schemas.microsoft.com/office/drawing/2014/main" val="156958274"/>
                    </a:ext>
                  </a:extLst>
                </a:gridCol>
              </a:tblGrid>
              <a:tr h="336282">
                <a:tc>
                  <a:txBody>
                    <a:bodyPr/>
                    <a:lstStyle/>
                    <a:p>
                      <a:r>
                        <a:rPr lang="en-US" dirty="0"/>
                        <a:t>Criteria</a:t>
                      </a:r>
                      <a:endParaRPr lang="en-IN" dirty="0"/>
                    </a:p>
                  </a:txBody>
                  <a:tcPr/>
                </a:tc>
                <a:tc>
                  <a:txBody>
                    <a:bodyPr/>
                    <a:lstStyle/>
                    <a:p>
                      <a:r>
                        <a:rPr lang="en-US" dirty="0"/>
                        <a:t>SVM</a:t>
                      </a:r>
                      <a:endParaRPr lang="en-IN" dirty="0"/>
                    </a:p>
                  </a:txBody>
                  <a:tcPr/>
                </a:tc>
                <a:tc>
                  <a:txBody>
                    <a:bodyPr/>
                    <a:lstStyle/>
                    <a:p>
                      <a:r>
                        <a:rPr lang="en-US" dirty="0"/>
                        <a:t>KNN</a:t>
                      </a:r>
                      <a:endParaRPr lang="en-IN" dirty="0"/>
                    </a:p>
                  </a:txBody>
                  <a:tcPr/>
                </a:tc>
                <a:tc>
                  <a:txBody>
                    <a:bodyPr/>
                    <a:lstStyle/>
                    <a:p>
                      <a:r>
                        <a:rPr lang="en-US" dirty="0"/>
                        <a:t>Decision Tree</a:t>
                      </a:r>
                      <a:endParaRPr lang="en-IN" dirty="0"/>
                    </a:p>
                  </a:txBody>
                  <a:tcPr/>
                </a:tc>
                <a:tc>
                  <a:txBody>
                    <a:bodyPr/>
                    <a:lstStyle/>
                    <a:p>
                      <a:r>
                        <a:rPr lang="en-US" dirty="0"/>
                        <a:t>Random Forest</a:t>
                      </a:r>
                      <a:endParaRPr lang="en-IN" dirty="0"/>
                    </a:p>
                  </a:txBody>
                  <a:tcPr/>
                </a:tc>
                <a:extLst>
                  <a:ext uri="{0D108BD9-81ED-4DB2-BD59-A6C34878D82A}">
                    <a16:rowId xmlns:a16="http://schemas.microsoft.com/office/drawing/2014/main" val="2215650024"/>
                  </a:ext>
                </a:extLst>
              </a:tr>
              <a:tr h="840706">
                <a:tc>
                  <a:txBody>
                    <a:bodyPr/>
                    <a:lstStyle/>
                    <a:p>
                      <a:r>
                        <a:rPr lang="en-IN" dirty="0"/>
                        <a:t>Complexity and Computation</a:t>
                      </a:r>
                    </a:p>
                  </a:txBody>
                  <a:tcPr/>
                </a:tc>
                <a:tc>
                  <a:txBody>
                    <a:bodyPr/>
                    <a:lstStyle/>
                    <a:p>
                      <a:r>
                        <a:rPr lang="en-IN" dirty="0"/>
                        <a:t>Efficient during prediction</a:t>
                      </a:r>
                    </a:p>
                  </a:txBody>
                  <a:tcPr/>
                </a:tc>
                <a:tc>
                  <a:txBody>
                    <a:bodyPr/>
                    <a:lstStyle/>
                    <a:p>
                      <a:r>
                        <a:rPr lang="en-IN" dirty="0"/>
                        <a:t>Computationally expensive at prediction</a:t>
                      </a:r>
                    </a:p>
                  </a:txBody>
                  <a:tcPr/>
                </a:tc>
                <a:tc>
                  <a:txBody>
                    <a:bodyPr/>
                    <a:lstStyle/>
                    <a:p>
                      <a:r>
                        <a:rPr lang="en-US" dirty="0"/>
                        <a:t>Efficient at prediction, slow training</a:t>
                      </a:r>
                      <a:endParaRPr lang="en-IN" dirty="0"/>
                    </a:p>
                  </a:txBody>
                  <a:tcPr/>
                </a:tc>
                <a:tc>
                  <a:txBody>
                    <a:bodyPr/>
                    <a:lstStyle/>
                    <a:p>
                      <a:r>
                        <a:rPr lang="en-IN" dirty="0"/>
                        <a:t>Efficient prediction, parallel training</a:t>
                      </a:r>
                    </a:p>
                  </a:txBody>
                  <a:tcPr/>
                </a:tc>
                <a:extLst>
                  <a:ext uri="{0D108BD9-81ED-4DB2-BD59-A6C34878D82A}">
                    <a16:rowId xmlns:a16="http://schemas.microsoft.com/office/drawing/2014/main" val="2477633352"/>
                  </a:ext>
                </a:extLst>
              </a:tr>
              <a:tr h="840706">
                <a:tc>
                  <a:txBody>
                    <a:bodyPr/>
                    <a:lstStyle/>
                    <a:p>
                      <a:r>
                        <a:rPr lang="en-IN" dirty="0"/>
                        <a:t>Performance in High Dimensions</a:t>
                      </a:r>
                    </a:p>
                  </a:txBody>
                  <a:tcPr/>
                </a:tc>
                <a:tc>
                  <a:txBody>
                    <a:bodyPr/>
                    <a:lstStyle/>
                    <a:p>
                      <a:r>
                        <a:rPr lang="en-US" dirty="0"/>
                        <a:t>Handles high dimensions well with kernels</a:t>
                      </a:r>
                      <a:endParaRPr lang="en-IN" dirty="0"/>
                    </a:p>
                  </a:txBody>
                  <a:tcPr/>
                </a:tc>
                <a:tc>
                  <a:txBody>
                    <a:bodyPr/>
                    <a:lstStyle/>
                    <a:p>
                      <a:r>
                        <a:rPr lang="en-US" dirty="0"/>
                        <a:t>Performance degrades in high dimensions</a:t>
                      </a:r>
                      <a:endParaRPr lang="en-IN" dirty="0"/>
                    </a:p>
                  </a:txBody>
                  <a:tcPr/>
                </a:tc>
                <a:tc>
                  <a:txBody>
                    <a:bodyPr/>
                    <a:lstStyle/>
                    <a:p>
                      <a:r>
                        <a:rPr lang="en-US" dirty="0"/>
                        <a:t>Can struggle in high dimensions</a:t>
                      </a:r>
                      <a:endParaRPr lang="en-IN" dirty="0"/>
                    </a:p>
                  </a:txBody>
                  <a:tcPr/>
                </a:tc>
                <a:tc>
                  <a:txBody>
                    <a:bodyPr/>
                    <a:lstStyle/>
                    <a:p>
                      <a:r>
                        <a:rPr lang="en-IN" dirty="0"/>
                        <a:t>Handles high dimensions well</a:t>
                      </a:r>
                    </a:p>
                  </a:txBody>
                  <a:tcPr/>
                </a:tc>
                <a:extLst>
                  <a:ext uri="{0D108BD9-81ED-4DB2-BD59-A6C34878D82A}">
                    <a16:rowId xmlns:a16="http://schemas.microsoft.com/office/drawing/2014/main" val="2647025568"/>
                  </a:ext>
                </a:extLst>
              </a:tr>
              <a:tr h="588494">
                <a:tc>
                  <a:txBody>
                    <a:bodyPr/>
                    <a:lstStyle/>
                    <a:p>
                      <a:r>
                        <a:rPr lang="en-IN" dirty="0"/>
                        <a:t>Memory Usage</a:t>
                      </a:r>
                    </a:p>
                  </a:txBody>
                  <a:tcPr/>
                </a:tc>
                <a:tc>
                  <a:txBody>
                    <a:bodyPr/>
                    <a:lstStyle/>
                    <a:p>
                      <a:r>
                        <a:rPr lang="en-IN" dirty="0"/>
                        <a:t>Stores only support vectors</a:t>
                      </a:r>
                    </a:p>
                  </a:txBody>
                  <a:tcPr anchor="ctr"/>
                </a:tc>
                <a:tc>
                  <a:txBody>
                    <a:bodyPr/>
                    <a:lstStyle/>
                    <a:p>
                      <a:r>
                        <a:rPr lang="en-IN" dirty="0"/>
                        <a:t>Stores entire training dataset</a:t>
                      </a:r>
                    </a:p>
                  </a:txBody>
                  <a:tcPr/>
                </a:tc>
                <a:tc>
                  <a:txBody>
                    <a:bodyPr/>
                    <a:lstStyle/>
                    <a:p>
                      <a:r>
                        <a:rPr lang="en-IN" dirty="0"/>
                        <a:t>Stores entire tree structure</a:t>
                      </a:r>
                    </a:p>
                  </a:txBody>
                  <a:tcPr/>
                </a:tc>
                <a:tc>
                  <a:txBody>
                    <a:bodyPr/>
                    <a:lstStyle/>
                    <a:p>
                      <a:r>
                        <a:rPr lang="en-IN" dirty="0"/>
                        <a:t>Stores multiple tree structures</a:t>
                      </a:r>
                    </a:p>
                  </a:txBody>
                  <a:tcPr/>
                </a:tc>
                <a:extLst>
                  <a:ext uri="{0D108BD9-81ED-4DB2-BD59-A6C34878D82A}">
                    <a16:rowId xmlns:a16="http://schemas.microsoft.com/office/drawing/2014/main" val="262333422"/>
                  </a:ext>
                </a:extLst>
              </a:tr>
              <a:tr h="597925">
                <a:tc>
                  <a:txBody>
                    <a:bodyPr/>
                    <a:lstStyle/>
                    <a:p>
                      <a:r>
                        <a:rPr lang="en-IN" dirty="0"/>
                        <a:t>Overfitting</a:t>
                      </a:r>
                    </a:p>
                  </a:txBody>
                  <a:tcPr/>
                </a:tc>
                <a:tc>
                  <a:txBody>
                    <a:bodyPr/>
                    <a:lstStyle/>
                    <a:p>
                      <a:r>
                        <a:rPr lang="en-US" dirty="0"/>
                        <a:t>Less prone due to regularization</a:t>
                      </a:r>
                      <a:endParaRPr lang="en-IN" dirty="0"/>
                    </a:p>
                  </a:txBody>
                  <a:tcPr/>
                </a:tc>
                <a:tc>
                  <a:txBody>
                    <a:bodyPr/>
                    <a:lstStyle/>
                    <a:p>
                      <a:r>
                        <a:rPr lang="en-US" dirty="0"/>
                        <a:t>Prone to overfitting without tuning</a:t>
                      </a:r>
                      <a:endParaRPr lang="en-IN" dirty="0"/>
                    </a:p>
                  </a:txBody>
                  <a:tcPr/>
                </a:tc>
                <a:tc>
                  <a:txBody>
                    <a:bodyPr/>
                    <a:lstStyle/>
                    <a:p>
                      <a:r>
                        <a:rPr lang="en-US" dirty="0"/>
                        <a:t>Prone to overfitting, needs pruning</a:t>
                      </a:r>
                      <a:endParaRPr lang="en-IN" dirty="0"/>
                    </a:p>
                  </a:txBody>
                  <a:tcPr/>
                </a:tc>
                <a:tc>
                  <a:txBody>
                    <a:bodyPr/>
                    <a:lstStyle/>
                    <a:p>
                      <a:r>
                        <a:rPr lang="en-US" dirty="0"/>
                        <a:t>Less prone due to averaging</a:t>
                      </a:r>
                      <a:endParaRPr lang="en-IN" dirty="0"/>
                    </a:p>
                  </a:txBody>
                  <a:tcPr/>
                </a:tc>
                <a:extLst>
                  <a:ext uri="{0D108BD9-81ED-4DB2-BD59-A6C34878D82A}">
                    <a16:rowId xmlns:a16="http://schemas.microsoft.com/office/drawing/2014/main" val="2180156750"/>
                  </a:ext>
                </a:extLst>
              </a:tr>
              <a:tr h="840706">
                <a:tc>
                  <a:txBody>
                    <a:bodyPr/>
                    <a:lstStyle/>
                    <a:p>
                      <a:r>
                        <a:rPr lang="en-IN" dirty="0"/>
                        <a:t>Optimization</a:t>
                      </a:r>
                    </a:p>
                  </a:txBody>
                  <a:tcPr/>
                </a:tc>
                <a:tc>
                  <a:txBody>
                    <a:bodyPr/>
                    <a:lstStyle/>
                    <a:p>
                      <a:r>
                        <a:rPr lang="en-IN" dirty="0"/>
                        <a:t>Global optimization of hyperplane</a:t>
                      </a:r>
                    </a:p>
                  </a:txBody>
                  <a:tcPr/>
                </a:tc>
                <a:tc>
                  <a:txBody>
                    <a:bodyPr/>
                    <a:lstStyle/>
                    <a:p>
                      <a:r>
                        <a:rPr lang="en-US" dirty="0"/>
                        <a:t>No optimization, simple distance measure</a:t>
                      </a:r>
                      <a:endParaRPr lang="en-IN" dirty="0"/>
                    </a:p>
                  </a:txBody>
                  <a:tcPr/>
                </a:tc>
                <a:tc>
                  <a:txBody>
                    <a:bodyPr/>
                    <a:lstStyle/>
                    <a:p>
                      <a:r>
                        <a:rPr lang="en-IN" dirty="0"/>
                        <a:t>Locally optimal decisions</a:t>
                      </a:r>
                    </a:p>
                  </a:txBody>
                  <a:tcPr/>
                </a:tc>
                <a:tc>
                  <a:txBody>
                    <a:bodyPr/>
                    <a:lstStyle/>
                    <a:p>
                      <a:r>
                        <a:rPr lang="en-IN" dirty="0"/>
                        <a:t>Global optimization through averaging</a:t>
                      </a:r>
                    </a:p>
                  </a:txBody>
                  <a:tcPr/>
                </a:tc>
                <a:extLst>
                  <a:ext uri="{0D108BD9-81ED-4DB2-BD59-A6C34878D82A}">
                    <a16:rowId xmlns:a16="http://schemas.microsoft.com/office/drawing/2014/main" val="2484534553"/>
                  </a:ext>
                </a:extLst>
              </a:tr>
              <a:tr h="840706">
                <a:tc>
                  <a:txBody>
                    <a:bodyPr/>
                    <a:lstStyle/>
                    <a:p>
                      <a:r>
                        <a:rPr lang="en-IN" dirty="0"/>
                        <a:t>Prediction Time</a:t>
                      </a:r>
                    </a:p>
                  </a:txBody>
                  <a:tcPr/>
                </a:tc>
                <a:tc>
                  <a:txBody>
                    <a:bodyPr/>
                    <a:lstStyle/>
                    <a:p>
                      <a:r>
                        <a:rPr lang="en-US" dirty="0"/>
                        <a:t>Fast: Uses a subset of support vectors.</a:t>
                      </a:r>
                      <a:endParaRPr lang="en-IN" dirty="0"/>
                    </a:p>
                  </a:txBody>
                  <a:tcPr anchor="ctr"/>
                </a:tc>
                <a:tc>
                  <a:txBody>
                    <a:bodyPr/>
                    <a:lstStyle/>
                    <a:p>
                      <a:r>
                        <a:rPr lang="en-US" dirty="0"/>
                        <a:t>Slow: Compares to all training instances.</a:t>
                      </a:r>
                      <a:endParaRPr lang="en-IN" dirty="0"/>
                    </a:p>
                  </a:txBody>
                  <a:tcPr anchor="ctr"/>
                </a:tc>
                <a:tc>
                  <a:txBody>
                    <a:bodyPr/>
                    <a:lstStyle/>
                    <a:p>
                      <a:r>
                        <a:rPr lang="en-US" dirty="0"/>
                        <a:t>Fast: Traverses a single tree.</a:t>
                      </a:r>
                      <a:endParaRPr lang="en-IN" dirty="0"/>
                    </a:p>
                  </a:txBody>
                  <a:tcPr/>
                </a:tc>
                <a:tc>
                  <a:txBody>
                    <a:bodyPr/>
                    <a:lstStyle/>
                    <a:p>
                      <a:r>
                        <a:rPr lang="en-US" dirty="0"/>
                        <a:t>Slower: Aggregates results from multiple trees.</a:t>
                      </a:r>
                      <a:endParaRPr lang="en-IN" dirty="0"/>
                    </a:p>
                  </a:txBody>
                  <a:tcPr/>
                </a:tc>
                <a:extLst>
                  <a:ext uri="{0D108BD9-81ED-4DB2-BD59-A6C34878D82A}">
                    <a16:rowId xmlns:a16="http://schemas.microsoft.com/office/drawing/2014/main" val="4264169467"/>
                  </a:ext>
                </a:extLst>
              </a:tr>
              <a:tr h="407919">
                <a:tc>
                  <a:txBody>
                    <a:bodyPr/>
                    <a:lstStyle/>
                    <a:p>
                      <a:r>
                        <a:rPr lang="en-US" dirty="0"/>
                        <a:t>Accuracy</a:t>
                      </a:r>
                      <a:endParaRPr lang="en-IN" dirty="0"/>
                    </a:p>
                  </a:txBody>
                  <a:tcPr/>
                </a:tc>
                <a:tc>
                  <a:txBody>
                    <a:bodyPr/>
                    <a:lstStyle/>
                    <a:p>
                      <a:pPr algn="ctr"/>
                      <a:r>
                        <a:rPr lang="en-US" dirty="0"/>
                        <a:t>84%</a:t>
                      </a:r>
                      <a:endParaRPr lang="en-IN" dirty="0"/>
                    </a:p>
                  </a:txBody>
                  <a:tcPr/>
                </a:tc>
                <a:tc>
                  <a:txBody>
                    <a:bodyPr/>
                    <a:lstStyle/>
                    <a:p>
                      <a:pPr algn="ctr"/>
                      <a:r>
                        <a:rPr lang="en-US" dirty="0"/>
                        <a:t>78%</a:t>
                      </a:r>
                      <a:endParaRPr lang="en-IN" dirty="0"/>
                    </a:p>
                  </a:txBody>
                  <a:tcPr/>
                </a:tc>
                <a:tc>
                  <a:txBody>
                    <a:bodyPr/>
                    <a:lstStyle/>
                    <a:p>
                      <a:pPr algn="ctr"/>
                      <a:r>
                        <a:rPr lang="en-US" dirty="0"/>
                        <a:t>76%</a:t>
                      </a:r>
                      <a:endParaRPr lang="en-IN" dirty="0"/>
                    </a:p>
                  </a:txBody>
                  <a:tcPr/>
                </a:tc>
                <a:tc>
                  <a:txBody>
                    <a:bodyPr/>
                    <a:lstStyle/>
                    <a:p>
                      <a:pPr algn="ctr"/>
                      <a:r>
                        <a:rPr lang="en-US" dirty="0"/>
                        <a:t>84%</a:t>
                      </a:r>
                      <a:endParaRPr lang="en-IN" dirty="0"/>
                    </a:p>
                  </a:txBody>
                  <a:tcPr/>
                </a:tc>
                <a:extLst>
                  <a:ext uri="{0D108BD9-81ED-4DB2-BD59-A6C34878D82A}">
                    <a16:rowId xmlns:a16="http://schemas.microsoft.com/office/drawing/2014/main" val="3003914912"/>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IN" dirty="0"/>
              <a:t>Disadvantages of Support Vector Machine</a:t>
            </a:r>
          </a:p>
        </p:txBody>
      </p:sp>
      <p:sp>
        <p:nvSpPr>
          <p:cNvPr id="3" name="Content Placeholder 2"/>
          <p:cNvSpPr>
            <a:spLocks noGrp="1"/>
          </p:cNvSpPr>
          <p:nvPr>
            <p:ph idx="1"/>
          </p:nvPr>
        </p:nvSpPr>
        <p:spPr/>
        <p:txBody>
          <a:bodyPr>
            <a:normAutofit/>
          </a:bodyPr>
          <a:lstStyle/>
          <a:p>
            <a:pPr marL="0" indent="0">
              <a:buNone/>
            </a:pPr>
            <a:endParaRPr lang="en-US" sz="2600" dirty="0">
              <a:sym typeface="+mn-ea"/>
            </a:endParaRPr>
          </a:p>
          <a:p>
            <a:pPr marL="0" indent="0">
              <a:buNone/>
            </a:pPr>
            <a:endParaRPr lang="en-US" sz="2400" dirty="0">
              <a:sym typeface="+mn-ea"/>
            </a:endParaRPr>
          </a:p>
          <a:p>
            <a:endParaRPr lang="en-US" dirty="0">
              <a:sym typeface="+mn-ea"/>
            </a:endParaRPr>
          </a:p>
          <a:p>
            <a:endParaRPr lang="en-US" dirty="0">
              <a:sym typeface="+mn-ea"/>
            </a:endParaRPr>
          </a:p>
          <a:p>
            <a:pPr marL="0" indent="0">
              <a:buNone/>
            </a:pPr>
            <a:r>
              <a:rPr lang="en-US" dirty="0">
                <a:sym typeface="+mn-ea"/>
              </a:rPr>
              <a:t>   </a:t>
            </a:r>
            <a:endParaRPr lang="en-US" dirty="0"/>
          </a:p>
          <a:p>
            <a:endParaRPr lang="en-US" dirty="0"/>
          </a:p>
          <a:p>
            <a:endParaRPr lang="en-IN"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31</a:t>
            </a:fld>
            <a:endParaRPr lang="en-US"/>
          </a:p>
        </p:txBody>
      </p:sp>
      <p:sp>
        <p:nvSpPr>
          <p:cNvPr id="7" name="Text Box 6"/>
          <p:cNvSpPr txBox="1"/>
          <p:nvPr/>
        </p:nvSpPr>
        <p:spPr>
          <a:xfrm>
            <a:off x="1431290" y="1824990"/>
            <a:ext cx="9455150" cy="4113530"/>
          </a:xfrm>
          <a:prstGeom prst="rect">
            <a:avLst/>
          </a:prstGeom>
          <a:noFill/>
        </p:spPr>
        <p:txBody>
          <a:bodyPr wrap="square" rtlCol="0">
            <a:noAutofit/>
          </a:bodyPr>
          <a:lstStyle/>
          <a:p>
            <a:pPr marL="285750" indent="-285750">
              <a:buFont typeface="Arial" panose="020B0604020202020204" pitchFamily="34" charset="0"/>
              <a:buChar char="•"/>
            </a:pPr>
            <a:r>
              <a:rPr lang="en-US" sz="2800"/>
              <a:t>Sensitivity to Noise</a:t>
            </a:r>
          </a:p>
          <a:p>
            <a:pPr marL="285750" indent="-285750">
              <a:buFont typeface="Arial" panose="020B0604020202020204" pitchFamily="34" charset="0"/>
              <a:buChar char="•"/>
            </a:pPr>
            <a:r>
              <a:rPr lang="en-US" sz="2800"/>
              <a:t>Computational Complexity</a:t>
            </a:r>
          </a:p>
          <a:p>
            <a:pPr marL="285750" indent="-285750">
              <a:buFont typeface="Arial" panose="020B0604020202020204" pitchFamily="34" charset="0"/>
              <a:buChar char="•"/>
            </a:pPr>
            <a:r>
              <a:rPr lang="en-IN" altLang="en-US" sz="2800"/>
              <a:t>Difficulty in</a:t>
            </a:r>
            <a:r>
              <a:rPr lang="en-US" sz="2800"/>
              <a:t> Interpretability</a:t>
            </a:r>
          </a:p>
          <a:p>
            <a:pPr marL="285750" indent="-285750">
              <a:buFont typeface="Arial" panose="020B0604020202020204" pitchFamily="34" charset="0"/>
              <a:buChar char="•"/>
            </a:pPr>
            <a:endParaRPr lang="en-US" sz="28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Long- short term memory</a:t>
            </a:r>
          </a:p>
        </p:txBody>
      </p:sp>
      <p:sp>
        <p:nvSpPr>
          <p:cNvPr id="3" name="Content Placeholder 2"/>
          <p:cNvSpPr>
            <a:spLocks noGrp="1"/>
          </p:cNvSpPr>
          <p:nvPr>
            <p:ph idx="1"/>
          </p:nvPr>
        </p:nvSpPr>
        <p:spPr/>
        <p:txBody>
          <a:bodyPr>
            <a:normAutofit/>
          </a:bodyPr>
          <a:lstStyle/>
          <a:p>
            <a:pPr marL="0" indent="0">
              <a:buNone/>
            </a:pPr>
            <a:endParaRPr lang="en-US" sz="2600" dirty="0">
              <a:sym typeface="+mn-ea"/>
            </a:endParaRPr>
          </a:p>
          <a:p>
            <a:pPr marL="0" indent="0">
              <a:buNone/>
            </a:pPr>
            <a:r>
              <a:rPr lang="en-US" sz="2400" dirty="0">
                <a:sym typeface="+mn-ea"/>
              </a:rPr>
              <a:t>LSTM stands for Long Short-Term Memory, which is a type of recurrent neural network (RNN) architecture designed to overcome the limitations of traditional RNNs in capturing long-range dependencies in sequential data.</a:t>
            </a:r>
          </a:p>
          <a:p>
            <a:endParaRPr lang="en-US" dirty="0">
              <a:sym typeface="+mn-ea"/>
            </a:endParaRPr>
          </a:p>
          <a:p>
            <a:endParaRPr lang="en-US" dirty="0">
              <a:sym typeface="+mn-ea"/>
            </a:endParaRPr>
          </a:p>
          <a:p>
            <a:pPr marL="0" indent="0">
              <a:buNone/>
            </a:pPr>
            <a:r>
              <a:rPr lang="en-US" dirty="0">
                <a:sym typeface="+mn-ea"/>
              </a:rPr>
              <a:t>   </a:t>
            </a:r>
            <a:endParaRPr lang="en-US" dirty="0"/>
          </a:p>
          <a:p>
            <a:endParaRPr lang="en-US" dirty="0"/>
          </a:p>
          <a:p>
            <a:endParaRPr lang="en-IN"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Concept of RNN</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How It works?</a:t>
            </a:r>
          </a:p>
          <a:p>
            <a:pPr marL="0" indent="0">
              <a:buNone/>
            </a:pPr>
            <a:endParaRPr lang="en-IN" dirty="0"/>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33</a:t>
            </a:fld>
            <a:endParaRPr lang="en-US"/>
          </a:p>
        </p:txBody>
      </p:sp>
      <p:pic>
        <p:nvPicPr>
          <p:cNvPr id="6" name="Content Placeholder 5" descr="rnn"/>
          <p:cNvPicPr>
            <a:picLocks noGrp="1" noChangeAspect="1"/>
          </p:cNvPicPr>
          <p:nvPr>
            <p:ph sz="half" idx="2"/>
          </p:nvPr>
        </p:nvPicPr>
        <p:blipFill>
          <a:blip r:embed="rId2"/>
          <a:stretch>
            <a:fillRect/>
          </a:stretch>
        </p:blipFill>
        <p:spPr>
          <a:xfrm>
            <a:off x="1173152" y="2482584"/>
            <a:ext cx="9255125" cy="323469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Concept of RNN</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endParaRPr lang="en-IN" dirty="0"/>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34</a:t>
            </a:fld>
            <a:endParaRPr lang="en-US"/>
          </a:p>
        </p:txBody>
      </p:sp>
      <p:pic>
        <p:nvPicPr>
          <p:cNvPr id="7" name="Content Placeholder 6" descr="rnn2"/>
          <p:cNvPicPr>
            <a:picLocks noGrp="1" noChangeAspect="1"/>
          </p:cNvPicPr>
          <p:nvPr>
            <p:ph sz="half" idx="2"/>
          </p:nvPr>
        </p:nvPicPr>
        <p:blipFill>
          <a:blip r:embed="rId2"/>
          <a:stretch>
            <a:fillRect/>
          </a:stretch>
        </p:blipFill>
        <p:spPr>
          <a:xfrm>
            <a:off x="1203960" y="2016125"/>
            <a:ext cx="9594215" cy="369125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Concept of RNN</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endParaRPr lang="en-IN" dirty="0"/>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35</a:t>
            </a:fld>
            <a:endParaRPr lang="en-US"/>
          </a:p>
        </p:txBody>
      </p:sp>
      <p:pic>
        <p:nvPicPr>
          <p:cNvPr id="7" name="Content Placeholder 6" descr="rnn3"/>
          <p:cNvPicPr>
            <a:picLocks noGrp="1" noChangeAspect="1"/>
          </p:cNvPicPr>
          <p:nvPr>
            <p:ph sz="half" idx="2"/>
          </p:nvPr>
        </p:nvPicPr>
        <p:blipFill>
          <a:blip r:embed="rId2"/>
          <a:srcRect t="13224" b="18052"/>
          <a:stretch>
            <a:fillRect/>
          </a:stretch>
        </p:blipFill>
        <p:spPr>
          <a:xfrm>
            <a:off x="1741170" y="1987550"/>
            <a:ext cx="8710295" cy="363156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Concept of RNN</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endParaRPr lang="en-IN" dirty="0"/>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36</a:t>
            </a:fld>
            <a:endParaRPr lang="en-US"/>
          </a:p>
        </p:txBody>
      </p:sp>
      <p:pic>
        <p:nvPicPr>
          <p:cNvPr id="7" name="Content Placeholder 6" descr="rnn4"/>
          <p:cNvPicPr>
            <a:picLocks noGrp="1" noChangeAspect="1"/>
          </p:cNvPicPr>
          <p:nvPr>
            <p:ph sz="half" idx="2"/>
          </p:nvPr>
        </p:nvPicPr>
        <p:blipFill>
          <a:blip r:embed="rId2"/>
          <a:stretch>
            <a:fillRect/>
          </a:stretch>
        </p:blipFill>
        <p:spPr>
          <a:xfrm>
            <a:off x="1202055" y="1691005"/>
            <a:ext cx="9935210" cy="408178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Problem with the Rnn</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endParaRPr lang="en-IN" dirty="0"/>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37</a:t>
            </a:fld>
            <a:endParaRPr lang="en-US"/>
          </a:p>
        </p:txBody>
      </p:sp>
      <p:pic>
        <p:nvPicPr>
          <p:cNvPr id="7" name="Content Placeholder 6" descr="rnn5"/>
          <p:cNvPicPr>
            <a:picLocks noGrp="1" noChangeAspect="1"/>
          </p:cNvPicPr>
          <p:nvPr>
            <p:ph sz="half" idx="2"/>
          </p:nvPr>
        </p:nvPicPr>
        <p:blipFill>
          <a:blip r:embed="rId2"/>
          <a:srcRect t="26686"/>
          <a:stretch>
            <a:fillRect/>
          </a:stretch>
        </p:blipFill>
        <p:spPr>
          <a:xfrm>
            <a:off x="1895475" y="1905635"/>
            <a:ext cx="8401050" cy="385064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Long-Short Term Memory</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endParaRPr lang="en-IN" dirty="0"/>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38</a:t>
            </a:fld>
            <a:endParaRPr lang="en-US"/>
          </a:p>
        </p:txBody>
      </p:sp>
      <p:pic>
        <p:nvPicPr>
          <p:cNvPr id="11" name="Content Placeholder 10" descr="lstm2"/>
          <p:cNvPicPr>
            <a:picLocks noGrp="1" noChangeAspect="1"/>
          </p:cNvPicPr>
          <p:nvPr>
            <p:ph sz="half" idx="2"/>
          </p:nvPr>
        </p:nvPicPr>
        <p:blipFill>
          <a:blip r:embed="rId2"/>
          <a:srcRect b="11878"/>
          <a:stretch>
            <a:fillRect/>
          </a:stretch>
        </p:blipFill>
        <p:spPr>
          <a:xfrm>
            <a:off x="3442970" y="1825625"/>
            <a:ext cx="5167630" cy="383476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Types of gates</a:t>
            </a:r>
          </a:p>
        </p:txBody>
      </p:sp>
      <p:sp>
        <p:nvSpPr>
          <p:cNvPr id="3" name="Content Placeholder 2"/>
          <p:cNvSpPr>
            <a:spLocks noGrp="1"/>
          </p:cNvSpPr>
          <p:nvPr>
            <p:ph idx="1"/>
          </p:nvPr>
        </p:nvSpPr>
        <p:spPr/>
        <p:txBody>
          <a:bodyPr>
            <a:normAutofit/>
          </a:bodyPr>
          <a:lstStyle/>
          <a:p>
            <a:pPr marL="0" indent="0">
              <a:buNone/>
            </a:pPr>
            <a:r>
              <a:rPr lang="en-IN" altLang="en-US" dirty="0">
                <a:sym typeface="+mn-ea"/>
              </a:rPr>
              <a:t>    </a:t>
            </a:r>
          </a:p>
          <a:p>
            <a:pPr marL="0" indent="0">
              <a:buNone/>
            </a:pPr>
            <a:r>
              <a:rPr lang="en-IN" altLang="en-US" dirty="0">
                <a:sym typeface="+mn-ea"/>
              </a:rPr>
              <a:t>1. Forget Gate</a:t>
            </a:r>
          </a:p>
          <a:p>
            <a:pPr marL="0" indent="0">
              <a:buNone/>
            </a:pPr>
            <a:r>
              <a:rPr lang="en-IN" altLang="en-US" dirty="0">
                <a:sym typeface="+mn-ea"/>
              </a:rPr>
              <a:t>2. Input Gate</a:t>
            </a:r>
          </a:p>
          <a:p>
            <a:pPr marL="0" indent="0">
              <a:buNone/>
            </a:pPr>
            <a:r>
              <a:rPr lang="en-IN" altLang="en-US" dirty="0">
                <a:sym typeface="+mn-ea"/>
              </a:rPr>
              <a:t>3. Output Gate</a:t>
            </a:r>
            <a:endParaRPr lang="en-IN" dirty="0"/>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t>4</a:t>
            </a:fld>
            <a:endParaRPr lang="en-US"/>
          </a:p>
        </p:txBody>
      </p:sp>
      <p:sp>
        <p:nvSpPr>
          <p:cNvPr id="2" name="Text Placeholder 1"/>
          <p:cNvSpPr>
            <a:spLocks noGrp="1"/>
          </p:cNvSpPr>
          <p:nvPr>
            <p:ph type="body" sz="half" idx="2"/>
          </p:nvPr>
        </p:nvSpPr>
        <p:spPr>
          <a:xfrm>
            <a:off x="609600" y="1752600"/>
            <a:ext cx="3932237" cy="3811588"/>
          </a:xfrm>
        </p:spPr>
        <p:txBody>
          <a:bodyPr>
            <a:normAutofit/>
          </a:bodyPr>
          <a:lstStyle/>
          <a:p>
            <a:endParaRPr lang="en-IN" altLang="en-US" sz="2800" dirty="0"/>
          </a:p>
          <a:p>
            <a:endParaRPr lang="en-IN" altLang="en-US" sz="2800" dirty="0"/>
          </a:p>
        </p:txBody>
      </p:sp>
      <p:sp>
        <p:nvSpPr>
          <p:cNvPr id="8" name="Title 8"/>
          <p:cNvSpPr>
            <a:spLocks noGrp="1"/>
          </p:cNvSpPr>
          <p:nvPr>
            <p:ph type="title"/>
          </p:nvPr>
        </p:nvSpPr>
        <p:spPr>
          <a:xfrm>
            <a:off x="947737" y="5257800"/>
            <a:ext cx="9915525" cy="1600200"/>
          </a:xfrm>
        </p:spPr>
        <p:txBody>
          <a:bodyPr>
            <a:normAutofit/>
          </a:bodyPr>
          <a:lstStyle/>
          <a:p>
            <a:pPr algn="ctr"/>
            <a:r>
              <a:rPr lang="en-IN" altLang="en-US" sz="3600" b="1" u="sng" dirty="0">
                <a:sym typeface="+mn-ea"/>
              </a:rPr>
              <a:t>Speech Emotion</a:t>
            </a:r>
            <a:r>
              <a:rPr lang="en-US" sz="3600" b="1" u="sng" dirty="0">
                <a:sym typeface="+mn-ea"/>
              </a:rPr>
              <a:t> </a:t>
            </a:r>
            <a:r>
              <a:rPr lang="en-IN" altLang="en-US" sz="3600" b="1" u="sng" dirty="0">
                <a:sym typeface="+mn-ea"/>
              </a:rPr>
              <a:t>Recognition</a:t>
            </a:r>
            <a:br>
              <a:rPr lang="en-US" sz="3600" dirty="0"/>
            </a:br>
            <a:endParaRPr lang="en-IN" sz="3600" dirty="0"/>
          </a:p>
        </p:txBody>
      </p:sp>
      <p:pic>
        <p:nvPicPr>
          <p:cNvPr id="100" name="Picture 99"/>
          <p:cNvPicPr/>
          <p:nvPr/>
        </p:nvPicPr>
        <p:blipFill>
          <a:blip/>
          <a:stretch>
            <a:fillRect/>
          </a:stretch>
        </p:blipFill>
        <p:spPr>
          <a:xfrm>
            <a:off x="5905500" y="3238500"/>
            <a:ext cx="381000" cy="381000"/>
          </a:xfrm>
          <a:prstGeom prst="rect">
            <a:avLst/>
          </a:prstGeom>
          <a:noFill/>
          <a:ln w="9525">
            <a:noFill/>
          </a:ln>
        </p:spPr>
      </p:pic>
      <p:pic>
        <p:nvPicPr>
          <p:cNvPr id="9" name="Content Placeholder 8">
            <a:extLst>
              <a:ext uri="{FF2B5EF4-FFF2-40B4-BE49-F238E27FC236}">
                <a16:creationId xmlns:a16="http://schemas.microsoft.com/office/drawing/2014/main" id="{DB31E674-E903-BF02-5BC7-C63F6BA11C2F}"/>
              </a:ext>
            </a:extLst>
          </p:cNvPr>
          <p:cNvPicPr>
            <a:picLocks noGrp="1" noChangeAspect="1"/>
          </p:cNvPicPr>
          <p:nvPr>
            <p:ph idx="1"/>
          </p:nvPr>
        </p:nvPicPr>
        <p:blipFill>
          <a:blip r:embed="rId2"/>
          <a:stretch>
            <a:fillRect/>
          </a:stretch>
        </p:blipFill>
        <p:spPr>
          <a:xfrm>
            <a:off x="3468686" y="384175"/>
            <a:ext cx="4873625" cy="4873625"/>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Forget Gate</a:t>
            </a:r>
          </a:p>
        </p:txBody>
      </p:sp>
      <p:sp>
        <p:nvSpPr>
          <p:cNvPr id="3" name="Content Placeholder 2"/>
          <p:cNvSpPr>
            <a:spLocks noGrp="1"/>
          </p:cNvSpPr>
          <p:nvPr>
            <p:ph sz="half" idx="1"/>
          </p:nvPr>
        </p:nvSpPr>
        <p:spPr>
          <a:xfrm>
            <a:off x="838200" y="1825625"/>
            <a:ext cx="9296400" cy="4351655"/>
          </a:xfrm>
        </p:spPr>
        <p:txBody>
          <a:bodyPr>
            <a:normAutofit/>
          </a:bodyPr>
          <a:lstStyle/>
          <a:p>
            <a:pPr marL="0" indent="0">
              <a:buNone/>
            </a:pPr>
            <a:r>
              <a:rPr lang="en-IN" altLang="en-US" dirty="0">
                <a:sym typeface="+mn-ea"/>
              </a:rPr>
              <a:t>    </a:t>
            </a:r>
            <a:endParaRPr lang="en-IN" dirty="0"/>
          </a:p>
          <a:p>
            <a:r>
              <a:rPr lang="en-IN" sz="2000" dirty="0"/>
              <a:t> Purpose: Determines which information from the previous cell state (ct-1 ) to forget or retain.</a:t>
            </a:r>
          </a:p>
          <a:p>
            <a:r>
              <a:rPr lang="en-IN" sz="2000" dirty="0"/>
              <a:t>Activation: Sigmoid function outputting values between 0 (completely forget) and 1 (completely retain) for each element in the cell state.</a:t>
            </a:r>
          </a:p>
          <a:p>
            <a:endParaRPr lang="en-IN" sz="2000"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40</a:t>
            </a:fld>
            <a:endParaRPr lang="en-US"/>
          </a:p>
        </p:txBody>
      </p:sp>
      <p:sp>
        <p:nvSpPr>
          <p:cNvPr id="6" name="Content Placeholder 5"/>
          <p:cNvSpPr>
            <a:spLocks noGrp="1"/>
          </p:cNvSpPr>
          <p:nvPr>
            <p:ph sz="half" idx="2"/>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Input Gate</a:t>
            </a:r>
          </a:p>
        </p:txBody>
      </p:sp>
      <p:sp>
        <p:nvSpPr>
          <p:cNvPr id="3" name="Content Placeholder 2"/>
          <p:cNvSpPr>
            <a:spLocks noGrp="1"/>
          </p:cNvSpPr>
          <p:nvPr>
            <p:ph sz="half" idx="1"/>
          </p:nvPr>
        </p:nvSpPr>
        <p:spPr>
          <a:xfrm>
            <a:off x="838200" y="1825625"/>
            <a:ext cx="10079355" cy="4351655"/>
          </a:xfrm>
        </p:spPr>
        <p:txBody>
          <a:bodyPr>
            <a:normAutofit/>
          </a:bodyPr>
          <a:lstStyle/>
          <a:p>
            <a:r>
              <a:rPr lang="en-IN" altLang="en-US" sz="2000" dirty="0">
                <a:sym typeface="+mn-ea"/>
              </a:rPr>
              <a:t> Purpose: Decides which new information to store in the cell state.</a:t>
            </a:r>
          </a:p>
          <a:p>
            <a:r>
              <a:rPr lang="en-IN" sz="2000" dirty="0"/>
              <a:t>Activation: Two parts controlled by sigmoid and tanh functions.</a:t>
            </a:r>
          </a:p>
          <a:p>
            <a:endParaRPr lang="en-IN" sz="2000" dirty="0"/>
          </a:p>
          <a:p>
            <a:pPr marL="0" indent="0">
              <a:buNone/>
            </a:pPr>
            <a:r>
              <a:rPr lang="en-IN" dirty="0"/>
              <a:t> </a:t>
            </a:r>
          </a:p>
          <a:p>
            <a:pPr marL="0" indent="0">
              <a:buNone/>
            </a:pPr>
            <a:endParaRPr lang="en-IN" dirty="0"/>
          </a:p>
          <a:p>
            <a:pPr marL="0" indent="0">
              <a:buNone/>
            </a:pPr>
            <a:endParaRPr lang="en-IN" dirty="0"/>
          </a:p>
          <a:p>
            <a:pPr marL="0" indent="0">
              <a:buNone/>
            </a:pPr>
            <a:endParaRPr lang="en-IN"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41</a:t>
            </a:fld>
            <a:endParaRPr lang="en-US"/>
          </a:p>
        </p:txBody>
      </p:sp>
      <p:sp>
        <p:nvSpPr>
          <p:cNvPr id="7" name="Content Placeholder 6"/>
          <p:cNvSpPr>
            <a:spLocks noGrp="1"/>
          </p:cNvSpPr>
          <p:nvPr>
            <p:ph sz="half" idx="2"/>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Output Gate</a:t>
            </a:r>
          </a:p>
        </p:txBody>
      </p:sp>
      <p:sp>
        <p:nvSpPr>
          <p:cNvPr id="3" name="Content Placeholder 2"/>
          <p:cNvSpPr>
            <a:spLocks noGrp="1"/>
          </p:cNvSpPr>
          <p:nvPr>
            <p:ph sz="half" idx="1"/>
          </p:nvPr>
        </p:nvSpPr>
        <p:spPr>
          <a:xfrm>
            <a:off x="838200" y="1825625"/>
            <a:ext cx="8987790" cy="4351655"/>
          </a:xfrm>
        </p:spPr>
        <p:txBody>
          <a:bodyPr>
            <a:normAutofit/>
          </a:bodyPr>
          <a:lstStyle/>
          <a:p>
            <a:r>
              <a:rPr lang="en-IN" dirty="0"/>
              <a:t>Purpose: Controls what information to output as the hidden state.</a:t>
            </a:r>
          </a:p>
          <a:p>
            <a:r>
              <a:rPr lang="en-IN" dirty="0"/>
              <a:t>Activation: Sigmoid and tanh functions.</a:t>
            </a:r>
          </a:p>
          <a:p>
            <a:endParaRPr lang="en-IN"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42</a:t>
            </a:fld>
            <a:endParaRPr lang="en-US"/>
          </a:p>
        </p:txBody>
      </p:sp>
      <p:sp>
        <p:nvSpPr>
          <p:cNvPr id="7" name="Content Placeholder 6"/>
          <p:cNvSpPr>
            <a:spLocks noGrp="1"/>
          </p:cNvSpPr>
          <p:nvPr>
            <p:ph sz="half" idx="2"/>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4" name="Title 3">
            <a:extLst>
              <a:ext uri="{FF2B5EF4-FFF2-40B4-BE49-F238E27FC236}">
                <a16:creationId xmlns:a16="http://schemas.microsoft.com/office/drawing/2014/main" id="{6DE73877-43D6-73A7-E4E9-DF758B715CE6}"/>
              </a:ext>
            </a:extLst>
          </p:cNvPr>
          <p:cNvSpPr>
            <a:spLocks noGrp="1"/>
          </p:cNvSpPr>
          <p:nvPr>
            <p:ph type="title"/>
          </p:nvPr>
        </p:nvSpPr>
        <p:spPr/>
        <p:txBody>
          <a:bodyPr/>
          <a:lstStyle/>
          <a:p>
            <a:pPr algn="ctr"/>
            <a:r>
              <a:rPr lang="en-US" dirty="0"/>
              <a:t>      LSTM</a:t>
            </a:r>
            <a:endParaRPr lang="en-IN" dirty="0"/>
          </a:p>
        </p:txBody>
      </p:sp>
      <p:pic>
        <p:nvPicPr>
          <p:cNvPr id="7" name="Content Placeholder 6">
            <a:extLst>
              <a:ext uri="{FF2B5EF4-FFF2-40B4-BE49-F238E27FC236}">
                <a16:creationId xmlns:a16="http://schemas.microsoft.com/office/drawing/2014/main" id="{9B2923B3-E6EA-22A1-C87E-C055B4FED385}"/>
              </a:ext>
            </a:extLst>
          </p:cNvPr>
          <p:cNvPicPr>
            <a:picLocks noGrp="1" noChangeAspect="1"/>
          </p:cNvPicPr>
          <p:nvPr>
            <p:ph idx="1"/>
          </p:nvPr>
        </p:nvPicPr>
        <p:blipFill>
          <a:blip r:embed="rId2"/>
          <a:stretch>
            <a:fillRect/>
          </a:stretch>
        </p:blipFill>
        <p:spPr>
          <a:xfrm>
            <a:off x="1798433" y="1825625"/>
            <a:ext cx="8595133" cy="4351338"/>
          </a:xfrm>
        </p:spPr>
      </p:pic>
      <p:sp>
        <p:nvSpPr>
          <p:cNvPr id="113" name="Google Shape;113;p3"/>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t>
            </a:r>
            <a:endParaRPr/>
          </a:p>
        </p:txBody>
      </p:sp>
      <p:sp>
        <p:nvSpPr>
          <p:cNvPr id="114" name="Google Shape;114;p3"/>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IN" altLang="en-US" dirty="0"/>
          </a:p>
        </p:txBody>
      </p:sp>
      <p:sp>
        <p:nvSpPr>
          <p:cNvPr id="3" name="Content Placeholder 2"/>
          <p:cNvSpPr>
            <a:spLocks noGrp="1"/>
          </p:cNvSpPr>
          <p:nvPr>
            <p:ph sz="half" idx="1"/>
          </p:nvPr>
        </p:nvSpPr>
        <p:spPr>
          <a:xfrm>
            <a:off x="838200" y="1825625"/>
            <a:ext cx="8987790" cy="4351655"/>
          </a:xfrm>
        </p:spPr>
        <p:txBody>
          <a:bodyPr>
            <a:normAutofit/>
          </a:bodyPr>
          <a:lstStyle/>
          <a:p>
            <a:endParaRPr lang="en-IN" dirty="0"/>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44</a:t>
            </a:fld>
            <a:endParaRPr lang="en-US"/>
          </a:p>
        </p:txBody>
      </p:sp>
      <p:pic>
        <p:nvPicPr>
          <p:cNvPr id="8" name="Content Placeholder 7" descr="lstm5"/>
          <p:cNvPicPr>
            <a:picLocks noGrp="1" noChangeAspect="1"/>
          </p:cNvPicPr>
          <p:nvPr>
            <p:ph sz="half" idx="2"/>
          </p:nvPr>
        </p:nvPicPr>
        <p:blipFill>
          <a:blip r:embed="rId2"/>
          <a:stretch>
            <a:fillRect/>
          </a:stretch>
        </p:blipFill>
        <p:spPr>
          <a:xfrm>
            <a:off x="924560" y="2367915"/>
            <a:ext cx="10172065" cy="288036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Test Loss and Test Accuracy</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45</a:t>
            </a:fld>
            <a:endParaRPr lang="en-US"/>
          </a:p>
        </p:txBody>
      </p:sp>
      <p:pic>
        <p:nvPicPr>
          <p:cNvPr id="6" name="Content Placeholder 5"/>
          <p:cNvPicPr>
            <a:picLocks noGrp="1" noChangeAspect="1"/>
          </p:cNvPicPr>
          <p:nvPr>
            <p:ph sz="half" idx="2"/>
          </p:nvPr>
        </p:nvPicPr>
        <p:blipFill>
          <a:blip r:embed="rId2"/>
          <a:stretch>
            <a:fillRect/>
          </a:stretch>
        </p:blipFill>
        <p:spPr>
          <a:xfrm>
            <a:off x="2814320" y="2073275"/>
            <a:ext cx="6424930" cy="297434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Confusion Matrix</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46</a:t>
            </a:fld>
            <a:endParaRPr lang="en-US"/>
          </a:p>
        </p:txBody>
      </p:sp>
      <p:pic>
        <p:nvPicPr>
          <p:cNvPr id="8" name="Content Placeholder 7"/>
          <p:cNvPicPr>
            <a:picLocks noGrp="1" noChangeAspect="1"/>
          </p:cNvPicPr>
          <p:nvPr>
            <p:ph sz="half" idx="2"/>
          </p:nvPr>
        </p:nvPicPr>
        <p:blipFill>
          <a:blip r:embed="rId2"/>
          <a:stretch>
            <a:fillRect/>
          </a:stretch>
        </p:blipFill>
        <p:spPr>
          <a:xfrm>
            <a:off x="2954020" y="1496695"/>
            <a:ext cx="6283960" cy="467995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altLang="en-US" dirty="0"/>
              <a:t>Classification Report</a:t>
            </a:r>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47</a:t>
            </a:fld>
            <a:endParaRPr lang="en-US"/>
          </a:p>
        </p:txBody>
      </p:sp>
      <p:pic>
        <p:nvPicPr>
          <p:cNvPr id="7" name="Content Placeholder 6"/>
          <p:cNvPicPr>
            <a:picLocks noGrp="1" noChangeAspect="1"/>
          </p:cNvPicPr>
          <p:nvPr>
            <p:ph sz="half" idx="2"/>
          </p:nvPr>
        </p:nvPicPr>
        <p:blipFill>
          <a:blip r:embed="rId2"/>
          <a:stretch>
            <a:fillRect/>
          </a:stretch>
        </p:blipFill>
        <p:spPr>
          <a:xfrm>
            <a:off x="2717165" y="1485265"/>
            <a:ext cx="6593205" cy="4225925"/>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endParaRPr lang="en-IN" altLang="en-US" dirty="0"/>
          </a:p>
        </p:txBody>
      </p:sp>
      <p:sp>
        <p:nvSpPr>
          <p:cNvPr id="3" name="Content Placeholder 2"/>
          <p:cNvSpPr>
            <a:spLocks noGrp="1"/>
          </p:cNvSpPr>
          <p:nvPr>
            <p:ph sz="half" idx="1"/>
          </p:nvPr>
        </p:nvSpPr>
        <p:spPr/>
        <p:txBody>
          <a:bodyPr>
            <a:normAutofit/>
          </a:bodyPr>
          <a:lstStyle/>
          <a:p>
            <a:pPr marL="0" indent="0">
              <a:buNone/>
            </a:pPr>
            <a:r>
              <a:rPr lang="en-IN" altLang="en-US" dirty="0">
                <a:sym typeface="+mn-ea"/>
              </a:rPr>
              <a:t>    </a:t>
            </a:r>
          </a:p>
          <a:p>
            <a:pPr marL="0" indent="0">
              <a:buNone/>
            </a:pPr>
            <a:r>
              <a:rPr lang="en-IN" dirty="0"/>
              <a:t> </a:t>
            </a:r>
          </a:p>
        </p:txBody>
      </p:sp>
      <p:sp>
        <p:nvSpPr>
          <p:cNvPr id="4" name="Footer Placeholder 3"/>
          <p:cNvSpPr>
            <a:spLocks noGrp="1"/>
          </p:cNvSpPr>
          <p:nvPr>
            <p:ph type="ftr" sz="quarter" idx="11"/>
          </p:nvPr>
        </p:nvSpPr>
        <p:spPr/>
        <p:txBody>
          <a:bodyPr/>
          <a:lstStyle/>
          <a:p>
            <a:r>
              <a:rPr lang="en-US" dirty="0"/>
              <a:t>Department of Computer Science </a:t>
            </a:r>
          </a:p>
        </p:txBody>
      </p:sp>
      <p:sp>
        <p:nvSpPr>
          <p:cNvPr id="5" name="Slide Number Placeholder 4"/>
          <p:cNvSpPr>
            <a:spLocks noGrp="1"/>
          </p:cNvSpPr>
          <p:nvPr>
            <p:ph type="sldNum" sz="quarter" idx="12"/>
          </p:nvPr>
        </p:nvSpPr>
        <p:spPr/>
        <p:txBody>
          <a:bodyPr/>
          <a:lstStyle/>
          <a:p>
            <a:fld id="{4EE46D15-3898-4B85-9369-B7C77A63AF05}" type="slidenum">
              <a:rPr lang="en-US" smtClean="0"/>
              <a:t>48</a:t>
            </a:fld>
            <a:endParaRPr lang="en-US"/>
          </a:p>
        </p:txBody>
      </p:sp>
      <p:pic>
        <p:nvPicPr>
          <p:cNvPr id="8" name="Content Placeholder 7"/>
          <p:cNvPicPr>
            <a:picLocks noGrp="1" noChangeAspect="1"/>
          </p:cNvPicPr>
          <p:nvPr>
            <p:ph sz="half" idx="2"/>
          </p:nvPr>
        </p:nvPicPr>
        <p:blipFill>
          <a:blip r:embed="rId2"/>
          <a:stretch>
            <a:fillRect/>
          </a:stretch>
        </p:blipFill>
        <p:spPr>
          <a:xfrm>
            <a:off x="140274" y="1625680"/>
            <a:ext cx="6208133" cy="4583429"/>
          </a:xfrm>
          <a:prstGeom prst="rect">
            <a:avLst/>
          </a:prstGeom>
        </p:spPr>
      </p:pic>
      <p:pic>
        <p:nvPicPr>
          <p:cNvPr id="6" name="Content Placeholder 6">
            <a:extLst>
              <a:ext uri="{FF2B5EF4-FFF2-40B4-BE49-F238E27FC236}">
                <a16:creationId xmlns:a16="http://schemas.microsoft.com/office/drawing/2014/main" id="{81C79691-50F3-3519-1BE7-EEE2A360DCB6}"/>
              </a:ext>
            </a:extLst>
          </p:cNvPr>
          <p:cNvPicPr>
            <a:picLocks noChangeAspect="1"/>
          </p:cNvPicPr>
          <p:nvPr/>
        </p:nvPicPr>
        <p:blipFill>
          <a:blip r:embed="rId3"/>
          <a:stretch>
            <a:fillRect/>
          </a:stretch>
        </p:blipFill>
        <p:spPr>
          <a:xfrm>
            <a:off x="6096000" y="1738741"/>
            <a:ext cx="5181598" cy="475413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539240" y="2552700"/>
            <a:ext cx="8534400" cy="1752600"/>
          </a:xfrm>
        </p:spPr>
        <p:txBody>
          <a:bodyPr/>
          <a:lstStyle/>
          <a:p>
            <a:r>
              <a:rPr lang="en-US" sz="8800" dirty="0">
                <a:solidFill>
                  <a:schemeClr val="accent1"/>
                </a:solidFill>
                <a:effectLst>
                  <a:outerShdw blurRad="38100" dist="25400" dir="5400000" algn="ctr" rotWithShape="0">
                    <a:srgbClr val="6E747A">
                      <a:alpha val="43000"/>
                    </a:srgbClr>
                  </a:outerShdw>
                </a:effectLst>
              </a:rPr>
              <a:t>Thank You!</a:t>
            </a:r>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723194-E07C-AEAC-08E9-786E5064058A}"/>
              </a:ext>
            </a:extLst>
          </p:cNvPr>
          <p:cNvSpPr>
            <a:spLocks noGrp="1"/>
          </p:cNvSpPr>
          <p:nvPr>
            <p:ph idx="1"/>
          </p:nvPr>
        </p:nvSpPr>
        <p:spPr>
          <a:xfrm>
            <a:off x="482138" y="698269"/>
            <a:ext cx="10871662" cy="5478694"/>
          </a:xfrm>
        </p:spPr>
        <p:txBody>
          <a:bodyPr>
            <a:normAutofit/>
          </a:bodyPr>
          <a:lstStyle/>
          <a:p>
            <a:endParaRPr lang="en-US" sz="2000" dirty="0"/>
          </a:p>
          <a:p>
            <a:r>
              <a:rPr lang="en-US" sz="2400" dirty="0"/>
              <a:t>Research Problem:</a:t>
            </a:r>
          </a:p>
          <a:p>
            <a:pPr marL="457200" lvl="1" indent="0">
              <a:buNone/>
            </a:pPr>
            <a:r>
              <a:rPr lang="en-US" sz="2000" dirty="0"/>
              <a:t>The major problem we face while building the SER system is regarding the datasets.</a:t>
            </a:r>
          </a:p>
          <a:p>
            <a:pPr marL="457200" lvl="1" indent="0">
              <a:buNone/>
            </a:pPr>
            <a:r>
              <a:rPr lang="en-US" sz="2000" dirty="0"/>
              <a:t>In datasets, we often see a lack of diversity in terms of languages, speakers, genders, ages, and many more things we have to keep in mind while training the model.</a:t>
            </a:r>
          </a:p>
          <a:p>
            <a:pPr marL="457200" lvl="1" indent="0">
              <a:buNone/>
            </a:pPr>
            <a:r>
              <a:rPr lang="en-US" sz="2000" dirty="0"/>
              <a:t>The research aims to address the question of developing an effective system for speech emotion recognition, capable of accurately classifying human emotions expressed in speech recordings into predefined categories.</a:t>
            </a:r>
          </a:p>
          <a:p>
            <a:endParaRPr lang="en-US" sz="2000" dirty="0"/>
          </a:p>
          <a:p>
            <a:r>
              <a:rPr lang="en-US" sz="2400" dirty="0"/>
              <a:t>Motivation:</a:t>
            </a:r>
          </a:p>
          <a:p>
            <a:pPr marL="457200" lvl="1" indent="0">
              <a:buNone/>
            </a:pPr>
            <a:r>
              <a:rPr lang="en-US" sz="2000" dirty="0"/>
              <a:t>Emotions play a crucial role in human communication and interaction, influencing various aspects of daily life, from personal relationships to professional interactions. However, accurately understanding and interpreting emotions from speech signals remain challenging tasks for both humans and machines.</a:t>
            </a:r>
            <a:endParaRPr lang="en-IN" sz="2000" dirty="0"/>
          </a:p>
        </p:txBody>
      </p:sp>
    </p:spTree>
    <p:extLst>
      <p:ext uri="{BB962C8B-B14F-4D97-AF65-F5344CB8AC3E}">
        <p14:creationId xmlns:p14="http://schemas.microsoft.com/office/powerpoint/2010/main" val="12010683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6736"/>
            <a:ext cx="10515600" cy="1325563"/>
          </a:xfrm>
        </p:spPr>
        <p:txBody>
          <a:bodyPr/>
          <a:lstStyle/>
          <a:p>
            <a:pPr algn="ctr"/>
            <a:r>
              <a:rPr lang="en-US" dirty="0"/>
              <a:t>Objective</a:t>
            </a:r>
            <a:endParaRPr lang="en-IN" dirty="0"/>
          </a:p>
        </p:txBody>
      </p:sp>
      <p:sp>
        <p:nvSpPr>
          <p:cNvPr id="3" name="Content Placeholder 2"/>
          <p:cNvSpPr>
            <a:spLocks noGrp="1"/>
          </p:cNvSpPr>
          <p:nvPr>
            <p:ph idx="1"/>
          </p:nvPr>
        </p:nvSpPr>
        <p:spPr>
          <a:xfrm>
            <a:off x="838200" y="2005012"/>
            <a:ext cx="10515600" cy="4351338"/>
          </a:xfrm>
        </p:spPr>
        <p:txBody>
          <a:bodyPr/>
          <a:lstStyle/>
          <a:p>
            <a:r>
              <a:rPr lang="en-IN" dirty="0"/>
              <a:t>Our objective for Speech Emotion Recognition (SER) is to develop algorithms and models that accurately identify and classify various human emotions from speech signals using computational methods.</a:t>
            </a:r>
          </a:p>
          <a:p>
            <a:r>
              <a:rPr lang="en-IN" dirty="0"/>
              <a:t>Design and deploy applications in various domains such as customer service, healthcare, and human-computer interaction.</a:t>
            </a:r>
          </a:p>
          <a:p>
            <a:r>
              <a:rPr lang="en-IN" dirty="0"/>
              <a:t>Build an easy-to-use interface for end-users to improve use of SER technology into daily activities and professional works.</a:t>
            </a:r>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
          <p:cNvSpPr txBox="1">
            <a:spLocks noGrp="1"/>
          </p:cNvSpPr>
          <p:nvPr>
            <p:ph type="title"/>
          </p:nvPr>
        </p:nvSpPr>
        <p:spPr>
          <a:xfrm>
            <a:off x="901040" y="-138584"/>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dirty="0"/>
              <a:t>Literature Survey</a:t>
            </a:r>
            <a:endParaRPr dirty="0"/>
          </a:p>
        </p:txBody>
      </p:sp>
      <p:sp>
        <p:nvSpPr>
          <p:cNvPr id="104" name="Google Shape;104;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600"/>
              <a:buNone/>
            </a:pPr>
            <a:endParaRPr sz="2600" dirty="0"/>
          </a:p>
          <a:p>
            <a:pPr marL="0" lvl="0" indent="0" algn="l" rtl="0">
              <a:lnSpc>
                <a:spcPct val="90000"/>
              </a:lnSpc>
              <a:spcBef>
                <a:spcPts val="1000"/>
              </a:spcBef>
              <a:spcAft>
                <a:spcPts val="0"/>
              </a:spcAft>
              <a:buClr>
                <a:schemeClr val="dk1"/>
              </a:buClr>
              <a:buSzPts val="2400"/>
              <a:buNone/>
            </a:pPr>
            <a:endParaRPr sz="2400"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   </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05" name="Google Shape;105;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Department of Computer Science </a:t>
            </a:r>
            <a:endParaRPr/>
          </a:p>
        </p:txBody>
      </p:sp>
      <p:sp>
        <p:nvSpPr>
          <p:cNvPr id="106" name="Google Shape;106;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07" name="Google Shape;107;p1"/>
          <p:cNvSpPr txBox="1"/>
          <p:nvPr/>
        </p:nvSpPr>
        <p:spPr>
          <a:xfrm>
            <a:off x="1431290" y="1824990"/>
            <a:ext cx="9455100" cy="4113600"/>
          </a:xfrm>
          <a:prstGeom prst="rect">
            <a:avLst/>
          </a:prstGeom>
          <a:noFill/>
          <a:ln>
            <a:noFill/>
          </a:ln>
        </p:spPr>
        <p:txBody>
          <a:bodyPr spcFirstLastPara="1" wrap="square" lIns="91425" tIns="45700" rIns="91425" bIns="45700" anchor="t" anchorCtr="0">
            <a:noAutofit/>
          </a:bodyPr>
          <a:lstStyle/>
          <a:p>
            <a:pPr marL="457200" marR="0" lvl="0" indent="-330200" algn="l" rtl="0">
              <a:spcBef>
                <a:spcPts val="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p:txBody>
      </p:sp>
      <p:graphicFrame>
        <p:nvGraphicFramePr>
          <p:cNvPr id="4" name="Table 3">
            <a:extLst>
              <a:ext uri="{FF2B5EF4-FFF2-40B4-BE49-F238E27FC236}">
                <a16:creationId xmlns:a16="http://schemas.microsoft.com/office/drawing/2014/main" id="{A3B434CD-E018-6001-DEC1-42083A80E73F}"/>
              </a:ext>
            </a:extLst>
          </p:cNvPr>
          <p:cNvGraphicFramePr>
            <a:graphicFrameLocks noGrp="1"/>
          </p:cNvGraphicFramePr>
          <p:nvPr>
            <p:extLst>
              <p:ext uri="{D42A27DB-BD31-4B8C-83A1-F6EECF244321}">
                <p14:modId xmlns:p14="http://schemas.microsoft.com/office/powerpoint/2010/main" val="2840080904"/>
              </p:ext>
            </p:extLst>
          </p:nvPr>
        </p:nvGraphicFramePr>
        <p:xfrm>
          <a:off x="433137" y="919410"/>
          <a:ext cx="11261560" cy="5436938"/>
        </p:xfrm>
        <a:graphic>
          <a:graphicData uri="http://schemas.openxmlformats.org/drawingml/2006/table">
            <a:tbl>
              <a:tblPr firstRow="1" bandRow="1">
                <a:tableStyleId>{7DF18680-E054-41AD-8BC1-D1AEF772440D}</a:tableStyleId>
              </a:tblPr>
              <a:tblGrid>
                <a:gridCol w="2252312">
                  <a:extLst>
                    <a:ext uri="{9D8B030D-6E8A-4147-A177-3AD203B41FA5}">
                      <a16:colId xmlns:a16="http://schemas.microsoft.com/office/drawing/2014/main" val="2688790540"/>
                    </a:ext>
                  </a:extLst>
                </a:gridCol>
                <a:gridCol w="2252312">
                  <a:extLst>
                    <a:ext uri="{9D8B030D-6E8A-4147-A177-3AD203B41FA5}">
                      <a16:colId xmlns:a16="http://schemas.microsoft.com/office/drawing/2014/main" val="4292795534"/>
                    </a:ext>
                  </a:extLst>
                </a:gridCol>
                <a:gridCol w="2252312">
                  <a:extLst>
                    <a:ext uri="{9D8B030D-6E8A-4147-A177-3AD203B41FA5}">
                      <a16:colId xmlns:a16="http://schemas.microsoft.com/office/drawing/2014/main" val="3436580853"/>
                    </a:ext>
                  </a:extLst>
                </a:gridCol>
                <a:gridCol w="2252312">
                  <a:extLst>
                    <a:ext uri="{9D8B030D-6E8A-4147-A177-3AD203B41FA5}">
                      <a16:colId xmlns:a16="http://schemas.microsoft.com/office/drawing/2014/main" val="1986365958"/>
                    </a:ext>
                  </a:extLst>
                </a:gridCol>
                <a:gridCol w="2252312">
                  <a:extLst>
                    <a:ext uri="{9D8B030D-6E8A-4147-A177-3AD203B41FA5}">
                      <a16:colId xmlns:a16="http://schemas.microsoft.com/office/drawing/2014/main" val="2189160818"/>
                    </a:ext>
                  </a:extLst>
                </a:gridCol>
              </a:tblGrid>
              <a:tr h="705557">
                <a:tc>
                  <a:txBody>
                    <a:bodyPr/>
                    <a:lstStyle/>
                    <a:p>
                      <a:pPr algn="ctr">
                        <a:lnSpc>
                          <a:spcPct val="107000"/>
                        </a:lnSpc>
                        <a:spcAft>
                          <a:spcPts val="800"/>
                        </a:spcAft>
                      </a:pPr>
                      <a:r>
                        <a:rPr lang="en-IN" sz="1200" kern="0" dirty="0">
                          <a:effectLst/>
                        </a:rPr>
                        <a:t>Paper Title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Description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Accuracy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Method Used</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IN" sz="1200" kern="0" dirty="0">
                          <a:effectLst/>
                        </a:rPr>
                        <a:t>Year of Publication</a:t>
                      </a:r>
                      <a:endParaRPr lang="en-IN" sz="1100" i="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10825877"/>
                  </a:ext>
                </a:extLst>
              </a:tr>
              <a:tr h="1226342">
                <a:tc>
                  <a:txBody>
                    <a:bodyPr/>
                    <a:lstStyle/>
                    <a:p>
                      <a:pPr algn="ctr">
                        <a:lnSpc>
                          <a:spcPct val="107000"/>
                        </a:lnSpc>
                        <a:spcAft>
                          <a:spcPts val="800"/>
                        </a:spcAft>
                      </a:pPr>
                      <a:r>
                        <a:rPr lang="en-IN" sz="1200" b="1" kern="0" dirty="0">
                          <a:effectLst/>
                        </a:rPr>
                        <a:t>Speech Emotion Recognition: Features and Classification Models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Provides a review of speech emotion recognition features and classification models, covering various acoustic parameters and machine learning techniques.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 89.80%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SVM, GMM, KNN, and other classifiers.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2012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58080760"/>
                  </a:ext>
                </a:extLst>
              </a:tr>
              <a:tr h="1400333">
                <a:tc>
                  <a:txBody>
                    <a:bodyPr/>
                    <a:lstStyle/>
                    <a:p>
                      <a:pPr algn="ctr">
                        <a:lnSpc>
                          <a:spcPct val="107000"/>
                        </a:lnSpc>
                        <a:spcAft>
                          <a:spcPts val="800"/>
                        </a:spcAft>
                      </a:pPr>
                      <a:r>
                        <a:rPr lang="en-IN" sz="1200" b="1" kern="0" dirty="0">
                          <a:effectLst/>
                        </a:rPr>
                        <a:t>Speech emotion recognition using deep 1D &amp; 2D CNN LSTM networks</a:t>
                      </a:r>
                      <a:r>
                        <a:rPr lang="en-IN" sz="1200" kern="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a:effectLst/>
                        </a:rPr>
                        <a:t>Proposes two CNN+LSTM networks, one 1D and one 2D, for learning local and global emotion-related features from speech and log-Mel spectrograms, respectively.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95.33% (speaker-dependent accuracy on Berlin </a:t>
                      </a:r>
                      <a:r>
                        <a:rPr lang="en-IN" sz="1200" kern="0" dirty="0" err="1">
                          <a:effectLst/>
                        </a:rPr>
                        <a:t>EmoDB</a:t>
                      </a:r>
                      <a:r>
                        <a:rPr lang="en-IN" sz="1200" kern="0" dirty="0">
                          <a:effectLst/>
                        </a:rPr>
                        <a:t> using 2D CNN+LSTM)</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a:effectLst/>
                        </a:rPr>
                        <a:t>CNN+LSTM architectures for learning both local and global features.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2019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7857749"/>
                  </a:ext>
                </a:extLst>
              </a:tr>
              <a:tr h="1052353">
                <a:tc>
                  <a:txBody>
                    <a:bodyPr/>
                    <a:lstStyle/>
                    <a:p>
                      <a:pPr algn="ctr">
                        <a:lnSpc>
                          <a:spcPct val="107000"/>
                        </a:lnSpc>
                        <a:spcAft>
                          <a:spcPts val="800"/>
                        </a:spcAft>
                      </a:pPr>
                      <a:r>
                        <a:rPr lang="en-IN" sz="1200" b="1" kern="0" dirty="0">
                          <a:effectLst/>
                        </a:rPr>
                        <a:t>A System to Predict Emotion from Bengali Speech</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a:effectLst/>
                        </a:rPr>
                        <a:t>Develops a speech emotion recognition system for Bengali language using MFCC features and an LSTM model.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84.81% (accuracy on the RAVDESS dataset)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a:effectLst/>
                        </a:rPr>
                        <a:t>LSTM model with MFCC features.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2021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45446507"/>
                  </a:ext>
                </a:extLst>
              </a:tr>
              <a:tr h="1052353">
                <a:tc>
                  <a:txBody>
                    <a:bodyPr/>
                    <a:lstStyle/>
                    <a:p>
                      <a:pPr algn="ctr">
                        <a:lnSpc>
                          <a:spcPct val="107000"/>
                        </a:lnSpc>
                        <a:spcAft>
                          <a:spcPts val="800"/>
                        </a:spcAft>
                      </a:pPr>
                      <a:r>
                        <a:rPr lang="en-IN" sz="1200" b="1" kern="0" dirty="0">
                          <a:effectLst/>
                        </a:rPr>
                        <a:t>A Comparative Analysis of Classifiers in Emotion Recognition Through Acoustic Features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a:effectLst/>
                        </a:rPr>
                        <a:t>Compares the performance of various classifiers (SVM, KNN, LDA, RDA) for emotion recognition using acoustic features.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a:effectLst/>
                        </a:rPr>
                        <a:t>92.6% (accuracy on the Berlin dataset using RDA)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a:effectLst/>
                        </a:rPr>
                        <a:t>SVM, KNN, LDA, and RDA classifiers.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n-IN" sz="1200" kern="0" dirty="0">
                          <a:effectLst/>
                        </a:rPr>
                        <a:t>2016</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3069963"/>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4504"/>
            <a:ext cx="10515600" cy="946150"/>
          </a:xfrm>
        </p:spPr>
        <p:txBody>
          <a:bodyPr/>
          <a:lstStyle/>
          <a:p>
            <a:pPr algn="ctr"/>
            <a:r>
              <a:rPr lang="en-IN" altLang="en-US" dirty="0"/>
              <a:t>Importance of SER</a:t>
            </a:r>
          </a:p>
        </p:txBody>
      </p:sp>
      <p:sp>
        <p:nvSpPr>
          <p:cNvPr id="3" name="Content Placeholder 2"/>
          <p:cNvSpPr>
            <a:spLocks noGrp="1"/>
          </p:cNvSpPr>
          <p:nvPr>
            <p:ph idx="1"/>
          </p:nvPr>
        </p:nvSpPr>
        <p:spPr>
          <a:xfrm>
            <a:off x="838200" y="1010654"/>
            <a:ext cx="10515600" cy="5345695"/>
          </a:xfrm>
        </p:spPr>
        <p:txBody>
          <a:bodyPr>
            <a:normAutofit/>
          </a:bodyPr>
          <a:lstStyle/>
          <a:p>
            <a:pPr marL="0" indent="0">
              <a:buNone/>
            </a:pPr>
            <a:r>
              <a:rPr lang="en-IN" altLang="en-US" dirty="0"/>
              <a:t>Speech Emotion Recognition (SER) holds significant importance across various fields. Some important fields are: </a:t>
            </a:r>
          </a:p>
          <a:p>
            <a:r>
              <a:rPr lang="en-IN" altLang="en-US" dirty="0"/>
              <a:t>Customer Services: To improve the overall satisfaction of customers by understanding their emotions.</a:t>
            </a:r>
          </a:p>
          <a:p>
            <a:r>
              <a:rPr lang="en-IN" altLang="en-US" dirty="0"/>
              <a:t>Robots and Smart Homes: Enables more natural interaction with robots and detects fear, stress, and other emotions.</a:t>
            </a:r>
          </a:p>
          <a:p>
            <a:r>
              <a:rPr lang="en-IN" altLang="en-US" dirty="0"/>
              <a:t>Healthcare: Assistance in wellness evaluations, stress monitoring, and therapy sessions. </a:t>
            </a:r>
          </a:p>
          <a:p>
            <a:r>
              <a:rPr lang="en-IN" altLang="en-US" dirty="0"/>
              <a:t> Gender inequity and Hate speech detection: SER can identify acoustic cues related to gender discrimination and hate speech. </a:t>
            </a:r>
          </a:p>
          <a:p>
            <a:r>
              <a:rPr lang="en-IN" altLang="en-US" dirty="0"/>
              <a:t> In Law enforcement and in many other industries SER plays an important role.</a:t>
            </a:r>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Collection of the Data:</a:t>
            </a:r>
            <a:endParaRPr lang="en-IN" dirty="0"/>
          </a:p>
        </p:txBody>
      </p:sp>
      <p:sp>
        <p:nvSpPr>
          <p:cNvPr id="3" name="Content Placeholder 2"/>
          <p:cNvSpPr>
            <a:spLocks noGrp="1"/>
          </p:cNvSpPr>
          <p:nvPr>
            <p:ph sz="half" idx="1"/>
          </p:nvPr>
        </p:nvSpPr>
        <p:spPr>
          <a:xfrm>
            <a:off x="828869" y="1809512"/>
            <a:ext cx="9808210" cy="599392"/>
          </a:xfrm>
        </p:spPr>
        <p:txBody>
          <a:bodyPr>
            <a:noAutofit/>
          </a:bodyPr>
          <a:lstStyle/>
          <a:p>
            <a:pPr marL="0" indent="0">
              <a:buNone/>
            </a:pPr>
            <a:r>
              <a:rPr lang="en-US" sz="1600" dirty="0">
                <a:cs typeface="Times New Roman" panose="02020603050405020304" pitchFamily="18" charset="0"/>
              </a:rPr>
              <a:t>Source of Data:</a:t>
            </a:r>
          </a:p>
          <a:p>
            <a:pPr marL="457200">
              <a:lnSpc>
                <a:spcPct val="107000"/>
              </a:lnSpc>
            </a:pPr>
            <a:r>
              <a:rPr lang="en-US" sz="1600" kern="100" dirty="0">
                <a:effectLst/>
                <a:ea typeface="Calibri" panose="020F0502020204030204" charset="0"/>
                <a:cs typeface="Times New Roman" panose="02020603050405020304" pitchFamily="18" charset="0"/>
              </a:rPr>
              <a:t>In our project, we working two obvious datasets: the Toronto Affecting Speech Set (TESS) and The Ryerson Audio-Visual Database of Emotional Speech and Song (RAVDESS). </a:t>
            </a:r>
            <a:endParaRPr lang="en-IN" sz="1600" kern="100" dirty="0">
              <a:effectLst/>
              <a:ea typeface="Calibri" panose="020F0502020204030204" charset="0"/>
              <a:cs typeface="Times New Roman" panose="02020603050405020304" pitchFamily="18" charset="0"/>
            </a:endParaRPr>
          </a:p>
          <a:p>
            <a:pPr marL="514350" indent="-285750">
              <a:lnSpc>
                <a:spcPct val="107000"/>
              </a:lnSpc>
            </a:pPr>
            <a:r>
              <a:rPr lang="en-US" sz="1600" kern="100" dirty="0">
                <a:effectLst/>
                <a:ea typeface="Calibri" panose="020F0502020204030204" charset="0"/>
                <a:cs typeface="Times New Roman" panose="02020603050405020304" pitchFamily="18" charset="0"/>
              </a:rPr>
              <a:t>TESS contains a different range of excitements containing Anger, Disgust, Fear, Happiness, Neutral, and </a:t>
            </a:r>
            <a:r>
              <a:rPr lang="en-US" sz="1600" kern="100" dirty="0">
                <a:ea typeface="Calibri" panose="020F0502020204030204" charset="0"/>
                <a:cs typeface="Times New Roman" panose="02020603050405020304" pitchFamily="18" charset="0"/>
              </a:rPr>
              <a:t>Pleasantly</a:t>
            </a:r>
            <a:r>
              <a:rPr lang="en-US" sz="1600" kern="100" dirty="0">
                <a:effectLst/>
                <a:ea typeface="Calibri" panose="020F0502020204030204" charset="0"/>
                <a:cs typeface="Times New Roman" panose="02020603050405020304" pitchFamily="18" charset="0"/>
              </a:rPr>
              <a:t> Surprise. This dataset encompasses a total of 2800 visual and audio entertainment transmitted via radio waves files, contribution a rich variety of sentimental verbalizations for study. </a:t>
            </a:r>
            <a:endParaRPr lang="en-IN" sz="1600" kern="100" dirty="0">
              <a:effectLst/>
              <a:ea typeface="Calibri" panose="020F0502020204030204" charset="0"/>
              <a:cs typeface="Times New Roman" panose="02020603050405020304" pitchFamily="18" charset="0"/>
            </a:endParaRPr>
          </a:p>
          <a:p>
            <a:pPr marL="457200">
              <a:lnSpc>
                <a:spcPct val="107000"/>
              </a:lnSpc>
              <a:spcAft>
                <a:spcPts val="800"/>
              </a:spcAft>
            </a:pPr>
            <a:r>
              <a:rPr lang="en-US" sz="1600" kern="100" dirty="0">
                <a:effectLst/>
                <a:ea typeface="Calibri" panose="020F0502020204030204" charset="0"/>
                <a:cs typeface="Times New Roman" panose="02020603050405020304" pitchFamily="18" charset="0"/>
              </a:rPr>
              <a:t>TESS : </a:t>
            </a:r>
            <a:r>
              <a:rPr lang="en-IN" sz="1600" u="sng" kern="100" dirty="0">
                <a:solidFill>
                  <a:srgbClr val="0000FF"/>
                </a:solidFill>
                <a:effectLst/>
                <a:ea typeface="Calibri" panose="020F0502020204030204" charset="0"/>
                <a:cs typeface="Times New Roman" panose="02020603050405020304" pitchFamily="18" charset="0"/>
                <a:hlinkClick r:id="rId2"/>
              </a:rPr>
              <a:t>Toronto emotional speech set (TESS) (kaggle.com)</a:t>
            </a:r>
            <a:endParaRPr lang="en-IN" sz="1600" kern="100" dirty="0">
              <a:effectLst/>
              <a:ea typeface="Calibri" panose="020F0502020204030204" charset="0"/>
              <a:cs typeface="Times New Roman" panose="02020603050405020304" pitchFamily="18" charset="0"/>
            </a:endParaRPr>
          </a:p>
          <a:p>
            <a:pPr marL="457200">
              <a:lnSpc>
                <a:spcPct val="107000"/>
              </a:lnSpc>
            </a:pPr>
            <a:r>
              <a:rPr lang="en-US" sz="1600" kern="100" dirty="0">
                <a:effectLst/>
                <a:ea typeface="Calibri" panose="020F0502020204030204" charset="0"/>
                <a:cs typeface="Times New Roman" panose="02020603050405020304" pitchFamily="18" charset="0"/>
              </a:rPr>
              <a:t>In another way, RAVDESS consists of visual and audio entertainment transmitted via radio waves records promoting 12 male and 12 female stars, climactic in a total of 24 contributors. </a:t>
            </a:r>
            <a:endParaRPr lang="en-IN" sz="1600" kern="100" dirty="0">
              <a:effectLst/>
              <a:ea typeface="Calibri" panose="020F0502020204030204" charset="0"/>
              <a:cs typeface="Times New Roman" panose="02020603050405020304" pitchFamily="18" charset="0"/>
            </a:endParaRPr>
          </a:p>
          <a:p>
            <a:pPr marL="457200">
              <a:lnSpc>
                <a:spcPct val="107000"/>
              </a:lnSpc>
            </a:pPr>
            <a:r>
              <a:rPr lang="en-US" sz="1600" kern="100" dirty="0">
                <a:effectLst/>
                <a:ea typeface="Calibri" panose="020F0502020204030204" charset="0"/>
                <a:cs typeface="Times New Roman" panose="02020603050405020304" pitchFamily="18" charset="0"/>
              </a:rPr>
              <a:t>Related to TESS, RAVDESS contains a range of feelings equal to those in TESS. This dataset comprises 1440 visual and audio entertainment transmitted via radio waves files, providing a inclusive accumulation of impassioned speech instances. </a:t>
            </a:r>
            <a:endParaRPr lang="en-IN" sz="1600" kern="100" dirty="0">
              <a:effectLst/>
              <a:ea typeface="Calibri" panose="020F0502020204030204" charset="0"/>
              <a:cs typeface="Times New Roman" panose="02020603050405020304" pitchFamily="18" charset="0"/>
            </a:endParaRPr>
          </a:p>
          <a:p>
            <a:pPr marL="457200">
              <a:lnSpc>
                <a:spcPct val="107000"/>
              </a:lnSpc>
              <a:spcAft>
                <a:spcPts val="800"/>
              </a:spcAft>
            </a:pPr>
            <a:r>
              <a:rPr lang="en-US" sz="1600" kern="100" dirty="0">
                <a:effectLst/>
                <a:ea typeface="Calibri" panose="020F0502020204030204" charset="0"/>
                <a:cs typeface="Times New Roman" panose="02020603050405020304" pitchFamily="18" charset="0"/>
              </a:rPr>
              <a:t>RAVDESS : </a:t>
            </a:r>
            <a:r>
              <a:rPr lang="en-IN" sz="1600" u="sng" kern="100" dirty="0">
                <a:solidFill>
                  <a:srgbClr val="0000FF"/>
                </a:solidFill>
                <a:effectLst/>
                <a:ea typeface="Calibri" panose="020F0502020204030204" charset="0"/>
                <a:cs typeface="Times New Roman" panose="02020603050405020304" pitchFamily="18" charset="0"/>
                <a:hlinkClick r:id="rId3"/>
              </a:rPr>
              <a:t>RAVDESS Emotional song audio (kaggle.com)</a:t>
            </a:r>
            <a:endParaRPr lang="en-IN" sz="1600" kern="100" dirty="0">
              <a:effectLst/>
              <a:ea typeface="Calibri" panose="020F0502020204030204" charset="0"/>
              <a:cs typeface="Times New Roman" panose="02020603050405020304" pitchFamily="18" charset="0"/>
            </a:endParaRPr>
          </a:p>
          <a:p>
            <a:endParaRPr lang="en-IN" sz="1400" dirty="0">
              <a:cs typeface="Times New Roman" panose="02020603050405020304" pitchFamily="18" charset="0"/>
            </a:endParaRPr>
          </a:p>
          <a:p>
            <a:endParaRPr lang="en-IN" sz="1400" dirty="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Computer Science </a:t>
            </a:r>
            <a:endParaRPr lang="en-US" dirty="0"/>
          </a:p>
        </p:txBody>
      </p:sp>
      <p:sp>
        <p:nvSpPr>
          <p:cNvPr id="5" name="Slide Number Placeholder 4"/>
          <p:cNvSpPr>
            <a:spLocks noGrp="1"/>
          </p:cNvSpPr>
          <p:nvPr>
            <p:ph type="sldNum" sz="quarter" idx="12"/>
          </p:nvPr>
        </p:nvSpPr>
        <p:spPr/>
        <p:txBody>
          <a:bodyPr/>
          <a:lstStyle/>
          <a:p>
            <a:fld id="{4EE46D15-3898-4B85-9369-B7C77A63AF05}" type="slidenum">
              <a:rPr lang="en-US" smtClean="0"/>
              <a:t>9</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TotalTime>
  <Words>2577</Words>
  <Application>Microsoft Office PowerPoint</Application>
  <PresentationFormat>Widescreen</PresentationFormat>
  <Paragraphs>350</Paragraphs>
  <Slides>49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49</vt:i4>
      </vt:variant>
    </vt:vector>
  </HeadingPairs>
  <TitlesOfParts>
    <vt:vector size="54" baseType="lpstr">
      <vt:lpstr>Arial</vt:lpstr>
      <vt:lpstr>Calibri</vt:lpstr>
      <vt:lpstr>Calibri Light</vt:lpstr>
      <vt:lpstr>Times New Roman</vt:lpstr>
      <vt:lpstr>Office Theme</vt:lpstr>
      <vt:lpstr>PowerPoint Presentation</vt:lpstr>
      <vt:lpstr>Introduction to Speech Emotions </vt:lpstr>
      <vt:lpstr>PowerPoint Presentation</vt:lpstr>
      <vt:lpstr>Speech Emotion Recognition </vt:lpstr>
      <vt:lpstr>PowerPoint Presentation</vt:lpstr>
      <vt:lpstr>Objective</vt:lpstr>
      <vt:lpstr>Literature Survey</vt:lpstr>
      <vt:lpstr>Importance of SER</vt:lpstr>
      <vt:lpstr>Collection of the Data:</vt:lpstr>
      <vt:lpstr>Data Pre-Processing</vt:lpstr>
      <vt:lpstr>Data Pre-Processing</vt:lpstr>
      <vt:lpstr>Data Pre-Processing</vt:lpstr>
      <vt:lpstr>Data Pre-Processing</vt:lpstr>
      <vt:lpstr>Data Pre-Processing</vt:lpstr>
      <vt:lpstr>Methodology</vt:lpstr>
      <vt:lpstr>Methodology</vt:lpstr>
      <vt:lpstr>Speech Emotion Recognition Techniques</vt:lpstr>
      <vt:lpstr>Support Vector System</vt:lpstr>
      <vt:lpstr>Basic Concepts of SVM</vt:lpstr>
      <vt:lpstr>Basic Concepts of SVM</vt:lpstr>
      <vt:lpstr>Basic Concepts of SVM</vt:lpstr>
      <vt:lpstr>  Types of Support Vector Classification</vt:lpstr>
      <vt:lpstr>Linear SVM</vt:lpstr>
      <vt:lpstr> Types of Support Vector Classification</vt:lpstr>
      <vt:lpstr>Non Linear SVM</vt:lpstr>
      <vt:lpstr>Tuning Parameters of SVM</vt:lpstr>
      <vt:lpstr>Tuning Parameters of SVM</vt:lpstr>
      <vt:lpstr>Implematation of SVM</vt:lpstr>
      <vt:lpstr>Performance Matrix </vt:lpstr>
      <vt:lpstr>Why we select Support Vector Machine ? </vt:lpstr>
      <vt:lpstr>Disadvantages of Support Vector Machine</vt:lpstr>
      <vt:lpstr>Long- short term memory</vt:lpstr>
      <vt:lpstr>Concept of RNN</vt:lpstr>
      <vt:lpstr>Concept of RNN</vt:lpstr>
      <vt:lpstr>Concept of RNN</vt:lpstr>
      <vt:lpstr>Concept of RNN</vt:lpstr>
      <vt:lpstr>Problem with the Rnn</vt:lpstr>
      <vt:lpstr>Long-Short Term Memory</vt:lpstr>
      <vt:lpstr>Types of gates</vt:lpstr>
      <vt:lpstr>Forget Gate</vt:lpstr>
      <vt:lpstr>Input Gate</vt:lpstr>
      <vt:lpstr>Output Gate</vt:lpstr>
      <vt:lpstr>      LSTM</vt:lpstr>
      <vt:lpstr>PowerPoint Presentation</vt:lpstr>
      <vt:lpstr>Test Loss and Test Accuracy</vt:lpstr>
      <vt:lpstr>Confusion Matrix</vt:lpstr>
      <vt:lpstr>Classification Report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Kuldeep Solanki</dc:creator>
  <cp:lastModifiedBy>Daxesh Maheriya</cp:lastModifiedBy>
  <cp:revision>5</cp:revision>
  <dcterms:modified xsi:type="dcterms:W3CDTF">2024-07-01T08:47:16Z</dcterms:modified>
</cp:coreProperties>
</file>