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1" r:id="rId3"/>
  </p:sldMasterIdLst>
  <p:notesMasterIdLst>
    <p:notesMasterId r:id="rId94"/>
  </p:notesMasterIdLst>
  <p:handoutMasterIdLst>
    <p:handoutMasterId r:id="rId95"/>
  </p:handoutMasterIdLst>
  <p:sldIdLst>
    <p:sldId id="970" r:id="rId4"/>
    <p:sldId id="1263" r:id="rId5"/>
    <p:sldId id="1262" r:id="rId6"/>
    <p:sldId id="1145" r:id="rId7"/>
    <p:sldId id="1087" r:id="rId8"/>
    <p:sldId id="1264" r:id="rId9"/>
    <p:sldId id="1005" r:id="rId10"/>
    <p:sldId id="1089" r:id="rId11"/>
    <p:sldId id="1090" r:id="rId12"/>
    <p:sldId id="1091" r:id="rId13"/>
    <p:sldId id="1092" r:id="rId14"/>
    <p:sldId id="1093" r:id="rId15"/>
    <p:sldId id="1124" r:id="rId16"/>
    <p:sldId id="1096" r:id="rId17"/>
    <p:sldId id="1098" r:id="rId18"/>
    <p:sldId id="1099" r:id="rId19"/>
    <p:sldId id="1095" r:id="rId20"/>
    <p:sldId id="1163" r:id="rId21"/>
    <p:sldId id="1126" r:id="rId22"/>
    <p:sldId id="1151" r:id="rId23"/>
    <p:sldId id="1102" r:id="rId24"/>
    <p:sldId id="1128" r:id="rId25"/>
    <p:sldId id="1104" r:id="rId26"/>
    <p:sldId id="1097" r:id="rId27"/>
    <p:sldId id="1177" r:id="rId28"/>
    <p:sldId id="1178" r:id="rId29"/>
    <p:sldId id="1180" r:id="rId30"/>
    <p:sldId id="1179" r:id="rId31"/>
    <p:sldId id="1265" r:id="rId32"/>
    <p:sldId id="1081" r:id="rId33"/>
    <p:sldId id="1045" r:id="rId34"/>
    <p:sldId id="1048" r:id="rId35"/>
    <p:sldId id="1109" r:id="rId36"/>
    <p:sldId id="1053" r:id="rId37"/>
    <p:sldId id="1146" r:id="rId38"/>
    <p:sldId id="1147" r:id="rId39"/>
    <p:sldId id="1054" r:id="rId40"/>
    <p:sldId id="1112" r:id="rId41"/>
    <p:sldId id="1113" r:id="rId42"/>
    <p:sldId id="1051" r:id="rId43"/>
    <p:sldId id="1114" r:id="rId44"/>
    <p:sldId id="1130" r:id="rId45"/>
    <p:sldId id="1136" r:id="rId46"/>
    <p:sldId id="1133" r:id="rId47"/>
    <p:sldId id="1134" r:id="rId48"/>
    <p:sldId id="1131" r:id="rId49"/>
    <p:sldId id="1167" r:id="rId50"/>
    <p:sldId id="1139" r:id="rId51"/>
    <p:sldId id="1137" r:id="rId52"/>
    <p:sldId id="1138" r:id="rId53"/>
    <p:sldId id="1140" r:id="rId54"/>
    <p:sldId id="1141" r:id="rId55"/>
    <p:sldId id="1142" r:id="rId56"/>
    <p:sldId id="1435" r:id="rId57"/>
    <p:sldId id="1683" r:id="rId58"/>
    <p:sldId id="1169" r:id="rId59"/>
    <p:sldId id="1115" r:id="rId60"/>
    <p:sldId id="1055" r:id="rId61"/>
    <p:sldId id="1117" r:id="rId62"/>
    <p:sldId id="1116" r:id="rId63"/>
    <p:sldId id="1056" r:id="rId64"/>
    <p:sldId id="1057" r:id="rId65"/>
    <p:sldId id="1129" r:id="rId66"/>
    <p:sldId id="1150" r:id="rId67"/>
    <p:sldId id="1058" r:id="rId68"/>
    <p:sldId id="1059" r:id="rId69"/>
    <p:sldId id="1060" r:id="rId70"/>
    <p:sldId id="1118" r:id="rId71"/>
    <p:sldId id="868" r:id="rId72"/>
    <p:sldId id="1082" r:id="rId73"/>
    <p:sldId id="870" r:id="rId74"/>
    <p:sldId id="871" r:id="rId75"/>
    <p:sldId id="1061" r:id="rId76"/>
    <p:sldId id="1062" r:id="rId77"/>
    <p:sldId id="1085" r:id="rId78"/>
    <p:sldId id="1063" r:id="rId79"/>
    <p:sldId id="1144" r:id="rId80"/>
    <p:sldId id="1152" r:id="rId81"/>
    <p:sldId id="873" r:id="rId82"/>
    <p:sldId id="1154" r:id="rId83"/>
    <p:sldId id="1121" r:id="rId84"/>
    <p:sldId id="874" r:id="rId85"/>
    <p:sldId id="967" r:id="rId86"/>
    <p:sldId id="1120" r:id="rId87"/>
    <p:sldId id="1123" r:id="rId88"/>
    <p:sldId id="875" r:id="rId89"/>
    <p:sldId id="1119" r:id="rId90"/>
    <p:sldId id="1122" r:id="rId91"/>
    <p:sldId id="1018" r:id="rId92"/>
    <p:sldId id="921" r:id="rId9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anose="02010609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n ❤" initials="M❤" lastIdx="1" clrIdx="0">
    <p:extLst>
      <p:ext uri="{19B8F6BF-5375-455C-9EA6-DF929625EA0E}">
        <p15:presenceInfo xmlns:p15="http://schemas.microsoft.com/office/powerpoint/2012/main" userId="00018897398d4d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4A8"/>
    <a:srgbClr val="6C4C8F"/>
    <a:srgbClr val="7030A0"/>
    <a:srgbClr val="FF3300"/>
    <a:srgbClr val="FCCCFA"/>
    <a:srgbClr val="FA9EF6"/>
    <a:srgbClr val="76AEDD"/>
    <a:srgbClr val="EBEBEB"/>
    <a:srgbClr val="CCCCF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8"/>
    <p:restoredTop sz="86554" autoAdjust="0"/>
  </p:normalViewPr>
  <p:slideViewPr>
    <p:cSldViewPr snapToObjects="1" showGuides="1">
      <p:cViewPr varScale="1">
        <p:scale>
          <a:sx n="73" d="100"/>
          <a:sy n="73" d="100"/>
        </p:scale>
        <p:origin x="1714" y="62"/>
      </p:cViewPr>
      <p:guideLst>
        <p:guide orient="horz" pos="2160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B2411-DC16-462C-9978-AF5F0BCC8F89}" type="doc">
      <dgm:prSet loTypeId="urn:microsoft.com/office/officeart/2008/layout/HorizontalMultiLevelHierarchy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4ABB9F3-0A4C-4320-8978-27F6643618DF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数据结构</a:t>
          </a:r>
        </a:p>
      </dgm:t>
    </dgm:pt>
    <dgm:pt modelId="{01C08DA1-FEE9-4773-8B0C-E5EF8025317F}" type="parTrans" cxnId="{AC5F77F5-9582-42BD-ACE4-E3483A890931}">
      <dgm:prSet/>
      <dgm:spPr/>
      <dgm:t>
        <a:bodyPr/>
        <a:lstStyle/>
        <a:p>
          <a:endParaRPr lang="zh-CN" altLang="en-US"/>
        </a:p>
      </dgm:t>
    </dgm:pt>
    <dgm:pt modelId="{A4B68712-60F4-4A17-9D91-735F1D6DBDDE}" type="sibTrans" cxnId="{AC5F77F5-9582-42BD-ACE4-E3483A890931}">
      <dgm:prSet/>
      <dgm:spPr/>
      <dgm:t>
        <a:bodyPr/>
        <a:lstStyle/>
        <a:p>
          <a:endParaRPr lang="zh-CN" altLang="en-US"/>
        </a:p>
      </dgm:t>
    </dgm:pt>
    <dgm:pt modelId="{62A2BA7D-8D73-46D2-B136-DC236B0FA708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逻辑结构</a:t>
          </a:r>
        </a:p>
      </dgm:t>
    </dgm:pt>
    <dgm:pt modelId="{322AE856-1454-4EB0-8E7B-1956A64D7956}" type="parTrans" cxnId="{D5B4F5C4-8289-4180-A14D-6E6BCB7A2C2A}">
      <dgm:prSet/>
      <dgm:spPr/>
      <dgm:t>
        <a:bodyPr/>
        <a:lstStyle/>
        <a:p>
          <a:endParaRPr lang="zh-CN" altLang="en-US"/>
        </a:p>
      </dgm:t>
    </dgm:pt>
    <dgm:pt modelId="{FD20E2D8-245C-41E1-ADB8-F57985263646}" type="sibTrans" cxnId="{D5B4F5C4-8289-4180-A14D-6E6BCB7A2C2A}">
      <dgm:prSet/>
      <dgm:spPr/>
      <dgm:t>
        <a:bodyPr/>
        <a:lstStyle/>
        <a:p>
          <a:endParaRPr lang="zh-CN" altLang="en-US"/>
        </a:p>
      </dgm:t>
    </dgm:pt>
    <dgm:pt modelId="{9F70255F-1144-4F29-843D-01180F586314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线性结构（线性表、栈、队、串、数组）</a:t>
          </a:r>
        </a:p>
      </dgm:t>
    </dgm:pt>
    <dgm:pt modelId="{45A05C54-EC53-4281-B2F4-C80D41EFE07C}" type="parTrans" cxnId="{40C07515-0F69-457F-A4F1-41492883AD57}">
      <dgm:prSet/>
      <dgm:spPr/>
      <dgm:t>
        <a:bodyPr/>
        <a:lstStyle/>
        <a:p>
          <a:endParaRPr lang="zh-CN" altLang="en-US"/>
        </a:p>
      </dgm:t>
    </dgm:pt>
    <dgm:pt modelId="{95FCA461-EF95-4B27-9EB4-52F68A9E18B9}" type="sibTrans" cxnId="{40C07515-0F69-457F-A4F1-41492883AD57}">
      <dgm:prSet/>
      <dgm:spPr/>
      <dgm:t>
        <a:bodyPr/>
        <a:lstStyle/>
        <a:p>
          <a:endParaRPr lang="zh-CN" altLang="en-US"/>
        </a:p>
      </dgm:t>
    </dgm:pt>
    <dgm:pt modelId="{A9C91238-9E54-42D7-9BB7-AF4E30A08069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非线性结构</a:t>
          </a:r>
        </a:p>
      </dgm:t>
    </dgm:pt>
    <dgm:pt modelId="{33DE039D-9933-463A-9860-574540D8AD0B}" type="parTrans" cxnId="{F55D3BA9-EF1C-4BF7-927E-A8F54F923458}">
      <dgm:prSet/>
      <dgm:spPr/>
      <dgm:t>
        <a:bodyPr/>
        <a:lstStyle/>
        <a:p>
          <a:endParaRPr lang="zh-CN" altLang="en-US"/>
        </a:p>
      </dgm:t>
    </dgm:pt>
    <dgm:pt modelId="{AFDB399E-5A55-40CA-8604-F179D5729E7A}" type="sibTrans" cxnId="{F55D3BA9-EF1C-4BF7-927E-A8F54F923458}">
      <dgm:prSet/>
      <dgm:spPr/>
      <dgm:t>
        <a:bodyPr/>
        <a:lstStyle/>
        <a:p>
          <a:endParaRPr lang="zh-CN" altLang="en-US"/>
        </a:p>
      </dgm:t>
    </dgm:pt>
    <dgm:pt modelId="{F07FD081-7676-420C-9189-03B4DE6D5DCE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物理（存储结构）</a:t>
          </a:r>
        </a:p>
      </dgm:t>
    </dgm:pt>
    <dgm:pt modelId="{89DC8932-717E-47A0-934A-E60AD133CB73}" type="parTrans" cxnId="{296E1FA2-4A46-43FE-B219-B644963BCFBC}">
      <dgm:prSet/>
      <dgm:spPr/>
      <dgm:t>
        <a:bodyPr/>
        <a:lstStyle/>
        <a:p>
          <a:endParaRPr lang="zh-CN" altLang="en-US"/>
        </a:p>
      </dgm:t>
    </dgm:pt>
    <dgm:pt modelId="{6435B591-DB6B-4091-8ACE-C954DF441291}" type="sibTrans" cxnId="{296E1FA2-4A46-43FE-B219-B644963BCFBC}">
      <dgm:prSet/>
      <dgm:spPr/>
      <dgm:t>
        <a:bodyPr/>
        <a:lstStyle/>
        <a:p>
          <a:endParaRPr lang="zh-CN" altLang="en-US"/>
        </a:p>
      </dgm:t>
    </dgm:pt>
    <dgm:pt modelId="{0BCA741C-3E4D-467A-8AC8-A3AA66A637AE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顺序结构</a:t>
          </a:r>
        </a:p>
      </dgm:t>
    </dgm:pt>
    <dgm:pt modelId="{E0E6FC69-0F7C-4A1D-9183-905A330339FC}" type="parTrans" cxnId="{9A006125-848A-4B59-8C89-9EBD74EC432C}">
      <dgm:prSet/>
      <dgm:spPr/>
      <dgm:t>
        <a:bodyPr/>
        <a:lstStyle/>
        <a:p>
          <a:endParaRPr lang="zh-CN" altLang="en-US"/>
        </a:p>
      </dgm:t>
    </dgm:pt>
    <dgm:pt modelId="{071CECA6-B2F3-4C3A-A741-FB5F89F1BF2E}" type="sibTrans" cxnId="{9A006125-848A-4B59-8C89-9EBD74EC432C}">
      <dgm:prSet/>
      <dgm:spPr/>
      <dgm:t>
        <a:bodyPr/>
        <a:lstStyle/>
        <a:p>
          <a:endParaRPr lang="zh-CN" altLang="en-US"/>
        </a:p>
      </dgm:t>
    </dgm:pt>
    <dgm:pt modelId="{0A1C0214-6986-445B-974F-C041BA440A6D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数据运算</a:t>
          </a:r>
        </a:p>
      </dgm:t>
    </dgm:pt>
    <dgm:pt modelId="{72BDCEB5-E6AE-4365-815F-A51C5742A8A8}" type="parTrans" cxnId="{AE33949D-BF3F-4665-9D99-7DAF22D4CC37}">
      <dgm:prSet/>
      <dgm:spPr/>
      <dgm:t>
        <a:bodyPr/>
        <a:lstStyle/>
        <a:p>
          <a:endParaRPr lang="zh-CN" altLang="en-US"/>
        </a:p>
      </dgm:t>
    </dgm:pt>
    <dgm:pt modelId="{E6F456E1-1933-4257-A113-FFE85CEC0672}" type="sibTrans" cxnId="{AE33949D-BF3F-4665-9D99-7DAF22D4CC37}">
      <dgm:prSet/>
      <dgm:spPr/>
      <dgm:t>
        <a:bodyPr/>
        <a:lstStyle/>
        <a:p>
          <a:endParaRPr lang="zh-CN" altLang="en-US"/>
        </a:p>
      </dgm:t>
    </dgm:pt>
    <dgm:pt modelId="{947A5A78-3570-43EA-AA72-DAC2D211AE96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插入运算</a:t>
          </a:r>
        </a:p>
      </dgm:t>
    </dgm:pt>
    <dgm:pt modelId="{010BCBD2-FC60-4715-8051-86E36A5D1451}" type="parTrans" cxnId="{17E07136-E228-4AF5-B33A-7149A12F452B}">
      <dgm:prSet/>
      <dgm:spPr/>
      <dgm:t>
        <a:bodyPr/>
        <a:lstStyle/>
        <a:p>
          <a:endParaRPr lang="zh-CN" altLang="en-US"/>
        </a:p>
      </dgm:t>
    </dgm:pt>
    <dgm:pt modelId="{06E578C1-E816-4160-86AC-62751CBB6E04}" type="sibTrans" cxnId="{17E07136-E228-4AF5-B33A-7149A12F452B}">
      <dgm:prSet/>
      <dgm:spPr/>
      <dgm:t>
        <a:bodyPr/>
        <a:lstStyle/>
        <a:p>
          <a:endParaRPr lang="zh-CN" altLang="en-US"/>
        </a:p>
      </dgm:t>
    </dgm:pt>
    <dgm:pt modelId="{95DBCDB5-E3A4-4E67-A92F-CE5F7DE4B5C9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删除运算</a:t>
          </a:r>
        </a:p>
      </dgm:t>
    </dgm:pt>
    <dgm:pt modelId="{CAADDDF4-22B9-4AB9-B14A-73D6A4190C29}" type="parTrans" cxnId="{A6E20741-A655-4F16-BFAA-9D6557BB2986}">
      <dgm:prSet/>
      <dgm:spPr/>
      <dgm:t>
        <a:bodyPr/>
        <a:lstStyle/>
        <a:p>
          <a:endParaRPr lang="zh-CN" altLang="en-US"/>
        </a:p>
      </dgm:t>
    </dgm:pt>
    <dgm:pt modelId="{BBB1C1F9-E2BE-4E34-AC3A-E75CC598C77A}" type="sibTrans" cxnId="{A6E20741-A655-4F16-BFAA-9D6557BB2986}">
      <dgm:prSet/>
      <dgm:spPr/>
      <dgm:t>
        <a:bodyPr/>
        <a:lstStyle/>
        <a:p>
          <a:endParaRPr lang="zh-CN" altLang="en-US"/>
        </a:p>
      </dgm:t>
    </dgm:pt>
    <dgm:pt modelId="{C1C726F4-AEB5-4009-9843-9E4515BCBF71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修改运算</a:t>
          </a:r>
        </a:p>
      </dgm:t>
    </dgm:pt>
    <dgm:pt modelId="{CFA8C15B-5792-4413-9850-8AC322B9698D}" type="parTrans" cxnId="{9287EC5C-4B2C-408B-8BF6-4C534DEBB794}">
      <dgm:prSet/>
      <dgm:spPr/>
      <dgm:t>
        <a:bodyPr/>
        <a:lstStyle/>
        <a:p>
          <a:endParaRPr lang="zh-CN" altLang="en-US"/>
        </a:p>
      </dgm:t>
    </dgm:pt>
    <dgm:pt modelId="{676602C0-0CD2-4A1C-909A-3C9E911C216A}" type="sibTrans" cxnId="{9287EC5C-4B2C-408B-8BF6-4C534DEBB794}">
      <dgm:prSet/>
      <dgm:spPr/>
      <dgm:t>
        <a:bodyPr/>
        <a:lstStyle/>
        <a:p>
          <a:endParaRPr lang="zh-CN" altLang="en-US"/>
        </a:p>
      </dgm:t>
    </dgm:pt>
    <dgm:pt modelId="{D3BB87B3-22F9-436F-8A56-1C6AB20AFD61}">
      <dgm:prSet phldrT="[文本]"/>
      <dgm:spPr>
        <a:solidFill>
          <a:srgbClr val="FF3300"/>
        </a:solidFill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查找运算</a:t>
          </a:r>
        </a:p>
      </dgm:t>
    </dgm:pt>
    <dgm:pt modelId="{BD3704C6-1205-414D-B1DF-AED863789C79}" type="parTrans" cxnId="{73E92908-ED11-4216-B3EB-229A4FC53D06}">
      <dgm:prSet/>
      <dgm:spPr/>
      <dgm:t>
        <a:bodyPr/>
        <a:lstStyle/>
        <a:p>
          <a:endParaRPr lang="zh-CN" altLang="en-US"/>
        </a:p>
      </dgm:t>
    </dgm:pt>
    <dgm:pt modelId="{D49D89F6-1C1A-4B27-ACA1-CE5069C412CC}" type="sibTrans" cxnId="{73E92908-ED11-4216-B3EB-229A4FC53D06}">
      <dgm:prSet/>
      <dgm:spPr/>
      <dgm:t>
        <a:bodyPr/>
        <a:lstStyle/>
        <a:p>
          <a:endParaRPr lang="zh-CN" altLang="en-US"/>
        </a:p>
      </dgm:t>
    </dgm:pt>
    <dgm:pt modelId="{BFC78336-DCF1-485D-99A1-CC216F34237C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排序运算</a:t>
          </a:r>
        </a:p>
      </dgm:t>
    </dgm:pt>
    <dgm:pt modelId="{26D4C600-7029-477E-81DD-6BF7C63ED123}" type="parTrans" cxnId="{70917B87-7E58-450D-9AAA-D86B7ADD7494}">
      <dgm:prSet/>
      <dgm:spPr/>
      <dgm:t>
        <a:bodyPr/>
        <a:lstStyle/>
        <a:p>
          <a:endParaRPr lang="zh-CN" altLang="en-US"/>
        </a:p>
      </dgm:t>
    </dgm:pt>
    <dgm:pt modelId="{FF19E1F4-FBAA-45C8-8CAE-CCBE8F5C0F2A}" type="sibTrans" cxnId="{70917B87-7E58-450D-9AAA-D86B7ADD7494}">
      <dgm:prSet/>
      <dgm:spPr/>
      <dgm:t>
        <a:bodyPr/>
        <a:lstStyle/>
        <a:p>
          <a:endParaRPr lang="zh-CN" altLang="en-US"/>
        </a:p>
      </dgm:t>
    </dgm:pt>
    <dgm:pt modelId="{3452061E-13E2-4C73-B349-3157FA323C6E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链式结构</a:t>
          </a:r>
        </a:p>
      </dgm:t>
    </dgm:pt>
    <dgm:pt modelId="{FA0F6768-6ADD-4998-8126-5156401B56C5}" type="parTrans" cxnId="{A7E40DCD-E4F8-495B-B78B-5B80CC994453}">
      <dgm:prSet/>
      <dgm:spPr/>
      <dgm:t>
        <a:bodyPr/>
        <a:lstStyle/>
        <a:p>
          <a:endParaRPr lang="zh-CN" altLang="en-US"/>
        </a:p>
      </dgm:t>
    </dgm:pt>
    <dgm:pt modelId="{1DB61ECA-5877-4B4A-BBAF-AB85EEE5C820}" type="sibTrans" cxnId="{A7E40DCD-E4F8-495B-B78B-5B80CC994453}">
      <dgm:prSet/>
      <dgm:spPr/>
      <dgm:t>
        <a:bodyPr/>
        <a:lstStyle/>
        <a:p>
          <a:endParaRPr lang="zh-CN" altLang="en-US"/>
        </a:p>
      </dgm:t>
    </dgm:pt>
    <dgm:pt modelId="{3AF04ED5-E5AD-4777-8ACC-EFCF492EC822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树结构</a:t>
          </a:r>
        </a:p>
      </dgm:t>
    </dgm:pt>
    <dgm:pt modelId="{F2CF2EA7-0A59-4E9F-9E7B-1C3472EFBE30}" type="parTrans" cxnId="{4FD3993C-E1C6-41D6-AC8F-05465D6EAB00}">
      <dgm:prSet/>
      <dgm:spPr/>
      <dgm:t>
        <a:bodyPr/>
        <a:lstStyle/>
        <a:p>
          <a:endParaRPr lang="zh-CN" altLang="en-US"/>
        </a:p>
      </dgm:t>
    </dgm:pt>
    <dgm:pt modelId="{1996C344-5E33-48C0-A17B-14D827431330}" type="sibTrans" cxnId="{4FD3993C-E1C6-41D6-AC8F-05465D6EAB00}">
      <dgm:prSet/>
      <dgm:spPr/>
      <dgm:t>
        <a:bodyPr/>
        <a:lstStyle/>
        <a:p>
          <a:endParaRPr lang="zh-CN" altLang="en-US"/>
        </a:p>
      </dgm:t>
    </dgm:pt>
    <dgm:pt modelId="{40253CA6-B570-4847-A2BC-722A0D26E6C8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图结构</a:t>
          </a:r>
        </a:p>
      </dgm:t>
    </dgm:pt>
    <dgm:pt modelId="{D57216AA-580C-40F0-8F61-7730FD1080D2}" type="parTrans" cxnId="{59018CCE-3725-4E2C-943A-CB99775F9C8E}">
      <dgm:prSet/>
      <dgm:spPr/>
      <dgm:t>
        <a:bodyPr/>
        <a:lstStyle/>
        <a:p>
          <a:endParaRPr lang="zh-CN" altLang="en-US"/>
        </a:p>
      </dgm:t>
    </dgm:pt>
    <dgm:pt modelId="{CC32A772-B908-4FCC-8634-BE4F5FCEA3EF}" type="sibTrans" cxnId="{59018CCE-3725-4E2C-943A-CB99775F9C8E}">
      <dgm:prSet/>
      <dgm:spPr/>
      <dgm:t>
        <a:bodyPr/>
        <a:lstStyle/>
        <a:p>
          <a:endParaRPr lang="zh-CN" altLang="en-US"/>
        </a:p>
      </dgm:t>
    </dgm:pt>
    <dgm:pt modelId="{EBB9B033-CD08-4943-B447-4E08F84400B0}" type="pres">
      <dgm:prSet presAssocID="{A96B2411-DC16-462C-9978-AF5F0BCC8F8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92AAAD-A825-4B10-9758-883271F9D088}" type="pres">
      <dgm:prSet presAssocID="{24ABB9F3-0A4C-4320-8978-27F6643618DF}" presName="root1" presStyleCnt="0"/>
      <dgm:spPr/>
    </dgm:pt>
    <dgm:pt modelId="{289364D4-62C3-4470-8C7F-B490175B1EE6}" type="pres">
      <dgm:prSet presAssocID="{24ABB9F3-0A4C-4320-8978-27F6643618DF}" presName="LevelOneTextNode" presStyleLbl="node0" presStyleIdx="0" presStyleCnt="1">
        <dgm:presLayoutVars>
          <dgm:chPref val="3"/>
        </dgm:presLayoutVars>
      </dgm:prSet>
      <dgm:spPr/>
    </dgm:pt>
    <dgm:pt modelId="{AB687326-620A-4BEA-A12E-3614CCC95DC6}" type="pres">
      <dgm:prSet presAssocID="{24ABB9F3-0A4C-4320-8978-27F6643618DF}" presName="level2hierChild" presStyleCnt="0"/>
      <dgm:spPr/>
    </dgm:pt>
    <dgm:pt modelId="{0BBCAC59-83FF-4F39-9477-11267436B0BC}" type="pres">
      <dgm:prSet presAssocID="{322AE856-1454-4EB0-8E7B-1956A64D7956}" presName="conn2-1" presStyleLbl="parChTrans1D2" presStyleIdx="0" presStyleCnt="3"/>
      <dgm:spPr/>
    </dgm:pt>
    <dgm:pt modelId="{4FB9D346-12E8-4565-A57F-1E70A54AB37A}" type="pres">
      <dgm:prSet presAssocID="{322AE856-1454-4EB0-8E7B-1956A64D7956}" presName="connTx" presStyleLbl="parChTrans1D2" presStyleIdx="0" presStyleCnt="3"/>
      <dgm:spPr/>
    </dgm:pt>
    <dgm:pt modelId="{9BB060E6-CACC-4D6C-8182-F0667B0EB18F}" type="pres">
      <dgm:prSet presAssocID="{62A2BA7D-8D73-46D2-B136-DC236B0FA708}" presName="root2" presStyleCnt="0"/>
      <dgm:spPr/>
    </dgm:pt>
    <dgm:pt modelId="{16ECAC38-518A-47EE-8BD4-9FD0840D4B82}" type="pres">
      <dgm:prSet presAssocID="{62A2BA7D-8D73-46D2-B136-DC236B0FA708}" presName="LevelTwoTextNode" presStyleLbl="node2" presStyleIdx="0" presStyleCnt="3">
        <dgm:presLayoutVars>
          <dgm:chPref val="3"/>
        </dgm:presLayoutVars>
      </dgm:prSet>
      <dgm:spPr/>
    </dgm:pt>
    <dgm:pt modelId="{F10A83BA-18F8-4CD4-8FFA-EA8A7998F352}" type="pres">
      <dgm:prSet presAssocID="{62A2BA7D-8D73-46D2-B136-DC236B0FA708}" presName="level3hierChild" presStyleCnt="0"/>
      <dgm:spPr/>
    </dgm:pt>
    <dgm:pt modelId="{D6AC20A8-F52C-41E7-A11F-5A4B1B60A714}" type="pres">
      <dgm:prSet presAssocID="{45A05C54-EC53-4281-B2F4-C80D41EFE07C}" presName="conn2-1" presStyleLbl="parChTrans1D3" presStyleIdx="0" presStyleCnt="9"/>
      <dgm:spPr/>
    </dgm:pt>
    <dgm:pt modelId="{A6D64D25-24C5-4595-AB80-243F592B6452}" type="pres">
      <dgm:prSet presAssocID="{45A05C54-EC53-4281-B2F4-C80D41EFE07C}" presName="connTx" presStyleLbl="parChTrans1D3" presStyleIdx="0" presStyleCnt="9"/>
      <dgm:spPr/>
    </dgm:pt>
    <dgm:pt modelId="{6211BB73-91AE-4A15-A420-7A4E9ECA8E25}" type="pres">
      <dgm:prSet presAssocID="{9F70255F-1144-4F29-843D-01180F586314}" presName="root2" presStyleCnt="0"/>
      <dgm:spPr/>
    </dgm:pt>
    <dgm:pt modelId="{CA2411B4-EC87-4940-826C-689EAF2ADD5C}" type="pres">
      <dgm:prSet presAssocID="{9F70255F-1144-4F29-843D-01180F586314}" presName="LevelTwoTextNode" presStyleLbl="node3" presStyleIdx="0" presStyleCnt="9" custScaleX="300581">
        <dgm:presLayoutVars>
          <dgm:chPref val="3"/>
        </dgm:presLayoutVars>
      </dgm:prSet>
      <dgm:spPr/>
    </dgm:pt>
    <dgm:pt modelId="{63805E67-E20B-4BA7-AD7A-374F73298136}" type="pres">
      <dgm:prSet presAssocID="{9F70255F-1144-4F29-843D-01180F586314}" presName="level3hierChild" presStyleCnt="0"/>
      <dgm:spPr/>
    </dgm:pt>
    <dgm:pt modelId="{11163C56-239A-4C48-B1C2-C82990B2F389}" type="pres">
      <dgm:prSet presAssocID="{33DE039D-9933-463A-9860-574540D8AD0B}" presName="conn2-1" presStyleLbl="parChTrans1D3" presStyleIdx="1" presStyleCnt="9"/>
      <dgm:spPr/>
    </dgm:pt>
    <dgm:pt modelId="{F2FB7FDD-C506-4276-87AC-E4FC2DDB5C5C}" type="pres">
      <dgm:prSet presAssocID="{33DE039D-9933-463A-9860-574540D8AD0B}" presName="connTx" presStyleLbl="parChTrans1D3" presStyleIdx="1" presStyleCnt="9"/>
      <dgm:spPr/>
    </dgm:pt>
    <dgm:pt modelId="{F457594A-1A0C-4620-83FB-6F0840E10DC5}" type="pres">
      <dgm:prSet presAssocID="{A9C91238-9E54-42D7-9BB7-AF4E30A08069}" presName="root2" presStyleCnt="0"/>
      <dgm:spPr/>
    </dgm:pt>
    <dgm:pt modelId="{0848E00F-8704-4377-B25A-DAD92674F808}" type="pres">
      <dgm:prSet presAssocID="{A9C91238-9E54-42D7-9BB7-AF4E30A08069}" presName="LevelTwoTextNode" presStyleLbl="node3" presStyleIdx="1" presStyleCnt="9">
        <dgm:presLayoutVars>
          <dgm:chPref val="3"/>
        </dgm:presLayoutVars>
      </dgm:prSet>
      <dgm:spPr/>
    </dgm:pt>
    <dgm:pt modelId="{18B9ACD7-2A61-4D16-BE3B-25C65660251C}" type="pres">
      <dgm:prSet presAssocID="{A9C91238-9E54-42D7-9BB7-AF4E30A08069}" presName="level3hierChild" presStyleCnt="0"/>
      <dgm:spPr/>
    </dgm:pt>
    <dgm:pt modelId="{69AA4998-02A8-4314-8274-A97EFEE58F69}" type="pres">
      <dgm:prSet presAssocID="{F2CF2EA7-0A59-4E9F-9E7B-1C3472EFBE30}" presName="conn2-1" presStyleLbl="parChTrans1D4" presStyleIdx="0" presStyleCnt="2"/>
      <dgm:spPr/>
    </dgm:pt>
    <dgm:pt modelId="{301822AC-A6EE-4545-8AD2-F56DBBD97D9A}" type="pres">
      <dgm:prSet presAssocID="{F2CF2EA7-0A59-4E9F-9E7B-1C3472EFBE30}" presName="connTx" presStyleLbl="parChTrans1D4" presStyleIdx="0" presStyleCnt="2"/>
      <dgm:spPr/>
    </dgm:pt>
    <dgm:pt modelId="{D1F1356F-B9D5-4F6A-AF40-316158F4A0D9}" type="pres">
      <dgm:prSet presAssocID="{3AF04ED5-E5AD-4777-8ACC-EFCF492EC822}" presName="root2" presStyleCnt="0"/>
      <dgm:spPr/>
    </dgm:pt>
    <dgm:pt modelId="{27C1DD5A-4DE1-4D34-BF99-B55763485F5F}" type="pres">
      <dgm:prSet presAssocID="{3AF04ED5-E5AD-4777-8ACC-EFCF492EC822}" presName="LevelTwoTextNode" presStyleLbl="node4" presStyleIdx="0" presStyleCnt="2">
        <dgm:presLayoutVars>
          <dgm:chPref val="3"/>
        </dgm:presLayoutVars>
      </dgm:prSet>
      <dgm:spPr/>
    </dgm:pt>
    <dgm:pt modelId="{7B628AA7-26CF-4A40-8C41-E93C5359937D}" type="pres">
      <dgm:prSet presAssocID="{3AF04ED5-E5AD-4777-8ACC-EFCF492EC822}" presName="level3hierChild" presStyleCnt="0"/>
      <dgm:spPr/>
    </dgm:pt>
    <dgm:pt modelId="{A0B08AE4-A3EB-4176-8117-5034F0469192}" type="pres">
      <dgm:prSet presAssocID="{D57216AA-580C-40F0-8F61-7730FD1080D2}" presName="conn2-1" presStyleLbl="parChTrans1D4" presStyleIdx="1" presStyleCnt="2"/>
      <dgm:spPr/>
    </dgm:pt>
    <dgm:pt modelId="{FCCC415B-ED9E-4CEF-8C12-62727E57DA9C}" type="pres">
      <dgm:prSet presAssocID="{D57216AA-580C-40F0-8F61-7730FD1080D2}" presName="connTx" presStyleLbl="parChTrans1D4" presStyleIdx="1" presStyleCnt="2"/>
      <dgm:spPr/>
    </dgm:pt>
    <dgm:pt modelId="{4483668A-7693-4533-8452-E7440134718B}" type="pres">
      <dgm:prSet presAssocID="{40253CA6-B570-4847-A2BC-722A0D26E6C8}" presName="root2" presStyleCnt="0"/>
      <dgm:spPr/>
    </dgm:pt>
    <dgm:pt modelId="{AC3483A0-DE79-4A15-92B8-B4F1A7EC42C8}" type="pres">
      <dgm:prSet presAssocID="{40253CA6-B570-4847-A2BC-722A0D26E6C8}" presName="LevelTwoTextNode" presStyleLbl="node4" presStyleIdx="1" presStyleCnt="2">
        <dgm:presLayoutVars>
          <dgm:chPref val="3"/>
        </dgm:presLayoutVars>
      </dgm:prSet>
      <dgm:spPr/>
    </dgm:pt>
    <dgm:pt modelId="{CF32361E-299F-413A-8690-D458709D9C99}" type="pres">
      <dgm:prSet presAssocID="{40253CA6-B570-4847-A2BC-722A0D26E6C8}" presName="level3hierChild" presStyleCnt="0"/>
      <dgm:spPr/>
    </dgm:pt>
    <dgm:pt modelId="{07DFF6C3-18DC-4F08-A374-1DB056B939F6}" type="pres">
      <dgm:prSet presAssocID="{89DC8932-717E-47A0-934A-E60AD133CB73}" presName="conn2-1" presStyleLbl="parChTrans1D2" presStyleIdx="1" presStyleCnt="3"/>
      <dgm:spPr/>
    </dgm:pt>
    <dgm:pt modelId="{40DA70A5-E0F2-4C19-993B-0A0424BD0B58}" type="pres">
      <dgm:prSet presAssocID="{89DC8932-717E-47A0-934A-E60AD133CB73}" presName="connTx" presStyleLbl="parChTrans1D2" presStyleIdx="1" presStyleCnt="3"/>
      <dgm:spPr/>
    </dgm:pt>
    <dgm:pt modelId="{EC219274-1169-4F21-90EA-835A2CF6062C}" type="pres">
      <dgm:prSet presAssocID="{F07FD081-7676-420C-9189-03B4DE6D5DCE}" presName="root2" presStyleCnt="0"/>
      <dgm:spPr/>
    </dgm:pt>
    <dgm:pt modelId="{10DC5356-5669-4EEB-80DA-45642DEE7761}" type="pres">
      <dgm:prSet presAssocID="{F07FD081-7676-420C-9189-03B4DE6D5DCE}" presName="LevelTwoTextNode" presStyleLbl="node2" presStyleIdx="1" presStyleCnt="3" custScaleX="216482" custLinFactNeighborX="285" custLinFactNeighborY="16557">
        <dgm:presLayoutVars>
          <dgm:chPref val="3"/>
        </dgm:presLayoutVars>
      </dgm:prSet>
      <dgm:spPr/>
    </dgm:pt>
    <dgm:pt modelId="{96D25839-24B3-4F14-82F3-6368B67A16E9}" type="pres">
      <dgm:prSet presAssocID="{F07FD081-7676-420C-9189-03B4DE6D5DCE}" presName="level3hierChild" presStyleCnt="0"/>
      <dgm:spPr/>
    </dgm:pt>
    <dgm:pt modelId="{52A35EE1-0E39-47B0-AE12-EB8FFA76665A}" type="pres">
      <dgm:prSet presAssocID="{E0E6FC69-0F7C-4A1D-9183-905A330339FC}" presName="conn2-1" presStyleLbl="parChTrans1D3" presStyleIdx="2" presStyleCnt="9"/>
      <dgm:spPr/>
    </dgm:pt>
    <dgm:pt modelId="{E0B4A03F-785C-47E8-BEFF-2F1F52773277}" type="pres">
      <dgm:prSet presAssocID="{E0E6FC69-0F7C-4A1D-9183-905A330339FC}" presName="connTx" presStyleLbl="parChTrans1D3" presStyleIdx="2" presStyleCnt="9"/>
      <dgm:spPr/>
    </dgm:pt>
    <dgm:pt modelId="{79DD4578-5B5B-42C8-9322-0A1456EB85D4}" type="pres">
      <dgm:prSet presAssocID="{0BCA741C-3E4D-467A-8AC8-A3AA66A637AE}" presName="root2" presStyleCnt="0"/>
      <dgm:spPr/>
    </dgm:pt>
    <dgm:pt modelId="{E58AE112-5951-4214-B14C-1E473817C495}" type="pres">
      <dgm:prSet presAssocID="{0BCA741C-3E4D-467A-8AC8-A3AA66A637AE}" presName="LevelTwoTextNode" presStyleLbl="node3" presStyleIdx="2" presStyleCnt="9">
        <dgm:presLayoutVars>
          <dgm:chPref val="3"/>
        </dgm:presLayoutVars>
      </dgm:prSet>
      <dgm:spPr/>
    </dgm:pt>
    <dgm:pt modelId="{BC1271E5-6B44-450B-BE26-564DEC01A0B5}" type="pres">
      <dgm:prSet presAssocID="{0BCA741C-3E4D-467A-8AC8-A3AA66A637AE}" presName="level3hierChild" presStyleCnt="0"/>
      <dgm:spPr/>
    </dgm:pt>
    <dgm:pt modelId="{DA4320B4-8809-490D-ACD4-776D5DDD8293}" type="pres">
      <dgm:prSet presAssocID="{FA0F6768-6ADD-4998-8126-5156401B56C5}" presName="conn2-1" presStyleLbl="parChTrans1D3" presStyleIdx="3" presStyleCnt="9"/>
      <dgm:spPr/>
    </dgm:pt>
    <dgm:pt modelId="{8EB98DCE-7A3C-418C-811E-6069410364A0}" type="pres">
      <dgm:prSet presAssocID="{FA0F6768-6ADD-4998-8126-5156401B56C5}" presName="connTx" presStyleLbl="parChTrans1D3" presStyleIdx="3" presStyleCnt="9"/>
      <dgm:spPr/>
    </dgm:pt>
    <dgm:pt modelId="{325D50E6-5220-4365-BBA5-F0EE8050A3AD}" type="pres">
      <dgm:prSet presAssocID="{3452061E-13E2-4C73-B349-3157FA323C6E}" presName="root2" presStyleCnt="0"/>
      <dgm:spPr/>
    </dgm:pt>
    <dgm:pt modelId="{437AD372-5396-4AAF-A11C-855FAA6DC816}" type="pres">
      <dgm:prSet presAssocID="{3452061E-13E2-4C73-B349-3157FA323C6E}" presName="LevelTwoTextNode" presStyleLbl="node3" presStyleIdx="3" presStyleCnt="9">
        <dgm:presLayoutVars>
          <dgm:chPref val="3"/>
        </dgm:presLayoutVars>
      </dgm:prSet>
      <dgm:spPr/>
    </dgm:pt>
    <dgm:pt modelId="{D36F4B51-D544-4923-88F7-3868E84598EE}" type="pres">
      <dgm:prSet presAssocID="{3452061E-13E2-4C73-B349-3157FA323C6E}" presName="level3hierChild" presStyleCnt="0"/>
      <dgm:spPr/>
    </dgm:pt>
    <dgm:pt modelId="{46CACD35-3C43-4183-BD88-C64874869325}" type="pres">
      <dgm:prSet presAssocID="{72BDCEB5-E6AE-4365-815F-A51C5742A8A8}" presName="conn2-1" presStyleLbl="parChTrans1D2" presStyleIdx="2" presStyleCnt="3"/>
      <dgm:spPr/>
    </dgm:pt>
    <dgm:pt modelId="{1E173077-E60E-4E81-AA74-C71226B0D2D0}" type="pres">
      <dgm:prSet presAssocID="{72BDCEB5-E6AE-4365-815F-A51C5742A8A8}" presName="connTx" presStyleLbl="parChTrans1D2" presStyleIdx="2" presStyleCnt="3"/>
      <dgm:spPr/>
    </dgm:pt>
    <dgm:pt modelId="{A40E54BB-D207-4712-89DF-D8A550BE5484}" type="pres">
      <dgm:prSet presAssocID="{0A1C0214-6986-445B-974F-C041BA440A6D}" presName="root2" presStyleCnt="0"/>
      <dgm:spPr/>
    </dgm:pt>
    <dgm:pt modelId="{75D98B10-7C46-43A8-A348-FA1A95366FD3}" type="pres">
      <dgm:prSet presAssocID="{0A1C0214-6986-445B-974F-C041BA440A6D}" presName="LevelTwoTextNode" presStyleLbl="node2" presStyleIdx="2" presStyleCnt="3">
        <dgm:presLayoutVars>
          <dgm:chPref val="3"/>
        </dgm:presLayoutVars>
      </dgm:prSet>
      <dgm:spPr/>
    </dgm:pt>
    <dgm:pt modelId="{03879F0D-0B54-422F-99CD-9F022EA2CBFE}" type="pres">
      <dgm:prSet presAssocID="{0A1C0214-6986-445B-974F-C041BA440A6D}" presName="level3hierChild" presStyleCnt="0"/>
      <dgm:spPr/>
    </dgm:pt>
    <dgm:pt modelId="{CD44D7E2-BD0D-4DDC-A4D3-34C167473DA1}" type="pres">
      <dgm:prSet presAssocID="{010BCBD2-FC60-4715-8051-86E36A5D1451}" presName="conn2-1" presStyleLbl="parChTrans1D3" presStyleIdx="4" presStyleCnt="9"/>
      <dgm:spPr/>
    </dgm:pt>
    <dgm:pt modelId="{689C2128-4506-405E-9734-2FB10753292D}" type="pres">
      <dgm:prSet presAssocID="{010BCBD2-FC60-4715-8051-86E36A5D1451}" presName="connTx" presStyleLbl="parChTrans1D3" presStyleIdx="4" presStyleCnt="9"/>
      <dgm:spPr/>
    </dgm:pt>
    <dgm:pt modelId="{A1DB6E1C-C973-498F-96B4-7E0DEC8D9616}" type="pres">
      <dgm:prSet presAssocID="{947A5A78-3570-43EA-AA72-DAC2D211AE96}" presName="root2" presStyleCnt="0"/>
      <dgm:spPr/>
    </dgm:pt>
    <dgm:pt modelId="{323B10B6-089B-46BF-B6F0-7A307630A7CC}" type="pres">
      <dgm:prSet presAssocID="{947A5A78-3570-43EA-AA72-DAC2D211AE96}" presName="LevelTwoTextNode" presStyleLbl="node3" presStyleIdx="4" presStyleCnt="9">
        <dgm:presLayoutVars>
          <dgm:chPref val="3"/>
        </dgm:presLayoutVars>
      </dgm:prSet>
      <dgm:spPr/>
    </dgm:pt>
    <dgm:pt modelId="{DF8F8C95-4269-478E-B792-B4314DB4AD31}" type="pres">
      <dgm:prSet presAssocID="{947A5A78-3570-43EA-AA72-DAC2D211AE96}" presName="level3hierChild" presStyleCnt="0"/>
      <dgm:spPr/>
    </dgm:pt>
    <dgm:pt modelId="{B6EA75C3-BDA9-4698-B87E-2F64C78807DE}" type="pres">
      <dgm:prSet presAssocID="{CAADDDF4-22B9-4AB9-B14A-73D6A4190C29}" presName="conn2-1" presStyleLbl="parChTrans1D3" presStyleIdx="5" presStyleCnt="9"/>
      <dgm:spPr/>
    </dgm:pt>
    <dgm:pt modelId="{441D21E9-9AA6-4EDE-8CE0-54246757344E}" type="pres">
      <dgm:prSet presAssocID="{CAADDDF4-22B9-4AB9-B14A-73D6A4190C29}" presName="connTx" presStyleLbl="parChTrans1D3" presStyleIdx="5" presStyleCnt="9"/>
      <dgm:spPr/>
    </dgm:pt>
    <dgm:pt modelId="{48E83874-7F5A-4482-BB99-1A00BFEFD450}" type="pres">
      <dgm:prSet presAssocID="{95DBCDB5-E3A4-4E67-A92F-CE5F7DE4B5C9}" presName="root2" presStyleCnt="0"/>
      <dgm:spPr/>
    </dgm:pt>
    <dgm:pt modelId="{BBC49AC0-467B-4772-A63F-64647B771549}" type="pres">
      <dgm:prSet presAssocID="{95DBCDB5-E3A4-4E67-A92F-CE5F7DE4B5C9}" presName="LevelTwoTextNode" presStyleLbl="node3" presStyleIdx="5" presStyleCnt="9">
        <dgm:presLayoutVars>
          <dgm:chPref val="3"/>
        </dgm:presLayoutVars>
      </dgm:prSet>
      <dgm:spPr/>
    </dgm:pt>
    <dgm:pt modelId="{867483EA-1063-4CBD-A8EF-D0683D7D5603}" type="pres">
      <dgm:prSet presAssocID="{95DBCDB5-E3A4-4E67-A92F-CE5F7DE4B5C9}" presName="level3hierChild" presStyleCnt="0"/>
      <dgm:spPr/>
    </dgm:pt>
    <dgm:pt modelId="{997CC87B-5037-4CB1-BA79-A2E2C62ED436}" type="pres">
      <dgm:prSet presAssocID="{CFA8C15B-5792-4413-9850-8AC322B9698D}" presName="conn2-1" presStyleLbl="parChTrans1D3" presStyleIdx="6" presStyleCnt="9"/>
      <dgm:spPr/>
    </dgm:pt>
    <dgm:pt modelId="{6C4E92F7-E260-4C0E-BBB8-1F84919A2399}" type="pres">
      <dgm:prSet presAssocID="{CFA8C15B-5792-4413-9850-8AC322B9698D}" presName="connTx" presStyleLbl="parChTrans1D3" presStyleIdx="6" presStyleCnt="9"/>
      <dgm:spPr/>
    </dgm:pt>
    <dgm:pt modelId="{EED1F873-747E-4231-B7F7-BC5D31AAA3F4}" type="pres">
      <dgm:prSet presAssocID="{C1C726F4-AEB5-4009-9843-9E4515BCBF71}" presName="root2" presStyleCnt="0"/>
      <dgm:spPr/>
    </dgm:pt>
    <dgm:pt modelId="{5DD6F8E7-104E-40D3-8159-931158D7758D}" type="pres">
      <dgm:prSet presAssocID="{C1C726F4-AEB5-4009-9843-9E4515BCBF71}" presName="LevelTwoTextNode" presStyleLbl="node3" presStyleIdx="6" presStyleCnt="9">
        <dgm:presLayoutVars>
          <dgm:chPref val="3"/>
        </dgm:presLayoutVars>
      </dgm:prSet>
      <dgm:spPr/>
    </dgm:pt>
    <dgm:pt modelId="{C4E7F7E6-B033-48C4-A2DE-224DB6D74432}" type="pres">
      <dgm:prSet presAssocID="{C1C726F4-AEB5-4009-9843-9E4515BCBF71}" presName="level3hierChild" presStyleCnt="0"/>
      <dgm:spPr/>
    </dgm:pt>
    <dgm:pt modelId="{940E049A-F7DF-4595-939D-66553F85181E}" type="pres">
      <dgm:prSet presAssocID="{BD3704C6-1205-414D-B1DF-AED863789C79}" presName="conn2-1" presStyleLbl="parChTrans1D3" presStyleIdx="7" presStyleCnt="9"/>
      <dgm:spPr/>
    </dgm:pt>
    <dgm:pt modelId="{5B6352D3-1EC8-4287-AB47-C7F43D988A64}" type="pres">
      <dgm:prSet presAssocID="{BD3704C6-1205-414D-B1DF-AED863789C79}" presName="connTx" presStyleLbl="parChTrans1D3" presStyleIdx="7" presStyleCnt="9"/>
      <dgm:spPr/>
    </dgm:pt>
    <dgm:pt modelId="{3F786E89-3D53-4729-AFAA-3346D5515EF1}" type="pres">
      <dgm:prSet presAssocID="{D3BB87B3-22F9-436F-8A56-1C6AB20AFD61}" presName="root2" presStyleCnt="0"/>
      <dgm:spPr/>
    </dgm:pt>
    <dgm:pt modelId="{AA38CFE2-47E6-4A3D-A9CB-3E0E2C8B38EC}" type="pres">
      <dgm:prSet presAssocID="{D3BB87B3-22F9-436F-8A56-1C6AB20AFD61}" presName="LevelTwoTextNode" presStyleLbl="node3" presStyleIdx="7" presStyleCnt="9">
        <dgm:presLayoutVars>
          <dgm:chPref val="3"/>
        </dgm:presLayoutVars>
      </dgm:prSet>
      <dgm:spPr/>
    </dgm:pt>
    <dgm:pt modelId="{9981BB44-5CCE-47DD-9BF5-8FB8046EED1B}" type="pres">
      <dgm:prSet presAssocID="{D3BB87B3-22F9-436F-8A56-1C6AB20AFD61}" presName="level3hierChild" presStyleCnt="0"/>
      <dgm:spPr/>
    </dgm:pt>
    <dgm:pt modelId="{D0B25EBF-EF06-464B-BE67-4FCEDFE94839}" type="pres">
      <dgm:prSet presAssocID="{26D4C600-7029-477E-81DD-6BF7C63ED123}" presName="conn2-1" presStyleLbl="parChTrans1D3" presStyleIdx="8" presStyleCnt="9"/>
      <dgm:spPr/>
    </dgm:pt>
    <dgm:pt modelId="{D2239582-DAB6-47F8-A47A-5B2F17D417CC}" type="pres">
      <dgm:prSet presAssocID="{26D4C600-7029-477E-81DD-6BF7C63ED123}" presName="connTx" presStyleLbl="parChTrans1D3" presStyleIdx="8" presStyleCnt="9"/>
      <dgm:spPr/>
    </dgm:pt>
    <dgm:pt modelId="{CA90F339-1B7F-4795-A860-830AE55FB4C0}" type="pres">
      <dgm:prSet presAssocID="{BFC78336-DCF1-485D-99A1-CC216F34237C}" presName="root2" presStyleCnt="0"/>
      <dgm:spPr/>
    </dgm:pt>
    <dgm:pt modelId="{77A6741B-87B7-4DC4-8875-E859A9D33FDA}" type="pres">
      <dgm:prSet presAssocID="{BFC78336-DCF1-485D-99A1-CC216F34237C}" presName="LevelTwoTextNode" presStyleLbl="node3" presStyleIdx="8" presStyleCnt="9">
        <dgm:presLayoutVars>
          <dgm:chPref val="3"/>
        </dgm:presLayoutVars>
      </dgm:prSet>
      <dgm:spPr/>
    </dgm:pt>
    <dgm:pt modelId="{9A7861CA-76AA-45ED-8665-CE95340C1638}" type="pres">
      <dgm:prSet presAssocID="{BFC78336-DCF1-485D-99A1-CC216F34237C}" presName="level3hierChild" presStyleCnt="0"/>
      <dgm:spPr/>
    </dgm:pt>
  </dgm:ptLst>
  <dgm:cxnLst>
    <dgm:cxn modelId="{D2A55B05-302C-44EA-988A-0223E8AB69A1}" type="presOf" srcId="{C1C726F4-AEB5-4009-9843-9E4515BCBF71}" destId="{5DD6F8E7-104E-40D3-8159-931158D7758D}" srcOrd="0" destOrd="0" presId="urn:microsoft.com/office/officeart/2008/layout/HorizontalMultiLevelHierarchy#1"/>
    <dgm:cxn modelId="{73E92908-ED11-4216-B3EB-229A4FC53D06}" srcId="{0A1C0214-6986-445B-974F-C041BA440A6D}" destId="{D3BB87B3-22F9-436F-8A56-1C6AB20AFD61}" srcOrd="3" destOrd="0" parTransId="{BD3704C6-1205-414D-B1DF-AED863789C79}" sibTransId="{D49D89F6-1C1A-4B27-ACA1-CE5069C412CC}"/>
    <dgm:cxn modelId="{C8E6D60C-ED24-4D93-9EC1-1D5694B97BC8}" type="presOf" srcId="{947A5A78-3570-43EA-AA72-DAC2D211AE96}" destId="{323B10B6-089B-46BF-B6F0-7A307630A7CC}" srcOrd="0" destOrd="0" presId="urn:microsoft.com/office/officeart/2008/layout/HorizontalMultiLevelHierarchy#1"/>
    <dgm:cxn modelId="{F25E7011-9BEB-427D-B593-544015F3CE32}" type="presOf" srcId="{95DBCDB5-E3A4-4E67-A92F-CE5F7DE4B5C9}" destId="{BBC49AC0-467B-4772-A63F-64647B771549}" srcOrd="0" destOrd="0" presId="urn:microsoft.com/office/officeart/2008/layout/HorizontalMultiLevelHierarchy#1"/>
    <dgm:cxn modelId="{634EEE12-10B8-4715-AB7B-EB6240DA603C}" type="presOf" srcId="{322AE856-1454-4EB0-8E7B-1956A64D7956}" destId="{4FB9D346-12E8-4565-A57F-1E70A54AB37A}" srcOrd="1" destOrd="0" presId="urn:microsoft.com/office/officeart/2008/layout/HorizontalMultiLevelHierarchy#1"/>
    <dgm:cxn modelId="{40C07515-0F69-457F-A4F1-41492883AD57}" srcId="{62A2BA7D-8D73-46D2-B136-DC236B0FA708}" destId="{9F70255F-1144-4F29-843D-01180F586314}" srcOrd="0" destOrd="0" parTransId="{45A05C54-EC53-4281-B2F4-C80D41EFE07C}" sibTransId="{95FCA461-EF95-4B27-9EB4-52F68A9E18B9}"/>
    <dgm:cxn modelId="{9C492121-BEDD-4235-BFAB-2B939588BA39}" type="presOf" srcId="{45A05C54-EC53-4281-B2F4-C80D41EFE07C}" destId="{D6AC20A8-F52C-41E7-A11F-5A4B1B60A714}" srcOrd="0" destOrd="0" presId="urn:microsoft.com/office/officeart/2008/layout/HorizontalMultiLevelHierarchy#1"/>
    <dgm:cxn modelId="{9A006125-848A-4B59-8C89-9EBD74EC432C}" srcId="{F07FD081-7676-420C-9189-03B4DE6D5DCE}" destId="{0BCA741C-3E4D-467A-8AC8-A3AA66A637AE}" srcOrd="0" destOrd="0" parTransId="{E0E6FC69-0F7C-4A1D-9183-905A330339FC}" sibTransId="{071CECA6-B2F3-4C3A-A741-FB5F89F1BF2E}"/>
    <dgm:cxn modelId="{FF618C28-48E4-4DF2-AD31-29E9AA74FFD7}" type="presOf" srcId="{CAADDDF4-22B9-4AB9-B14A-73D6A4190C29}" destId="{441D21E9-9AA6-4EDE-8CE0-54246757344E}" srcOrd="1" destOrd="0" presId="urn:microsoft.com/office/officeart/2008/layout/HorizontalMultiLevelHierarchy#1"/>
    <dgm:cxn modelId="{43341E29-7804-446C-A8A0-EE614A413E27}" type="presOf" srcId="{26D4C600-7029-477E-81DD-6BF7C63ED123}" destId="{D0B25EBF-EF06-464B-BE67-4FCEDFE94839}" srcOrd="0" destOrd="0" presId="urn:microsoft.com/office/officeart/2008/layout/HorizontalMultiLevelHierarchy#1"/>
    <dgm:cxn modelId="{17E07136-E228-4AF5-B33A-7149A12F452B}" srcId="{0A1C0214-6986-445B-974F-C041BA440A6D}" destId="{947A5A78-3570-43EA-AA72-DAC2D211AE96}" srcOrd="0" destOrd="0" parTransId="{010BCBD2-FC60-4715-8051-86E36A5D1451}" sibTransId="{06E578C1-E816-4160-86AC-62751CBB6E04}"/>
    <dgm:cxn modelId="{E12DF939-1B90-4547-ABF0-796E0B15561A}" type="presOf" srcId="{9F70255F-1144-4F29-843D-01180F586314}" destId="{CA2411B4-EC87-4940-826C-689EAF2ADD5C}" srcOrd="0" destOrd="0" presId="urn:microsoft.com/office/officeart/2008/layout/HorizontalMultiLevelHierarchy#1"/>
    <dgm:cxn modelId="{4A95413C-9B2D-4984-970E-C8FD93616A78}" type="presOf" srcId="{F2CF2EA7-0A59-4E9F-9E7B-1C3472EFBE30}" destId="{69AA4998-02A8-4314-8274-A97EFEE58F69}" srcOrd="0" destOrd="0" presId="urn:microsoft.com/office/officeart/2008/layout/HorizontalMultiLevelHierarchy#1"/>
    <dgm:cxn modelId="{4FD3993C-E1C6-41D6-AC8F-05465D6EAB00}" srcId="{A9C91238-9E54-42D7-9BB7-AF4E30A08069}" destId="{3AF04ED5-E5AD-4777-8ACC-EFCF492EC822}" srcOrd="0" destOrd="0" parTransId="{F2CF2EA7-0A59-4E9F-9E7B-1C3472EFBE30}" sibTransId="{1996C344-5E33-48C0-A17B-14D827431330}"/>
    <dgm:cxn modelId="{5AE1DD3C-94D0-4D14-8341-9FB81A2D2606}" type="presOf" srcId="{F2CF2EA7-0A59-4E9F-9E7B-1C3472EFBE30}" destId="{301822AC-A6EE-4545-8AD2-F56DBBD97D9A}" srcOrd="1" destOrd="0" presId="urn:microsoft.com/office/officeart/2008/layout/HorizontalMultiLevelHierarchy#1"/>
    <dgm:cxn modelId="{C897763E-7A5A-4191-B2E6-E1A19AB34A94}" type="presOf" srcId="{CFA8C15B-5792-4413-9850-8AC322B9698D}" destId="{6C4E92F7-E260-4C0E-BBB8-1F84919A2399}" srcOrd="1" destOrd="0" presId="urn:microsoft.com/office/officeart/2008/layout/HorizontalMultiLevelHierarchy#1"/>
    <dgm:cxn modelId="{9287EC5C-4B2C-408B-8BF6-4C534DEBB794}" srcId="{0A1C0214-6986-445B-974F-C041BA440A6D}" destId="{C1C726F4-AEB5-4009-9843-9E4515BCBF71}" srcOrd="2" destOrd="0" parTransId="{CFA8C15B-5792-4413-9850-8AC322B9698D}" sibTransId="{676602C0-0CD2-4A1C-909A-3C9E911C216A}"/>
    <dgm:cxn modelId="{A6E20741-A655-4F16-BFAA-9D6557BB2986}" srcId="{0A1C0214-6986-445B-974F-C041BA440A6D}" destId="{95DBCDB5-E3A4-4E67-A92F-CE5F7DE4B5C9}" srcOrd="1" destOrd="0" parTransId="{CAADDDF4-22B9-4AB9-B14A-73D6A4190C29}" sibTransId="{BBB1C1F9-E2BE-4E34-AC3A-E75CC598C77A}"/>
    <dgm:cxn modelId="{36DE1C43-29F1-4DB9-B26D-6E55C6907DD7}" type="presOf" srcId="{0BCA741C-3E4D-467A-8AC8-A3AA66A637AE}" destId="{E58AE112-5951-4214-B14C-1E473817C495}" srcOrd="0" destOrd="0" presId="urn:microsoft.com/office/officeart/2008/layout/HorizontalMultiLevelHierarchy#1"/>
    <dgm:cxn modelId="{E7951749-4AFB-47FF-94BD-354244834FA9}" type="presOf" srcId="{CFA8C15B-5792-4413-9850-8AC322B9698D}" destId="{997CC87B-5037-4CB1-BA79-A2E2C62ED436}" srcOrd="0" destOrd="0" presId="urn:microsoft.com/office/officeart/2008/layout/HorizontalMultiLevelHierarchy#1"/>
    <dgm:cxn modelId="{13A5326C-D412-4ABF-82F4-7CC2B3656477}" type="presOf" srcId="{010BCBD2-FC60-4715-8051-86E36A5D1451}" destId="{CD44D7E2-BD0D-4DDC-A4D3-34C167473DA1}" srcOrd="0" destOrd="0" presId="urn:microsoft.com/office/officeart/2008/layout/HorizontalMultiLevelHierarchy#1"/>
    <dgm:cxn modelId="{087F2350-8740-4E05-BB44-F195BD71864E}" type="presOf" srcId="{40253CA6-B570-4847-A2BC-722A0D26E6C8}" destId="{AC3483A0-DE79-4A15-92B8-B4F1A7EC42C8}" srcOrd="0" destOrd="0" presId="urn:microsoft.com/office/officeart/2008/layout/HorizontalMultiLevelHierarchy#1"/>
    <dgm:cxn modelId="{95C5B873-E281-4DC7-AA36-8683A432F685}" type="presOf" srcId="{BD3704C6-1205-414D-B1DF-AED863789C79}" destId="{940E049A-F7DF-4595-939D-66553F85181E}" srcOrd="0" destOrd="0" presId="urn:microsoft.com/office/officeart/2008/layout/HorizontalMultiLevelHierarchy#1"/>
    <dgm:cxn modelId="{8F6F4756-FE92-4A55-8E08-B4C941C88DEC}" type="presOf" srcId="{D57216AA-580C-40F0-8F61-7730FD1080D2}" destId="{A0B08AE4-A3EB-4176-8117-5034F0469192}" srcOrd="0" destOrd="0" presId="urn:microsoft.com/office/officeart/2008/layout/HorizontalMultiLevelHierarchy#1"/>
    <dgm:cxn modelId="{C59CB577-887A-45BA-BC7D-B835254802D8}" type="presOf" srcId="{FA0F6768-6ADD-4998-8126-5156401B56C5}" destId="{DA4320B4-8809-490D-ACD4-776D5DDD8293}" srcOrd="0" destOrd="0" presId="urn:microsoft.com/office/officeart/2008/layout/HorizontalMultiLevelHierarchy#1"/>
    <dgm:cxn modelId="{ED5BC758-A8A2-474C-A469-70ADA03C9146}" type="presOf" srcId="{26D4C600-7029-477E-81DD-6BF7C63ED123}" destId="{D2239582-DAB6-47F8-A47A-5B2F17D417CC}" srcOrd="1" destOrd="0" presId="urn:microsoft.com/office/officeart/2008/layout/HorizontalMultiLevelHierarchy#1"/>
    <dgm:cxn modelId="{8F556E79-69DE-4A0E-85EA-7D2090C96D00}" type="presOf" srcId="{33DE039D-9933-463A-9860-574540D8AD0B}" destId="{11163C56-239A-4C48-B1C2-C82990B2F389}" srcOrd="0" destOrd="0" presId="urn:microsoft.com/office/officeart/2008/layout/HorizontalMultiLevelHierarchy#1"/>
    <dgm:cxn modelId="{70917B87-7E58-450D-9AAA-D86B7ADD7494}" srcId="{0A1C0214-6986-445B-974F-C041BA440A6D}" destId="{BFC78336-DCF1-485D-99A1-CC216F34237C}" srcOrd="4" destOrd="0" parTransId="{26D4C600-7029-477E-81DD-6BF7C63ED123}" sibTransId="{FF19E1F4-FBAA-45C8-8CAE-CCBE8F5C0F2A}"/>
    <dgm:cxn modelId="{F3BD5E8B-1D62-477B-A7C0-297D6A710FA3}" type="presOf" srcId="{A9C91238-9E54-42D7-9BB7-AF4E30A08069}" destId="{0848E00F-8704-4377-B25A-DAD92674F808}" srcOrd="0" destOrd="0" presId="urn:microsoft.com/office/officeart/2008/layout/HorizontalMultiLevelHierarchy#1"/>
    <dgm:cxn modelId="{A3CD5893-8E0E-4C22-A6B9-B34CD21A5B5C}" type="presOf" srcId="{BD3704C6-1205-414D-B1DF-AED863789C79}" destId="{5B6352D3-1EC8-4287-AB47-C7F43D988A64}" srcOrd="1" destOrd="0" presId="urn:microsoft.com/office/officeart/2008/layout/HorizontalMultiLevelHierarchy#1"/>
    <dgm:cxn modelId="{C57E8A96-E34B-4BEA-B478-8C9CAE8082B9}" type="presOf" srcId="{BFC78336-DCF1-485D-99A1-CC216F34237C}" destId="{77A6741B-87B7-4DC4-8875-E859A9D33FDA}" srcOrd="0" destOrd="0" presId="urn:microsoft.com/office/officeart/2008/layout/HorizontalMultiLevelHierarchy#1"/>
    <dgm:cxn modelId="{9C2EB39C-3925-4C87-A849-C19D5EB02535}" type="presOf" srcId="{D3BB87B3-22F9-436F-8A56-1C6AB20AFD61}" destId="{AA38CFE2-47E6-4A3D-A9CB-3E0E2C8B38EC}" srcOrd="0" destOrd="0" presId="urn:microsoft.com/office/officeart/2008/layout/HorizontalMultiLevelHierarchy#1"/>
    <dgm:cxn modelId="{AE33949D-BF3F-4665-9D99-7DAF22D4CC37}" srcId="{24ABB9F3-0A4C-4320-8978-27F6643618DF}" destId="{0A1C0214-6986-445B-974F-C041BA440A6D}" srcOrd="2" destOrd="0" parTransId="{72BDCEB5-E6AE-4365-815F-A51C5742A8A8}" sibTransId="{E6F456E1-1933-4257-A113-FFE85CEC0672}"/>
    <dgm:cxn modelId="{D657C89D-A46D-452E-9C4F-1C4CAE18971F}" type="presOf" srcId="{24ABB9F3-0A4C-4320-8978-27F6643618DF}" destId="{289364D4-62C3-4470-8C7F-B490175B1EE6}" srcOrd="0" destOrd="0" presId="urn:microsoft.com/office/officeart/2008/layout/HorizontalMultiLevelHierarchy#1"/>
    <dgm:cxn modelId="{296E1FA2-4A46-43FE-B219-B644963BCFBC}" srcId="{24ABB9F3-0A4C-4320-8978-27F6643618DF}" destId="{F07FD081-7676-420C-9189-03B4DE6D5DCE}" srcOrd="1" destOrd="0" parTransId="{89DC8932-717E-47A0-934A-E60AD133CB73}" sibTransId="{6435B591-DB6B-4091-8ACE-C954DF441291}"/>
    <dgm:cxn modelId="{21C042A3-09FA-4E23-808E-D9B28AAF0DB1}" type="presOf" srcId="{3452061E-13E2-4C73-B349-3157FA323C6E}" destId="{437AD372-5396-4AAF-A11C-855FAA6DC816}" srcOrd="0" destOrd="0" presId="urn:microsoft.com/office/officeart/2008/layout/HorizontalMultiLevelHierarchy#1"/>
    <dgm:cxn modelId="{F4B383A7-3C74-4AB2-A65F-4C76DCB07DD1}" type="presOf" srcId="{010BCBD2-FC60-4715-8051-86E36A5D1451}" destId="{689C2128-4506-405E-9734-2FB10753292D}" srcOrd="1" destOrd="0" presId="urn:microsoft.com/office/officeart/2008/layout/HorizontalMultiLevelHierarchy#1"/>
    <dgm:cxn modelId="{F55D3BA9-EF1C-4BF7-927E-A8F54F923458}" srcId="{62A2BA7D-8D73-46D2-B136-DC236B0FA708}" destId="{A9C91238-9E54-42D7-9BB7-AF4E30A08069}" srcOrd="1" destOrd="0" parTransId="{33DE039D-9933-463A-9860-574540D8AD0B}" sibTransId="{AFDB399E-5A55-40CA-8604-F179D5729E7A}"/>
    <dgm:cxn modelId="{C7F97FAA-9E90-40F5-B74C-54E1D758D3A0}" type="presOf" srcId="{89DC8932-717E-47A0-934A-E60AD133CB73}" destId="{40DA70A5-E0F2-4C19-993B-0A0424BD0B58}" srcOrd="1" destOrd="0" presId="urn:microsoft.com/office/officeart/2008/layout/HorizontalMultiLevelHierarchy#1"/>
    <dgm:cxn modelId="{D50D31AB-5BB1-47DD-A127-82653D019FD4}" type="presOf" srcId="{CAADDDF4-22B9-4AB9-B14A-73D6A4190C29}" destId="{B6EA75C3-BDA9-4698-B87E-2F64C78807DE}" srcOrd="0" destOrd="0" presId="urn:microsoft.com/office/officeart/2008/layout/HorizontalMultiLevelHierarchy#1"/>
    <dgm:cxn modelId="{B2DB81B4-7945-4F17-B111-02DC9A47995A}" type="presOf" srcId="{A96B2411-DC16-462C-9978-AF5F0BCC8F89}" destId="{EBB9B033-CD08-4943-B447-4E08F84400B0}" srcOrd="0" destOrd="0" presId="urn:microsoft.com/office/officeart/2008/layout/HorizontalMultiLevelHierarchy#1"/>
    <dgm:cxn modelId="{EEB7CDBA-5194-43EC-BD1B-61B82E1D0F65}" type="presOf" srcId="{72BDCEB5-E6AE-4365-815F-A51C5742A8A8}" destId="{1E173077-E60E-4E81-AA74-C71226B0D2D0}" srcOrd="1" destOrd="0" presId="urn:microsoft.com/office/officeart/2008/layout/HorizontalMultiLevelHierarchy#1"/>
    <dgm:cxn modelId="{DF32A8BD-BC0C-4DBC-BA6C-275B3CE49FE5}" type="presOf" srcId="{62A2BA7D-8D73-46D2-B136-DC236B0FA708}" destId="{16ECAC38-518A-47EE-8BD4-9FD0840D4B82}" srcOrd="0" destOrd="0" presId="urn:microsoft.com/office/officeart/2008/layout/HorizontalMultiLevelHierarchy#1"/>
    <dgm:cxn modelId="{6AD09AC2-76BD-4D9E-A68A-38CD8A25F1D5}" type="presOf" srcId="{E0E6FC69-0F7C-4A1D-9183-905A330339FC}" destId="{52A35EE1-0E39-47B0-AE12-EB8FFA76665A}" srcOrd="0" destOrd="0" presId="urn:microsoft.com/office/officeart/2008/layout/HorizontalMultiLevelHierarchy#1"/>
    <dgm:cxn modelId="{D5B4F5C4-8289-4180-A14D-6E6BCB7A2C2A}" srcId="{24ABB9F3-0A4C-4320-8978-27F6643618DF}" destId="{62A2BA7D-8D73-46D2-B136-DC236B0FA708}" srcOrd="0" destOrd="0" parTransId="{322AE856-1454-4EB0-8E7B-1956A64D7956}" sibTransId="{FD20E2D8-245C-41E1-ADB8-F57985263646}"/>
    <dgm:cxn modelId="{59FE41CC-3742-4524-9638-998D7EB753A1}" type="presOf" srcId="{FA0F6768-6ADD-4998-8126-5156401B56C5}" destId="{8EB98DCE-7A3C-418C-811E-6069410364A0}" srcOrd="1" destOrd="0" presId="urn:microsoft.com/office/officeart/2008/layout/HorizontalMultiLevelHierarchy#1"/>
    <dgm:cxn modelId="{A7E40DCD-E4F8-495B-B78B-5B80CC994453}" srcId="{F07FD081-7676-420C-9189-03B4DE6D5DCE}" destId="{3452061E-13E2-4C73-B349-3157FA323C6E}" srcOrd="1" destOrd="0" parTransId="{FA0F6768-6ADD-4998-8126-5156401B56C5}" sibTransId="{1DB61ECA-5877-4B4A-BBAF-AB85EEE5C820}"/>
    <dgm:cxn modelId="{59018CCE-3725-4E2C-943A-CB99775F9C8E}" srcId="{A9C91238-9E54-42D7-9BB7-AF4E30A08069}" destId="{40253CA6-B570-4847-A2BC-722A0D26E6C8}" srcOrd="1" destOrd="0" parTransId="{D57216AA-580C-40F0-8F61-7730FD1080D2}" sibTransId="{CC32A772-B908-4FCC-8634-BE4F5FCEA3EF}"/>
    <dgm:cxn modelId="{ABE21ED7-111A-474A-AD1E-0CF051CD27F3}" type="presOf" srcId="{0A1C0214-6986-445B-974F-C041BA440A6D}" destId="{75D98B10-7C46-43A8-A348-FA1A95366FD3}" srcOrd="0" destOrd="0" presId="urn:microsoft.com/office/officeart/2008/layout/HorizontalMultiLevelHierarchy#1"/>
    <dgm:cxn modelId="{E5296DD8-614E-4213-8785-8A7E50159FB6}" type="presOf" srcId="{89DC8932-717E-47A0-934A-E60AD133CB73}" destId="{07DFF6C3-18DC-4F08-A374-1DB056B939F6}" srcOrd="0" destOrd="0" presId="urn:microsoft.com/office/officeart/2008/layout/HorizontalMultiLevelHierarchy#1"/>
    <dgm:cxn modelId="{D63169DB-0AC9-452B-9347-A146DE7E33C2}" type="presOf" srcId="{3AF04ED5-E5AD-4777-8ACC-EFCF492EC822}" destId="{27C1DD5A-4DE1-4D34-BF99-B55763485F5F}" srcOrd="0" destOrd="0" presId="urn:microsoft.com/office/officeart/2008/layout/HorizontalMultiLevelHierarchy#1"/>
    <dgm:cxn modelId="{5F0BD4E0-C5E8-433D-AD01-1113C62666C6}" type="presOf" srcId="{33DE039D-9933-463A-9860-574540D8AD0B}" destId="{F2FB7FDD-C506-4276-87AC-E4FC2DDB5C5C}" srcOrd="1" destOrd="0" presId="urn:microsoft.com/office/officeart/2008/layout/HorizontalMultiLevelHierarchy#1"/>
    <dgm:cxn modelId="{E3BF23E7-BFB5-429F-AC6B-B499B1E91DED}" type="presOf" srcId="{45A05C54-EC53-4281-B2F4-C80D41EFE07C}" destId="{A6D64D25-24C5-4595-AB80-243F592B6452}" srcOrd="1" destOrd="0" presId="urn:microsoft.com/office/officeart/2008/layout/HorizontalMultiLevelHierarchy#1"/>
    <dgm:cxn modelId="{D9CEE9EB-F15C-47F4-87A5-497A940A11F8}" type="presOf" srcId="{E0E6FC69-0F7C-4A1D-9183-905A330339FC}" destId="{E0B4A03F-785C-47E8-BEFF-2F1F52773277}" srcOrd="1" destOrd="0" presId="urn:microsoft.com/office/officeart/2008/layout/HorizontalMultiLevelHierarchy#1"/>
    <dgm:cxn modelId="{C5ECD4EC-2C45-40DD-A980-EFA864B99E00}" type="presOf" srcId="{F07FD081-7676-420C-9189-03B4DE6D5DCE}" destId="{10DC5356-5669-4EEB-80DA-45642DEE7761}" srcOrd="0" destOrd="0" presId="urn:microsoft.com/office/officeart/2008/layout/HorizontalMultiLevelHierarchy#1"/>
    <dgm:cxn modelId="{A47DD7EF-202D-49CD-B49D-B42CED9A8849}" type="presOf" srcId="{72BDCEB5-E6AE-4365-815F-A51C5742A8A8}" destId="{46CACD35-3C43-4183-BD88-C64874869325}" srcOrd="0" destOrd="0" presId="urn:microsoft.com/office/officeart/2008/layout/HorizontalMultiLevelHierarchy#1"/>
    <dgm:cxn modelId="{4519ADF2-C0A7-4171-9E4B-7975AB92F387}" type="presOf" srcId="{D57216AA-580C-40F0-8F61-7730FD1080D2}" destId="{FCCC415B-ED9E-4CEF-8C12-62727E57DA9C}" srcOrd="1" destOrd="0" presId="urn:microsoft.com/office/officeart/2008/layout/HorizontalMultiLevelHierarchy#1"/>
    <dgm:cxn modelId="{AC5F77F5-9582-42BD-ACE4-E3483A890931}" srcId="{A96B2411-DC16-462C-9978-AF5F0BCC8F89}" destId="{24ABB9F3-0A4C-4320-8978-27F6643618DF}" srcOrd="0" destOrd="0" parTransId="{01C08DA1-FEE9-4773-8B0C-E5EF8025317F}" sibTransId="{A4B68712-60F4-4A17-9D91-735F1D6DBDDE}"/>
    <dgm:cxn modelId="{8A37BAF8-B9CF-4DF5-BBF6-44DFFAEC2C55}" type="presOf" srcId="{322AE856-1454-4EB0-8E7B-1956A64D7956}" destId="{0BBCAC59-83FF-4F39-9477-11267436B0BC}" srcOrd="0" destOrd="0" presId="urn:microsoft.com/office/officeart/2008/layout/HorizontalMultiLevelHierarchy#1"/>
    <dgm:cxn modelId="{B4570803-047F-475A-BF6B-321CA0C85682}" type="presParOf" srcId="{EBB9B033-CD08-4943-B447-4E08F84400B0}" destId="{E892AAAD-A825-4B10-9758-883271F9D088}" srcOrd="0" destOrd="0" presId="urn:microsoft.com/office/officeart/2008/layout/HorizontalMultiLevelHierarchy#1"/>
    <dgm:cxn modelId="{2E92B7DB-830C-4EA4-A712-8633C1F0B92F}" type="presParOf" srcId="{E892AAAD-A825-4B10-9758-883271F9D088}" destId="{289364D4-62C3-4470-8C7F-B490175B1EE6}" srcOrd="0" destOrd="0" presId="urn:microsoft.com/office/officeart/2008/layout/HorizontalMultiLevelHierarchy#1"/>
    <dgm:cxn modelId="{779BC2CE-4651-4541-B015-21CA71FEAC6D}" type="presParOf" srcId="{E892AAAD-A825-4B10-9758-883271F9D088}" destId="{AB687326-620A-4BEA-A12E-3614CCC95DC6}" srcOrd="1" destOrd="0" presId="urn:microsoft.com/office/officeart/2008/layout/HorizontalMultiLevelHierarchy#1"/>
    <dgm:cxn modelId="{84D8E75D-795D-4FC3-9423-9256A4AB1D66}" type="presParOf" srcId="{AB687326-620A-4BEA-A12E-3614CCC95DC6}" destId="{0BBCAC59-83FF-4F39-9477-11267436B0BC}" srcOrd="0" destOrd="0" presId="urn:microsoft.com/office/officeart/2008/layout/HorizontalMultiLevelHierarchy#1"/>
    <dgm:cxn modelId="{4F146087-FE82-488D-940F-C821B0C6754B}" type="presParOf" srcId="{0BBCAC59-83FF-4F39-9477-11267436B0BC}" destId="{4FB9D346-12E8-4565-A57F-1E70A54AB37A}" srcOrd="0" destOrd="0" presId="urn:microsoft.com/office/officeart/2008/layout/HorizontalMultiLevelHierarchy#1"/>
    <dgm:cxn modelId="{83ECDF82-9A6A-4F9B-B685-96ACD4EDA16B}" type="presParOf" srcId="{AB687326-620A-4BEA-A12E-3614CCC95DC6}" destId="{9BB060E6-CACC-4D6C-8182-F0667B0EB18F}" srcOrd="1" destOrd="0" presId="urn:microsoft.com/office/officeart/2008/layout/HorizontalMultiLevelHierarchy#1"/>
    <dgm:cxn modelId="{12609E53-0FD0-4671-8ABC-E5219FCCA08A}" type="presParOf" srcId="{9BB060E6-CACC-4D6C-8182-F0667B0EB18F}" destId="{16ECAC38-518A-47EE-8BD4-9FD0840D4B82}" srcOrd="0" destOrd="0" presId="urn:microsoft.com/office/officeart/2008/layout/HorizontalMultiLevelHierarchy#1"/>
    <dgm:cxn modelId="{98D6DEB7-1390-4AC3-901A-4560F4DCD852}" type="presParOf" srcId="{9BB060E6-CACC-4D6C-8182-F0667B0EB18F}" destId="{F10A83BA-18F8-4CD4-8FFA-EA8A7998F352}" srcOrd="1" destOrd="0" presId="urn:microsoft.com/office/officeart/2008/layout/HorizontalMultiLevelHierarchy#1"/>
    <dgm:cxn modelId="{0C2C89EE-2EC5-4945-8656-6C08E2E9A499}" type="presParOf" srcId="{F10A83BA-18F8-4CD4-8FFA-EA8A7998F352}" destId="{D6AC20A8-F52C-41E7-A11F-5A4B1B60A714}" srcOrd="0" destOrd="0" presId="urn:microsoft.com/office/officeart/2008/layout/HorizontalMultiLevelHierarchy#1"/>
    <dgm:cxn modelId="{ABAEC773-A40A-427C-BED4-A3780973C22F}" type="presParOf" srcId="{D6AC20A8-F52C-41E7-A11F-5A4B1B60A714}" destId="{A6D64D25-24C5-4595-AB80-243F592B6452}" srcOrd="0" destOrd="0" presId="urn:microsoft.com/office/officeart/2008/layout/HorizontalMultiLevelHierarchy#1"/>
    <dgm:cxn modelId="{EE844006-FD34-433A-8312-5B3A39A78EED}" type="presParOf" srcId="{F10A83BA-18F8-4CD4-8FFA-EA8A7998F352}" destId="{6211BB73-91AE-4A15-A420-7A4E9ECA8E25}" srcOrd="1" destOrd="0" presId="urn:microsoft.com/office/officeart/2008/layout/HorizontalMultiLevelHierarchy#1"/>
    <dgm:cxn modelId="{B3F9F360-C215-462F-862D-60C0497DE7F2}" type="presParOf" srcId="{6211BB73-91AE-4A15-A420-7A4E9ECA8E25}" destId="{CA2411B4-EC87-4940-826C-689EAF2ADD5C}" srcOrd="0" destOrd="0" presId="urn:microsoft.com/office/officeart/2008/layout/HorizontalMultiLevelHierarchy#1"/>
    <dgm:cxn modelId="{1713122D-0012-4F16-BB40-840A5B7C1F4D}" type="presParOf" srcId="{6211BB73-91AE-4A15-A420-7A4E9ECA8E25}" destId="{63805E67-E20B-4BA7-AD7A-374F73298136}" srcOrd="1" destOrd="0" presId="urn:microsoft.com/office/officeart/2008/layout/HorizontalMultiLevelHierarchy#1"/>
    <dgm:cxn modelId="{C6760867-2656-4D66-8281-2CA125C09F5B}" type="presParOf" srcId="{F10A83BA-18F8-4CD4-8FFA-EA8A7998F352}" destId="{11163C56-239A-4C48-B1C2-C82990B2F389}" srcOrd="2" destOrd="0" presId="urn:microsoft.com/office/officeart/2008/layout/HorizontalMultiLevelHierarchy#1"/>
    <dgm:cxn modelId="{28D3BAA7-817D-4F5E-B1B7-17A53D5C929D}" type="presParOf" srcId="{11163C56-239A-4C48-B1C2-C82990B2F389}" destId="{F2FB7FDD-C506-4276-87AC-E4FC2DDB5C5C}" srcOrd="0" destOrd="0" presId="urn:microsoft.com/office/officeart/2008/layout/HorizontalMultiLevelHierarchy#1"/>
    <dgm:cxn modelId="{51802606-A7D6-4046-B5C4-370DC04F897A}" type="presParOf" srcId="{F10A83BA-18F8-4CD4-8FFA-EA8A7998F352}" destId="{F457594A-1A0C-4620-83FB-6F0840E10DC5}" srcOrd="3" destOrd="0" presId="urn:microsoft.com/office/officeart/2008/layout/HorizontalMultiLevelHierarchy#1"/>
    <dgm:cxn modelId="{70A69D17-151A-422E-9514-42D3E571D0D5}" type="presParOf" srcId="{F457594A-1A0C-4620-83FB-6F0840E10DC5}" destId="{0848E00F-8704-4377-B25A-DAD92674F808}" srcOrd="0" destOrd="0" presId="urn:microsoft.com/office/officeart/2008/layout/HorizontalMultiLevelHierarchy#1"/>
    <dgm:cxn modelId="{E0FAC78C-230B-4C23-AFD6-850D5C5A3AAF}" type="presParOf" srcId="{F457594A-1A0C-4620-83FB-6F0840E10DC5}" destId="{18B9ACD7-2A61-4D16-BE3B-25C65660251C}" srcOrd="1" destOrd="0" presId="urn:microsoft.com/office/officeart/2008/layout/HorizontalMultiLevelHierarchy#1"/>
    <dgm:cxn modelId="{C38B3712-1B8B-43EB-A73D-3FCFFC96A827}" type="presParOf" srcId="{18B9ACD7-2A61-4D16-BE3B-25C65660251C}" destId="{69AA4998-02A8-4314-8274-A97EFEE58F69}" srcOrd="0" destOrd="0" presId="urn:microsoft.com/office/officeart/2008/layout/HorizontalMultiLevelHierarchy#1"/>
    <dgm:cxn modelId="{56416FA9-BA93-48A5-BF20-5CAFACE0EBEE}" type="presParOf" srcId="{69AA4998-02A8-4314-8274-A97EFEE58F69}" destId="{301822AC-A6EE-4545-8AD2-F56DBBD97D9A}" srcOrd="0" destOrd="0" presId="urn:microsoft.com/office/officeart/2008/layout/HorizontalMultiLevelHierarchy#1"/>
    <dgm:cxn modelId="{73E86469-0A23-43C6-B55B-2C32B176C5DA}" type="presParOf" srcId="{18B9ACD7-2A61-4D16-BE3B-25C65660251C}" destId="{D1F1356F-B9D5-4F6A-AF40-316158F4A0D9}" srcOrd="1" destOrd="0" presId="urn:microsoft.com/office/officeart/2008/layout/HorizontalMultiLevelHierarchy#1"/>
    <dgm:cxn modelId="{49FF397A-60C1-4DDC-8C4A-EB7BD85FF49D}" type="presParOf" srcId="{D1F1356F-B9D5-4F6A-AF40-316158F4A0D9}" destId="{27C1DD5A-4DE1-4D34-BF99-B55763485F5F}" srcOrd="0" destOrd="0" presId="urn:microsoft.com/office/officeart/2008/layout/HorizontalMultiLevelHierarchy#1"/>
    <dgm:cxn modelId="{CF706163-8D0E-485A-B42B-E71C94275F70}" type="presParOf" srcId="{D1F1356F-B9D5-4F6A-AF40-316158F4A0D9}" destId="{7B628AA7-26CF-4A40-8C41-E93C5359937D}" srcOrd="1" destOrd="0" presId="urn:microsoft.com/office/officeart/2008/layout/HorizontalMultiLevelHierarchy#1"/>
    <dgm:cxn modelId="{2AA73F5C-B375-4D12-BA96-74B289321D77}" type="presParOf" srcId="{18B9ACD7-2A61-4D16-BE3B-25C65660251C}" destId="{A0B08AE4-A3EB-4176-8117-5034F0469192}" srcOrd="2" destOrd="0" presId="urn:microsoft.com/office/officeart/2008/layout/HorizontalMultiLevelHierarchy#1"/>
    <dgm:cxn modelId="{06C963F6-EDCD-4791-9735-3C24DDB02A2E}" type="presParOf" srcId="{A0B08AE4-A3EB-4176-8117-5034F0469192}" destId="{FCCC415B-ED9E-4CEF-8C12-62727E57DA9C}" srcOrd="0" destOrd="0" presId="urn:microsoft.com/office/officeart/2008/layout/HorizontalMultiLevelHierarchy#1"/>
    <dgm:cxn modelId="{732699C0-3ABA-416E-9D3D-92F4602554CE}" type="presParOf" srcId="{18B9ACD7-2A61-4D16-BE3B-25C65660251C}" destId="{4483668A-7693-4533-8452-E7440134718B}" srcOrd="3" destOrd="0" presId="urn:microsoft.com/office/officeart/2008/layout/HorizontalMultiLevelHierarchy#1"/>
    <dgm:cxn modelId="{EAEC84A4-CEB1-4806-BC29-29E7184FC162}" type="presParOf" srcId="{4483668A-7693-4533-8452-E7440134718B}" destId="{AC3483A0-DE79-4A15-92B8-B4F1A7EC42C8}" srcOrd="0" destOrd="0" presId="urn:microsoft.com/office/officeart/2008/layout/HorizontalMultiLevelHierarchy#1"/>
    <dgm:cxn modelId="{51192265-25F5-49DC-BEA4-2ED1B6BBADA8}" type="presParOf" srcId="{4483668A-7693-4533-8452-E7440134718B}" destId="{CF32361E-299F-413A-8690-D458709D9C99}" srcOrd="1" destOrd="0" presId="urn:microsoft.com/office/officeart/2008/layout/HorizontalMultiLevelHierarchy#1"/>
    <dgm:cxn modelId="{FDD70CAE-D5AA-449F-8D39-B2139DD7D8B4}" type="presParOf" srcId="{AB687326-620A-4BEA-A12E-3614CCC95DC6}" destId="{07DFF6C3-18DC-4F08-A374-1DB056B939F6}" srcOrd="2" destOrd="0" presId="urn:microsoft.com/office/officeart/2008/layout/HorizontalMultiLevelHierarchy#1"/>
    <dgm:cxn modelId="{5ABF8B92-6790-4BCF-A995-CD4E29EB8085}" type="presParOf" srcId="{07DFF6C3-18DC-4F08-A374-1DB056B939F6}" destId="{40DA70A5-E0F2-4C19-993B-0A0424BD0B58}" srcOrd="0" destOrd="0" presId="urn:microsoft.com/office/officeart/2008/layout/HorizontalMultiLevelHierarchy#1"/>
    <dgm:cxn modelId="{3F73FD95-F478-4546-BD0E-76170837BB47}" type="presParOf" srcId="{AB687326-620A-4BEA-A12E-3614CCC95DC6}" destId="{EC219274-1169-4F21-90EA-835A2CF6062C}" srcOrd="3" destOrd="0" presId="urn:microsoft.com/office/officeart/2008/layout/HorizontalMultiLevelHierarchy#1"/>
    <dgm:cxn modelId="{EA3554FD-1072-46AB-999C-34508374880B}" type="presParOf" srcId="{EC219274-1169-4F21-90EA-835A2CF6062C}" destId="{10DC5356-5669-4EEB-80DA-45642DEE7761}" srcOrd="0" destOrd="0" presId="urn:microsoft.com/office/officeart/2008/layout/HorizontalMultiLevelHierarchy#1"/>
    <dgm:cxn modelId="{5DA90592-BAB6-4D90-B86B-227B3C2208BF}" type="presParOf" srcId="{EC219274-1169-4F21-90EA-835A2CF6062C}" destId="{96D25839-24B3-4F14-82F3-6368B67A16E9}" srcOrd="1" destOrd="0" presId="urn:microsoft.com/office/officeart/2008/layout/HorizontalMultiLevelHierarchy#1"/>
    <dgm:cxn modelId="{509F51D7-F440-4F92-9134-B6493A93F03D}" type="presParOf" srcId="{96D25839-24B3-4F14-82F3-6368B67A16E9}" destId="{52A35EE1-0E39-47B0-AE12-EB8FFA76665A}" srcOrd="0" destOrd="0" presId="urn:microsoft.com/office/officeart/2008/layout/HorizontalMultiLevelHierarchy#1"/>
    <dgm:cxn modelId="{8BD2C1DE-1FB8-4ACE-A4F4-8D14E05A7B15}" type="presParOf" srcId="{52A35EE1-0E39-47B0-AE12-EB8FFA76665A}" destId="{E0B4A03F-785C-47E8-BEFF-2F1F52773277}" srcOrd="0" destOrd="0" presId="urn:microsoft.com/office/officeart/2008/layout/HorizontalMultiLevelHierarchy#1"/>
    <dgm:cxn modelId="{A0BF03B5-411D-4638-9425-0E8936C721CD}" type="presParOf" srcId="{96D25839-24B3-4F14-82F3-6368B67A16E9}" destId="{79DD4578-5B5B-42C8-9322-0A1456EB85D4}" srcOrd="1" destOrd="0" presId="urn:microsoft.com/office/officeart/2008/layout/HorizontalMultiLevelHierarchy#1"/>
    <dgm:cxn modelId="{D9E255F1-0544-4DF7-9AB4-1EDD6B30408A}" type="presParOf" srcId="{79DD4578-5B5B-42C8-9322-0A1456EB85D4}" destId="{E58AE112-5951-4214-B14C-1E473817C495}" srcOrd="0" destOrd="0" presId="urn:microsoft.com/office/officeart/2008/layout/HorizontalMultiLevelHierarchy#1"/>
    <dgm:cxn modelId="{01540591-1AE7-4A60-82DA-70F1FF708554}" type="presParOf" srcId="{79DD4578-5B5B-42C8-9322-0A1456EB85D4}" destId="{BC1271E5-6B44-450B-BE26-564DEC01A0B5}" srcOrd="1" destOrd="0" presId="urn:microsoft.com/office/officeart/2008/layout/HorizontalMultiLevelHierarchy#1"/>
    <dgm:cxn modelId="{FA335D66-ACE4-481A-A0A0-69CB42A1C93C}" type="presParOf" srcId="{96D25839-24B3-4F14-82F3-6368B67A16E9}" destId="{DA4320B4-8809-490D-ACD4-776D5DDD8293}" srcOrd="2" destOrd="0" presId="urn:microsoft.com/office/officeart/2008/layout/HorizontalMultiLevelHierarchy#1"/>
    <dgm:cxn modelId="{0D75E314-76A2-4823-8D03-17F4E3A375B8}" type="presParOf" srcId="{DA4320B4-8809-490D-ACD4-776D5DDD8293}" destId="{8EB98DCE-7A3C-418C-811E-6069410364A0}" srcOrd="0" destOrd="0" presId="urn:microsoft.com/office/officeart/2008/layout/HorizontalMultiLevelHierarchy#1"/>
    <dgm:cxn modelId="{59A3C0A1-987C-477D-9C4C-01670DCA2864}" type="presParOf" srcId="{96D25839-24B3-4F14-82F3-6368B67A16E9}" destId="{325D50E6-5220-4365-BBA5-F0EE8050A3AD}" srcOrd="3" destOrd="0" presId="urn:microsoft.com/office/officeart/2008/layout/HorizontalMultiLevelHierarchy#1"/>
    <dgm:cxn modelId="{0B361DA5-4D4C-4034-8292-EB68290710ED}" type="presParOf" srcId="{325D50E6-5220-4365-BBA5-F0EE8050A3AD}" destId="{437AD372-5396-4AAF-A11C-855FAA6DC816}" srcOrd="0" destOrd="0" presId="urn:microsoft.com/office/officeart/2008/layout/HorizontalMultiLevelHierarchy#1"/>
    <dgm:cxn modelId="{B84C7EC1-6BB6-4B4B-A077-2515E2C5DCE8}" type="presParOf" srcId="{325D50E6-5220-4365-BBA5-F0EE8050A3AD}" destId="{D36F4B51-D544-4923-88F7-3868E84598EE}" srcOrd="1" destOrd="0" presId="urn:microsoft.com/office/officeart/2008/layout/HorizontalMultiLevelHierarchy#1"/>
    <dgm:cxn modelId="{96B55B52-8D43-4BB2-B4A2-D89F3367C860}" type="presParOf" srcId="{AB687326-620A-4BEA-A12E-3614CCC95DC6}" destId="{46CACD35-3C43-4183-BD88-C64874869325}" srcOrd="4" destOrd="0" presId="urn:microsoft.com/office/officeart/2008/layout/HorizontalMultiLevelHierarchy#1"/>
    <dgm:cxn modelId="{160E255E-B7BD-4C19-AABD-6DF7EC0E01FB}" type="presParOf" srcId="{46CACD35-3C43-4183-BD88-C64874869325}" destId="{1E173077-E60E-4E81-AA74-C71226B0D2D0}" srcOrd="0" destOrd="0" presId="urn:microsoft.com/office/officeart/2008/layout/HorizontalMultiLevelHierarchy#1"/>
    <dgm:cxn modelId="{10460B10-F4B3-4858-8727-9E5F00538B20}" type="presParOf" srcId="{AB687326-620A-4BEA-A12E-3614CCC95DC6}" destId="{A40E54BB-D207-4712-89DF-D8A550BE5484}" srcOrd="5" destOrd="0" presId="urn:microsoft.com/office/officeart/2008/layout/HorizontalMultiLevelHierarchy#1"/>
    <dgm:cxn modelId="{3D2EDD4E-C309-4124-BF60-608CE9B7887C}" type="presParOf" srcId="{A40E54BB-D207-4712-89DF-D8A550BE5484}" destId="{75D98B10-7C46-43A8-A348-FA1A95366FD3}" srcOrd="0" destOrd="0" presId="urn:microsoft.com/office/officeart/2008/layout/HorizontalMultiLevelHierarchy#1"/>
    <dgm:cxn modelId="{E671C4EF-585A-47C3-9929-F052CA646D29}" type="presParOf" srcId="{A40E54BB-D207-4712-89DF-D8A550BE5484}" destId="{03879F0D-0B54-422F-99CD-9F022EA2CBFE}" srcOrd="1" destOrd="0" presId="urn:microsoft.com/office/officeart/2008/layout/HorizontalMultiLevelHierarchy#1"/>
    <dgm:cxn modelId="{75DF938A-B3C8-4412-ABA5-AE6D1CDBC5C0}" type="presParOf" srcId="{03879F0D-0B54-422F-99CD-9F022EA2CBFE}" destId="{CD44D7E2-BD0D-4DDC-A4D3-34C167473DA1}" srcOrd="0" destOrd="0" presId="urn:microsoft.com/office/officeart/2008/layout/HorizontalMultiLevelHierarchy#1"/>
    <dgm:cxn modelId="{5B886C44-FE66-454C-834E-C07AF88CD814}" type="presParOf" srcId="{CD44D7E2-BD0D-4DDC-A4D3-34C167473DA1}" destId="{689C2128-4506-405E-9734-2FB10753292D}" srcOrd="0" destOrd="0" presId="urn:microsoft.com/office/officeart/2008/layout/HorizontalMultiLevelHierarchy#1"/>
    <dgm:cxn modelId="{4BC2AC4D-DA43-40B9-8389-F8F5346704FA}" type="presParOf" srcId="{03879F0D-0B54-422F-99CD-9F022EA2CBFE}" destId="{A1DB6E1C-C973-498F-96B4-7E0DEC8D9616}" srcOrd="1" destOrd="0" presId="urn:microsoft.com/office/officeart/2008/layout/HorizontalMultiLevelHierarchy#1"/>
    <dgm:cxn modelId="{88962318-01E4-4DED-B930-39F453B3A5C1}" type="presParOf" srcId="{A1DB6E1C-C973-498F-96B4-7E0DEC8D9616}" destId="{323B10B6-089B-46BF-B6F0-7A307630A7CC}" srcOrd="0" destOrd="0" presId="urn:microsoft.com/office/officeart/2008/layout/HorizontalMultiLevelHierarchy#1"/>
    <dgm:cxn modelId="{DDB1D267-5E5C-4B01-8729-35388E62A424}" type="presParOf" srcId="{A1DB6E1C-C973-498F-96B4-7E0DEC8D9616}" destId="{DF8F8C95-4269-478E-B792-B4314DB4AD31}" srcOrd="1" destOrd="0" presId="urn:microsoft.com/office/officeart/2008/layout/HorizontalMultiLevelHierarchy#1"/>
    <dgm:cxn modelId="{5A6DAF3F-1533-43B6-95DF-4B0504A16A59}" type="presParOf" srcId="{03879F0D-0B54-422F-99CD-9F022EA2CBFE}" destId="{B6EA75C3-BDA9-4698-B87E-2F64C78807DE}" srcOrd="2" destOrd="0" presId="urn:microsoft.com/office/officeart/2008/layout/HorizontalMultiLevelHierarchy#1"/>
    <dgm:cxn modelId="{2B4FF4A5-9CC4-41D5-A806-E46B34E48073}" type="presParOf" srcId="{B6EA75C3-BDA9-4698-B87E-2F64C78807DE}" destId="{441D21E9-9AA6-4EDE-8CE0-54246757344E}" srcOrd="0" destOrd="0" presId="urn:microsoft.com/office/officeart/2008/layout/HorizontalMultiLevelHierarchy#1"/>
    <dgm:cxn modelId="{E89F5D2E-64F9-408A-8703-616D1B24CB1E}" type="presParOf" srcId="{03879F0D-0B54-422F-99CD-9F022EA2CBFE}" destId="{48E83874-7F5A-4482-BB99-1A00BFEFD450}" srcOrd="3" destOrd="0" presId="urn:microsoft.com/office/officeart/2008/layout/HorizontalMultiLevelHierarchy#1"/>
    <dgm:cxn modelId="{BB10BD2B-950D-4C1D-BF3F-CF7166B9C680}" type="presParOf" srcId="{48E83874-7F5A-4482-BB99-1A00BFEFD450}" destId="{BBC49AC0-467B-4772-A63F-64647B771549}" srcOrd="0" destOrd="0" presId="urn:microsoft.com/office/officeart/2008/layout/HorizontalMultiLevelHierarchy#1"/>
    <dgm:cxn modelId="{7E2CF785-81A8-403E-BA58-7DDE63B51DF5}" type="presParOf" srcId="{48E83874-7F5A-4482-BB99-1A00BFEFD450}" destId="{867483EA-1063-4CBD-A8EF-D0683D7D5603}" srcOrd="1" destOrd="0" presId="urn:microsoft.com/office/officeart/2008/layout/HorizontalMultiLevelHierarchy#1"/>
    <dgm:cxn modelId="{80CC1425-9B21-47E9-B8D1-B164FF9DA484}" type="presParOf" srcId="{03879F0D-0B54-422F-99CD-9F022EA2CBFE}" destId="{997CC87B-5037-4CB1-BA79-A2E2C62ED436}" srcOrd="4" destOrd="0" presId="urn:microsoft.com/office/officeart/2008/layout/HorizontalMultiLevelHierarchy#1"/>
    <dgm:cxn modelId="{D6286767-983A-4EEA-869E-CD4282C46CBB}" type="presParOf" srcId="{997CC87B-5037-4CB1-BA79-A2E2C62ED436}" destId="{6C4E92F7-E260-4C0E-BBB8-1F84919A2399}" srcOrd="0" destOrd="0" presId="urn:microsoft.com/office/officeart/2008/layout/HorizontalMultiLevelHierarchy#1"/>
    <dgm:cxn modelId="{9D57E3D9-B0D2-4D9D-B3C6-56EDF05BC531}" type="presParOf" srcId="{03879F0D-0B54-422F-99CD-9F022EA2CBFE}" destId="{EED1F873-747E-4231-B7F7-BC5D31AAA3F4}" srcOrd="5" destOrd="0" presId="urn:microsoft.com/office/officeart/2008/layout/HorizontalMultiLevelHierarchy#1"/>
    <dgm:cxn modelId="{81B1084E-9E85-47B8-9E95-9BCE7B9029D6}" type="presParOf" srcId="{EED1F873-747E-4231-B7F7-BC5D31AAA3F4}" destId="{5DD6F8E7-104E-40D3-8159-931158D7758D}" srcOrd="0" destOrd="0" presId="urn:microsoft.com/office/officeart/2008/layout/HorizontalMultiLevelHierarchy#1"/>
    <dgm:cxn modelId="{2E1143DD-0ABB-4409-95D2-B2F8A975D1E9}" type="presParOf" srcId="{EED1F873-747E-4231-B7F7-BC5D31AAA3F4}" destId="{C4E7F7E6-B033-48C4-A2DE-224DB6D74432}" srcOrd="1" destOrd="0" presId="urn:microsoft.com/office/officeart/2008/layout/HorizontalMultiLevelHierarchy#1"/>
    <dgm:cxn modelId="{5BD1A3AA-684D-4D0E-8314-0996A374104C}" type="presParOf" srcId="{03879F0D-0B54-422F-99CD-9F022EA2CBFE}" destId="{940E049A-F7DF-4595-939D-66553F85181E}" srcOrd="6" destOrd="0" presId="urn:microsoft.com/office/officeart/2008/layout/HorizontalMultiLevelHierarchy#1"/>
    <dgm:cxn modelId="{48CE0663-42B0-4C62-8DBE-1D37B808B489}" type="presParOf" srcId="{940E049A-F7DF-4595-939D-66553F85181E}" destId="{5B6352D3-1EC8-4287-AB47-C7F43D988A64}" srcOrd="0" destOrd="0" presId="urn:microsoft.com/office/officeart/2008/layout/HorizontalMultiLevelHierarchy#1"/>
    <dgm:cxn modelId="{97736B21-A683-41B3-B8DB-D81EEA94782D}" type="presParOf" srcId="{03879F0D-0B54-422F-99CD-9F022EA2CBFE}" destId="{3F786E89-3D53-4729-AFAA-3346D5515EF1}" srcOrd="7" destOrd="0" presId="urn:microsoft.com/office/officeart/2008/layout/HorizontalMultiLevelHierarchy#1"/>
    <dgm:cxn modelId="{FA7BE401-5426-45DB-AB8C-5725AF00FB74}" type="presParOf" srcId="{3F786E89-3D53-4729-AFAA-3346D5515EF1}" destId="{AA38CFE2-47E6-4A3D-A9CB-3E0E2C8B38EC}" srcOrd="0" destOrd="0" presId="urn:microsoft.com/office/officeart/2008/layout/HorizontalMultiLevelHierarchy#1"/>
    <dgm:cxn modelId="{D1FEBA7C-9A43-4DB0-947F-99D2421E3348}" type="presParOf" srcId="{3F786E89-3D53-4729-AFAA-3346D5515EF1}" destId="{9981BB44-5CCE-47DD-9BF5-8FB8046EED1B}" srcOrd="1" destOrd="0" presId="urn:microsoft.com/office/officeart/2008/layout/HorizontalMultiLevelHierarchy#1"/>
    <dgm:cxn modelId="{8988DCC7-FBD1-4FC9-AB34-D69CCF42A6F0}" type="presParOf" srcId="{03879F0D-0B54-422F-99CD-9F022EA2CBFE}" destId="{D0B25EBF-EF06-464B-BE67-4FCEDFE94839}" srcOrd="8" destOrd="0" presId="urn:microsoft.com/office/officeart/2008/layout/HorizontalMultiLevelHierarchy#1"/>
    <dgm:cxn modelId="{14034B54-ABA7-4817-8217-2CF4BF3F4F8D}" type="presParOf" srcId="{D0B25EBF-EF06-464B-BE67-4FCEDFE94839}" destId="{D2239582-DAB6-47F8-A47A-5B2F17D417CC}" srcOrd="0" destOrd="0" presId="urn:microsoft.com/office/officeart/2008/layout/HorizontalMultiLevelHierarchy#1"/>
    <dgm:cxn modelId="{C0719676-41A8-48C6-A5FF-BC5C6301A623}" type="presParOf" srcId="{03879F0D-0B54-422F-99CD-9F022EA2CBFE}" destId="{CA90F339-1B7F-4795-A860-830AE55FB4C0}" srcOrd="9" destOrd="0" presId="urn:microsoft.com/office/officeart/2008/layout/HorizontalMultiLevelHierarchy#1"/>
    <dgm:cxn modelId="{97F5C0B2-1090-4068-8EE7-956A02F73CA3}" type="presParOf" srcId="{CA90F339-1B7F-4795-A860-830AE55FB4C0}" destId="{77A6741B-87B7-4DC4-8875-E859A9D33FDA}" srcOrd="0" destOrd="0" presId="urn:microsoft.com/office/officeart/2008/layout/HorizontalMultiLevelHierarchy#1"/>
    <dgm:cxn modelId="{6792A82E-3141-41C7-ADC1-BDBE0F20D05E}" type="presParOf" srcId="{CA90F339-1B7F-4795-A860-830AE55FB4C0}" destId="{9A7861CA-76AA-45ED-8665-CE95340C1638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25EBF-EF06-464B-BE67-4FCEDFE94839}">
      <dsp:nvSpPr>
        <dsp:cNvPr id="0" name=""/>
        <dsp:cNvSpPr/>
      </dsp:nvSpPr>
      <dsp:spPr>
        <a:xfrm>
          <a:off x="2747012" y="4754480"/>
          <a:ext cx="361558" cy="137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779" y="0"/>
              </a:lnTo>
              <a:lnTo>
                <a:pt x="180779" y="1377888"/>
              </a:lnTo>
              <a:lnTo>
                <a:pt x="361558" y="137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92177" y="5407811"/>
        <a:ext cx="71226" cy="71226"/>
      </dsp:txXfrm>
    </dsp:sp>
    <dsp:sp modelId="{940E049A-F7DF-4595-939D-66553F85181E}">
      <dsp:nvSpPr>
        <dsp:cNvPr id="0" name=""/>
        <dsp:cNvSpPr/>
      </dsp:nvSpPr>
      <dsp:spPr>
        <a:xfrm>
          <a:off x="2747012" y="4754480"/>
          <a:ext cx="361558" cy="68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779" y="0"/>
              </a:lnTo>
              <a:lnTo>
                <a:pt x="180779" y="688944"/>
              </a:lnTo>
              <a:lnTo>
                <a:pt x="361558" y="688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8339" y="5079501"/>
        <a:ext cx="38902" cy="38902"/>
      </dsp:txXfrm>
    </dsp:sp>
    <dsp:sp modelId="{997CC87B-5037-4CB1-BA79-A2E2C62ED436}">
      <dsp:nvSpPr>
        <dsp:cNvPr id="0" name=""/>
        <dsp:cNvSpPr/>
      </dsp:nvSpPr>
      <dsp:spPr>
        <a:xfrm>
          <a:off x="2747012" y="4708760"/>
          <a:ext cx="361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55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8752" y="4745441"/>
        <a:ext cx="18077" cy="18077"/>
      </dsp:txXfrm>
    </dsp:sp>
    <dsp:sp modelId="{B6EA75C3-BDA9-4698-B87E-2F64C78807DE}">
      <dsp:nvSpPr>
        <dsp:cNvPr id="0" name=""/>
        <dsp:cNvSpPr/>
      </dsp:nvSpPr>
      <dsp:spPr>
        <a:xfrm>
          <a:off x="2747012" y="4065536"/>
          <a:ext cx="361558" cy="688944"/>
        </a:xfrm>
        <a:custGeom>
          <a:avLst/>
          <a:gdLst/>
          <a:ahLst/>
          <a:cxnLst/>
          <a:rect l="0" t="0" r="0" b="0"/>
          <a:pathLst>
            <a:path>
              <a:moveTo>
                <a:pt x="0" y="688944"/>
              </a:moveTo>
              <a:lnTo>
                <a:pt x="180779" y="688944"/>
              </a:lnTo>
              <a:lnTo>
                <a:pt x="180779" y="0"/>
              </a:lnTo>
              <a:lnTo>
                <a:pt x="3615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8339" y="4390557"/>
        <a:ext cx="38902" cy="38902"/>
      </dsp:txXfrm>
    </dsp:sp>
    <dsp:sp modelId="{CD44D7E2-BD0D-4DDC-A4D3-34C167473DA1}">
      <dsp:nvSpPr>
        <dsp:cNvPr id="0" name=""/>
        <dsp:cNvSpPr/>
      </dsp:nvSpPr>
      <dsp:spPr>
        <a:xfrm>
          <a:off x="2747012" y="3376592"/>
          <a:ext cx="361558" cy="1377888"/>
        </a:xfrm>
        <a:custGeom>
          <a:avLst/>
          <a:gdLst/>
          <a:ahLst/>
          <a:cxnLst/>
          <a:rect l="0" t="0" r="0" b="0"/>
          <a:pathLst>
            <a:path>
              <a:moveTo>
                <a:pt x="0" y="1377888"/>
              </a:moveTo>
              <a:lnTo>
                <a:pt x="180779" y="1377888"/>
              </a:lnTo>
              <a:lnTo>
                <a:pt x="180779" y="0"/>
              </a:lnTo>
              <a:lnTo>
                <a:pt x="3615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92177" y="4029923"/>
        <a:ext cx="71226" cy="71226"/>
      </dsp:txXfrm>
    </dsp:sp>
    <dsp:sp modelId="{46CACD35-3C43-4183-BD88-C64874869325}">
      <dsp:nvSpPr>
        <dsp:cNvPr id="0" name=""/>
        <dsp:cNvSpPr/>
      </dsp:nvSpPr>
      <dsp:spPr>
        <a:xfrm>
          <a:off x="577664" y="2773765"/>
          <a:ext cx="361558" cy="1980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779" y="0"/>
              </a:lnTo>
              <a:lnTo>
                <a:pt x="180779" y="1980715"/>
              </a:lnTo>
              <a:lnTo>
                <a:pt x="361558" y="19807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708106" y="3713787"/>
        <a:ext cx="100672" cy="100672"/>
      </dsp:txXfrm>
    </dsp:sp>
    <dsp:sp modelId="{DA4320B4-8809-490D-ACD4-776D5DDD8293}">
      <dsp:nvSpPr>
        <dsp:cNvPr id="0" name=""/>
        <dsp:cNvSpPr/>
      </dsp:nvSpPr>
      <dsp:spPr>
        <a:xfrm>
          <a:off x="4857914" y="2778902"/>
          <a:ext cx="356405" cy="253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202" y="0"/>
              </a:lnTo>
              <a:lnTo>
                <a:pt x="178202" y="253217"/>
              </a:lnTo>
              <a:lnTo>
                <a:pt x="356405" y="253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5187" y="2894581"/>
        <a:ext cx="21860" cy="21860"/>
      </dsp:txXfrm>
    </dsp:sp>
    <dsp:sp modelId="{52A35EE1-0E39-47B0-AE12-EB8FFA76665A}">
      <dsp:nvSpPr>
        <dsp:cNvPr id="0" name=""/>
        <dsp:cNvSpPr/>
      </dsp:nvSpPr>
      <dsp:spPr>
        <a:xfrm>
          <a:off x="4857914" y="2343175"/>
          <a:ext cx="356405" cy="435726"/>
        </a:xfrm>
        <a:custGeom>
          <a:avLst/>
          <a:gdLst/>
          <a:ahLst/>
          <a:cxnLst/>
          <a:rect l="0" t="0" r="0" b="0"/>
          <a:pathLst>
            <a:path>
              <a:moveTo>
                <a:pt x="0" y="435726"/>
              </a:moveTo>
              <a:lnTo>
                <a:pt x="178202" y="435726"/>
              </a:lnTo>
              <a:lnTo>
                <a:pt x="178202" y="0"/>
              </a:lnTo>
              <a:lnTo>
                <a:pt x="35640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2044" y="2546965"/>
        <a:ext cx="28146" cy="28146"/>
      </dsp:txXfrm>
    </dsp:sp>
    <dsp:sp modelId="{07DFF6C3-18DC-4F08-A374-1DB056B939F6}">
      <dsp:nvSpPr>
        <dsp:cNvPr id="0" name=""/>
        <dsp:cNvSpPr/>
      </dsp:nvSpPr>
      <dsp:spPr>
        <a:xfrm>
          <a:off x="577664" y="2728045"/>
          <a:ext cx="366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355" y="45720"/>
              </a:lnTo>
              <a:lnTo>
                <a:pt x="183355" y="50856"/>
              </a:lnTo>
              <a:lnTo>
                <a:pt x="366710" y="508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51850" y="2764597"/>
        <a:ext cx="18337" cy="18337"/>
      </dsp:txXfrm>
    </dsp:sp>
    <dsp:sp modelId="{A0B08AE4-A3EB-4176-8117-5034F0469192}">
      <dsp:nvSpPr>
        <dsp:cNvPr id="0" name=""/>
        <dsp:cNvSpPr/>
      </dsp:nvSpPr>
      <dsp:spPr>
        <a:xfrm>
          <a:off x="4916360" y="1309759"/>
          <a:ext cx="361558" cy="344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779" y="0"/>
              </a:lnTo>
              <a:lnTo>
                <a:pt x="180779" y="344472"/>
              </a:lnTo>
              <a:lnTo>
                <a:pt x="361558" y="344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4654" y="1469510"/>
        <a:ext cx="24969" cy="24969"/>
      </dsp:txXfrm>
    </dsp:sp>
    <dsp:sp modelId="{69AA4998-02A8-4314-8274-A97EFEE58F69}">
      <dsp:nvSpPr>
        <dsp:cNvPr id="0" name=""/>
        <dsp:cNvSpPr/>
      </dsp:nvSpPr>
      <dsp:spPr>
        <a:xfrm>
          <a:off x="4916360" y="965286"/>
          <a:ext cx="361558" cy="344472"/>
        </a:xfrm>
        <a:custGeom>
          <a:avLst/>
          <a:gdLst/>
          <a:ahLst/>
          <a:cxnLst/>
          <a:rect l="0" t="0" r="0" b="0"/>
          <a:pathLst>
            <a:path>
              <a:moveTo>
                <a:pt x="0" y="344472"/>
              </a:moveTo>
              <a:lnTo>
                <a:pt x="180779" y="344472"/>
              </a:lnTo>
              <a:lnTo>
                <a:pt x="180779" y="0"/>
              </a:lnTo>
              <a:lnTo>
                <a:pt x="3615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4654" y="1125038"/>
        <a:ext cx="24969" cy="24969"/>
      </dsp:txXfrm>
    </dsp:sp>
    <dsp:sp modelId="{11163C56-239A-4C48-B1C2-C82990B2F389}">
      <dsp:nvSpPr>
        <dsp:cNvPr id="0" name=""/>
        <dsp:cNvSpPr/>
      </dsp:nvSpPr>
      <dsp:spPr>
        <a:xfrm>
          <a:off x="2747012" y="793050"/>
          <a:ext cx="361558" cy="516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779" y="0"/>
              </a:lnTo>
              <a:lnTo>
                <a:pt x="180779" y="516708"/>
              </a:lnTo>
              <a:lnTo>
                <a:pt x="361558" y="5167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2025" y="1035638"/>
        <a:ext cx="31532" cy="31532"/>
      </dsp:txXfrm>
    </dsp:sp>
    <dsp:sp modelId="{D6AC20A8-F52C-41E7-A11F-5A4B1B60A714}">
      <dsp:nvSpPr>
        <dsp:cNvPr id="0" name=""/>
        <dsp:cNvSpPr/>
      </dsp:nvSpPr>
      <dsp:spPr>
        <a:xfrm>
          <a:off x="2747012" y="276342"/>
          <a:ext cx="361558" cy="516708"/>
        </a:xfrm>
        <a:custGeom>
          <a:avLst/>
          <a:gdLst/>
          <a:ahLst/>
          <a:cxnLst/>
          <a:rect l="0" t="0" r="0" b="0"/>
          <a:pathLst>
            <a:path>
              <a:moveTo>
                <a:pt x="0" y="516708"/>
              </a:moveTo>
              <a:lnTo>
                <a:pt x="180779" y="516708"/>
              </a:lnTo>
              <a:lnTo>
                <a:pt x="180779" y="0"/>
              </a:lnTo>
              <a:lnTo>
                <a:pt x="3615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2025" y="518930"/>
        <a:ext cx="31532" cy="31532"/>
      </dsp:txXfrm>
    </dsp:sp>
    <dsp:sp modelId="{0BBCAC59-83FF-4F39-9477-11267436B0BC}">
      <dsp:nvSpPr>
        <dsp:cNvPr id="0" name=""/>
        <dsp:cNvSpPr/>
      </dsp:nvSpPr>
      <dsp:spPr>
        <a:xfrm>
          <a:off x="577664" y="793050"/>
          <a:ext cx="361558" cy="1980715"/>
        </a:xfrm>
        <a:custGeom>
          <a:avLst/>
          <a:gdLst/>
          <a:ahLst/>
          <a:cxnLst/>
          <a:rect l="0" t="0" r="0" b="0"/>
          <a:pathLst>
            <a:path>
              <a:moveTo>
                <a:pt x="0" y="1980715"/>
              </a:moveTo>
              <a:lnTo>
                <a:pt x="180779" y="1980715"/>
              </a:lnTo>
              <a:lnTo>
                <a:pt x="180779" y="0"/>
              </a:lnTo>
              <a:lnTo>
                <a:pt x="3615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708106" y="1733072"/>
        <a:ext cx="100672" cy="100672"/>
      </dsp:txXfrm>
    </dsp:sp>
    <dsp:sp modelId="{289364D4-62C3-4470-8C7F-B490175B1EE6}">
      <dsp:nvSpPr>
        <dsp:cNvPr id="0" name=""/>
        <dsp:cNvSpPr/>
      </dsp:nvSpPr>
      <dsp:spPr>
        <a:xfrm rot="16200000">
          <a:off x="-1148322" y="2498188"/>
          <a:ext cx="2900818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zh-CN" altLang="en-US" sz="2500" kern="1200" dirty="0">
              <a:latin typeface="+mn-lt"/>
              <a:ea typeface="+mn-ea"/>
              <a:cs typeface="+mn-ea"/>
              <a:sym typeface="+mn-lt"/>
            </a:rPr>
            <a:t>数据结构</a:t>
          </a:r>
        </a:p>
      </dsp:txBody>
      <dsp:txXfrm>
        <a:off x="-1148322" y="2498188"/>
        <a:ext cx="2900818" cy="551155"/>
      </dsp:txXfrm>
    </dsp:sp>
    <dsp:sp modelId="{16ECAC38-518A-47EE-8BD4-9FD0840D4B82}">
      <dsp:nvSpPr>
        <dsp:cNvPr id="0" name=""/>
        <dsp:cNvSpPr/>
      </dsp:nvSpPr>
      <dsp:spPr>
        <a:xfrm>
          <a:off x="939222" y="517472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逻辑结构</a:t>
          </a:r>
        </a:p>
      </dsp:txBody>
      <dsp:txXfrm>
        <a:off x="939222" y="517472"/>
        <a:ext cx="1807790" cy="551155"/>
      </dsp:txXfrm>
    </dsp:sp>
    <dsp:sp modelId="{CA2411B4-EC87-4940-826C-689EAF2ADD5C}">
      <dsp:nvSpPr>
        <dsp:cNvPr id="0" name=""/>
        <dsp:cNvSpPr/>
      </dsp:nvSpPr>
      <dsp:spPr>
        <a:xfrm>
          <a:off x="3108570" y="764"/>
          <a:ext cx="5433873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线性结构（线性表、栈、队、串、数组）</a:t>
          </a:r>
        </a:p>
      </dsp:txBody>
      <dsp:txXfrm>
        <a:off x="3108570" y="764"/>
        <a:ext cx="5433873" cy="551155"/>
      </dsp:txXfrm>
    </dsp:sp>
    <dsp:sp modelId="{0848E00F-8704-4377-B25A-DAD92674F808}">
      <dsp:nvSpPr>
        <dsp:cNvPr id="0" name=""/>
        <dsp:cNvSpPr/>
      </dsp:nvSpPr>
      <dsp:spPr>
        <a:xfrm>
          <a:off x="3108570" y="1034181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非线性结构</a:t>
          </a:r>
        </a:p>
      </dsp:txBody>
      <dsp:txXfrm>
        <a:off x="3108570" y="1034181"/>
        <a:ext cx="1807790" cy="551155"/>
      </dsp:txXfrm>
    </dsp:sp>
    <dsp:sp modelId="{27C1DD5A-4DE1-4D34-BF99-B55763485F5F}">
      <dsp:nvSpPr>
        <dsp:cNvPr id="0" name=""/>
        <dsp:cNvSpPr/>
      </dsp:nvSpPr>
      <dsp:spPr>
        <a:xfrm>
          <a:off x="5277918" y="689709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树结构</a:t>
          </a:r>
        </a:p>
      </dsp:txBody>
      <dsp:txXfrm>
        <a:off x="5277918" y="689709"/>
        <a:ext cx="1807790" cy="551155"/>
      </dsp:txXfrm>
    </dsp:sp>
    <dsp:sp modelId="{AC3483A0-DE79-4A15-92B8-B4F1A7EC42C8}">
      <dsp:nvSpPr>
        <dsp:cNvPr id="0" name=""/>
        <dsp:cNvSpPr/>
      </dsp:nvSpPr>
      <dsp:spPr>
        <a:xfrm>
          <a:off x="5277918" y="1378653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图结构</a:t>
          </a:r>
        </a:p>
      </dsp:txBody>
      <dsp:txXfrm>
        <a:off x="5277918" y="1378653"/>
        <a:ext cx="1807790" cy="551155"/>
      </dsp:txXfrm>
    </dsp:sp>
    <dsp:sp modelId="{10DC5356-5669-4EEB-80DA-45642DEE7761}">
      <dsp:nvSpPr>
        <dsp:cNvPr id="0" name=""/>
        <dsp:cNvSpPr/>
      </dsp:nvSpPr>
      <dsp:spPr>
        <a:xfrm>
          <a:off x="944374" y="2503324"/>
          <a:ext cx="3913539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物理（存储结构）</a:t>
          </a:r>
        </a:p>
      </dsp:txBody>
      <dsp:txXfrm>
        <a:off x="944374" y="2503324"/>
        <a:ext cx="3913539" cy="551155"/>
      </dsp:txXfrm>
    </dsp:sp>
    <dsp:sp modelId="{E58AE112-5951-4214-B14C-1E473817C495}">
      <dsp:nvSpPr>
        <dsp:cNvPr id="0" name=""/>
        <dsp:cNvSpPr/>
      </dsp:nvSpPr>
      <dsp:spPr>
        <a:xfrm>
          <a:off x="5214320" y="2067597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顺序结构</a:t>
          </a:r>
        </a:p>
      </dsp:txBody>
      <dsp:txXfrm>
        <a:off x="5214320" y="2067597"/>
        <a:ext cx="1807790" cy="551155"/>
      </dsp:txXfrm>
    </dsp:sp>
    <dsp:sp modelId="{437AD372-5396-4AAF-A11C-855FAA6DC816}">
      <dsp:nvSpPr>
        <dsp:cNvPr id="0" name=""/>
        <dsp:cNvSpPr/>
      </dsp:nvSpPr>
      <dsp:spPr>
        <a:xfrm>
          <a:off x="5214320" y="2756542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链式结构</a:t>
          </a:r>
        </a:p>
      </dsp:txBody>
      <dsp:txXfrm>
        <a:off x="5214320" y="2756542"/>
        <a:ext cx="1807790" cy="551155"/>
      </dsp:txXfrm>
    </dsp:sp>
    <dsp:sp modelId="{75D98B10-7C46-43A8-A348-FA1A95366FD3}">
      <dsp:nvSpPr>
        <dsp:cNvPr id="0" name=""/>
        <dsp:cNvSpPr/>
      </dsp:nvSpPr>
      <dsp:spPr>
        <a:xfrm>
          <a:off x="939222" y="4478903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数据运算</a:t>
          </a:r>
        </a:p>
      </dsp:txBody>
      <dsp:txXfrm>
        <a:off x="939222" y="4478903"/>
        <a:ext cx="1807790" cy="551155"/>
      </dsp:txXfrm>
    </dsp:sp>
    <dsp:sp modelId="{323B10B6-089B-46BF-B6F0-7A307630A7CC}">
      <dsp:nvSpPr>
        <dsp:cNvPr id="0" name=""/>
        <dsp:cNvSpPr/>
      </dsp:nvSpPr>
      <dsp:spPr>
        <a:xfrm>
          <a:off x="3108570" y="3101014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插入运算</a:t>
          </a:r>
        </a:p>
      </dsp:txBody>
      <dsp:txXfrm>
        <a:off x="3108570" y="3101014"/>
        <a:ext cx="1807790" cy="551155"/>
      </dsp:txXfrm>
    </dsp:sp>
    <dsp:sp modelId="{BBC49AC0-467B-4772-A63F-64647B771549}">
      <dsp:nvSpPr>
        <dsp:cNvPr id="0" name=""/>
        <dsp:cNvSpPr/>
      </dsp:nvSpPr>
      <dsp:spPr>
        <a:xfrm>
          <a:off x="3108570" y="3789958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删除运算</a:t>
          </a:r>
        </a:p>
      </dsp:txBody>
      <dsp:txXfrm>
        <a:off x="3108570" y="3789958"/>
        <a:ext cx="1807790" cy="551155"/>
      </dsp:txXfrm>
    </dsp:sp>
    <dsp:sp modelId="{5DD6F8E7-104E-40D3-8159-931158D7758D}">
      <dsp:nvSpPr>
        <dsp:cNvPr id="0" name=""/>
        <dsp:cNvSpPr/>
      </dsp:nvSpPr>
      <dsp:spPr>
        <a:xfrm>
          <a:off x="3108570" y="4478903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修改运算</a:t>
          </a:r>
        </a:p>
      </dsp:txBody>
      <dsp:txXfrm>
        <a:off x="3108570" y="4478903"/>
        <a:ext cx="1807790" cy="551155"/>
      </dsp:txXfrm>
    </dsp:sp>
    <dsp:sp modelId="{AA38CFE2-47E6-4A3D-A9CB-3E0E2C8B38EC}">
      <dsp:nvSpPr>
        <dsp:cNvPr id="0" name=""/>
        <dsp:cNvSpPr/>
      </dsp:nvSpPr>
      <dsp:spPr>
        <a:xfrm>
          <a:off x="3108570" y="5167847"/>
          <a:ext cx="1807790" cy="551155"/>
        </a:xfrm>
        <a:prstGeom prst="rect">
          <a:avLst/>
        </a:prstGeom>
        <a:solidFill>
          <a:srgbClr val="FF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查找运算</a:t>
          </a:r>
        </a:p>
      </dsp:txBody>
      <dsp:txXfrm>
        <a:off x="3108570" y="5167847"/>
        <a:ext cx="1807790" cy="551155"/>
      </dsp:txXfrm>
    </dsp:sp>
    <dsp:sp modelId="{77A6741B-87B7-4DC4-8875-E859A9D33FDA}">
      <dsp:nvSpPr>
        <dsp:cNvPr id="0" name=""/>
        <dsp:cNvSpPr/>
      </dsp:nvSpPr>
      <dsp:spPr>
        <a:xfrm>
          <a:off x="3108570" y="5856791"/>
          <a:ext cx="1807790" cy="551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+mn-lt"/>
              <a:ea typeface="+mn-ea"/>
              <a:cs typeface="+mn-ea"/>
              <a:sym typeface="+mn-lt"/>
            </a:rPr>
            <a:t>排序运算</a:t>
          </a:r>
        </a:p>
      </dsp:txBody>
      <dsp:txXfrm>
        <a:off x="3108570" y="5856791"/>
        <a:ext cx="1807790" cy="55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‹#›</a:t>
            </a:fld>
            <a:endParaRPr lang="en-US" altLang="zh-CN" sz="1200" b="0" strike="noStrike" noProof="1"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仿宋_GB2312" panose="02010609030101010101" pitchFamily="49" charset="-122"/>
              </a:rPr>
              <a:t>单击以编辑母版文本样式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仿宋_GB2312" panose="02010609030101010101" pitchFamily="49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仿宋_GB2312" panose="02010609030101010101" pitchFamily="49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仿宋_GB2312" panose="02010609030101010101" pitchFamily="49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仿宋_GB2312" panose="02010609030101010101" pitchFamily="49" charset="-122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‹#›</a:t>
            </a:fld>
            <a:endParaRPr lang="en-US" altLang="zh-CN" sz="1200" b="0" strike="noStrike" noProof="1">
              <a:ea typeface="仿宋_GB2312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仿宋_GB2312" panose="0201060903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仿宋_GB2312" panose="0201060903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仿宋_GB2312" panose="0201060903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仿宋_GB2312" panose="0201060903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仿宋_GB2312" panose="0201060903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2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26</a:t>
            </a:fld>
            <a:endParaRPr lang="en-US" altLang="zh-CN" sz="1200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5175" y="384175"/>
            <a:ext cx="5514975" cy="4137025"/>
          </a:xfrm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28</a:t>
            </a:fld>
            <a:endParaRPr lang="en-US" altLang="zh-CN" sz="1200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5175" y="384175"/>
            <a:ext cx="5514975" cy="4137025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6" name="矩形 15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6" name="矩形 15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5635" y="404660"/>
            <a:ext cx="617410" cy="174608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5" y="404660"/>
            <a:ext cx="617410" cy="174608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5" y="404660"/>
            <a:ext cx="617410" cy="174608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15635" y="404660"/>
            <a:ext cx="617410" cy="174608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3" name="等腰三角形 2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3" name="等腰三角形 2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单击以编辑母版文本样式</a:t>
            </a:r>
          </a:p>
        </p:txBody>
      </p:sp>
      <p:cxnSp>
        <p:nvCxnSpPr>
          <p:cNvPr id="1027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单击以编辑母版文本样式</a:t>
            </a:r>
          </a:p>
        </p:txBody>
      </p:sp>
      <p:cxnSp>
        <p:nvCxnSpPr>
          <p:cNvPr id="2051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4" y="404660"/>
            <a:ext cx="617410" cy="174609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55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单击以编辑母版文本样式</a:t>
            </a:r>
          </a:p>
        </p:txBody>
      </p:sp>
      <p:cxnSp>
        <p:nvCxnSpPr>
          <p:cNvPr id="3075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5" y="404660"/>
            <a:ext cx="617410" cy="174608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.baidu.com/i?ct=503316480&amp;z=&amp;tn=baiduimagedetail&amp;word=%CE%CA%BA%C5%CD%BC%C6%AC&amp;in=28424&amp;cl=2&amp;lm=-1&amp;pn=1&amp;rn=1&amp;di=54091058538&amp;ln=2000&amp;fr=ala1&amp;fmq=&amp;ic=&amp;s=&amp;se=&amp;sme=0&amp;tab=&amp;width=&amp;height=&amp;face=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51519" y="260648"/>
          <a:ext cx="8568952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41438"/>
            <a:ext cx="9144000" cy="5183187"/>
            <a:chOff x="0" y="1341438"/>
            <a:chExt cx="9144000" cy="5183187"/>
          </a:xfrm>
        </p:grpSpPr>
        <p:sp>
          <p:nvSpPr>
            <p:cNvPr id="26626" name="矩形 1"/>
            <p:cNvSpPr>
              <a:spLocks noChangeArrowheads="1"/>
            </p:cNvSpPr>
            <p:nvPr/>
          </p:nvSpPr>
          <p:spPr bwMode="auto">
            <a:xfrm>
              <a:off x="0" y="1341438"/>
              <a:ext cx="9144000" cy="48244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0" y="6381750"/>
              <a:ext cx="9144000" cy="142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92262" name="Rectangle 6"/>
          <p:cNvSpPr>
            <a:spLocks noChangeArrowheads="1"/>
          </p:cNvSpPr>
          <p:nvPr/>
        </p:nvSpPr>
        <p:spPr bwMode="auto">
          <a:xfrm>
            <a:off x="611188" y="1412875"/>
            <a:ext cx="8137525" cy="4656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Search_Seq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SSTable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ST 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KeyType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key )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若成功返回其位置信息，否则返回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ST.R[0].key =key;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for(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ST.length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ST.R[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].key!=key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- -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=n;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&gt;0; - -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=1;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&lt;=n;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return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00113" y="219075"/>
            <a:ext cx="79930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在顺序表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中查找值为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的数据元素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501650" y="1052513"/>
            <a:ext cx="864235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空间复杂度：一个辅助空间。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时间复杂度：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0113" y="223838"/>
            <a:ext cx="44608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顺序查找的性能分析</a:t>
            </a:r>
          </a:p>
        </p:txBody>
      </p:sp>
      <p:grpSp>
        <p:nvGrpSpPr>
          <p:cNvPr id="35843" name="组合 19"/>
          <p:cNvGrpSpPr/>
          <p:nvPr/>
        </p:nvGrpSpPr>
        <p:grpSpPr>
          <a:xfrm>
            <a:off x="887413" y="2559050"/>
            <a:ext cx="3251200" cy="3802063"/>
            <a:chOff x="222841" y="2217316"/>
            <a:chExt cx="2846585" cy="3802750"/>
          </a:xfrm>
        </p:grpSpPr>
        <p:sp>
          <p:nvSpPr>
            <p:cNvPr id="17" name="íṡľíḍè-Rectangle 22"/>
            <p:cNvSpPr/>
            <p:nvPr/>
          </p:nvSpPr>
          <p:spPr>
            <a:xfrm>
              <a:off x="222841" y="2217316"/>
              <a:ext cx="2846585" cy="1900581"/>
            </a:xfrm>
            <a:prstGeom prst="rect">
              <a:avLst/>
            </a:prstGeom>
            <a:solidFill>
              <a:srgbClr val="6C4C8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íṡľíḍè-Freeform: Shape 23"/>
            <p:cNvSpPr/>
            <p:nvPr/>
          </p:nvSpPr>
          <p:spPr>
            <a:xfrm rot="10800000">
              <a:off x="222841" y="3987699"/>
              <a:ext cx="2846585" cy="382656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6C4C8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îŝḷîḓé-TextBox 33"/>
            <p:cNvSpPr txBox="1"/>
            <p:nvPr/>
          </p:nvSpPr>
          <p:spPr bwMode="auto">
            <a:xfrm>
              <a:off x="222842" y="4506304"/>
              <a:ext cx="2846584" cy="15137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1)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查找成功时的平均查找长度</a:t>
              </a:r>
            </a:p>
            <a:p>
              <a:pPr marL="0" marR="0" lvl="1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设表中各记录查找概率相等</a:t>
              </a:r>
            </a:p>
            <a:p>
              <a:pPr marL="0" marR="0" lvl="1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ASLs(n)=(1+2+ ... +n)/n =(n+1)/2</a:t>
              </a:r>
            </a:p>
          </p:txBody>
        </p:sp>
      </p:grpSp>
      <p:grpSp>
        <p:nvGrpSpPr>
          <p:cNvPr id="35847" name="组合 25"/>
          <p:cNvGrpSpPr/>
          <p:nvPr/>
        </p:nvGrpSpPr>
        <p:grpSpPr>
          <a:xfrm>
            <a:off x="5208588" y="2559050"/>
            <a:ext cx="3249612" cy="3297238"/>
            <a:chOff x="3869066" y="2217316"/>
            <a:chExt cx="3041481" cy="3297326"/>
          </a:xfrm>
        </p:grpSpPr>
        <p:sp>
          <p:nvSpPr>
            <p:cNvPr id="21" name="íṡľíḍè-Rectangle 18"/>
            <p:cNvSpPr/>
            <p:nvPr/>
          </p:nvSpPr>
          <p:spPr>
            <a:xfrm>
              <a:off x="3869066" y="2217316"/>
              <a:ext cx="3041481" cy="1901876"/>
            </a:xfrm>
            <a:prstGeom prst="rect">
              <a:avLst/>
            </a:prstGeom>
            <a:solidFill>
              <a:srgbClr val="76AED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íṡľíḍè-Freeform: Shape 19"/>
            <p:cNvSpPr/>
            <p:nvPr/>
          </p:nvSpPr>
          <p:spPr>
            <a:xfrm rot="10800000">
              <a:off x="3869066" y="3992188"/>
              <a:ext cx="3041481" cy="369898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D96D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îŝḷîḓé-TextBox 34"/>
            <p:cNvSpPr txBox="1"/>
            <p:nvPr/>
          </p:nvSpPr>
          <p:spPr bwMode="auto">
            <a:xfrm>
              <a:off x="3869066" y="4505393"/>
              <a:ext cx="3041481" cy="1009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2)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查找不成功时的平均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1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查找长度    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ASLf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=n+1</a:t>
              </a:r>
            </a:p>
          </p:txBody>
        </p:sp>
      </p:grpSp>
      <p:sp>
        <p:nvSpPr>
          <p:cNvPr id="24" name="îŝḷîḓé-Freeform: Shape 42"/>
          <p:cNvSpPr/>
          <p:nvPr/>
        </p:nvSpPr>
        <p:spPr bwMode="auto">
          <a:xfrm>
            <a:off x="2024063" y="3017838"/>
            <a:ext cx="942975" cy="944563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îŝḷîḓé-Freeform: Shape 44"/>
          <p:cNvSpPr/>
          <p:nvPr/>
        </p:nvSpPr>
        <p:spPr bwMode="auto">
          <a:xfrm>
            <a:off x="6375400" y="3111500"/>
            <a:ext cx="850900" cy="850900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754188" y="1922463"/>
            <a:ext cx="7167563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算法简单，对表结构无任何要求（顺序和链式）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很大时查找效率较低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改进措施：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非等概率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查找时，可按照查找概率进行排序。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827088" y="212725"/>
            <a:ext cx="438785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顺序查找算法有特点</a:t>
            </a:r>
          </a:p>
        </p:txBody>
      </p:sp>
      <p:grpSp>
        <p:nvGrpSpPr>
          <p:cNvPr id="36867" name="组合 16"/>
          <p:cNvGrpSpPr/>
          <p:nvPr/>
        </p:nvGrpSpPr>
        <p:grpSpPr>
          <a:xfrm>
            <a:off x="663575" y="1984375"/>
            <a:ext cx="657225" cy="663575"/>
            <a:chOff x="4929188" y="1303338"/>
            <a:chExt cx="501650" cy="506412"/>
          </a:xfrm>
        </p:grpSpPr>
        <p:sp>
          <p:nvSpPr>
            <p:cNvPr id="5" name="Freeform 6"/>
            <p:cNvSpPr/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4995833" y="1359068"/>
              <a:ext cx="371996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5056418" y="1446296"/>
              <a:ext cx="255671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871" name="组合 20"/>
          <p:cNvGrpSpPr/>
          <p:nvPr/>
        </p:nvGrpSpPr>
        <p:grpSpPr>
          <a:xfrm>
            <a:off x="657225" y="3016250"/>
            <a:ext cx="663575" cy="661988"/>
            <a:chOff x="1339850" y="2163763"/>
            <a:chExt cx="506413" cy="506412"/>
          </a:xfrm>
        </p:grpSpPr>
        <p:sp>
          <p:nvSpPr>
            <p:cNvPr id="9" name="Freeform 13"/>
            <p:cNvSpPr/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5"/>
            <p:cNvSpPr>
              <a:spLocks noEditPoints="1"/>
            </p:cNvSpPr>
            <p:nvPr/>
          </p:nvSpPr>
          <p:spPr bwMode="auto">
            <a:xfrm>
              <a:off x="1447675" y="2276704"/>
              <a:ext cx="289552" cy="278101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549442" y="2418790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876" name="组合 25"/>
          <p:cNvGrpSpPr/>
          <p:nvPr/>
        </p:nvGrpSpPr>
        <p:grpSpPr>
          <a:xfrm>
            <a:off x="663575" y="3894138"/>
            <a:ext cx="657225" cy="663575"/>
            <a:chOff x="5093055" y="2766720"/>
            <a:chExt cx="501650" cy="506413"/>
          </a:xfrm>
        </p:grpSpPr>
        <p:sp>
          <p:nvSpPr>
            <p:cNvPr id="14" name="Freeform 21"/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5200898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11188" y="1471613"/>
            <a:ext cx="7994650" cy="1822450"/>
          </a:xfrm>
          <a:prstGeom prst="roundRect">
            <a:avLst>
              <a:gd name="adj" fmla="val 11963"/>
            </a:avLst>
          </a:prstGeom>
          <a:solidFill>
            <a:srgbClr val="EBEBEB"/>
          </a:solidFill>
          <a:ln w="5715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个数存在一维数组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A[1..n]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中，在进行顺序查找时，这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个数的排列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有序或无序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其平均查找长度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 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27088" y="125413"/>
            <a:ext cx="406717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判断对错</a:t>
            </a:r>
          </a:p>
        </p:txBody>
      </p:sp>
      <p:sp>
        <p:nvSpPr>
          <p:cNvPr id="1032198" name="Rectangle 6"/>
          <p:cNvSpPr>
            <a:spLocks noChangeArrowheads="1"/>
          </p:cNvSpPr>
          <p:nvPr/>
        </p:nvSpPr>
        <p:spPr bwMode="auto">
          <a:xfrm>
            <a:off x="652463" y="3573463"/>
            <a:ext cx="7993063" cy="2354263"/>
          </a:xfrm>
          <a:prstGeom prst="roundRect">
            <a:avLst>
              <a:gd name="adj" fmla="val 927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查找概率相等时，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相同；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查找概率不等时，如果从前向后查找，则按查找概率由大到小排列的有序表其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要比无序表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小。 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7283450" y="2025650"/>
            <a:ext cx="884238" cy="822325"/>
            <a:chOff x="1428" y="1188"/>
            <a:chExt cx="1704" cy="1368"/>
          </a:xfrm>
        </p:grpSpPr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>
              <a:off x="1440" y="1188"/>
              <a:ext cx="1643" cy="136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 flipH="1">
              <a:off x="1428" y="1283"/>
              <a:ext cx="1704" cy="117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0" y="2349500"/>
            <a:ext cx="9144000" cy="44069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15925" y="3281363"/>
            <a:ext cx="6461125" cy="625475"/>
            <a:chOff x="961" y="1653"/>
            <a:chExt cx="4070" cy="394"/>
          </a:xfrm>
        </p:grpSpPr>
        <p:grpSp>
          <p:nvGrpSpPr>
            <p:cNvPr id="38915" name="Group 6"/>
            <p:cNvGrpSpPr/>
            <p:nvPr/>
          </p:nvGrpSpPr>
          <p:grpSpPr>
            <a:xfrm>
              <a:off x="961" y="1657"/>
              <a:ext cx="356" cy="390"/>
              <a:chOff x="975" y="1167"/>
              <a:chExt cx="356" cy="390"/>
            </a:xfrm>
          </p:grpSpPr>
          <p:sp>
            <p:nvSpPr>
              <p:cNvPr id="23556" name="Line 7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57" name="Text Box 8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38918" name="Group 9"/>
            <p:cNvGrpSpPr/>
            <p:nvPr/>
          </p:nvGrpSpPr>
          <p:grpSpPr>
            <a:xfrm>
              <a:off x="4613" y="1653"/>
              <a:ext cx="418" cy="390"/>
              <a:chOff x="975" y="1167"/>
              <a:chExt cx="418" cy="390"/>
            </a:xfrm>
          </p:grpSpPr>
          <p:sp>
            <p:nvSpPr>
              <p:cNvPr id="23559" name="Line 10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60" name="Text Box 11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</p:grpSp>
      <p:grpSp>
        <p:nvGrpSpPr>
          <p:cNvPr id="5" name="Group 12"/>
          <p:cNvGrpSpPr/>
          <p:nvPr/>
        </p:nvGrpSpPr>
        <p:grpSpPr>
          <a:xfrm>
            <a:off x="3286125" y="3246438"/>
            <a:ext cx="606425" cy="619125"/>
            <a:chOff x="975" y="1167"/>
            <a:chExt cx="382" cy="390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975" y="1307"/>
              <a:ext cx="38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mid</a:t>
              </a: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79425" y="2532063"/>
            <a:ext cx="8020050" cy="755650"/>
            <a:chOff x="1001" y="1181"/>
            <a:chExt cx="5052" cy="476"/>
          </a:xfrm>
        </p:grpSpPr>
        <p:grpSp>
          <p:nvGrpSpPr>
            <p:cNvPr id="38925" name="Group 16"/>
            <p:cNvGrpSpPr/>
            <p:nvPr/>
          </p:nvGrpSpPr>
          <p:grpSpPr>
            <a:xfrm>
              <a:off x="1001" y="1181"/>
              <a:ext cx="3916" cy="476"/>
              <a:chOff x="1015" y="691"/>
              <a:chExt cx="3916" cy="476"/>
            </a:xfrm>
          </p:grpSpPr>
          <p:sp>
            <p:nvSpPr>
              <p:cNvPr id="23567" name="Text Box 18"/>
              <p:cNvSpPr txBox="1">
                <a:spLocks noChangeArrowheads="1"/>
              </p:cNvSpPr>
              <p:nvPr/>
            </p:nvSpPr>
            <p:spPr bwMode="auto">
              <a:xfrm>
                <a:off x="1015" y="691"/>
                <a:ext cx="391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1       2       3       4       5       6        7        8       9      10     11</a:t>
                </a:r>
              </a:p>
            </p:txBody>
          </p:sp>
          <p:sp>
            <p:nvSpPr>
              <p:cNvPr id="23568" name="Rectangle 19"/>
              <p:cNvSpPr>
                <a:spLocks noChangeArrowheads="1"/>
              </p:cNvSpPr>
              <p:nvPr/>
            </p:nvSpPr>
            <p:spPr bwMode="auto">
              <a:xfrm>
                <a:off x="1033" y="912"/>
                <a:ext cx="3879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5      13     19     21     37     56      64      75     80     88     92</a:t>
                </a:r>
              </a:p>
            </p:txBody>
          </p:sp>
          <p:sp>
            <p:nvSpPr>
              <p:cNvPr id="23569" name="Line 20"/>
              <p:cNvSpPr>
                <a:spLocks noChangeShapeType="1"/>
              </p:cNvSpPr>
              <p:nvPr/>
            </p:nvSpPr>
            <p:spPr bwMode="auto">
              <a:xfrm>
                <a:off x="1300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0" name="Line 21"/>
              <p:cNvSpPr>
                <a:spLocks noChangeShapeType="1"/>
              </p:cNvSpPr>
              <p:nvPr/>
            </p:nvSpPr>
            <p:spPr bwMode="auto">
              <a:xfrm>
                <a:off x="166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1" name="Line 22"/>
              <p:cNvSpPr>
                <a:spLocks noChangeShapeType="1"/>
              </p:cNvSpPr>
              <p:nvPr/>
            </p:nvSpPr>
            <p:spPr bwMode="auto">
              <a:xfrm>
                <a:off x="202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2" name="Line 23"/>
              <p:cNvSpPr>
                <a:spLocks noChangeShapeType="1"/>
              </p:cNvSpPr>
              <p:nvPr/>
            </p:nvSpPr>
            <p:spPr bwMode="auto">
              <a:xfrm>
                <a:off x="239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3" name="Line 24"/>
              <p:cNvSpPr>
                <a:spLocks noChangeShapeType="1"/>
              </p:cNvSpPr>
              <p:nvPr/>
            </p:nvSpPr>
            <p:spPr bwMode="auto">
              <a:xfrm>
                <a:off x="2756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4" name="Line 25"/>
              <p:cNvSpPr>
                <a:spLocks noChangeShapeType="1"/>
              </p:cNvSpPr>
              <p:nvPr/>
            </p:nvSpPr>
            <p:spPr bwMode="auto">
              <a:xfrm>
                <a:off x="3120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5" name="Line 26"/>
              <p:cNvSpPr>
                <a:spLocks noChangeShapeType="1"/>
              </p:cNvSpPr>
              <p:nvPr/>
            </p:nvSpPr>
            <p:spPr bwMode="auto">
              <a:xfrm>
                <a:off x="348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6" name="Line 27"/>
              <p:cNvSpPr>
                <a:spLocks noChangeShapeType="1"/>
              </p:cNvSpPr>
              <p:nvPr/>
            </p:nvSpPr>
            <p:spPr bwMode="auto">
              <a:xfrm>
                <a:off x="384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7" name="Line 28"/>
              <p:cNvSpPr>
                <a:spLocks noChangeShapeType="1"/>
              </p:cNvSpPr>
              <p:nvPr/>
            </p:nvSpPr>
            <p:spPr bwMode="auto">
              <a:xfrm>
                <a:off x="421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78" name="Line 29"/>
              <p:cNvSpPr>
                <a:spLocks noChangeShapeType="1"/>
              </p:cNvSpPr>
              <p:nvPr/>
            </p:nvSpPr>
            <p:spPr bwMode="auto">
              <a:xfrm>
                <a:off x="4576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579" name="AutoShape 30"/>
            <p:cNvSpPr>
              <a:spLocks noChangeArrowheads="1"/>
            </p:cNvSpPr>
            <p:nvPr/>
          </p:nvSpPr>
          <p:spPr bwMode="auto">
            <a:xfrm>
              <a:off x="5031" y="1313"/>
              <a:ext cx="1022" cy="233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找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21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44500" y="3973513"/>
            <a:ext cx="6280150" cy="1385887"/>
            <a:chOff x="979" y="2089"/>
            <a:chExt cx="3956" cy="873"/>
          </a:xfrm>
        </p:grpSpPr>
        <p:sp>
          <p:nvSpPr>
            <p:cNvPr id="23581" name="Text Box 32"/>
            <p:cNvSpPr txBox="1">
              <a:spLocks noChangeArrowheads="1"/>
            </p:cNvSpPr>
            <p:nvPr/>
          </p:nvSpPr>
          <p:spPr bwMode="auto">
            <a:xfrm>
              <a:off x="1019" y="2089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23582" name="Rectangle 33"/>
            <p:cNvSpPr>
              <a:spLocks noChangeArrowheads="1"/>
            </p:cNvSpPr>
            <p:nvPr/>
          </p:nvSpPr>
          <p:spPr bwMode="auto">
            <a:xfrm>
              <a:off x="1037" y="2310"/>
              <a:ext cx="3879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1304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>
              <a:off x="1668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032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>
              <a:off x="2396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760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>
              <a:off x="3124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3488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>
              <a:off x="3852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4216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>
              <a:off x="4580" y="23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8952" name="Group 44"/>
            <p:cNvGrpSpPr/>
            <p:nvPr/>
          </p:nvGrpSpPr>
          <p:grpSpPr>
            <a:xfrm>
              <a:off x="979" y="2565"/>
              <a:ext cx="356" cy="390"/>
              <a:chOff x="975" y="1167"/>
              <a:chExt cx="356" cy="390"/>
            </a:xfrm>
          </p:grpSpPr>
          <p:sp>
            <p:nvSpPr>
              <p:cNvPr id="23594" name="Line 45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95" name="Text Box 46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38955" name="Group 47"/>
            <p:cNvGrpSpPr/>
            <p:nvPr/>
          </p:nvGrpSpPr>
          <p:grpSpPr>
            <a:xfrm>
              <a:off x="2419" y="2572"/>
              <a:ext cx="418" cy="390"/>
              <a:chOff x="975" y="1167"/>
              <a:chExt cx="418" cy="390"/>
            </a:xfrm>
          </p:grpSpPr>
          <p:sp>
            <p:nvSpPr>
              <p:cNvPr id="23597" name="Line 48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98" name="Text Box 49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  <p:grpSp>
          <p:nvGrpSpPr>
            <p:cNvPr id="38958" name="Group 50"/>
            <p:cNvGrpSpPr/>
            <p:nvPr/>
          </p:nvGrpSpPr>
          <p:grpSpPr>
            <a:xfrm>
              <a:off x="1709" y="2572"/>
              <a:ext cx="382" cy="390"/>
              <a:chOff x="975" y="1167"/>
              <a:chExt cx="382" cy="390"/>
            </a:xfrm>
          </p:grpSpPr>
          <p:sp>
            <p:nvSpPr>
              <p:cNvPr id="23600" name="Line 51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01" name="Text Box 52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mid</a:t>
                </a:r>
              </a:p>
            </p:txBody>
          </p:sp>
        </p:grpSp>
      </p:grpSp>
      <p:grpSp>
        <p:nvGrpSpPr>
          <p:cNvPr id="12" name="Group 53"/>
          <p:cNvGrpSpPr/>
          <p:nvPr/>
        </p:nvGrpSpPr>
        <p:grpSpPr>
          <a:xfrm>
            <a:off x="519113" y="5308600"/>
            <a:ext cx="6216650" cy="1373188"/>
            <a:chOff x="1026" y="2930"/>
            <a:chExt cx="3916" cy="865"/>
          </a:xfrm>
        </p:grpSpPr>
        <p:sp>
          <p:nvSpPr>
            <p:cNvPr id="23603" name="Text Box 54"/>
            <p:cNvSpPr txBox="1">
              <a:spLocks noChangeArrowheads="1"/>
            </p:cNvSpPr>
            <p:nvPr/>
          </p:nvSpPr>
          <p:spPr bwMode="auto">
            <a:xfrm>
              <a:off x="1026" y="2930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grpSp>
          <p:nvGrpSpPr>
            <p:cNvPr id="38963" name="Group 55"/>
            <p:cNvGrpSpPr/>
            <p:nvPr/>
          </p:nvGrpSpPr>
          <p:grpSpPr>
            <a:xfrm>
              <a:off x="1044" y="3150"/>
              <a:ext cx="3879" cy="645"/>
              <a:chOff x="1058" y="2660"/>
              <a:chExt cx="3879" cy="645"/>
            </a:xfrm>
          </p:grpSpPr>
          <p:sp>
            <p:nvSpPr>
              <p:cNvPr id="23605" name="Rectangle 56"/>
              <p:cNvSpPr>
                <a:spLocks noChangeArrowheads="1"/>
              </p:cNvSpPr>
              <p:nvPr/>
            </p:nvSpPr>
            <p:spPr bwMode="auto">
              <a:xfrm>
                <a:off x="1058" y="2661"/>
                <a:ext cx="3879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5      13     19     </a:t>
                </a: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21</a:t>
                </a: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     37     56      64      75     80     88     92</a:t>
                </a:r>
              </a:p>
            </p:txBody>
          </p:sp>
          <p:sp>
            <p:nvSpPr>
              <p:cNvPr id="23606" name="Line 57"/>
              <p:cNvSpPr>
                <a:spLocks noChangeShapeType="1"/>
              </p:cNvSpPr>
              <p:nvPr/>
            </p:nvSpPr>
            <p:spPr bwMode="auto">
              <a:xfrm>
                <a:off x="1325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07" name="Line 58"/>
              <p:cNvSpPr>
                <a:spLocks noChangeShapeType="1"/>
              </p:cNvSpPr>
              <p:nvPr/>
            </p:nvSpPr>
            <p:spPr bwMode="auto">
              <a:xfrm>
                <a:off x="1689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08" name="Line 59"/>
              <p:cNvSpPr>
                <a:spLocks noChangeShapeType="1"/>
              </p:cNvSpPr>
              <p:nvPr/>
            </p:nvSpPr>
            <p:spPr bwMode="auto">
              <a:xfrm>
                <a:off x="2053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09" name="Line 60"/>
              <p:cNvSpPr>
                <a:spLocks noChangeShapeType="1"/>
              </p:cNvSpPr>
              <p:nvPr/>
            </p:nvSpPr>
            <p:spPr bwMode="auto">
              <a:xfrm>
                <a:off x="2417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0" name="Line 61"/>
              <p:cNvSpPr>
                <a:spLocks noChangeShapeType="1"/>
              </p:cNvSpPr>
              <p:nvPr/>
            </p:nvSpPr>
            <p:spPr bwMode="auto">
              <a:xfrm>
                <a:off x="2781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1" name="Line 62"/>
              <p:cNvSpPr>
                <a:spLocks noChangeShapeType="1"/>
              </p:cNvSpPr>
              <p:nvPr/>
            </p:nvSpPr>
            <p:spPr bwMode="auto">
              <a:xfrm>
                <a:off x="3145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2" name="Line 63"/>
              <p:cNvSpPr>
                <a:spLocks noChangeShapeType="1"/>
              </p:cNvSpPr>
              <p:nvPr/>
            </p:nvSpPr>
            <p:spPr bwMode="auto">
              <a:xfrm>
                <a:off x="3509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3" name="Line 64"/>
              <p:cNvSpPr>
                <a:spLocks noChangeShapeType="1"/>
              </p:cNvSpPr>
              <p:nvPr/>
            </p:nvSpPr>
            <p:spPr bwMode="auto">
              <a:xfrm>
                <a:off x="3873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4" name="Line 65"/>
              <p:cNvSpPr>
                <a:spLocks noChangeShapeType="1"/>
              </p:cNvSpPr>
              <p:nvPr/>
            </p:nvSpPr>
            <p:spPr bwMode="auto">
              <a:xfrm>
                <a:off x="4237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15" name="Line 66"/>
              <p:cNvSpPr>
                <a:spLocks noChangeShapeType="1"/>
              </p:cNvSpPr>
              <p:nvPr/>
            </p:nvSpPr>
            <p:spPr bwMode="auto">
              <a:xfrm>
                <a:off x="4601" y="26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8975" name="Group 67"/>
              <p:cNvGrpSpPr/>
              <p:nvPr/>
            </p:nvGrpSpPr>
            <p:grpSpPr>
              <a:xfrm>
                <a:off x="1932" y="2915"/>
                <a:ext cx="356" cy="390"/>
                <a:chOff x="975" y="1167"/>
                <a:chExt cx="356" cy="390"/>
              </a:xfrm>
            </p:grpSpPr>
            <p:sp>
              <p:nvSpPr>
                <p:cNvPr id="2361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122" y="116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1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975" y="1307"/>
                  <a:ext cx="35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low</a:t>
                  </a:r>
                </a:p>
              </p:txBody>
            </p:sp>
          </p:grpSp>
          <p:grpSp>
            <p:nvGrpSpPr>
              <p:cNvPr id="38978" name="Group 70"/>
              <p:cNvGrpSpPr/>
              <p:nvPr/>
            </p:nvGrpSpPr>
            <p:grpSpPr>
              <a:xfrm>
                <a:off x="2507" y="2912"/>
                <a:ext cx="418" cy="390"/>
                <a:chOff x="975" y="1167"/>
                <a:chExt cx="418" cy="390"/>
              </a:xfrm>
            </p:grpSpPr>
            <p:sp>
              <p:nvSpPr>
                <p:cNvPr id="2362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122" y="116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2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75" y="1307"/>
                  <a:ext cx="41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high</a:t>
                  </a:r>
                </a:p>
              </p:txBody>
            </p:sp>
          </p:grpSp>
          <p:grpSp>
            <p:nvGrpSpPr>
              <p:cNvPr id="38981" name="Group 73"/>
              <p:cNvGrpSpPr/>
              <p:nvPr/>
            </p:nvGrpSpPr>
            <p:grpSpPr>
              <a:xfrm>
                <a:off x="2185" y="2912"/>
                <a:ext cx="382" cy="390"/>
                <a:chOff x="975" y="1167"/>
                <a:chExt cx="382" cy="390"/>
              </a:xfrm>
            </p:grpSpPr>
            <p:sp>
              <p:nvSpPr>
                <p:cNvPr id="2362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122" y="116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2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975" y="1307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mid</a:t>
                  </a:r>
                </a:p>
              </p:txBody>
            </p:sp>
          </p:grpSp>
        </p:grpSp>
      </p:grpSp>
      <p:sp>
        <p:nvSpPr>
          <p:cNvPr id="23625" name="Rectangle 80"/>
          <p:cNvSpPr>
            <a:spLocks noChangeArrowheads="1"/>
          </p:cNvSpPr>
          <p:nvPr/>
        </p:nvSpPr>
        <p:spPr bwMode="auto">
          <a:xfrm>
            <a:off x="822325" y="204788"/>
            <a:ext cx="309245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</a:t>
            </a:r>
          </a:p>
        </p:txBody>
      </p:sp>
      <p:sp>
        <p:nvSpPr>
          <p:cNvPr id="23626" name="Rectangle 81"/>
          <p:cNvSpPr>
            <a:spLocks noChangeArrowheads="1"/>
          </p:cNvSpPr>
          <p:nvPr/>
        </p:nvSpPr>
        <p:spPr bwMode="auto">
          <a:xfrm>
            <a:off x="415925" y="865188"/>
            <a:ext cx="8283575" cy="14001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k==R[mid].key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，查找成功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k&lt;R[mid].key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high=mid-1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k&gt;R[mid].key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low=mid+1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73"/>
          <p:cNvSpPr>
            <a:spLocks noChangeArrowheads="1"/>
          </p:cNvSpPr>
          <p:nvPr/>
        </p:nvSpPr>
        <p:spPr bwMode="auto">
          <a:xfrm>
            <a:off x="0" y="2565400"/>
            <a:ext cx="9144000" cy="4191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-333375" y="2686050"/>
            <a:ext cx="9043988" cy="1374775"/>
            <a:chOff x="542" y="691"/>
            <a:chExt cx="5696" cy="866"/>
          </a:xfrm>
        </p:grpSpPr>
        <p:grpSp>
          <p:nvGrpSpPr>
            <p:cNvPr id="39939" name="Group 5"/>
            <p:cNvGrpSpPr/>
            <p:nvPr/>
          </p:nvGrpSpPr>
          <p:grpSpPr>
            <a:xfrm>
              <a:off x="542" y="691"/>
              <a:ext cx="4389" cy="476"/>
              <a:chOff x="542" y="691"/>
              <a:chExt cx="4389" cy="476"/>
            </a:xfrm>
          </p:grpSpPr>
          <p:sp>
            <p:nvSpPr>
              <p:cNvPr id="24580" name="Text Box 6"/>
              <p:cNvSpPr txBox="1">
                <a:spLocks noChangeArrowheads="1"/>
              </p:cNvSpPr>
              <p:nvPr/>
            </p:nvSpPr>
            <p:spPr bwMode="auto">
              <a:xfrm>
                <a:off x="542" y="806"/>
                <a:ext cx="1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4581" name="Text Box 7"/>
              <p:cNvSpPr txBox="1">
                <a:spLocks noChangeArrowheads="1"/>
              </p:cNvSpPr>
              <p:nvPr/>
            </p:nvSpPr>
            <p:spPr bwMode="auto">
              <a:xfrm>
                <a:off x="1015" y="691"/>
                <a:ext cx="391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1       2       3       4       5       6        7        8       9      10     11</a:t>
                </a:r>
              </a:p>
            </p:txBody>
          </p:sp>
          <p:sp>
            <p:nvSpPr>
              <p:cNvPr id="24582" name="Rectangle 8"/>
              <p:cNvSpPr>
                <a:spLocks noChangeArrowheads="1"/>
              </p:cNvSpPr>
              <p:nvPr/>
            </p:nvSpPr>
            <p:spPr bwMode="auto">
              <a:xfrm>
                <a:off x="1033" y="912"/>
                <a:ext cx="3879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5      13     19     21     37     56      64      75     80     88     92</a:t>
                </a:r>
              </a:p>
            </p:txBody>
          </p:sp>
          <p:sp>
            <p:nvSpPr>
              <p:cNvPr id="24583" name="Line 9"/>
              <p:cNvSpPr>
                <a:spLocks noChangeShapeType="1"/>
              </p:cNvSpPr>
              <p:nvPr/>
            </p:nvSpPr>
            <p:spPr bwMode="auto">
              <a:xfrm>
                <a:off x="1300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4" name="Line 10"/>
              <p:cNvSpPr>
                <a:spLocks noChangeShapeType="1"/>
              </p:cNvSpPr>
              <p:nvPr/>
            </p:nvSpPr>
            <p:spPr bwMode="auto">
              <a:xfrm>
                <a:off x="166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5" name="Line 11"/>
              <p:cNvSpPr>
                <a:spLocks noChangeShapeType="1"/>
              </p:cNvSpPr>
              <p:nvPr/>
            </p:nvSpPr>
            <p:spPr bwMode="auto">
              <a:xfrm>
                <a:off x="202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6" name="Line 12"/>
              <p:cNvSpPr>
                <a:spLocks noChangeShapeType="1"/>
              </p:cNvSpPr>
              <p:nvPr/>
            </p:nvSpPr>
            <p:spPr bwMode="auto">
              <a:xfrm>
                <a:off x="239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7" name="Line 13"/>
              <p:cNvSpPr>
                <a:spLocks noChangeShapeType="1"/>
              </p:cNvSpPr>
              <p:nvPr/>
            </p:nvSpPr>
            <p:spPr bwMode="auto">
              <a:xfrm>
                <a:off x="2763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8" name="Line 14"/>
              <p:cNvSpPr>
                <a:spLocks noChangeShapeType="1"/>
              </p:cNvSpPr>
              <p:nvPr/>
            </p:nvSpPr>
            <p:spPr bwMode="auto">
              <a:xfrm>
                <a:off x="3127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89" name="Line 15"/>
              <p:cNvSpPr>
                <a:spLocks noChangeShapeType="1"/>
              </p:cNvSpPr>
              <p:nvPr/>
            </p:nvSpPr>
            <p:spPr bwMode="auto">
              <a:xfrm>
                <a:off x="348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90" name="Line 16"/>
              <p:cNvSpPr>
                <a:spLocks noChangeShapeType="1"/>
              </p:cNvSpPr>
              <p:nvPr/>
            </p:nvSpPr>
            <p:spPr bwMode="auto">
              <a:xfrm>
                <a:off x="384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91" name="Line 17"/>
              <p:cNvSpPr>
                <a:spLocks noChangeShapeType="1"/>
              </p:cNvSpPr>
              <p:nvPr/>
            </p:nvSpPr>
            <p:spPr bwMode="auto">
              <a:xfrm>
                <a:off x="421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92" name="Line 18"/>
              <p:cNvSpPr>
                <a:spLocks noChangeShapeType="1"/>
              </p:cNvSpPr>
              <p:nvPr/>
            </p:nvSpPr>
            <p:spPr bwMode="auto">
              <a:xfrm>
                <a:off x="4576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9953" name="Group 19"/>
            <p:cNvGrpSpPr/>
            <p:nvPr/>
          </p:nvGrpSpPr>
          <p:grpSpPr>
            <a:xfrm>
              <a:off x="975" y="1167"/>
              <a:ext cx="356" cy="390"/>
              <a:chOff x="975" y="1167"/>
              <a:chExt cx="356" cy="390"/>
            </a:xfrm>
          </p:grpSpPr>
          <p:sp>
            <p:nvSpPr>
              <p:cNvPr id="24594" name="Line 20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95" name="Text Box 21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39956" name="Group 22"/>
            <p:cNvGrpSpPr/>
            <p:nvPr/>
          </p:nvGrpSpPr>
          <p:grpSpPr>
            <a:xfrm>
              <a:off x="4627" y="1163"/>
              <a:ext cx="418" cy="390"/>
              <a:chOff x="975" y="1167"/>
              <a:chExt cx="418" cy="390"/>
            </a:xfrm>
          </p:grpSpPr>
          <p:sp>
            <p:nvSpPr>
              <p:cNvPr id="24597" name="Line 23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98" name="Text Box 24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  <p:grpSp>
          <p:nvGrpSpPr>
            <p:cNvPr id="39959" name="Group 25"/>
            <p:cNvGrpSpPr/>
            <p:nvPr/>
          </p:nvGrpSpPr>
          <p:grpSpPr>
            <a:xfrm>
              <a:off x="2783" y="1141"/>
              <a:ext cx="382" cy="390"/>
              <a:chOff x="975" y="1167"/>
              <a:chExt cx="382" cy="390"/>
            </a:xfrm>
          </p:grpSpPr>
          <p:sp>
            <p:nvSpPr>
              <p:cNvPr id="24600" name="Line 26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01" name="Text Box 27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mid</a:t>
                </a:r>
              </a:p>
            </p:txBody>
          </p:sp>
        </p:grpSp>
        <p:sp>
          <p:nvSpPr>
            <p:cNvPr id="24602" name="AutoShape 28"/>
            <p:cNvSpPr>
              <a:spLocks noChangeArrowheads="1"/>
            </p:cNvSpPr>
            <p:nvPr/>
          </p:nvSpPr>
          <p:spPr bwMode="auto">
            <a:xfrm>
              <a:off x="5216" y="825"/>
              <a:ext cx="1022" cy="233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找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70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393700" y="3970338"/>
            <a:ext cx="6380163" cy="1368425"/>
            <a:chOff x="933" y="1410"/>
            <a:chExt cx="4018" cy="862"/>
          </a:xfrm>
        </p:grpSpPr>
        <p:sp>
          <p:nvSpPr>
            <p:cNvPr id="24604" name="Text Box 30"/>
            <p:cNvSpPr txBox="1">
              <a:spLocks noChangeArrowheads="1"/>
            </p:cNvSpPr>
            <p:nvPr/>
          </p:nvSpPr>
          <p:spPr bwMode="auto">
            <a:xfrm>
              <a:off x="933" y="1410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24605" name="Rectangle 31"/>
            <p:cNvSpPr>
              <a:spLocks noChangeArrowheads="1"/>
            </p:cNvSpPr>
            <p:nvPr/>
          </p:nvSpPr>
          <p:spPr bwMode="auto">
            <a:xfrm>
              <a:off x="951" y="1631"/>
              <a:ext cx="3879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24606" name="Line 32"/>
            <p:cNvSpPr>
              <a:spLocks noChangeShapeType="1"/>
            </p:cNvSpPr>
            <p:nvPr/>
          </p:nvSpPr>
          <p:spPr bwMode="auto">
            <a:xfrm>
              <a:off x="1218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07" name="Line 33"/>
            <p:cNvSpPr>
              <a:spLocks noChangeShapeType="1"/>
            </p:cNvSpPr>
            <p:nvPr/>
          </p:nvSpPr>
          <p:spPr bwMode="auto">
            <a:xfrm>
              <a:off x="1582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08" name="Line 34"/>
            <p:cNvSpPr>
              <a:spLocks noChangeShapeType="1"/>
            </p:cNvSpPr>
            <p:nvPr/>
          </p:nvSpPr>
          <p:spPr bwMode="auto">
            <a:xfrm>
              <a:off x="1946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09" name="Line 35"/>
            <p:cNvSpPr>
              <a:spLocks noChangeShapeType="1"/>
            </p:cNvSpPr>
            <p:nvPr/>
          </p:nvSpPr>
          <p:spPr bwMode="auto">
            <a:xfrm>
              <a:off x="2310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0" name="Line 36"/>
            <p:cNvSpPr>
              <a:spLocks noChangeShapeType="1"/>
            </p:cNvSpPr>
            <p:nvPr/>
          </p:nvSpPr>
          <p:spPr bwMode="auto">
            <a:xfrm>
              <a:off x="2674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1" name="Line 37"/>
            <p:cNvSpPr>
              <a:spLocks noChangeShapeType="1"/>
            </p:cNvSpPr>
            <p:nvPr/>
          </p:nvSpPr>
          <p:spPr bwMode="auto">
            <a:xfrm>
              <a:off x="3038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2" name="Line 38"/>
            <p:cNvSpPr>
              <a:spLocks noChangeShapeType="1"/>
            </p:cNvSpPr>
            <p:nvPr/>
          </p:nvSpPr>
          <p:spPr bwMode="auto">
            <a:xfrm>
              <a:off x="3402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3" name="Line 39"/>
            <p:cNvSpPr>
              <a:spLocks noChangeShapeType="1"/>
            </p:cNvSpPr>
            <p:nvPr/>
          </p:nvSpPr>
          <p:spPr bwMode="auto">
            <a:xfrm>
              <a:off x="3766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4" name="Line 40"/>
            <p:cNvSpPr>
              <a:spLocks noChangeShapeType="1"/>
            </p:cNvSpPr>
            <p:nvPr/>
          </p:nvSpPr>
          <p:spPr bwMode="auto">
            <a:xfrm>
              <a:off x="4130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15" name="Line 41"/>
            <p:cNvSpPr>
              <a:spLocks noChangeShapeType="1"/>
            </p:cNvSpPr>
            <p:nvPr/>
          </p:nvSpPr>
          <p:spPr bwMode="auto">
            <a:xfrm>
              <a:off x="4494" y="163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9976" name="Group 42"/>
            <p:cNvGrpSpPr/>
            <p:nvPr/>
          </p:nvGrpSpPr>
          <p:grpSpPr>
            <a:xfrm>
              <a:off x="3060" y="1875"/>
              <a:ext cx="356" cy="390"/>
              <a:chOff x="975" y="1167"/>
              <a:chExt cx="356" cy="390"/>
            </a:xfrm>
          </p:grpSpPr>
          <p:sp>
            <p:nvSpPr>
              <p:cNvPr id="24617" name="Line 43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18" name="Text Box 44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39979" name="Group 45"/>
            <p:cNvGrpSpPr/>
            <p:nvPr/>
          </p:nvGrpSpPr>
          <p:grpSpPr>
            <a:xfrm>
              <a:off x="4533" y="1882"/>
              <a:ext cx="418" cy="390"/>
              <a:chOff x="975" y="1167"/>
              <a:chExt cx="418" cy="390"/>
            </a:xfrm>
          </p:grpSpPr>
          <p:sp>
            <p:nvSpPr>
              <p:cNvPr id="24620" name="Line 46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21" name="Text Box 47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  <p:grpSp>
          <p:nvGrpSpPr>
            <p:cNvPr id="39982" name="Group 48"/>
            <p:cNvGrpSpPr/>
            <p:nvPr/>
          </p:nvGrpSpPr>
          <p:grpSpPr>
            <a:xfrm>
              <a:off x="3835" y="1882"/>
              <a:ext cx="382" cy="390"/>
              <a:chOff x="975" y="1167"/>
              <a:chExt cx="382" cy="390"/>
            </a:xfrm>
          </p:grpSpPr>
          <p:sp>
            <p:nvSpPr>
              <p:cNvPr id="24623" name="Line 49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24" name="Text Box 50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mid</a:t>
                </a:r>
              </a:p>
            </p:txBody>
          </p:sp>
        </p:grpSp>
      </p:grpSp>
      <p:grpSp>
        <p:nvGrpSpPr>
          <p:cNvPr id="11" name="Group 72"/>
          <p:cNvGrpSpPr/>
          <p:nvPr/>
        </p:nvGrpSpPr>
        <p:grpSpPr>
          <a:xfrm>
            <a:off x="436563" y="5313363"/>
            <a:ext cx="6216650" cy="1368425"/>
            <a:chOff x="974" y="2406"/>
            <a:chExt cx="3916" cy="862"/>
          </a:xfrm>
        </p:grpSpPr>
        <p:sp>
          <p:nvSpPr>
            <p:cNvPr id="24626" name="Text Box 73"/>
            <p:cNvSpPr txBox="1">
              <a:spLocks noChangeArrowheads="1"/>
            </p:cNvSpPr>
            <p:nvPr/>
          </p:nvSpPr>
          <p:spPr bwMode="auto">
            <a:xfrm>
              <a:off x="974" y="2406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24627" name="Rectangle 74"/>
            <p:cNvSpPr>
              <a:spLocks noChangeArrowheads="1"/>
            </p:cNvSpPr>
            <p:nvPr/>
          </p:nvSpPr>
          <p:spPr bwMode="auto">
            <a:xfrm>
              <a:off x="992" y="2627"/>
              <a:ext cx="3879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24628" name="Line 75"/>
            <p:cNvSpPr>
              <a:spLocks noChangeShapeType="1"/>
            </p:cNvSpPr>
            <p:nvPr/>
          </p:nvSpPr>
          <p:spPr bwMode="auto">
            <a:xfrm>
              <a:off x="1259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29" name="Line 76"/>
            <p:cNvSpPr>
              <a:spLocks noChangeShapeType="1"/>
            </p:cNvSpPr>
            <p:nvPr/>
          </p:nvSpPr>
          <p:spPr bwMode="auto">
            <a:xfrm>
              <a:off x="1623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0" name="Line 77"/>
            <p:cNvSpPr>
              <a:spLocks noChangeShapeType="1"/>
            </p:cNvSpPr>
            <p:nvPr/>
          </p:nvSpPr>
          <p:spPr bwMode="auto">
            <a:xfrm>
              <a:off x="1987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1" name="Line 78"/>
            <p:cNvSpPr>
              <a:spLocks noChangeShapeType="1"/>
            </p:cNvSpPr>
            <p:nvPr/>
          </p:nvSpPr>
          <p:spPr bwMode="auto">
            <a:xfrm>
              <a:off x="2351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2" name="Line 79"/>
            <p:cNvSpPr>
              <a:spLocks noChangeShapeType="1"/>
            </p:cNvSpPr>
            <p:nvPr/>
          </p:nvSpPr>
          <p:spPr bwMode="auto">
            <a:xfrm>
              <a:off x="2715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3" name="Line 80"/>
            <p:cNvSpPr>
              <a:spLocks noChangeShapeType="1"/>
            </p:cNvSpPr>
            <p:nvPr/>
          </p:nvSpPr>
          <p:spPr bwMode="auto">
            <a:xfrm>
              <a:off x="3079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4" name="Line 81"/>
            <p:cNvSpPr>
              <a:spLocks noChangeShapeType="1"/>
            </p:cNvSpPr>
            <p:nvPr/>
          </p:nvSpPr>
          <p:spPr bwMode="auto">
            <a:xfrm>
              <a:off x="3443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5" name="Line 82"/>
            <p:cNvSpPr>
              <a:spLocks noChangeShapeType="1"/>
            </p:cNvSpPr>
            <p:nvPr/>
          </p:nvSpPr>
          <p:spPr bwMode="auto">
            <a:xfrm>
              <a:off x="3807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6" name="Line 83"/>
            <p:cNvSpPr>
              <a:spLocks noChangeShapeType="1"/>
            </p:cNvSpPr>
            <p:nvPr/>
          </p:nvSpPr>
          <p:spPr bwMode="auto">
            <a:xfrm>
              <a:off x="4171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37" name="Line 84"/>
            <p:cNvSpPr>
              <a:spLocks noChangeShapeType="1"/>
            </p:cNvSpPr>
            <p:nvPr/>
          </p:nvSpPr>
          <p:spPr bwMode="auto">
            <a:xfrm>
              <a:off x="4535" y="262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9998" name="Group 85"/>
            <p:cNvGrpSpPr/>
            <p:nvPr/>
          </p:nvGrpSpPr>
          <p:grpSpPr>
            <a:xfrm>
              <a:off x="3001" y="2860"/>
              <a:ext cx="356" cy="390"/>
              <a:chOff x="975" y="1167"/>
              <a:chExt cx="356" cy="390"/>
            </a:xfrm>
          </p:grpSpPr>
          <p:sp>
            <p:nvSpPr>
              <p:cNvPr id="24639" name="Line 86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40" name="Text Box 87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40001" name="Group 88"/>
            <p:cNvGrpSpPr/>
            <p:nvPr/>
          </p:nvGrpSpPr>
          <p:grpSpPr>
            <a:xfrm>
              <a:off x="3607" y="2878"/>
              <a:ext cx="418" cy="390"/>
              <a:chOff x="975" y="1167"/>
              <a:chExt cx="418" cy="390"/>
            </a:xfrm>
          </p:grpSpPr>
          <p:sp>
            <p:nvSpPr>
              <p:cNvPr id="24642" name="Line 89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43" name="Text Box 90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  <p:grpSp>
          <p:nvGrpSpPr>
            <p:cNvPr id="40004" name="Group 91"/>
            <p:cNvGrpSpPr/>
            <p:nvPr/>
          </p:nvGrpSpPr>
          <p:grpSpPr>
            <a:xfrm>
              <a:off x="3276" y="2856"/>
              <a:ext cx="382" cy="390"/>
              <a:chOff x="975" y="1167"/>
              <a:chExt cx="382" cy="390"/>
            </a:xfrm>
          </p:grpSpPr>
          <p:sp>
            <p:nvSpPr>
              <p:cNvPr id="24645" name="Line 92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46" name="Text Box 93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mid</a:t>
                </a:r>
              </a:p>
            </p:txBody>
          </p:sp>
        </p:grpSp>
      </p:grpSp>
      <p:sp>
        <p:nvSpPr>
          <p:cNvPr id="24647" name="Rectangle 101"/>
          <p:cNvSpPr>
            <a:spLocks noChangeArrowheads="1"/>
          </p:cNvSpPr>
          <p:nvPr/>
        </p:nvSpPr>
        <p:spPr bwMode="auto">
          <a:xfrm>
            <a:off x="446088" y="1003300"/>
            <a:ext cx="5048250" cy="14001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k==R[mid].key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，查找成功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k&lt;R[mid].key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high=mid-1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k&gt;R[mid].key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low=mid+1</a:t>
            </a:r>
          </a:p>
        </p:txBody>
      </p:sp>
      <p:sp>
        <p:nvSpPr>
          <p:cNvPr id="73" name="Rectangle 80"/>
          <p:cNvSpPr>
            <a:spLocks noChangeArrowheads="1"/>
          </p:cNvSpPr>
          <p:nvPr/>
        </p:nvSpPr>
        <p:spPr bwMode="auto">
          <a:xfrm>
            <a:off x="822325" y="204788"/>
            <a:ext cx="309245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417638" y="3500438"/>
            <a:ext cx="6216650" cy="1385887"/>
            <a:chOff x="934" y="786"/>
            <a:chExt cx="3916" cy="873"/>
          </a:xfrm>
        </p:grpSpPr>
        <p:sp>
          <p:nvSpPr>
            <p:cNvPr id="25603" name="Text Box 5"/>
            <p:cNvSpPr txBox="1">
              <a:spLocks noChangeArrowheads="1"/>
            </p:cNvSpPr>
            <p:nvPr/>
          </p:nvSpPr>
          <p:spPr bwMode="auto">
            <a:xfrm>
              <a:off x="934" y="786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>
              <a:off x="952" y="1007"/>
              <a:ext cx="3879" cy="2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25605" name="Line 7"/>
            <p:cNvSpPr>
              <a:spLocks noChangeShapeType="1"/>
            </p:cNvSpPr>
            <p:nvPr/>
          </p:nvSpPr>
          <p:spPr bwMode="auto">
            <a:xfrm>
              <a:off x="1219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6" name="Line 8"/>
            <p:cNvSpPr>
              <a:spLocks noChangeShapeType="1"/>
            </p:cNvSpPr>
            <p:nvPr/>
          </p:nvSpPr>
          <p:spPr bwMode="auto">
            <a:xfrm>
              <a:off x="1583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7" name="Line 9"/>
            <p:cNvSpPr>
              <a:spLocks noChangeShapeType="1"/>
            </p:cNvSpPr>
            <p:nvPr/>
          </p:nvSpPr>
          <p:spPr bwMode="auto">
            <a:xfrm>
              <a:off x="1947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>
              <a:off x="2311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>
              <a:off x="2675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>
              <a:off x="3039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>
              <a:off x="3403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3767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>
              <a:off x="4131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>
              <a:off x="4495" y="100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0974" name="Group 17"/>
            <p:cNvGrpSpPr/>
            <p:nvPr/>
          </p:nvGrpSpPr>
          <p:grpSpPr>
            <a:xfrm>
              <a:off x="3411" y="1251"/>
              <a:ext cx="356" cy="408"/>
              <a:chOff x="1003" y="1167"/>
              <a:chExt cx="356" cy="408"/>
            </a:xfrm>
          </p:grpSpPr>
          <p:sp>
            <p:nvSpPr>
              <p:cNvPr id="25616" name="Line 18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1003" y="1325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40977" name="Group 20"/>
            <p:cNvGrpSpPr/>
            <p:nvPr/>
          </p:nvGrpSpPr>
          <p:grpSpPr>
            <a:xfrm>
              <a:off x="3010" y="1269"/>
              <a:ext cx="418" cy="390"/>
              <a:chOff x="975" y="1167"/>
              <a:chExt cx="418" cy="390"/>
            </a:xfrm>
          </p:grpSpPr>
          <p:sp>
            <p:nvSpPr>
              <p:cNvPr id="25619" name="Line 21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620" name="Text Box 22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</p:grpSp>
      <p:grpSp>
        <p:nvGrpSpPr>
          <p:cNvPr id="5" name="Group 61"/>
          <p:cNvGrpSpPr/>
          <p:nvPr/>
        </p:nvGrpSpPr>
        <p:grpSpPr>
          <a:xfrm>
            <a:off x="1387475" y="1628775"/>
            <a:ext cx="6216650" cy="1674813"/>
            <a:chOff x="1040" y="2784"/>
            <a:chExt cx="3916" cy="1055"/>
          </a:xfrm>
        </p:grpSpPr>
        <p:sp>
          <p:nvSpPr>
            <p:cNvPr id="25622" name="Text Box 62"/>
            <p:cNvSpPr txBox="1">
              <a:spLocks noChangeArrowheads="1"/>
            </p:cNvSpPr>
            <p:nvPr/>
          </p:nvSpPr>
          <p:spPr bwMode="auto">
            <a:xfrm>
              <a:off x="1040" y="2784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25623" name="Rectangle 63"/>
            <p:cNvSpPr>
              <a:spLocks noChangeArrowheads="1"/>
            </p:cNvSpPr>
            <p:nvPr/>
          </p:nvSpPr>
          <p:spPr bwMode="auto">
            <a:xfrm>
              <a:off x="1058" y="3005"/>
              <a:ext cx="3879" cy="2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25624" name="Line 64"/>
            <p:cNvSpPr>
              <a:spLocks noChangeShapeType="1"/>
            </p:cNvSpPr>
            <p:nvPr/>
          </p:nvSpPr>
          <p:spPr bwMode="auto">
            <a:xfrm>
              <a:off x="1325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5" name="Line 65"/>
            <p:cNvSpPr>
              <a:spLocks noChangeShapeType="1"/>
            </p:cNvSpPr>
            <p:nvPr/>
          </p:nvSpPr>
          <p:spPr bwMode="auto">
            <a:xfrm>
              <a:off x="1689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6" name="Line 66"/>
            <p:cNvSpPr>
              <a:spLocks noChangeShapeType="1"/>
            </p:cNvSpPr>
            <p:nvPr/>
          </p:nvSpPr>
          <p:spPr bwMode="auto">
            <a:xfrm>
              <a:off x="2053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7" name="Line 67"/>
            <p:cNvSpPr>
              <a:spLocks noChangeShapeType="1"/>
            </p:cNvSpPr>
            <p:nvPr/>
          </p:nvSpPr>
          <p:spPr bwMode="auto">
            <a:xfrm>
              <a:off x="2417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8" name="Line 68"/>
            <p:cNvSpPr>
              <a:spLocks noChangeShapeType="1"/>
            </p:cNvSpPr>
            <p:nvPr/>
          </p:nvSpPr>
          <p:spPr bwMode="auto">
            <a:xfrm>
              <a:off x="2781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9" name="Line 69"/>
            <p:cNvSpPr>
              <a:spLocks noChangeShapeType="1"/>
            </p:cNvSpPr>
            <p:nvPr/>
          </p:nvSpPr>
          <p:spPr bwMode="auto">
            <a:xfrm>
              <a:off x="3145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30" name="Line 70"/>
            <p:cNvSpPr>
              <a:spLocks noChangeShapeType="1"/>
            </p:cNvSpPr>
            <p:nvPr/>
          </p:nvSpPr>
          <p:spPr bwMode="auto">
            <a:xfrm>
              <a:off x="3509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31" name="Line 71"/>
            <p:cNvSpPr>
              <a:spLocks noChangeShapeType="1"/>
            </p:cNvSpPr>
            <p:nvPr/>
          </p:nvSpPr>
          <p:spPr bwMode="auto">
            <a:xfrm>
              <a:off x="3873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32" name="Line 72"/>
            <p:cNvSpPr>
              <a:spLocks noChangeShapeType="1"/>
            </p:cNvSpPr>
            <p:nvPr/>
          </p:nvSpPr>
          <p:spPr bwMode="auto">
            <a:xfrm>
              <a:off x="4237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33" name="Line 73"/>
            <p:cNvSpPr>
              <a:spLocks noChangeShapeType="1"/>
            </p:cNvSpPr>
            <p:nvPr/>
          </p:nvSpPr>
          <p:spPr bwMode="auto">
            <a:xfrm>
              <a:off x="4601" y="30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0993" name="Group 74"/>
            <p:cNvGrpSpPr/>
            <p:nvPr/>
          </p:nvGrpSpPr>
          <p:grpSpPr>
            <a:xfrm>
              <a:off x="3344" y="3249"/>
              <a:ext cx="356" cy="398"/>
              <a:chOff x="919" y="1167"/>
              <a:chExt cx="356" cy="398"/>
            </a:xfrm>
          </p:grpSpPr>
          <p:sp>
            <p:nvSpPr>
              <p:cNvPr id="25635" name="Line 75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636" name="Text Box 76"/>
              <p:cNvSpPr txBox="1">
                <a:spLocks noChangeArrowheads="1"/>
              </p:cNvSpPr>
              <p:nvPr/>
            </p:nvSpPr>
            <p:spPr bwMode="auto">
              <a:xfrm>
                <a:off x="919" y="1315"/>
                <a:ext cx="3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low</a:t>
                </a:r>
              </a:p>
            </p:txBody>
          </p:sp>
        </p:grpSp>
        <p:grpSp>
          <p:nvGrpSpPr>
            <p:cNvPr id="40996" name="Group 77"/>
            <p:cNvGrpSpPr/>
            <p:nvPr/>
          </p:nvGrpSpPr>
          <p:grpSpPr>
            <a:xfrm>
              <a:off x="3704" y="3256"/>
              <a:ext cx="418" cy="390"/>
              <a:chOff x="1006" y="1167"/>
              <a:chExt cx="418" cy="390"/>
            </a:xfrm>
          </p:grpSpPr>
          <p:sp>
            <p:nvSpPr>
              <p:cNvPr id="25638" name="Line 78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639" name="Text Box 79"/>
              <p:cNvSpPr txBox="1">
                <a:spLocks noChangeArrowheads="1"/>
              </p:cNvSpPr>
              <p:nvPr/>
            </p:nvSpPr>
            <p:spPr bwMode="auto">
              <a:xfrm>
                <a:off x="1006" y="1307"/>
                <a:ext cx="41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high</a:t>
                </a:r>
              </a:p>
            </p:txBody>
          </p:sp>
        </p:grpSp>
        <p:sp>
          <p:nvSpPr>
            <p:cNvPr id="25640" name="Line 80"/>
            <p:cNvSpPr>
              <a:spLocks noChangeShapeType="1"/>
            </p:cNvSpPr>
            <p:nvPr/>
          </p:nvSpPr>
          <p:spPr bwMode="auto">
            <a:xfrm flipV="1">
              <a:off x="3688" y="3234"/>
              <a:ext cx="1" cy="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41" name="Text Box 81"/>
            <p:cNvSpPr txBox="1">
              <a:spLocks noChangeArrowheads="1"/>
            </p:cNvSpPr>
            <p:nvPr/>
          </p:nvSpPr>
          <p:spPr bwMode="auto">
            <a:xfrm>
              <a:off x="3509" y="3589"/>
              <a:ext cx="38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mid</a:t>
              </a:r>
            </a:p>
          </p:txBody>
        </p:sp>
      </p:grpSp>
      <p:sp>
        <p:nvSpPr>
          <p:cNvPr id="1000530" name="Rectangle 82"/>
          <p:cNvSpPr>
            <a:spLocks noChangeArrowheads="1"/>
          </p:cNvSpPr>
          <p:nvPr/>
        </p:nvSpPr>
        <p:spPr bwMode="auto">
          <a:xfrm>
            <a:off x="833438" y="215900"/>
            <a:ext cx="4451350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low&gt;high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时，查找失败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887413" y="206375"/>
            <a:ext cx="68373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折半查找（非递归算法）</a:t>
            </a:r>
          </a:p>
        </p:txBody>
      </p:sp>
      <p:sp>
        <p:nvSpPr>
          <p:cNvPr id="38" name="矩形: 圆角 30"/>
          <p:cNvSpPr/>
          <p:nvPr/>
        </p:nvSpPr>
        <p:spPr bwMode="auto">
          <a:xfrm>
            <a:off x="390525" y="3402013"/>
            <a:ext cx="725488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: 圆角 29"/>
          <p:cNvSpPr/>
          <p:nvPr/>
        </p:nvSpPr>
        <p:spPr bwMode="auto">
          <a:xfrm>
            <a:off x="390525" y="2455863"/>
            <a:ext cx="725488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: 圆角 6"/>
          <p:cNvSpPr/>
          <p:nvPr/>
        </p:nvSpPr>
        <p:spPr bwMode="auto">
          <a:xfrm>
            <a:off x="390525" y="1495425"/>
            <a:ext cx="725488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Rectangle 1114"/>
          <p:cNvSpPr>
            <a:spLocks noChangeArrowheads="1"/>
          </p:cNvSpPr>
          <p:nvPr/>
        </p:nvSpPr>
        <p:spPr bwMode="auto">
          <a:xfrm>
            <a:off x="1403350" y="1412875"/>
            <a:ext cx="7508875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设表长为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分别指向待查元素所在区间的上界、下界和中点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为给定值</a:t>
            </a:r>
          </a:p>
        </p:txBody>
      </p:sp>
      <p:grpSp>
        <p:nvGrpSpPr>
          <p:cNvPr id="41990" name="组合 28"/>
          <p:cNvGrpSpPr/>
          <p:nvPr/>
        </p:nvGrpSpPr>
        <p:grpSpPr>
          <a:xfrm>
            <a:off x="423863" y="1538288"/>
            <a:ext cx="590550" cy="627062"/>
            <a:chOff x="6242320" y="1105887"/>
            <a:chExt cx="589786" cy="626357"/>
          </a:xfrm>
        </p:grpSpPr>
        <p:sp>
          <p:nvSpPr>
            <p:cNvPr id="46" name="TextBox 6"/>
            <p:cNvSpPr txBox="1">
              <a:spLocks noChangeArrowheads="1"/>
            </p:cNvSpPr>
            <p:nvPr/>
          </p:nvSpPr>
          <p:spPr bwMode="auto">
            <a:xfrm>
              <a:off x="6327934" y="1105887"/>
              <a:ext cx="475634" cy="49157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文本框 22"/>
            <p:cNvSpPr txBox="1">
              <a:spLocks noChangeArrowheads="1"/>
            </p:cNvSpPr>
            <p:nvPr/>
          </p:nvSpPr>
          <p:spPr bwMode="auto">
            <a:xfrm>
              <a:off x="6242320" y="1516587"/>
              <a:ext cx="589786" cy="21565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993" name="组合 45"/>
          <p:cNvGrpSpPr/>
          <p:nvPr/>
        </p:nvGrpSpPr>
        <p:grpSpPr>
          <a:xfrm>
            <a:off x="441325" y="2495550"/>
            <a:ext cx="590550" cy="631825"/>
            <a:chOff x="6242320" y="2373259"/>
            <a:chExt cx="589786" cy="631715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6327934" y="2373259"/>
              <a:ext cx="458194" cy="4920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文本框 23"/>
            <p:cNvSpPr txBox="1">
              <a:spLocks noChangeArrowheads="1"/>
            </p:cNvSpPr>
            <p:nvPr/>
          </p:nvSpPr>
          <p:spPr bwMode="auto">
            <a:xfrm>
              <a:off x="6242320" y="2789112"/>
              <a:ext cx="589786" cy="215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996" name="组合 48"/>
          <p:cNvGrpSpPr/>
          <p:nvPr/>
        </p:nvGrpSpPr>
        <p:grpSpPr>
          <a:xfrm>
            <a:off x="395288" y="3433763"/>
            <a:ext cx="590550" cy="620712"/>
            <a:chOff x="6242320" y="3640826"/>
            <a:chExt cx="589786" cy="620331"/>
          </a:xfrm>
        </p:grpSpPr>
        <p:sp>
          <p:nvSpPr>
            <p:cNvPr id="52" name="TextBox 6"/>
            <p:cNvSpPr txBox="1">
              <a:spLocks noChangeArrowheads="1"/>
            </p:cNvSpPr>
            <p:nvPr/>
          </p:nvSpPr>
          <p:spPr bwMode="auto">
            <a:xfrm>
              <a:off x="6327934" y="3640826"/>
              <a:ext cx="504172" cy="4918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文本框 24"/>
            <p:cNvSpPr txBox="1">
              <a:spLocks noChangeArrowheads="1"/>
            </p:cNvSpPr>
            <p:nvPr/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1999" name="直接连接符 53"/>
          <p:cNvCxnSpPr/>
          <p:nvPr/>
        </p:nvCxnSpPr>
        <p:spPr>
          <a:xfrm>
            <a:off x="509588" y="2312988"/>
            <a:ext cx="8166100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" name="Rectangle 1105"/>
          <p:cNvSpPr>
            <a:spLocks noChangeArrowheads="1"/>
          </p:cNvSpPr>
          <p:nvPr/>
        </p:nvSpPr>
        <p:spPr bwMode="auto">
          <a:xfrm>
            <a:off x="1403350" y="2562225"/>
            <a:ext cx="7516813" cy="423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初始时，令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low=1,high=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n,mid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low+high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)/2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</a:t>
            </a:r>
          </a:p>
        </p:txBody>
      </p:sp>
      <p:sp>
        <p:nvSpPr>
          <p:cNvPr id="56" name="Rectangle 1106"/>
          <p:cNvSpPr>
            <a:spLocks noChangeArrowheads="1"/>
          </p:cNvSpPr>
          <p:nvPr/>
        </p:nvSpPr>
        <p:spPr bwMode="auto">
          <a:xfrm>
            <a:off x="1403350" y="3516313"/>
            <a:ext cx="7445375" cy="1547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指向的记录比较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k==R[mid].key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，查找成功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k&lt;R[mid].key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high=mid-1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k&gt;R[mid].key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low=mid+1</a:t>
            </a:r>
          </a:p>
        </p:txBody>
      </p:sp>
      <p:cxnSp>
        <p:nvCxnSpPr>
          <p:cNvPr id="42002" name="直接连接符 56"/>
          <p:cNvCxnSpPr/>
          <p:nvPr/>
        </p:nvCxnSpPr>
        <p:spPr>
          <a:xfrm>
            <a:off x="509588" y="3241675"/>
            <a:ext cx="8094662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003" name="直接连接符 57"/>
          <p:cNvCxnSpPr/>
          <p:nvPr/>
        </p:nvCxnSpPr>
        <p:spPr>
          <a:xfrm>
            <a:off x="509588" y="5156200"/>
            <a:ext cx="8094662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矩形: 圆角 36"/>
          <p:cNvSpPr/>
          <p:nvPr/>
        </p:nvSpPr>
        <p:spPr bwMode="auto">
          <a:xfrm>
            <a:off x="390525" y="5248275"/>
            <a:ext cx="725488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005" name="组合 48"/>
          <p:cNvGrpSpPr/>
          <p:nvPr/>
        </p:nvGrpSpPr>
        <p:grpSpPr>
          <a:xfrm>
            <a:off x="395288" y="5280025"/>
            <a:ext cx="590550" cy="620713"/>
            <a:chOff x="6242320" y="3640826"/>
            <a:chExt cx="589786" cy="620331"/>
          </a:xfrm>
        </p:grpSpPr>
        <p:sp>
          <p:nvSpPr>
            <p:cNvPr id="62" name="TextBox 6"/>
            <p:cNvSpPr txBox="1">
              <a:spLocks noChangeArrowheads="1"/>
            </p:cNvSpPr>
            <p:nvPr/>
          </p:nvSpPr>
          <p:spPr bwMode="auto">
            <a:xfrm>
              <a:off x="6327934" y="3640826"/>
              <a:ext cx="504172" cy="49182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文本框 24"/>
            <p:cNvSpPr txBox="1">
              <a:spLocks noChangeArrowheads="1"/>
            </p:cNvSpPr>
            <p:nvPr/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4" name="Rectangle 1106"/>
          <p:cNvSpPr>
            <a:spLocks noChangeArrowheads="1"/>
          </p:cNvSpPr>
          <p:nvPr/>
        </p:nvSpPr>
        <p:spPr bwMode="auto">
          <a:xfrm>
            <a:off x="1403350" y="5373688"/>
            <a:ext cx="7445375" cy="368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重复上述操作，直至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low&gt;high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时，查找失败</a:t>
            </a:r>
          </a:p>
        </p:txBody>
      </p:sp>
      <p:cxnSp>
        <p:nvCxnSpPr>
          <p:cNvPr id="42009" name="直接连接符 64"/>
          <p:cNvCxnSpPr/>
          <p:nvPr/>
        </p:nvCxnSpPr>
        <p:spPr>
          <a:xfrm>
            <a:off x="509588" y="6021388"/>
            <a:ext cx="8094662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0" y="1196975"/>
            <a:ext cx="9144000" cy="518477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81000" y="1196975"/>
            <a:ext cx="8458200" cy="5184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Search_Bin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ST,KeyType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key)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若找到，则函数值为该元素在表中的位置，否则为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low=1;high=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						 while(low&lt;=high){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mid=(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low+high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)/2;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if(key==ST.R[mid].key) return mid;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else if(key&lt;ST.R[mid].key) high=mid-1;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前一子表查找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 low=mid+1;                       		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后一子表查找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									    return 0;	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表中不存在待查元素</a:t>
            </a:r>
            <a:endParaRPr kumimoji="0" lang="zh-CN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de-DE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										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69925" y="173038"/>
            <a:ext cx="6223000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】-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7.3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4"/>
          <p:cNvSpPr>
            <a:spLocks noChangeArrowheads="1"/>
          </p:cNvSpPr>
          <p:nvPr/>
        </p:nvSpPr>
        <p:spPr bwMode="auto">
          <a:xfrm>
            <a:off x="0" y="1196975"/>
            <a:ext cx="9144000" cy="50403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900113" y="185738"/>
            <a:ext cx="68373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折半查找（递归算法）</a:t>
            </a:r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-180975" y="1196975"/>
            <a:ext cx="9144000" cy="475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Search_Bin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ST,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key, int low, int high)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if(low&gt;high) return 0;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查找不到时返回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mid=(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low+high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)/2;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等于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ST.elem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[mid].key)  return mid;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else if(key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小于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ST.elem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[mid].key)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……..//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…….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35845" name="矩形 1"/>
          <p:cNvSpPr>
            <a:spLocks noChangeArrowheads="1"/>
          </p:cNvSpPr>
          <p:nvPr/>
        </p:nvSpPr>
        <p:spPr bwMode="auto">
          <a:xfrm>
            <a:off x="7866063" y="5229225"/>
            <a:ext cx="1258888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6" name="矩形 6"/>
          <p:cNvSpPr>
            <a:spLocks noChangeArrowheads="1"/>
          </p:cNvSpPr>
          <p:nvPr/>
        </p:nvSpPr>
        <p:spPr bwMode="auto">
          <a:xfrm>
            <a:off x="7866063" y="5413375"/>
            <a:ext cx="1258888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7" name="矩形 7"/>
          <p:cNvSpPr>
            <a:spLocks noChangeArrowheads="1"/>
          </p:cNvSpPr>
          <p:nvPr/>
        </p:nvSpPr>
        <p:spPr bwMode="auto">
          <a:xfrm>
            <a:off x="7866063" y="5578475"/>
            <a:ext cx="1258888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8" name="矩形 8"/>
          <p:cNvSpPr>
            <a:spLocks noChangeArrowheads="1"/>
          </p:cNvSpPr>
          <p:nvPr/>
        </p:nvSpPr>
        <p:spPr bwMode="auto">
          <a:xfrm>
            <a:off x="7866063" y="5756275"/>
            <a:ext cx="1258888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9" name="矩形 9"/>
          <p:cNvSpPr>
            <a:spLocks noChangeArrowheads="1"/>
          </p:cNvSpPr>
          <p:nvPr/>
        </p:nvSpPr>
        <p:spPr bwMode="auto">
          <a:xfrm>
            <a:off x="7866063" y="5935663"/>
            <a:ext cx="1258888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5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5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9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9476B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602" name="图片 2"/>
          <p:cNvPicPr>
            <a:picLocks noChangeAspect="1"/>
          </p:cNvPicPr>
          <p:nvPr/>
        </p:nvPicPr>
        <p:blipFill>
          <a:blip r:embed="rId3"/>
          <a:srcRect l="1575" t="11116"/>
          <a:stretch>
            <a:fillRect/>
          </a:stretch>
        </p:blipFill>
        <p:spPr>
          <a:xfrm>
            <a:off x="-4762" y="0"/>
            <a:ext cx="9124950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" name="矩形 62"/>
          <p:cNvSpPr/>
          <p:nvPr/>
        </p:nvSpPr>
        <p:spPr bwMode="auto">
          <a:xfrm>
            <a:off x="23813" y="9525"/>
            <a:ext cx="9151938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4075" y="2368550"/>
            <a:ext cx="8266113" cy="3281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熟练掌握顺序表和有序表（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）的查找算法及其性能分析方法；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二叉排序树的构造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和查找算法及其性能分析方法；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掌握二叉排序树的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算法，掌握二叉排序树的删除方法；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熟练掌握哈希函数（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除留余数法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）的构造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熟练掌握哈希函数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解决冲突的方法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及其特点</a:t>
            </a:r>
          </a:p>
        </p:txBody>
      </p:sp>
      <p:grpSp>
        <p:nvGrpSpPr>
          <p:cNvPr id="25606" name="组合 28"/>
          <p:cNvGrpSpPr/>
          <p:nvPr/>
        </p:nvGrpSpPr>
        <p:grpSpPr>
          <a:xfrm>
            <a:off x="236538" y="2349500"/>
            <a:ext cx="590550" cy="627063"/>
            <a:chOff x="6242320" y="1105727"/>
            <a:chExt cx="589786" cy="626517"/>
          </a:xfrm>
        </p:grpSpPr>
        <p:sp>
          <p:nvSpPr>
            <p:cNvPr id="12310" name="TextBox 6"/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/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09" name="组合 45"/>
          <p:cNvGrpSpPr/>
          <p:nvPr/>
        </p:nvGrpSpPr>
        <p:grpSpPr>
          <a:xfrm>
            <a:off x="236538" y="3429000"/>
            <a:ext cx="590550" cy="631825"/>
            <a:chOff x="6242320" y="2373233"/>
            <a:chExt cx="589786" cy="631741"/>
          </a:xfrm>
        </p:grpSpPr>
        <p:sp>
          <p:nvSpPr>
            <p:cNvPr id="12308" name="TextBox 6"/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/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12" name="组合 48"/>
          <p:cNvGrpSpPr/>
          <p:nvPr/>
        </p:nvGrpSpPr>
        <p:grpSpPr>
          <a:xfrm>
            <a:off x="236538" y="4005263"/>
            <a:ext cx="590550" cy="620712"/>
            <a:chOff x="6242320" y="3640739"/>
            <a:chExt cx="589786" cy="620418"/>
          </a:xfrm>
        </p:grpSpPr>
        <p:sp>
          <p:nvSpPr>
            <p:cNvPr id="12306" name="TextBox 6"/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/>
            <p:cNvSpPr txBox="1">
              <a:spLocks noChangeArrowheads="1"/>
            </p:cNvSpPr>
            <p:nvPr/>
          </p:nvSpPr>
          <p:spPr bwMode="auto">
            <a:xfrm>
              <a:off x="6242320" y="4045359"/>
              <a:ext cx="589786" cy="2157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15" name="组合 51"/>
          <p:cNvGrpSpPr/>
          <p:nvPr/>
        </p:nvGrpSpPr>
        <p:grpSpPr>
          <a:xfrm>
            <a:off x="236538" y="4508500"/>
            <a:ext cx="590550" cy="608013"/>
            <a:chOff x="6250444" y="4908245"/>
            <a:chExt cx="589786" cy="609656"/>
          </a:xfrm>
        </p:grpSpPr>
        <p:sp>
          <p:nvSpPr>
            <p:cNvPr id="12304" name="TextBox 6"/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5" name="文本框 25"/>
            <p:cNvSpPr txBox="1">
              <a:spLocks noChangeArrowheads="1"/>
            </p:cNvSpPr>
            <p:nvPr/>
          </p:nvSpPr>
          <p:spPr bwMode="auto">
            <a:xfrm>
              <a:off x="6250444" y="5301418"/>
              <a:ext cx="589786" cy="216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18" name="组合 54"/>
          <p:cNvGrpSpPr/>
          <p:nvPr/>
        </p:nvGrpSpPr>
        <p:grpSpPr>
          <a:xfrm>
            <a:off x="236538" y="5040313"/>
            <a:ext cx="590550" cy="609600"/>
            <a:chOff x="6250444" y="4908245"/>
            <a:chExt cx="589786" cy="609094"/>
          </a:xfrm>
        </p:grpSpPr>
        <p:sp>
          <p:nvSpPr>
            <p:cNvPr id="12302" name="TextBox 6"/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文本框 25"/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21" name="组合 3"/>
          <p:cNvGrpSpPr/>
          <p:nvPr/>
        </p:nvGrpSpPr>
        <p:grpSpPr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/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624" name="组合 47"/>
            <p:cNvGrpSpPr/>
            <p:nvPr/>
          </p:nvGrpSpPr>
          <p:grpSpPr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/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marR="0" algn="dist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en-US" altLang="zh-CN" sz="2135" b="0" kern="1200" cap="none" spc="0" normalizeH="0" baseline="0" noProof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</a:p>
            </p:txBody>
          </p:sp>
          <p:sp>
            <p:nvSpPr>
              <p:cNvPr id="50" name="Rectangle 9"/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73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目标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274638" y="3509963"/>
            <a:ext cx="6543675" cy="253523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98488" y="3576638"/>
            <a:ext cx="5830888" cy="24003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Given the numbers 1 to 1000, what is the minimum number of guesses needed to find a specific number, if you are given the hint "higher" or "lower" for each guess you make ??</a:t>
            </a:r>
          </a:p>
        </p:txBody>
      </p:sp>
      <p:pic>
        <p:nvPicPr>
          <p:cNvPr id="45059" name="Picture 6" descr="u=1769637838,3343432434&amp;fm=3&amp;gp=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509963"/>
            <a:ext cx="2535238" cy="2535237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9700" name="AutoShape 7"/>
          <p:cNvSpPr>
            <a:spLocks noChangeArrowheads="1"/>
          </p:cNvSpPr>
          <p:nvPr/>
        </p:nvSpPr>
        <p:spPr bwMode="auto">
          <a:xfrm>
            <a:off x="3492500" y="1074738"/>
            <a:ext cx="4751388" cy="1803400"/>
          </a:xfrm>
          <a:prstGeom prst="cloudCallout">
            <a:avLst>
              <a:gd name="adj1" fmla="val 31981"/>
              <a:gd name="adj2" fmla="val 80676"/>
            </a:avLst>
          </a:prstGeom>
          <a:solidFill>
            <a:srgbClr val="CC99FF"/>
          </a:solidFill>
          <a:ln>
            <a:noFill/>
          </a:ln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Facebook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 Software Engineer position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185738"/>
            <a:ext cx="68373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折半查找（递归算法）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0" y="1844675"/>
            <a:ext cx="9144000" cy="36004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082" name="Group 5"/>
          <p:cNvGrpSpPr/>
          <p:nvPr/>
        </p:nvGrpSpPr>
        <p:grpSpPr>
          <a:xfrm>
            <a:off x="685800" y="2011363"/>
            <a:ext cx="8001000" cy="3362325"/>
            <a:chOff x="480" y="360"/>
            <a:chExt cx="5040" cy="2118"/>
          </a:xfrm>
        </p:grpSpPr>
        <p:sp>
          <p:nvSpPr>
            <p:cNvPr id="30723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4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5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6" name="Oval 9"/>
            <p:cNvSpPr>
              <a:spLocks noChangeArrowheads="1"/>
            </p:cNvSpPr>
            <p:nvPr/>
          </p:nvSpPr>
          <p:spPr bwMode="auto">
            <a:xfrm>
              <a:off x="864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8" name="Oval 11"/>
            <p:cNvSpPr>
              <a:spLocks noChangeArrowheads="1"/>
            </p:cNvSpPr>
            <p:nvPr/>
          </p:nvSpPr>
          <p:spPr bwMode="auto">
            <a:xfrm>
              <a:off x="3120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29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0" name="Text Box 13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-1</a:t>
              </a:r>
            </a:p>
          </p:txBody>
        </p:sp>
        <p:sp>
          <p:nvSpPr>
            <p:cNvPr id="30731" name="Oval 14"/>
            <p:cNvSpPr>
              <a:spLocks noChangeArrowheads="1"/>
            </p:cNvSpPr>
            <p:nvPr/>
          </p:nvSpPr>
          <p:spPr bwMode="auto">
            <a:xfrm>
              <a:off x="1056" y="14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2" name="Text Box 15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3-4</a:t>
              </a:r>
            </a:p>
          </p:txBody>
        </p:sp>
        <p:sp>
          <p:nvSpPr>
            <p:cNvPr id="30733" name="Oval 16"/>
            <p:cNvSpPr>
              <a:spLocks noChangeArrowheads="1"/>
            </p:cNvSpPr>
            <p:nvPr/>
          </p:nvSpPr>
          <p:spPr bwMode="auto">
            <a:xfrm>
              <a:off x="2256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4" name="Text Box 17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6-7</a:t>
              </a:r>
            </a:p>
          </p:txBody>
        </p:sp>
        <p:sp>
          <p:nvSpPr>
            <p:cNvPr id="30735" name="Oval 18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6" name="Text Box 19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9-10</a:t>
              </a:r>
            </a:p>
          </p:txBody>
        </p:sp>
        <p:sp>
          <p:nvSpPr>
            <p:cNvPr id="30737" name="Oval 20"/>
            <p:cNvSpPr>
              <a:spLocks noChangeArrowheads="1"/>
            </p:cNvSpPr>
            <p:nvPr/>
          </p:nvSpPr>
          <p:spPr bwMode="auto">
            <a:xfrm>
              <a:off x="47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1-2</a:t>
              </a:r>
            </a:p>
          </p:txBody>
        </p:sp>
        <p:sp>
          <p:nvSpPr>
            <p:cNvPr id="30739" name="Text Box 22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2-3</a:t>
              </a:r>
            </a:p>
          </p:txBody>
        </p:sp>
        <p:sp>
          <p:nvSpPr>
            <p:cNvPr id="30740" name="Text Box 23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4-5</a:t>
              </a:r>
            </a:p>
          </p:txBody>
        </p:sp>
        <p:sp>
          <p:nvSpPr>
            <p:cNvPr id="30741" name="Text Box 24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5-6</a:t>
              </a:r>
            </a:p>
          </p:txBody>
        </p:sp>
        <p:sp>
          <p:nvSpPr>
            <p:cNvPr id="30742" name="Text Box 25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7-8</a:t>
              </a:r>
            </a:p>
          </p:txBody>
        </p:sp>
        <p:sp>
          <p:nvSpPr>
            <p:cNvPr id="30743" name="Text Box 26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8-9</a:t>
              </a:r>
            </a:p>
          </p:txBody>
        </p:sp>
        <p:sp>
          <p:nvSpPr>
            <p:cNvPr id="30744" name="Text Box 27"/>
            <p:cNvSpPr txBox="1">
              <a:spLocks noChangeArrowheads="1"/>
            </p:cNvSpPr>
            <p:nvPr/>
          </p:nvSpPr>
          <p:spPr bwMode="auto">
            <a:xfrm>
              <a:off x="4224" y="1896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10-11</a:t>
              </a:r>
            </a:p>
          </p:txBody>
        </p:sp>
        <p:sp>
          <p:nvSpPr>
            <p:cNvPr id="30745" name="Text Box 28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11-</a:t>
              </a:r>
            </a:p>
          </p:txBody>
        </p:sp>
        <p:sp>
          <p:nvSpPr>
            <p:cNvPr id="30746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2784" y="552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48" name="Text Box 31"/>
            <p:cNvSpPr txBox="1">
              <a:spLocks noChangeArrowheads="1"/>
            </p:cNvSpPr>
            <p:nvPr/>
          </p:nvSpPr>
          <p:spPr bwMode="auto">
            <a:xfrm>
              <a:off x="2544" y="40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30749" name="Text Box 32"/>
            <p:cNvSpPr txBox="1">
              <a:spLocks noChangeArrowheads="1"/>
            </p:cNvSpPr>
            <p:nvPr/>
          </p:nvSpPr>
          <p:spPr bwMode="auto">
            <a:xfrm>
              <a:off x="1456" y="66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0750" name="Text Box 33"/>
            <p:cNvSpPr txBox="1">
              <a:spLocks noChangeArrowheads="1"/>
            </p:cNvSpPr>
            <p:nvPr/>
          </p:nvSpPr>
          <p:spPr bwMode="auto">
            <a:xfrm>
              <a:off x="3744" y="6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30751" name="Text Box 34"/>
            <p:cNvSpPr txBox="1">
              <a:spLocks noChangeArrowheads="1"/>
            </p:cNvSpPr>
            <p:nvPr/>
          </p:nvSpPr>
          <p:spPr bwMode="auto">
            <a:xfrm>
              <a:off x="887" y="962"/>
              <a:ext cx="218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0752" name="Text Box 35"/>
            <p:cNvSpPr txBox="1">
              <a:spLocks noChangeArrowheads="1"/>
            </p:cNvSpPr>
            <p:nvPr/>
          </p:nvSpPr>
          <p:spPr bwMode="auto">
            <a:xfrm>
              <a:off x="1976" y="952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0753" name="Text Box 36"/>
            <p:cNvSpPr txBox="1">
              <a:spLocks noChangeArrowheads="1"/>
            </p:cNvSpPr>
            <p:nvPr/>
          </p:nvSpPr>
          <p:spPr bwMode="auto">
            <a:xfrm>
              <a:off x="3120" y="98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30754" name="Text Box 37"/>
            <p:cNvSpPr txBox="1">
              <a:spLocks noChangeArrowheads="1"/>
            </p:cNvSpPr>
            <p:nvPr/>
          </p:nvSpPr>
          <p:spPr bwMode="auto">
            <a:xfrm>
              <a:off x="4336" y="960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30755" name="Text Box 38"/>
            <p:cNvSpPr txBox="1">
              <a:spLocks noChangeArrowheads="1"/>
            </p:cNvSpPr>
            <p:nvPr/>
          </p:nvSpPr>
          <p:spPr bwMode="auto">
            <a:xfrm>
              <a:off x="1056" y="141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0756" name="Text Box 39"/>
            <p:cNvSpPr txBox="1">
              <a:spLocks noChangeArrowheads="1"/>
            </p:cNvSpPr>
            <p:nvPr/>
          </p:nvSpPr>
          <p:spPr bwMode="auto">
            <a:xfrm>
              <a:off x="2280" y="143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30757" name="Text Box 40"/>
            <p:cNvSpPr txBox="1">
              <a:spLocks noChangeArrowheads="1"/>
            </p:cNvSpPr>
            <p:nvPr/>
          </p:nvSpPr>
          <p:spPr bwMode="auto">
            <a:xfrm>
              <a:off x="3504" y="14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  <p:sp>
          <p:nvSpPr>
            <p:cNvPr id="30758" name="Text Box 41"/>
            <p:cNvSpPr txBox="1">
              <a:spLocks noChangeArrowheads="1"/>
            </p:cNvSpPr>
            <p:nvPr/>
          </p:nvSpPr>
          <p:spPr bwMode="auto">
            <a:xfrm>
              <a:off x="4656" y="14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30759" name="Line 42"/>
            <p:cNvSpPr>
              <a:spLocks noChangeShapeType="1"/>
            </p:cNvSpPr>
            <p:nvPr/>
          </p:nvSpPr>
          <p:spPr bwMode="auto">
            <a:xfrm flipH="1">
              <a:off x="1008" y="84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0" name="Line 43"/>
            <p:cNvSpPr>
              <a:spLocks noChangeShapeType="1"/>
            </p:cNvSpPr>
            <p:nvPr/>
          </p:nvSpPr>
          <p:spPr bwMode="auto">
            <a:xfrm>
              <a:off x="1680" y="8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1" name="Line 44"/>
            <p:cNvSpPr>
              <a:spLocks noChangeShapeType="1"/>
            </p:cNvSpPr>
            <p:nvPr/>
          </p:nvSpPr>
          <p:spPr bwMode="auto">
            <a:xfrm flipH="1">
              <a:off x="3264" y="79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2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3" name="Line 46"/>
            <p:cNvSpPr>
              <a:spLocks noChangeShapeType="1"/>
            </p:cNvSpPr>
            <p:nvPr/>
          </p:nvSpPr>
          <p:spPr bwMode="auto">
            <a:xfrm flipH="1">
              <a:off x="624" y="11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4" name="Line 47"/>
            <p:cNvSpPr>
              <a:spLocks noChangeShapeType="1"/>
            </p:cNvSpPr>
            <p:nvPr/>
          </p:nvSpPr>
          <p:spPr bwMode="auto">
            <a:xfrm>
              <a:off x="1008" y="12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5" name="Line 48"/>
            <p:cNvSpPr>
              <a:spLocks noChangeShapeType="1"/>
            </p:cNvSpPr>
            <p:nvPr/>
          </p:nvSpPr>
          <p:spPr bwMode="auto">
            <a:xfrm flipH="1">
              <a:off x="1776" y="122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6" name="Line 49"/>
            <p:cNvSpPr>
              <a:spLocks noChangeShapeType="1"/>
            </p:cNvSpPr>
            <p:nvPr/>
          </p:nvSpPr>
          <p:spPr bwMode="auto">
            <a:xfrm>
              <a:off x="2112" y="12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7" name="Line 50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8" name="Line 51"/>
            <p:cNvSpPr>
              <a:spLocks noChangeShapeType="1"/>
            </p:cNvSpPr>
            <p:nvPr/>
          </p:nvSpPr>
          <p:spPr bwMode="auto">
            <a:xfrm>
              <a:off x="3264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69" name="Line 52"/>
            <p:cNvSpPr>
              <a:spLocks noChangeShapeType="1"/>
            </p:cNvSpPr>
            <p:nvPr/>
          </p:nvSpPr>
          <p:spPr bwMode="auto">
            <a:xfrm flipH="1">
              <a:off x="4080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0" name="Line 53"/>
            <p:cNvSpPr>
              <a:spLocks noChangeShapeType="1"/>
            </p:cNvSpPr>
            <p:nvPr/>
          </p:nvSpPr>
          <p:spPr bwMode="auto">
            <a:xfrm>
              <a:off x="4512" y="12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1" name="Line 54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2" name="Line 55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3" name="Line 56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4" name="Line 57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5" name="Line 58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6" name="Line 59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7" name="Line 60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8" name="Line 61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79" name="Line 62"/>
            <p:cNvSpPr>
              <a:spLocks noChangeShapeType="1"/>
            </p:cNvSpPr>
            <p:nvPr/>
          </p:nvSpPr>
          <p:spPr bwMode="auto">
            <a:xfrm>
              <a:off x="2880" y="504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80" name="Line 63"/>
            <p:cNvSpPr>
              <a:spLocks noChangeShapeType="1"/>
            </p:cNvSpPr>
            <p:nvPr/>
          </p:nvSpPr>
          <p:spPr bwMode="auto">
            <a:xfrm>
              <a:off x="3984" y="744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81" name="Line 64"/>
            <p:cNvSpPr>
              <a:spLocks noChangeShapeType="1"/>
            </p:cNvSpPr>
            <p:nvPr/>
          </p:nvSpPr>
          <p:spPr bwMode="auto">
            <a:xfrm>
              <a:off x="4944" y="1560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82" name="Text Box 65"/>
            <p:cNvSpPr txBox="1">
              <a:spLocks noChangeArrowheads="1"/>
            </p:cNvSpPr>
            <p:nvPr/>
          </p:nvSpPr>
          <p:spPr bwMode="auto">
            <a:xfrm>
              <a:off x="5136" y="3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0783" name="Text Box 66"/>
            <p:cNvSpPr txBox="1">
              <a:spLocks noChangeArrowheads="1"/>
            </p:cNvSpPr>
            <p:nvPr/>
          </p:nvSpPr>
          <p:spPr bwMode="auto">
            <a:xfrm>
              <a:off x="5136" y="55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0784" name="Text Box 67"/>
            <p:cNvSpPr txBox="1">
              <a:spLocks noChangeArrowheads="1"/>
            </p:cNvSpPr>
            <p:nvPr/>
          </p:nvSpPr>
          <p:spPr bwMode="auto">
            <a:xfrm>
              <a:off x="5136" y="141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</a:p>
          </p:txBody>
        </p:sp>
        <p:sp>
          <p:nvSpPr>
            <p:cNvPr id="30785" name="Text Box 68"/>
            <p:cNvSpPr txBox="1">
              <a:spLocks noChangeArrowheads="1"/>
            </p:cNvSpPr>
            <p:nvPr/>
          </p:nvSpPr>
          <p:spPr bwMode="auto">
            <a:xfrm>
              <a:off x="4896" y="2228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外结点</a:t>
              </a:r>
            </a:p>
          </p:txBody>
        </p:sp>
        <p:sp>
          <p:nvSpPr>
            <p:cNvPr id="30786" name="Text Box 69"/>
            <p:cNvSpPr txBox="1">
              <a:spLocks noChangeArrowheads="1"/>
            </p:cNvSpPr>
            <p:nvPr/>
          </p:nvSpPr>
          <p:spPr bwMode="auto">
            <a:xfrm>
              <a:off x="4680" y="976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内结点</a:t>
              </a:r>
            </a:p>
          </p:txBody>
        </p:sp>
        <p:sp>
          <p:nvSpPr>
            <p:cNvPr id="30787" name="Text Box 70"/>
            <p:cNvSpPr txBox="1">
              <a:spLocks noChangeArrowheads="1"/>
            </p:cNvSpPr>
            <p:nvPr/>
          </p:nvSpPr>
          <p:spPr bwMode="auto">
            <a:xfrm>
              <a:off x="2928" y="552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30788" name="Text Box 71"/>
            <p:cNvSpPr txBox="1">
              <a:spLocks noChangeArrowheads="1"/>
            </p:cNvSpPr>
            <p:nvPr/>
          </p:nvSpPr>
          <p:spPr bwMode="auto">
            <a:xfrm>
              <a:off x="2160" y="552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&lt;</a:t>
              </a:r>
            </a:p>
          </p:txBody>
        </p:sp>
        <p:sp>
          <p:nvSpPr>
            <p:cNvPr id="30789" name="Text Box 72"/>
            <p:cNvSpPr txBox="1">
              <a:spLocks noChangeArrowheads="1"/>
            </p:cNvSpPr>
            <p:nvPr/>
          </p:nvSpPr>
          <p:spPr bwMode="auto">
            <a:xfrm>
              <a:off x="2592" y="55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=</a:t>
              </a:r>
            </a:p>
          </p:txBody>
        </p:sp>
      </p:grpSp>
      <p:sp>
        <p:nvSpPr>
          <p:cNvPr id="30790" name="Rectangle 73"/>
          <p:cNvSpPr>
            <a:spLocks noChangeArrowheads="1"/>
          </p:cNvSpPr>
          <p:nvPr/>
        </p:nvSpPr>
        <p:spPr bwMode="auto">
          <a:xfrm>
            <a:off x="801688" y="203200"/>
            <a:ext cx="7427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折半查找的性能分析－判定树</a:t>
            </a:r>
          </a:p>
        </p:txBody>
      </p:sp>
      <p:grpSp>
        <p:nvGrpSpPr>
          <p:cNvPr id="46151" name="Group 111"/>
          <p:cNvGrpSpPr/>
          <p:nvPr/>
        </p:nvGrpSpPr>
        <p:grpSpPr>
          <a:xfrm>
            <a:off x="-30162" y="950913"/>
            <a:ext cx="6216650" cy="755650"/>
            <a:chOff x="797" y="448"/>
            <a:chExt cx="3916" cy="476"/>
          </a:xfrm>
        </p:grpSpPr>
        <p:sp>
          <p:nvSpPr>
            <p:cNvPr id="30792" name="Text Box 99"/>
            <p:cNvSpPr txBox="1">
              <a:spLocks noChangeArrowheads="1"/>
            </p:cNvSpPr>
            <p:nvPr/>
          </p:nvSpPr>
          <p:spPr bwMode="auto">
            <a:xfrm>
              <a:off x="797" y="448"/>
              <a:ext cx="391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1       2       3       4       5       6        7        8       9      10     11</a:t>
              </a:r>
            </a:p>
          </p:txBody>
        </p:sp>
        <p:sp>
          <p:nvSpPr>
            <p:cNvPr id="30793" name="Rectangle 100"/>
            <p:cNvSpPr>
              <a:spLocks noChangeArrowheads="1"/>
            </p:cNvSpPr>
            <p:nvPr/>
          </p:nvSpPr>
          <p:spPr bwMode="auto">
            <a:xfrm>
              <a:off x="815" y="669"/>
              <a:ext cx="3879" cy="2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5      13     19     21     37     56      64      75     80     88     92</a:t>
              </a:r>
            </a:p>
          </p:txBody>
        </p:sp>
        <p:sp>
          <p:nvSpPr>
            <p:cNvPr id="30794" name="Line 101"/>
            <p:cNvSpPr>
              <a:spLocks noChangeShapeType="1"/>
            </p:cNvSpPr>
            <p:nvPr/>
          </p:nvSpPr>
          <p:spPr bwMode="auto">
            <a:xfrm>
              <a:off x="1082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95" name="Line 102"/>
            <p:cNvSpPr>
              <a:spLocks noChangeShapeType="1"/>
            </p:cNvSpPr>
            <p:nvPr/>
          </p:nvSpPr>
          <p:spPr bwMode="auto">
            <a:xfrm>
              <a:off x="1446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96" name="Line 103"/>
            <p:cNvSpPr>
              <a:spLocks noChangeShapeType="1"/>
            </p:cNvSpPr>
            <p:nvPr/>
          </p:nvSpPr>
          <p:spPr bwMode="auto">
            <a:xfrm>
              <a:off x="1810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97" name="Line 104"/>
            <p:cNvSpPr>
              <a:spLocks noChangeShapeType="1"/>
            </p:cNvSpPr>
            <p:nvPr/>
          </p:nvSpPr>
          <p:spPr bwMode="auto">
            <a:xfrm>
              <a:off x="2174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98" name="Line 105"/>
            <p:cNvSpPr>
              <a:spLocks noChangeShapeType="1"/>
            </p:cNvSpPr>
            <p:nvPr/>
          </p:nvSpPr>
          <p:spPr bwMode="auto">
            <a:xfrm>
              <a:off x="2538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99" name="Line 106"/>
            <p:cNvSpPr>
              <a:spLocks noChangeShapeType="1"/>
            </p:cNvSpPr>
            <p:nvPr/>
          </p:nvSpPr>
          <p:spPr bwMode="auto">
            <a:xfrm>
              <a:off x="2902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00" name="Line 107"/>
            <p:cNvSpPr>
              <a:spLocks noChangeShapeType="1"/>
            </p:cNvSpPr>
            <p:nvPr/>
          </p:nvSpPr>
          <p:spPr bwMode="auto">
            <a:xfrm>
              <a:off x="3266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01" name="Line 108"/>
            <p:cNvSpPr>
              <a:spLocks noChangeShapeType="1"/>
            </p:cNvSpPr>
            <p:nvPr/>
          </p:nvSpPr>
          <p:spPr bwMode="auto">
            <a:xfrm>
              <a:off x="3630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02" name="Line 109"/>
            <p:cNvSpPr>
              <a:spLocks noChangeShapeType="1"/>
            </p:cNvSpPr>
            <p:nvPr/>
          </p:nvSpPr>
          <p:spPr bwMode="auto">
            <a:xfrm>
              <a:off x="3994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03" name="Line 110"/>
            <p:cNvSpPr>
              <a:spLocks noChangeShapeType="1"/>
            </p:cNvSpPr>
            <p:nvPr/>
          </p:nvSpPr>
          <p:spPr bwMode="auto">
            <a:xfrm>
              <a:off x="4358" y="66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04658" name="Text Box 114"/>
          <p:cNvSpPr txBox="1">
            <a:spLocks noChangeArrowheads="1"/>
          </p:cNvSpPr>
          <p:nvPr/>
        </p:nvSpPr>
        <p:spPr bwMode="auto">
          <a:xfrm>
            <a:off x="0" y="5591175"/>
            <a:ext cx="9144000" cy="973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62992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若所有结点的空指针域设置为一个指向一个方形结点的指针，称方形结点为判定树的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外部结点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；对应的，圆形结点为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内部结点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65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0" y="2133600"/>
            <a:ext cx="9144000" cy="367188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7106" name="Group 4"/>
          <p:cNvGrpSpPr/>
          <p:nvPr/>
        </p:nvGrpSpPr>
        <p:grpSpPr>
          <a:xfrm>
            <a:off x="425450" y="2278063"/>
            <a:ext cx="8001000" cy="3417887"/>
            <a:chOff x="480" y="360"/>
            <a:chExt cx="5040" cy="2153"/>
          </a:xfrm>
        </p:grpSpPr>
        <p:sp>
          <p:nvSpPr>
            <p:cNvPr id="31747" name="Oval 5"/>
            <p:cNvSpPr>
              <a:spLocks noChangeArrowheads="1"/>
            </p:cNvSpPr>
            <p:nvPr/>
          </p:nvSpPr>
          <p:spPr bwMode="auto">
            <a:xfrm>
              <a:off x="2544" y="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48" name="Oval 6"/>
            <p:cNvSpPr>
              <a:spLocks noChangeArrowheads="1"/>
            </p:cNvSpPr>
            <p:nvPr/>
          </p:nvSpPr>
          <p:spPr bwMode="auto">
            <a:xfrm>
              <a:off x="1440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49" name="Oval 7"/>
            <p:cNvSpPr>
              <a:spLocks noChangeArrowheads="1"/>
            </p:cNvSpPr>
            <p:nvPr/>
          </p:nvSpPr>
          <p:spPr bwMode="auto">
            <a:xfrm>
              <a:off x="3696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0" name="Oval 8"/>
            <p:cNvSpPr>
              <a:spLocks noChangeArrowheads="1"/>
            </p:cNvSpPr>
            <p:nvPr/>
          </p:nvSpPr>
          <p:spPr bwMode="auto">
            <a:xfrm>
              <a:off x="864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19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2" name="Oval 10"/>
            <p:cNvSpPr>
              <a:spLocks noChangeArrowheads="1"/>
            </p:cNvSpPr>
            <p:nvPr/>
          </p:nvSpPr>
          <p:spPr bwMode="auto">
            <a:xfrm>
              <a:off x="3120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3" name="Oval 11"/>
            <p:cNvSpPr>
              <a:spLocks noChangeArrowheads="1"/>
            </p:cNvSpPr>
            <p:nvPr/>
          </p:nvSpPr>
          <p:spPr bwMode="auto">
            <a:xfrm>
              <a:off x="43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-1</a:t>
              </a:r>
            </a:p>
          </p:txBody>
        </p:sp>
        <p:sp>
          <p:nvSpPr>
            <p:cNvPr id="31755" name="Oval 13"/>
            <p:cNvSpPr>
              <a:spLocks noChangeArrowheads="1"/>
            </p:cNvSpPr>
            <p:nvPr/>
          </p:nvSpPr>
          <p:spPr bwMode="auto">
            <a:xfrm>
              <a:off x="1056" y="14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6" name="Text Box 14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3-4</a:t>
              </a:r>
            </a:p>
          </p:txBody>
        </p:sp>
        <p:sp>
          <p:nvSpPr>
            <p:cNvPr id="31757" name="Oval 15"/>
            <p:cNvSpPr>
              <a:spLocks noChangeArrowheads="1"/>
            </p:cNvSpPr>
            <p:nvPr/>
          </p:nvSpPr>
          <p:spPr bwMode="auto">
            <a:xfrm>
              <a:off x="2256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6-7</a:t>
              </a:r>
            </a:p>
          </p:txBody>
        </p:sp>
        <p:sp>
          <p:nvSpPr>
            <p:cNvPr id="31759" name="Oval 17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60" name="Text Box 18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9-10</a:t>
              </a:r>
            </a:p>
          </p:txBody>
        </p:sp>
        <p:sp>
          <p:nvSpPr>
            <p:cNvPr id="31761" name="Oval 19"/>
            <p:cNvSpPr>
              <a:spLocks noChangeArrowheads="1"/>
            </p:cNvSpPr>
            <p:nvPr/>
          </p:nvSpPr>
          <p:spPr bwMode="auto">
            <a:xfrm>
              <a:off x="47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1-2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2-3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4-5</a:t>
              </a:r>
            </a:p>
          </p:txBody>
        </p:sp>
        <p:sp>
          <p:nvSpPr>
            <p:cNvPr id="31765" name="Text Box 23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5-6</a:t>
              </a: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7-8</a:t>
              </a:r>
            </a:p>
          </p:txBody>
        </p:sp>
        <p:sp>
          <p:nvSpPr>
            <p:cNvPr id="31767" name="Text Box 25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8-9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224" y="1896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10-11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11-</a:t>
              </a:r>
            </a:p>
          </p:txBody>
        </p:sp>
        <p:sp>
          <p:nvSpPr>
            <p:cNvPr id="31770" name="Line 28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2784" y="552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72" name="Text Box 30"/>
            <p:cNvSpPr txBox="1">
              <a:spLocks noChangeArrowheads="1"/>
            </p:cNvSpPr>
            <p:nvPr/>
          </p:nvSpPr>
          <p:spPr bwMode="auto">
            <a:xfrm>
              <a:off x="2560" y="37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31773" name="Text Box 31"/>
            <p:cNvSpPr txBox="1">
              <a:spLocks noChangeArrowheads="1"/>
            </p:cNvSpPr>
            <p:nvPr/>
          </p:nvSpPr>
          <p:spPr bwMode="auto">
            <a:xfrm>
              <a:off x="1472" y="66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1774" name="Text Box 32"/>
            <p:cNvSpPr txBox="1">
              <a:spLocks noChangeArrowheads="1"/>
            </p:cNvSpPr>
            <p:nvPr/>
          </p:nvSpPr>
          <p:spPr bwMode="auto">
            <a:xfrm>
              <a:off x="3720" y="6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31775" name="Text Box 33"/>
            <p:cNvSpPr txBox="1">
              <a:spLocks noChangeArrowheads="1"/>
            </p:cNvSpPr>
            <p:nvPr/>
          </p:nvSpPr>
          <p:spPr bwMode="auto">
            <a:xfrm>
              <a:off x="888" y="95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1776" name="Text Box 34"/>
            <p:cNvSpPr txBox="1">
              <a:spLocks noChangeArrowheads="1"/>
            </p:cNvSpPr>
            <p:nvPr/>
          </p:nvSpPr>
          <p:spPr bwMode="auto">
            <a:xfrm>
              <a:off x="1982" y="9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1777" name="Text Box 35"/>
            <p:cNvSpPr txBox="1">
              <a:spLocks noChangeArrowheads="1"/>
            </p:cNvSpPr>
            <p:nvPr/>
          </p:nvSpPr>
          <p:spPr bwMode="auto">
            <a:xfrm>
              <a:off x="3128" y="9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31778" name="Text Box 36"/>
            <p:cNvSpPr txBox="1">
              <a:spLocks noChangeArrowheads="1"/>
            </p:cNvSpPr>
            <p:nvPr/>
          </p:nvSpPr>
          <p:spPr bwMode="auto">
            <a:xfrm>
              <a:off x="4336" y="949"/>
              <a:ext cx="336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31779" name="Text Box 37"/>
            <p:cNvSpPr txBox="1">
              <a:spLocks noChangeArrowheads="1"/>
            </p:cNvSpPr>
            <p:nvPr/>
          </p:nvSpPr>
          <p:spPr bwMode="auto">
            <a:xfrm>
              <a:off x="1056" y="141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1780" name="Text Box 38"/>
            <p:cNvSpPr txBox="1">
              <a:spLocks noChangeArrowheads="1"/>
            </p:cNvSpPr>
            <p:nvPr/>
          </p:nvSpPr>
          <p:spPr bwMode="auto">
            <a:xfrm>
              <a:off x="2256" y="1416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31781" name="Text Box 39"/>
            <p:cNvSpPr txBox="1">
              <a:spLocks noChangeArrowheads="1"/>
            </p:cNvSpPr>
            <p:nvPr/>
          </p:nvSpPr>
          <p:spPr bwMode="auto">
            <a:xfrm>
              <a:off x="3528" y="1440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  <p:sp>
          <p:nvSpPr>
            <p:cNvPr id="31782" name="Text Box 40"/>
            <p:cNvSpPr txBox="1">
              <a:spLocks noChangeArrowheads="1"/>
            </p:cNvSpPr>
            <p:nvPr/>
          </p:nvSpPr>
          <p:spPr bwMode="auto">
            <a:xfrm>
              <a:off x="4656" y="14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31783" name="Line 41"/>
            <p:cNvSpPr>
              <a:spLocks noChangeShapeType="1"/>
            </p:cNvSpPr>
            <p:nvPr/>
          </p:nvSpPr>
          <p:spPr bwMode="auto">
            <a:xfrm flipH="1">
              <a:off x="1008" y="84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4" name="Line 42"/>
            <p:cNvSpPr>
              <a:spLocks noChangeShapeType="1"/>
            </p:cNvSpPr>
            <p:nvPr/>
          </p:nvSpPr>
          <p:spPr bwMode="auto">
            <a:xfrm>
              <a:off x="1680" y="8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5" name="Line 43"/>
            <p:cNvSpPr>
              <a:spLocks noChangeShapeType="1"/>
            </p:cNvSpPr>
            <p:nvPr/>
          </p:nvSpPr>
          <p:spPr bwMode="auto">
            <a:xfrm flipH="1">
              <a:off x="3264" y="79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6" name="Line 44"/>
            <p:cNvSpPr>
              <a:spLocks noChangeShapeType="1"/>
            </p:cNvSpPr>
            <p:nvPr/>
          </p:nvSpPr>
          <p:spPr bwMode="auto">
            <a:xfrm>
              <a:off x="3936" y="8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7" name="Line 45"/>
            <p:cNvSpPr>
              <a:spLocks noChangeShapeType="1"/>
            </p:cNvSpPr>
            <p:nvPr/>
          </p:nvSpPr>
          <p:spPr bwMode="auto">
            <a:xfrm flipH="1">
              <a:off x="624" y="11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8" name="Line 46"/>
            <p:cNvSpPr>
              <a:spLocks noChangeShapeType="1"/>
            </p:cNvSpPr>
            <p:nvPr/>
          </p:nvSpPr>
          <p:spPr bwMode="auto">
            <a:xfrm>
              <a:off x="1008" y="12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89" name="Line 47"/>
            <p:cNvSpPr>
              <a:spLocks noChangeShapeType="1"/>
            </p:cNvSpPr>
            <p:nvPr/>
          </p:nvSpPr>
          <p:spPr bwMode="auto">
            <a:xfrm flipH="1">
              <a:off x="1776" y="122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0" name="Line 48"/>
            <p:cNvSpPr>
              <a:spLocks noChangeShapeType="1"/>
            </p:cNvSpPr>
            <p:nvPr/>
          </p:nvSpPr>
          <p:spPr bwMode="auto">
            <a:xfrm>
              <a:off x="2112" y="12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1" name="Line 49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2" name="Line 50"/>
            <p:cNvSpPr>
              <a:spLocks noChangeShapeType="1"/>
            </p:cNvSpPr>
            <p:nvPr/>
          </p:nvSpPr>
          <p:spPr bwMode="auto">
            <a:xfrm>
              <a:off x="3264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3" name="Line 51"/>
            <p:cNvSpPr>
              <a:spLocks noChangeShapeType="1"/>
            </p:cNvSpPr>
            <p:nvPr/>
          </p:nvSpPr>
          <p:spPr bwMode="auto">
            <a:xfrm flipH="1">
              <a:off x="4080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4" name="Line 52"/>
            <p:cNvSpPr>
              <a:spLocks noChangeShapeType="1"/>
            </p:cNvSpPr>
            <p:nvPr/>
          </p:nvSpPr>
          <p:spPr bwMode="auto">
            <a:xfrm>
              <a:off x="4512" y="12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5" name="Line 53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6" name="Line 54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7" name="Line 55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8" name="Line 56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99" name="Line 57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0" name="Line 58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1" name="Line 59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2" name="Line 60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3" name="Line 61"/>
            <p:cNvSpPr>
              <a:spLocks noChangeShapeType="1"/>
            </p:cNvSpPr>
            <p:nvPr/>
          </p:nvSpPr>
          <p:spPr bwMode="auto">
            <a:xfrm>
              <a:off x="2880" y="504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4" name="Line 62"/>
            <p:cNvSpPr>
              <a:spLocks noChangeShapeType="1"/>
            </p:cNvSpPr>
            <p:nvPr/>
          </p:nvSpPr>
          <p:spPr bwMode="auto">
            <a:xfrm>
              <a:off x="3984" y="744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5" name="Line 63"/>
            <p:cNvSpPr>
              <a:spLocks noChangeShapeType="1"/>
            </p:cNvSpPr>
            <p:nvPr/>
          </p:nvSpPr>
          <p:spPr bwMode="auto">
            <a:xfrm>
              <a:off x="4944" y="1560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06" name="Text Box 64"/>
            <p:cNvSpPr txBox="1">
              <a:spLocks noChangeArrowheads="1"/>
            </p:cNvSpPr>
            <p:nvPr/>
          </p:nvSpPr>
          <p:spPr bwMode="auto">
            <a:xfrm>
              <a:off x="5136" y="3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1807" name="Text Box 65"/>
            <p:cNvSpPr txBox="1">
              <a:spLocks noChangeArrowheads="1"/>
            </p:cNvSpPr>
            <p:nvPr/>
          </p:nvSpPr>
          <p:spPr bwMode="auto">
            <a:xfrm>
              <a:off x="5136" y="55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1808" name="Text Box 66"/>
            <p:cNvSpPr txBox="1">
              <a:spLocks noChangeArrowheads="1"/>
            </p:cNvSpPr>
            <p:nvPr/>
          </p:nvSpPr>
          <p:spPr bwMode="auto">
            <a:xfrm>
              <a:off x="5136" y="141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</a:p>
          </p:txBody>
        </p:sp>
        <p:sp>
          <p:nvSpPr>
            <p:cNvPr id="31809" name="Text Box 67"/>
            <p:cNvSpPr txBox="1">
              <a:spLocks noChangeArrowheads="1"/>
            </p:cNvSpPr>
            <p:nvPr/>
          </p:nvSpPr>
          <p:spPr bwMode="auto">
            <a:xfrm>
              <a:off x="4896" y="2263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外结点</a:t>
              </a:r>
            </a:p>
          </p:txBody>
        </p:sp>
        <p:sp>
          <p:nvSpPr>
            <p:cNvPr id="31810" name="Text Box 68"/>
            <p:cNvSpPr txBox="1">
              <a:spLocks noChangeArrowheads="1"/>
            </p:cNvSpPr>
            <p:nvPr/>
          </p:nvSpPr>
          <p:spPr bwMode="auto">
            <a:xfrm>
              <a:off x="4644" y="984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内结点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11" name="Text Box 69"/>
            <p:cNvSpPr txBox="1">
              <a:spLocks noChangeArrowheads="1"/>
            </p:cNvSpPr>
            <p:nvPr/>
          </p:nvSpPr>
          <p:spPr bwMode="auto">
            <a:xfrm>
              <a:off x="2912" y="583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&gt;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12" name="Text Box 70"/>
            <p:cNvSpPr txBox="1">
              <a:spLocks noChangeArrowheads="1"/>
            </p:cNvSpPr>
            <p:nvPr/>
          </p:nvSpPr>
          <p:spPr bwMode="auto">
            <a:xfrm>
              <a:off x="2160" y="58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&lt;</a:t>
              </a:r>
            </a:p>
          </p:txBody>
        </p:sp>
        <p:sp>
          <p:nvSpPr>
            <p:cNvPr id="31813" name="Text Box 71"/>
            <p:cNvSpPr txBox="1">
              <a:spLocks noChangeArrowheads="1"/>
            </p:cNvSpPr>
            <p:nvPr/>
          </p:nvSpPr>
          <p:spPr bwMode="auto">
            <a:xfrm>
              <a:off x="2560" y="576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=</a:t>
              </a:r>
            </a:p>
          </p:txBody>
        </p:sp>
      </p:grpSp>
      <p:sp>
        <p:nvSpPr>
          <p:cNvPr id="31814" name="Rectangle 72"/>
          <p:cNvSpPr>
            <a:spLocks noChangeArrowheads="1"/>
          </p:cNvSpPr>
          <p:nvPr/>
        </p:nvSpPr>
        <p:spPr bwMode="auto">
          <a:xfrm>
            <a:off x="0" y="6011863"/>
            <a:ext cx="9144000" cy="5222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1/11*(1*1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2×2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4×3+4*4 )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33/11=3</a:t>
            </a:r>
          </a:p>
        </p:txBody>
      </p:sp>
      <p:sp>
        <p:nvSpPr>
          <p:cNvPr id="31815" name="Rectangle 73"/>
          <p:cNvSpPr>
            <a:spLocks noChangeArrowheads="1"/>
          </p:cNvSpPr>
          <p:nvPr/>
        </p:nvSpPr>
        <p:spPr bwMode="auto">
          <a:xfrm>
            <a:off x="876300" y="252413"/>
            <a:ext cx="6680200" cy="4857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247650" y="939800"/>
            <a:ext cx="8661400" cy="98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假定每个元素的查找概率相等，求查找成功时的平均查找长度。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73"/>
          <p:cNvSpPr>
            <a:spLocks noChangeArrowheads="1"/>
          </p:cNvSpPr>
          <p:nvPr/>
        </p:nvSpPr>
        <p:spPr bwMode="auto">
          <a:xfrm>
            <a:off x="0" y="1096963"/>
            <a:ext cx="9144000" cy="367188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152400" y="4987925"/>
            <a:ext cx="883920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查找成功时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比较次数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为该结点在判定树上的层次数，不超过树的深度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查找不成功的过程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就是走了一条从根结点到外部结点的路径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grpSp>
        <p:nvGrpSpPr>
          <p:cNvPr id="48131" name="Group 7"/>
          <p:cNvGrpSpPr/>
          <p:nvPr/>
        </p:nvGrpSpPr>
        <p:grpSpPr>
          <a:xfrm>
            <a:off x="647700" y="1257300"/>
            <a:ext cx="8039100" cy="3395663"/>
            <a:chOff x="480" y="360"/>
            <a:chExt cx="5064" cy="2139"/>
          </a:xfrm>
        </p:grpSpPr>
        <p:sp>
          <p:nvSpPr>
            <p:cNvPr id="32773" name="Oval 8"/>
            <p:cNvSpPr>
              <a:spLocks noChangeArrowheads="1"/>
            </p:cNvSpPr>
            <p:nvPr/>
          </p:nvSpPr>
          <p:spPr bwMode="auto">
            <a:xfrm>
              <a:off x="2544" y="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4" name="Oval 9"/>
            <p:cNvSpPr>
              <a:spLocks noChangeArrowheads="1"/>
            </p:cNvSpPr>
            <p:nvPr/>
          </p:nvSpPr>
          <p:spPr bwMode="auto">
            <a:xfrm>
              <a:off x="1440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5" name="Oval 10"/>
            <p:cNvSpPr>
              <a:spLocks noChangeArrowheads="1"/>
            </p:cNvSpPr>
            <p:nvPr/>
          </p:nvSpPr>
          <p:spPr bwMode="auto">
            <a:xfrm>
              <a:off x="3696" y="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6" name="Oval 11"/>
            <p:cNvSpPr>
              <a:spLocks noChangeArrowheads="1"/>
            </p:cNvSpPr>
            <p:nvPr/>
          </p:nvSpPr>
          <p:spPr bwMode="auto">
            <a:xfrm>
              <a:off x="864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7" name="Oval 12"/>
            <p:cNvSpPr>
              <a:spLocks noChangeArrowheads="1"/>
            </p:cNvSpPr>
            <p:nvPr/>
          </p:nvSpPr>
          <p:spPr bwMode="auto">
            <a:xfrm>
              <a:off x="19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8" name="Oval 13"/>
            <p:cNvSpPr>
              <a:spLocks noChangeArrowheads="1"/>
            </p:cNvSpPr>
            <p:nvPr/>
          </p:nvSpPr>
          <p:spPr bwMode="auto">
            <a:xfrm>
              <a:off x="3120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79" name="Oval 14"/>
            <p:cNvSpPr>
              <a:spLocks noChangeArrowheads="1"/>
            </p:cNvSpPr>
            <p:nvPr/>
          </p:nvSpPr>
          <p:spPr bwMode="auto">
            <a:xfrm>
              <a:off x="4368" y="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80" name="Text Box 15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-1</a:t>
              </a:r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1056" y="14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3-4</a:t>
              </a:r>
            </a:p>
          </p:txBody>
        </p:sp>
        <p:sp>
          <p:nvSpPr>
            <p:cNvPr id="32783" name="Oval 18"/>
            <p:cNvSpPr>
              <a:spLocks noChangeArrowheads="1"/>
            </p:cNvSpPr>
            <p:nvPr/>
          </p:nvSpPr>
          <p:spPr bwMode="auto">
            <a:xfrm>
              <a:off x="2256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6-7</a:t>
              </a:r>
            </a:p>
          </p:txBody>
        </p:sp>
        <p:sp>
          <p:nvSpPr>
            <p:cNvPr id="32785" name="Oval 20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86" name="Text Box 21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9-10</a:t>
              </a:r>
            </a:p>
          </p:txBody>
        </p:sp>
        <p:sp>
          <p:nvSpPr>
            <p:cNvPr id="32787" name="Oval 22"/>
            <p:cNvSpPr>
              <a:spLocks noChangeArrowheads="1"/>
            </p:cNvSpPr>
            <p:nvPr/>
          </p:nvSpPr>
          <p:spPr bwMode="auto">
            <a:xfrm>
              <a:off x="4704" y="14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88" name="Text Box 23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1-2</a:t>
              </a:r>
            </a:p>
          </p:txBody>
        </p:sp>
        <p:sp>
          <p:nvSpPr>
            <p:cNvPr id="32789" name="Text Box 24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2-3</a:t>
              </a:r>
            </a:p>
          </p:txBody>
        </p:sp>
        <p:sp>
          <p:nvSpPr>
            <p:cNvPr id="32790" name="Text Box 25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4-5</a:t>
              </a:r>
            </a:p>
          </p:txBody>
        </p:sp>
        <p:sp>
          <p:nvSpPr>
            <p:cNvPr id="32791" name="Text Box 26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5-6</a:t>
              </a:r>
            </a:p>
          </p:txBody>
        </p:sp>
        <p:sp>
          <p:nvSpPr>
            <p:cNvPr id="32792" name="Text Box 27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7-8</a:t>
              </a:r>
            </a:p>
          </p:txBody>
        </p:sp>
        <p:sp>
          <p:nvSpPr>
            <p:cNvPr id="32793" name="Text Box 28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8-9</a:t>
              </a:r>
            </a:p>
          </p:txBody>
        </p:sp>
        <p:sp>
          <p:nvSpPr>
            <p:cNvPr id="32794" name="Text Box 29"/>
            <p:cNvSpPr txBox="1">
              <a:spLocks noChangeArrowheads="1"/>
            </p:cNvSpPr>
            <p:nvPr/>
          </p:nvSpPr>
          <p:spPr bwMode="auto">
            <a:xfrm>
              <a:off x="4224" y="1896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10-11</a:t>
              </a:r>
            </a:p>
          </p:txBody>
        </p:sp>
        <p:sp>
          <p:nvSpPr>
            <p:cNvPr id="32795" name="Text Box 30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11-</a:t>
              </a:r>
            </a:p>
          </p:txBody>
        </p:sp>
        <p:sp>
          <p:nvSpPr>
            <p:cNvPr id="32796" name="Line 31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97" name="Line 32"/>
            <p:cNvSpPr>
              <a:spLocks noChangeShapeType="1"/>
            </p:cNvSpPr>
            <p:nvPr/>
          </p:nvSpPr>
          <p:spPr bwMode="auto">
            <a:xfrm>
              <a:off x="2784" y="552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98" name="Text Box 33"/>
            <p:cNvSpPr txBox="1">
              <a:spLocks noChangeArrowheads="1"/>
            </p:cNvSpPr>
            <p:nvPr/>
          </p:nvSpPr>
          <p:spPr bwMode="auto">
            <a:xfrm>
              <a:off x="2544" y="40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32799" name="Text Box 34"/>
            <p:cNvSpPr txBox="1">
              <a:spLocks noChangeArrowheads="1"/>
            </p:cNvSpPr>
            <p:nvPr/>
          </p:nvSpPr>
          <p:spPr bwMode="auto">
            <a:xfrm>
              <a:off x="1440" y="69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00" name="Text Box 35"/>
            <p:cNvSpPr txBox="1">
              <a:spLocks noChangeArrowheads="1"/>
            </p:cNvSpPr>
            <p:nvPr/>
          </p:nvSpPr>
          <p:spPr bwMode="auto">
            <a:xfrm>
              <a:off x="3744" y="6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32801" name="Text Box 36"/>
            <p:cNvSpPr txBox="1">
              <a:spLocks noChangeArrowheads="1"/>
            </p:cNvSpPr>
            <p:nvPr/>
          </p:nvSpPr>
          <p:spPr bwMode="auto">
            <a:xfrm>
              <a:off x="912" y="98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02" name="Text Box 37"/>
            <p:cNvSpPr txBox="1">
              <a:spLocks noChangeArrowheads="1"/>
            </p:cNvSpPr>
            <p:nvPr/>
          </p:nvSpPr>
          <p:spPr bwMode="auto">
            <a:xfrm>
              <a:off x="1968" y="98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803" name="Text Box 38"/>
            <p:cNvSpPr txBox="1">
              <a:spLocks noChangeArrowheads="1"/>
            </p:cNvSpPr>
            <p:nvPr/>
          </p:nvSpPr>
          <p:spPr bwMode="auto">
            <a:xfrm>
              <a:off x="3120" y="98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32804" name="Text Box 39"/>
            <p:cNvSpPr txBox="1">
              <a:spLocks noChangeArrowheads="1"/>
            </p:cNvSpPr>
            <p:nvPr/>
          </p:nvSpPr>
          <p:spPr bwMode="auto">
            <a:xfrm>
              <a:off x="4320" y="9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32805" name="Text Box 40"/>
            <p:cNvSpPr txBox="1">
              <a:spLocks noChangeArrowheads="1"/>
            </p:cNvSpPr>
            <p:nvPr/>
          </p:nvSpPr>
          <p:spPr bwMode="auto">
            <a:xfrm>
              <a:off x="1056" y="141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06" name="Text Box 41"/>
            <p:cNvSpPr txBox="1">
              <a:spLocks noChangeArrowheads="1"/>
            </p:cNvSpPr>
            <p:nvPr/>
          </p:nvSpPr>
          <p:spPr bwMode="auto">
            <a:xfrm>
              <a:off x="2256" y="1416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32807" name="Text Box 42"/>
            <p:cNvSpPr txBox="1">
              <a:spLocks noChangeArrowheads="1"/>
            </p:cNvSpPr>
            <p:nvPr/>
          </p:nvSpPr>
          <p:spPr bwMode="auto">
            <a:xfrm>
              <a:off x="3504" y="14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  <p:sp>
          <p:nvSpPr>
            <p:cNvPr id="32808" name="Text Box 43"/>
            <p:cNvSpPr txBox="1">
              <a:spLocks noChangeArrowheads="1"/>
            </p:cNvSpPr>
            <p:nvPr/>
          </p:nvSpPr>
          <p:spPr bwMode="auto">
            <a:xfrm>
              <a:off x="4656" y="14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32809" name="Line 44"/>
            <p:cNvSpPr>
              <a:spLocks noChangeShapeType="1"/>
            </p:cNvSpPr>
            <p:nvPr/>
          </p:nvSpPr>
          <p:spPr bwMode="auto">
            <a:xfrm flipH="1">
              <a:off x="1008" y="84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0" name="Line 45"/>
            <p:cNvSpPr>
              <a:spLocks noChangeShapeType="1"/>
            </p:cNvSpPr>
            <p:nvPr/>
          </p:nvSpPr>
          <p:spPr bwMode="auto">
            <a:xfrm>
              <a:off x="1680" y="8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1" name="Line 46"/>
            <p:cNvSpPr>
              <a:spLocks noChangeShapeType="1"/>
            </p:cNvSpPr>
            <p:nvPr/>
          </p:nvSpPr>
          <p:spPr bwMode="auto">
            <a:xfrm flipH="1">
              <a:off x="3264" y="79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2" name="Line 47"/>
            <p:cNvSpPr>
              <a:spLocks noChangeShapeType="1"/>
            </p:cNvSpPr>
            <p:nvPr/>
          </p:nvSpPr>
          <p:spPr bwMode="auto">
            <a:xfrm>
              <a:off x="3936" y="8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3" name="Line 48"/>
            <p:cNvSpPr>
              <a:spLocks noChangeShapeType="1"/>
            </p:cNvSpPr>
            <p:nvPr/>
          </p:nvSpPr>
          <p:spPr bwMode="auto">
            <a:xfrm flipH="1">
              <a:off x="624" y="11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4" name="Line 49"/>
            <p:cNvSpPr>
              <a:spLocks noChangeShapeType="1"/>
            </p:cNvSpPr>
            <p:nvPr/>
          </p:nvSpPr>
          <p:spPr bwMode="auto">
            <a:xfrm>
              <a:off x="1008" y="12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5" name="Line 50"/>
            <p:cNvSpPr>
              <a:spLocks noChangeShapeType="1"/>
            </p:cNvSpPr>
            <p:nvPr/>
          </p:nvSpPr>
          <p:spPr bwMode="auto">
            <a:xfrm flipH="1">
              <a:off x="1776" y="122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6" name="Line 51"/>
            <p:cNvSpPr>
              <a:spLocks noChangeShapeType="1"/>
            </p:cNvSpPr>
            <p:nvPr/>
          </p:nvSpPr>
          <p:spPr bwMode="auto">
            <a:xfrm>
              <a:off x="2112" y="12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7" name="Line 52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8" name="Line 53"/>
            <p:cNvSpPr>
              <a:spLocks noChangeShapeType="1"/>
            </p:cNvSpPr>
            <p:nvPr/>
          </p:nvSpPr>
          <p:spPr bwMode="auto">
            <a:xfrm>
              <a:off x="3264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9" name="Line 54"/>
            <p:cNvSpPr>
              <a:spLocks noChangeShapeType="1"/>
            </p:cNvSpPr>
            <p:nvPr/>
          </p:nvSpPr>
          <p:spPr bwMode="auto">
            <a:xfrm flipH="1">
              <a:off x="4080" y="12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0" name="Line 55"/>
            <p:cNvSpPr>
              <a:spLocks noChangeShapeType="1"/>
            </p:cNvSpPr>
            <p:nvPr/>
          </p:nvSpPr>
          <p:spPr bwMode="auto">
            <a:xfrm>
              <a:off x="4512" y="12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1" name="Line 56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2" name="Line 57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3" name="Line 58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4" name="Line 59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5" name="Line 60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6" name="Line 61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7" name="Line 62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8" name="Line 63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9" name="Line 64"/>
            <p:cNvSpPr>
              <a:spLocks noChangeShapeType="1"/>
            </p:cNvSpPr>
            <p:nvPr/>
          </p:nvSpPr>
          <p:spPr bwMode="auto">
            <a:xfrm>
              <a:off x="2880" y="504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0" name="Line 65"/>
            <p:cNvSpPr>
              <a:spLocks noChangeShapeType="1"/>
            </p:cNvSpPr>
            <p:nvPr/>
          </p:nvSpPr>
          <p:spPr bwMode="auto">
            <a:xfrm>
              <a:off x="3984" y="744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1" name="Line 66"/>
            <p:cNvSpPr>
              <a:spLocks noChangeShapeType="1"/>
            </p:cNvSpPr>
            <p:nvPr/>
          </p:nvSpPr>
          <p:spPr bwMode="auto">
            <a:xfrm>
              <a:off x="4944" y="1560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2" name="Text Box 67"/>
            <p:cNvSpPr txBox="1">
              <a:spLocks noChangeArrowheads="1"/>
            </p:cNvSpPr>
            <p:nvPr/>
          </p:nvSpPr>
          <p:spPr bwMode="auto">
            <a:xfrm>
              <a:off x="5136" y="360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33" name="Text Box 68"/>
            <p:cNvSpPr txBox="1">
              <a:spLocks noChangeArrowheads="1"/>
            </p:cNvSpPr>
            <p:nvPr/>
          </p:nvSpPr>
          <p:spPr bwMode="auto">
            <a:xfrm>
              <a:off x="5136" y="55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34" name="Text Box 69"/>
            <p:cNvSpPr txBox="1">
              <a:spLocks noChangeArrowheads="1"/>
            </p:cNvSpPr>
            <p:nvPr/>
          </p:nvSpPr>
          <p:spPr bwMode="auto">
            <a:xfrm>
              <a:off x="5136" y="141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</a:p>
          </p:txBody>
        </p:sp>
        <p:sp>
          <p:nvSpPr>
            <p:cNvPr id="32835" name="Text Box 70"/>
            <p:cNvSpPr txBox="1">
              <a:spLocks noChangeArrowheads="1"/>
            </p:cNvSpPr>
            <p:nvPr/>
          </p:nvSpPr>
          <p:spPr bwMode="auto">
            <a:xfrm>
              <a:off x="4920" y="2249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外结点</a:t>
              </a:r>
            </a:p>
          </p:txBody>
        </p:sp>
        <p:sp>
          <p:nvSpPr>
            <p:cNvPr id="32836" name="Text Box 71"/>
            <p:cNvSpPr txBox="1">
              <a:spLocks noChangeArrowheads="1"/>
            </p:cNvSpPr>
            <p:nvPr/>
          </p:nvSpPr>
          <p:spPr bwMode="auto">
            <a:xfrm>
              <a:off x="4656" y="967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内结点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7" name="Text Box 72"/>
            <p:cNvSpPr txBox="1">
              <a:spLocks noChangeArrowheads="1"/>
            </p:cNvSpPr>
            <p:nvPr/>
          </p:nvSpPr>
          <p:spPr bwMode="auto">
            <a:xfrm>
              <a:off x="2928" y="552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8" name="Text Box 73"/>
            <p:cNvSpPr txBox="1">
              <a:spLocks noChangeArrowheads="1"/>
            </p:cNvSpPr>
            <p:nvPr/>
          </p:nvSpPr>
          <p:spPr bwMode="auto">
            <a:xfrm>
              <a:off x="2160" y="552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&lt;</a:t>
              </a:r>
            </a:p>
          </p:txBody>
        </p:sp>
        <p:sp>
          <p:nvSpPr>
            <p:cNvPr id="32839" name="Text Box 74"/>
            <p:cNvSpPr txBox="1">
              <a:spLocks noChangeArrowheads="1"/>
            </p:cNvSpPr>
            <p:nvPr/>
          </p:nvSpPr>
          <p:spPr bwMode="auto">
            <a:xfrm>
              <a:off x="2592" y="552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=</a:t>
              </a:r>
            </a:p>
          </p:txBody>
        </p:sp>
      </p:grp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876300" y="252413"/>
            <a:ext cx="6680200" cy="4857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6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900113" y="211138"/>
            <a:ext cx="7427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折半查找的性能分析</a:t>
            </a:r>
          </a:p>
        </p:txBody>
      </p:sp>
      <p:grpSp>
        <p:nvGrpSpPr>
          <p:cNvPr id="49154" name="Group 61"/>
          <p:cNvGrpSpPr/>
          <p:nvPr/>
        </p:nvGrpSpPr>
        <p:grpSpPr>
          <a:xfrm>
            <a:off x="795338" y="2130425"/>
            <a:ext cx="830262" cy="831850"/>
            <a:chOff x="6518563" y="1579415"/>
            <a:chExt cx="831273" cy="831273"/>
          </a:xfrm>
        </p:grpSpPr>
        <p:sp>
          <p:nvSpPr>
            <p:cNvPr id="5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7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157" name="Group 62"/>
          <p:cNvGrpSpPr/>
          <p:nvPr/>
        </p:nvGrpSpPr>
        <p:grpSpPr>
          <a:xfrm>
            <a:off x="795338" y="3784600"/>
            <a:ext cx="830262" cy="831850"/>
            <a:chOff x="6518563" y="2750124"/>
            <a:chExt cx="831273" cy="831273"/>
          </a:xfrm>
        </p:grpSpPr>
        <p:sp>
          <p:nvSpPr>
            <p:cNvPr id="17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19" name="AutoShape 97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AutoShape 98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AutoShape 99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TextBox 61"/>
          <p:cNvSpPr txBox="1">
            <a:spLocks noChangeArrowheads="1"/>
          </p:cNvSpPr>
          <p:nvPr/>
        </p:nvSpPr>
        <p:spPr bwMode="auto">
          <a:xfrm>
            <a:off x="1804988" y="2060575"/>
            <a:ext cx="1579563" cy="523875"/>
          </a:xfrm>
          <a:prstGeom prst="rect">
            <a:avLst/>
          </a:prstGeom>
          <a:noFill/>
          <a:ln>
            <a:noFill/>
          </a:ln>
        </p:spPr>
        <p:txBody>
          <a:bodyPr wrap="none"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查找过程</a:t>
            </a:r>
          </a:p>
        </p:txBody>
      </p:sp>
      <p:sp>
        <p:nvSpPr>
          <p:cNvPr id="23" name="TextBox 62"/>
          <p:cNvSpPr txBox="1">
            <a:spLocks noChangeArrowheads="1"/>
          </p:cNvSpPr>
          <p:nvPr/>
        </p:nvSpPr>
        <p:spPr bwMode="auto">
          <a:xfrm>
            <a:off x="1804988" y="2535238"/>
            <a:ext cx="7091363" cy="1004888"/>
          </a:xfrm>
          <a:prstGeom prst="rect">
            <a:avLst/>
          </a:prstGeom>
          <a:noFill/>
          <a:ln>
            <a:noFill/>
          </a:ln>
        </p:spPr>
        <p:txBody>
          <a:bodyPr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每次将待查记录所在区间缩小一半，比顺序查找效率高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时间复杂度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O(log2 n)</a:t>
            </a:r>
          </a:p>
        </p:txBody>
      </p:sp>
      <p:sp>
        <p:nvSpPr>
          <p:cNvPr id="24" name="TextBox 63"/>
          <p:cNvSpPr txBox="1">
            <a:spLocks noChangeArrowheads="1"/>
          </p:cNvSpPr>
          <p:nvPr/>
        </p:nvSpPr>
        <p:spPr bwMode="auto">
          <a:xfrm>
            <a:off x="1804988" y="3706813"/>
            <a:ext cx="1579563" cy="522288"/>
          </a:xfrm>
          <a:prstGeom prst="rect">
            <a:avLst/>
          </a:prstGeom>
          <a:noFill/>
          <a:ln>
            <a:noFill/>
          </a:ln>
        </p:spPr>
        <p:txBody>
          <a:bodyPr wrap="none"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适用条件</a:t>
            </a:r>
          </a:p>
        </p:txBody>
      </p:sp>
      <p:sp>
        <p:nvSpPr>
          <p:cNvPr id="25" name="TextBox 64"/>
          <p:cNvSpPr txBox="1">
            <a:spLocks noChangeArrowheads="1"/>
          </p:cNvSpPr>
          <p:nvPr/>
        </p:nvSpPr>
        <p:spPr bwMode="auto">
          <a:xfrm>
            <a:off x="1804988" y="4200525"/>
            <a:ext cx="7091363" cy="492125"/>
          </a:xfrm>
          <a:prstGeom prst="rect">
            <a:avLst/>
          </a:prstGeom>
          <a:noFill/>
          <a:ln>
            <a:noFill/>
          </a:ln>
        </p:spPr>
        <p:txBody>
          <a:bodyPr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采用顺序存储结构的有序表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，不宜用于链式结构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3284538"/>
            <a:ext cx="9144000" cy="324008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809625" y="184150"/>
            <a:ext cx="7427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分块查找（块间有序，块内无序）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75" y="1077913"/>
            <a:ext cx="8458200" cy="2012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indent="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分块有序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，即分成若干子表，要求每个子表中的数值都比后一块中数值小（但子表内部未必有序）。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然后将各子表中的最大关键字构成一个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索引表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，表中还要包含每个子表的起始地址（即头指针）。</a:t>
            </a:r>
          </a:p>
        </p:txBody>
      </p:sp>
      <p:graphicFrame>
        <p:nvGraphicFramePr>
          <p:cNvPr id="8" name="Group 32"/>
          <p:cNvGraphicFramePr>
            <a:graphicFrameLocks noGrp="1"/>
          </p:cNvGraphicFramePr>
          <p:nvPr/>
        </p:nvGraphicFramePr>
        <p:xfrm>
          <a:off x="2427288" y="4143375"/>
          <a:ext cx="2286000" cy="79218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3036888" y="3500438"/>
            <a:ext cx="12954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索引表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27038" y="4067175"/>
            <a:ext cx="18415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最大关键字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76250" y="4473575"/>
            <a:ext cx="15700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起始地址</a:t>
            </a:r>
          </a:p>
        </p:txBody>
      </p:sp>
      <p:graphicFrame>
        <p:nvGraphicFramePr>
          <p:cNvPr id="38934" name="表格 38933"/>
          <p:cNvGraphicFramePr/>
          <p:nvPr/>
        </p:nvGraphicFramePr>
        <p:xfrm>
          <a:off x="522288" y="5272088"/>
          <a:ext cx="82296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41"/>
          <p:cNvSpPr>
            <a:spLocks noChangeArrowheads="1"/>
          </p:cNvSpPr>
          <p:nvPr/>
        </p:nvSpPr>
        <p:spPr bwMode="auto">
          <a:xfrm>
            <a:off x="1360488" y="5775325"/>
            <a:ext cx="14478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块</a:t>
            </a:r>
          </a:p>
        </p:txBody>
      </p:sp>
      <p:sp>
        <p:nvSpPr>
          <p:cNvPr id="14" name="Rectangle 142"/>
          <p:cNvSpPr>
            <a:spLocks noChangeArrowheads="1"/>
          </p:cNvSpPr>
          <p:nvPr/>
        </p:nvSpPr>
        <p:spPr bwMode="auto">
          <a:xfrm>
            <a:off x="4027488" y="5775325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块</a:t>
            </a:r>
          </a:p>
        </p:txBody>
      </p:sp>
      <p:sp>
        <p:nvSpPr>
          <p:cNvPr id="15" name="Rectangle 143"/>
          <p:cNvSpPr>
            <a:spLocks noChangeArrowheads="1"/>
          </p:cNvSpPr>
          <p:nvPr/>
        </p:nvSpPr>
        <p:spPr bwMode="auto">
          <a:xfrm>
            <a:off x="6577013" y="5775325"/>
            <a:ext cx="19939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块</a:t>
            </a:r>
          </a:p>
        </p:txBody>
      </p:sp>
      <p:grpSp>
        <p:nvGrpSpPr>
          <p:cNvPr id="4" name="Group 156"/>
          <p:cNvGrpSpPr/>
          <p:nvPr/>
        </p:nvGrpSpPr>
        <p:grpSpPr>
          <a:xfrm>
            <a:off x="750888" y="4932363"/>
            <a:ext cx="2057400" cy="354012"/>
            <a:chOff x="384" y="2976"/>
            <a:chExt cx="1296" cy="240"/>
          </a:xfrm>
        </p:grpSpPr>
        <p:sp>
          <p:nvSpPr>
            <p:cNvPr id="34881" name="Line 144"/>
            <p:cNvSpPr>
              <a:spLocks noChangeShapeType="1"/>
            </p:cNvSpPr>
            <p:nvPr/>
          </p:nvSpPr>
          <p:spPr bwMode="auto">
            <a:xfrm>
              <a:off x="1680" y="2976"/>
              <a:ext cx="0" cy="9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82" name="Line 146"/>
            <p:cNvSpPr>
              <a:spLocks noChangeShapeType="1"/>
            </p:cNvSpPr>
            <p:nvPr/>
          </p:nvSpPr>
          <p:spPr bwMode="auto">
            <a:xfrm>
              <a:off x="384" y="3072"/>
              <a:ext cx="1296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83" name="Line 147"/>
            <p:cNvSpPr>
              <a:spLocks noChangeShapeType="1"/>
            </p:cNvSpPr>
            <p:nvPr/>
          </p:nvSpPr>
          <p:spPr bwMode="auto">
            <a:xfrm flipH="1">
              <a:off x="384" y="3072"/>
              <a:ext cx="0" cy="14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55"/>
          <p:cNvGrpSpPr/>
          <p:nvPr/>
        </p:nvGrpSpPr>
        <p:grpSpPr>
          <a:xfrm>
            <a:off x="4332288" y="4932363"/>
            <a:ext cx="1905000" cy="354012"/>
            <a:chOff x="2640" y="2976"/>
            <a:chExt cx="1200" cy="240"/>
          </a:xfrm>
        </p:grpSpPr>
        <p:sp>
          <p:nvSpPr>
            <p:cNvPr id="21" name="Line 150"/>
            <p:cNvSpPr>
              <a:spLocks noChangeShapeType="1"/>
            </p:cNvSpPr>
            <p:nvPr/>
          </p:nvSpPr>
          <p:spPr bwMode="auto">
            <a:xfrm flipH="1">
              <a:off x="2640" y="2976"/>
              <a:ext cx="0" cy="96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 flipH="1">
              <a:off x="2640" y="3072"/>
              <a:ext cx="12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Line 152"/>
            <p:cNvSpPr>
              <a:spLocks noChangeShapeType="1"/>
            </p:cNvSpPr>
            <p:nvPr/>
          </p:nvSpPr>
          <p:spPr bwMode="auto">
            <a:xfrm>
              <a:off x="3840" y="3072"/>
              <a:ext cx="0" cy="144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Line 154"/>
          <p:cNvSpPr>
            <a:spLocks noChangeShapeType="1"/>
          </p:cNvSpPr>
          <p:nvPr/>
        </p:nvSpPr>
        <p:spPr bwMode="auto">
          <a:xfrm flipH="1">
            <a:off x="3570288" y="4932363"/>
            <a:ext cx="0" cy="354013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Rectangle 157"/>
          <p:cNvSpPr>
            <a:spLocks noChangeArrowheads="1"/>
          </p:cNvSpPr>
          <p:nvPr/>
        </p:nvSpPr>
        <p:spPr bwMode="auto">
          <a:xfrm>
            <a:off x="522288" y="52705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</a:t>
            </a:r>
          </a:p>
        </p:txBody>
      </p:sp>
      <p:sp>
        <p:nvSpPr>
          <p:cNvPr id="26" name="Rectangle 158"/>
          <p:cNvSpPr>
            <a:spLocks noChangeArrowheads="1"/>
          </p:cNvSpPr>
          <p:nvPr/>
        </p:nvSpPr>
        <p:spPr bwMode="auto">
          <a:xfrm>
            <a:off x="5556250" y="5272088"/>
            <a:ext cx="438150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48</a:t>
            </a:r>
          </a:p>
        </p:txBody>
      </p:sp>
      <p:sp>
        <p:nvSpPr>
          <p:cNvPr id="27" name="Rectangle 159"/>
          <p:cNvSpPr>
            <a:spLocks noChangeArrowheads="1"/>
          </p:cNvSpPr>
          <p:nvPr/>
        </p:nvSpPr>
        <p:spPr bwMode="auto">
          <a:xfrm>
            <a:off x="7837488" y="52705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86</a:t>
            </a:r>
          </a:p>
        </p:txBody>
      </p:sp>
      <p:graphicFrame>
        <p:nvGraphicFramePr>
          <p:cNvPr id="29" name="Group 210"/>
          <p:cNvGraphicFramePr>
            <a:graphicFrameLocks noGrp="1"/>
          </p:cNvGraphicFramePr>
          <p:nvPr/>
        </p:nvGraphicFramePr>
        <p:xfrm>
          <a:off x="2427288" y="4129088"/>
          <a:ext cx="2286000" cy="3968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87" name="表格 38986"/>
          <p:cNvGraphicFramePr/>
          <p:nvPr/>
        </p:nvGraphicFramePr>
        <p:xfrm>
          <a:off x="2427288" y="4554538"/>
          <a:ext cx="2286000" cy="4270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9" grpId="0"/>
      <p:bldP spid="10" grpId="0"/>
      <p:bldP spid="11" grpId="0"/>
      <p:bldP spid="13" grpId="0"/>
      <p:bldP spid="14" grpId="0"/>
      <p:bldP spid="15" grpId="0"/>
      <p:bldP spid="25" grpId="0"/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827088" y="195263"/>
            <a:ext cx="7427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分块查找过程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7663" y="1925638"/>
            <a:ext cx="4600575" cy="33607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对索引表使用折半查找法（因为索引表是有序表）；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确定了待查关键字所在的子表后，在子表内采用顺序查找法（因为各子表内部是无序表）；</a:t>
            </a:r>
          </a:p>
        </p:txBody>
      </p:sp>
      <p:grpSp>
        <p:nvGrpSpPr>
          <p:cNvPr id="51203" name="组合 1"/>
          <p:cNvGrpSpPr/>
          <p:nvPr/>
        </p:nvGrpSpPr>
        <p:grpSpPr>
          <a:xfrm>
            <a:off x="4760913" y="1935163"/>
            <a:ext cx="3890962" cy="3675062"/>
            <a:chOff x="4267041" y="2193925"/>
            <a:chExt cx="4572793" cy="4318001"/>
          </a:xfrm>
        </p:grpSpPr>
        <p:sp>
          <p:nvSpPr>
            <p:cNvPr id="6" name="Freeform 5"/>
            <p:cNvSpPr/>
            <p:nvPr/>
          </p:nvSpPr>
          <p:spPr bwMode="auto">
            <a:xfrm>
              <a:off x="4267041" y="2193925"/>
              <a:ext cx="2087701" cy="4318001"/>
            </a:xfrm>
            <a:custGeom>
              <a:avLst/>
              <a:gdLst>
                <a:gd name="T0" fmla="*/ 113 w 131"/>
                <a:gd name="T1" fmla="*/ 246 h 270"/>
                <a:gd name="T2" fmla="*/ 105 w 131"/>
                <a:gd name="T3" fmla="*/ 246 h 270"/>
                <a:gd name="T4" fmla="*/ 105 w 131"/>
                <a:gd name="T5" fmla="*/ 246 h 270"/>
                <a:gd name="T6" fmla="*/ 105 w 131"/>
                <a:gd name="T7" fmla="*/ 17 h 270"/>
                <a:gd name="T8" fmla="*/ 87 w 131"/>
                <a:gd name="T9" fmla="*/ 0 h 270"/>
                <a:gd name="T10" fmla="*/ 43 w 131"/>
                <a:gd name="T11" fmla="*/ 0 h 270"/>
                <a:gd name="T12" fmla="*/ 26 w 131"/>
                <a:gd name="T13" fmla="*/ 17 h 270"/>
                <a:gd name="T14" fmla="*/ 26 w 131"/>
                <a:gd name="T15" fmla="*/ 246 h 270"/>
                <a:gd name="T16" fmla="*/ 26 w 131"/>
                <a:gd name="T17" fmla="*/ 246 h 270"/>
                <a:gd name="T18" fmla="*/ 17 w 131"/>
                <a:gd name="T19" fmla="*/ 246 h 270"/>
                <a:gd name="T20" fmla="*/ 0 w 131"/>
                <a:gd name="T21" fmla="*/ 264 h 270"/>
                <a:gd name="T22" fmla="*/ 0 w 131"/>
                <a:gd name="T23" fmla="*/ 270 h 270"/>
                <a:gd name="T24" fmla="*/ 131 w 131"/>
                <a:gd name="T25" fmla="*/ 270 h 270"/>
                <a:gd name="T26" fmla="*/ 131 w 131"/>
                <a:gd name="T27" fmla="*/ 264 h 270"/>
                <a:gd name="T28" fmla="*/ 113 w 131"/>
                <a:gd name="T2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70">
                  <a:moveTo>
                    <a:pt x="113" y="246"/>
                  </a:moveTo>
                  <a:cubicBezTo>
                    <a:pt x="105" y="246"/>
                    <a:pt x="105" y="246"/>
                    <a:pt x="105" y="246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7" y="0"/>
                    <a:pt x="8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8" y="246"/>
                    <a:pt x="0" y="254"/>
                    <a:pt x="0" y="264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31" y="254"/>
                    <a:pt x="123" y="246"/>
                    <a:pt x="113" y="2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446154" y="2466248"/>
              <a:ext cx="14925" cy="1492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6752133" y="3040738"/>
              <a:ext cx="2087701" cy="3471188"/>
            </a:xfrm>
            <a:custGeom>
              <a:avLst/>
              <a:gdLst>
                <a:gd name="T0" fmla="*/ 113 w 131"/>
                <a:gd name="T1" fmla="*/ 193 h 217"/>
                <a:gd name="T2" fmla="*/ 105 w 131"/>
                <a:gd name="T3" fmla="*/ 193 h 217"/>
                <a:gd name="T4" fmla="*/ 105 w 131"/>
                <a:gd name="T5" fmla="*/ 17 h 217"/>
                <a:gd name="T6" fmla="*/ 88 w 131"/>
                <a:gd name="T7" fmla="*/ 0 h 217"/>
                <a:gd name="T8" fmla="*/ 44 w 131"/>
                <a:gd name="T9" fmla="*/ 0 h 217"/>
                <a:gd name="T10" fmla="*/ 26 w 131"/>
                <a:gd name="T11" fmla="*/ 17 h 217"/>
                <a:gd name="T12" fmla="*/ 26 w 131"/>
                <a:gd name="T13" fmla="*/ 193 h 217"/>
                <a:gd name="T14" fmla="*/ 17 w 131"/>
                <a:gd name="T15" fmla="*/ 193 h 217"/>
                <a:gd name="T16" fmla="*/ 0 w 131"/>
                <a:gd name="T17" fmla="*/ 211 h 217"/>
                <a:gd name="T18" fmla="*/ 0 w 131"/>
                <a:gd name="T19" fmla="*/ 217 h 217"/>
                <a:gd name="T20" fmla="*/ 131 w 131"/>
                <a:gd name="T21" fmla="*/ 217 h 217"/>
                <a:gd name="T22" fmla="*/ 131 w 131"/>
                <a:gd name="T23" fmla="*/ 211 h 217"/>
                <a:gd name="T24" fmla="*/ 113 w 131"/>
                <a:gd name="T25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217">
                  <a:moveTo>
                    <a:pt x="113" y="193"/>
                  </a:moveTo>
                  <a:cubicBezTo>
                    <a:pt x="105" y="193"/>
                    <a:pt x="105" y="193"/>
                    <a:pt x="105" y="193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8" y="0"/>
                    <a:pt x="8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8" y="193"/>
                    <a:pt x="0" y="201"/>
                    <a:pt x="0" y="211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1" y="201"/>
                    <a:pt x="123" y="193"/>
                    <a:pt x="113" y="19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7709229" y="3152652"/>
              <a:ext cx="190300" cy="1921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948037" y="3361557"/>
              <a:ext cx="1679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550646" y="3361557"/>
              <a:ext cx="492541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6003993" y="4641103"/>
              <a:ext cx="748140" cy="559568"/>
            </a:xfrm>
            <a:custGeom>
              <a:avLst/>
              <a:gdLst>
                <a:gd name="T0" fmla="*/ 17 w 47"/>
                <a:gd name="T1" fmla="*/ 9 h 35"/>
                <a:gd name="T2" fmla="*/ 17 w 47"/>
                <a:gd name="T3" fmla="*/ 0 h 35"/>
                <a:gd name="T4" fmla="*/ 0 w 47"/>
                <a:gd name="T5" fmla="*/ 18 h 35"/>
                <a:gd name="T6" fmla="*/ 17 w 47"/>
                <a:gd name="T7" fmla="*/ 35 h 35"/>
                <a:gd name="T8" fmla="*/ 17 w 47"/>
                <a:gd name="T9" fmla="*/ 27 h 35"/>
                <a:gd name="T10" fmla="*/ 38 w 47"/>
                <a:gd name="T11" fmla="*/ 27 h 35"/>
                <a:gd name="T12" fmla="*/ 38 w 47"/>
                <a:gd name="T13" fmla="*/ 27 h 35"/>
                <a:gd name="T14" fmla="*/ 47 w 47"/>
                <a:gd name="T15" fmla="*/ 18 h 35"/>
                <a:gd name="T16" fmla="*/ 38 w 47"/>
                <a:gd name="T17" fmla="*/ 9 h 35"/>
                <a:gd name="T18" fmla="*/ 38 w 47"/>
                <a:gd name="T19" fmla="*/ 9 h 35"/>
                <a:gd name="T20" fmla="*/ 38 w 47"/>
                <a:gd name="T21" fmla="*/ 9 h 35"/>
                <a:gd name="T22" fmla="*/ 17 w 47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5">
                  <a:moveTo>
                    <a:pt x="17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3" y="27"/>
                    <a:pt x="47" y="23"/>
                    <a:pt x="47" y="18"/>
                  </a:cubicBezTo>
                  <a:cubicBezTo>
                    <a:pt x="47" y="13"/>
                    <a:pt x="43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>
              <a:off x="6386459" y="4480694"/>
              <a:ext cx="750005" cy="559568"/>
            </a:xfrm>
            <a:custGeom>
              <a:avLst/>
              <a:gdLst>
                <a:gd name="T0" fmla="*/ 15 w 47"/>
                <a:gd name="T1" fmla="*/ 15 h 35"/>
                <a:gd name="T2" fmla="*/ 0 w 47"/>
                <a:gd name="T3" fmla="*/ 15 h 35"/>
                <a:gd name="T4" fmla="*/ 9 w 47"/>
                <a:gd name="T5" fmla="*/ 9 h 35"/>
                <a:gd name="T6" fmla="*/ 30 w 47"/>
                <a:gd name="T7" fmla="*/ 9 h 35"/>
                <a:gd name="T8" fmla="*/ 30 w 47"/>
                <a:gd name="T9" fmla="*/ 0 h 35"/>
                <a:gd name="T10" fmla="*/ 47 w 47"/>
                <a:gd name="T11" fmla="*/ 18 h 35"/>
                <a:gd name="T12" fmla="*/ 30 w 47"/>
                <a:gd name="T13" fmla="*/ 35 h 35"/>
                <a:gd name="T14" fmla="*/ 30 w 47"/>
                <a:gd name="T15" fmla="*/ 26 h 35"/>
                <a:gd name="T16" fmla="*/ 27 w 47"/>
                <a:gd name="T17" fmla="*/ 26 h 35"/>
                <a:gd name="T18" fmla="*/ 15 w 47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5">
                  <a:moveTo>
                    <a:pt x="15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5" y="9"/>
                    <a:pt x="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0"/>
                    <a:pt x="21" y="15"/>
                    <a:pt x="15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5222272" y="2315164"/>
              <a:ext cx="190300" cy="192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5063688" y="2522205"/>
              <a:ext cx="494407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868863"/>
            <a:ext cx="9144000" cy="17684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300" y="1333500"/>
            <a:ext cx="7696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查找效率：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+L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w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400" y="2193925"/>
            <a:ext cx="3124200" cy="457200"/>
          </a:xfrm>
          <a:prstGeom prst="wedgeRoundRectCallout">
            <a:avLst>
              <a:gd name="adj1" fmla="val 39940"/>
              <a:gd name="adj2" fmla="val -97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对索引表查找的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29100" y="2155825"/>
            <a:ext cx="2819400" cy="457200"/>
          </a:xfrm>
          <a:prstGeom prst="wedgeRoundRectCallout">
            <a:avLst>
              <a:gd name="adj1" fmla="val -60134"/>
              <a:gd name="adj2" fmla="val -90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对块内查找的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</a:p>
        </p:txBody>
      </p:sp>
      <p:graphicFrame>
        <p:nvGraphicFramePr>
          <p:cNvPr id="10" name="Object 2"/>
          <p:cNvGraphicFramePr/>
          <p:nvPr/>
        </p:nvGraphicFramePr>
        <p:xfrm>
          <a:off x="688975" y="2751138"/>
          <a:ext cx="67421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2499995" imgH="317500" progId="Equation.3">
                  <p:embed/>
                </p:oleObj>
              </mc:Choice>
              <mc:Fallback>
                <p:oleObj r:id="rId3" imgW="2499995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2751138"/>
                        <a:ext cx="6742113" cy="8524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14700" y="3908425"/>
            <a:ext cx="5257800" cy="457200"/>
          </a:xfrm>
          <a:prstGeom prst="wedgeRoundRectCallout">
            <a:avLst>
              <a:gd name="adj1" fmla="val -60898"/>
              <a:gd name="adj2" fmla="val -136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为每块内部的记录个数，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n/s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即块的数目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09600" y="5192713"/>
            <a:ext cx="7924800" cy="1120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例如，当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而折半法为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顺序法为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792163" y="187325"/>
            <a:ext cx="7427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分块查找性能分析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animBg="1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801688" y="190500"/>
            <a:ext cx="74263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分块查找优缺点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506413" y="1379538"/>
            <a:ext cx="8196263" cy="3159125"/>
          </a:xfrm>
          <a:prstGeom prst="roundRect">
            <a:avLst>
              <a:gd name="adj" fmla="val 497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79563" y="1557338"/>
            <a:ext cx="6978650" cy="2981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优点：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插入和删除比较容易，无需进行大量移动。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缺点：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要增加一个索引表的存储空间并对初始索引表进行排序运算。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适用情况：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如果线性表既要快速查找又经常动态变化，则可采用分块查找。</a:t>
            </a:r>
          </a:p>
        </p:txBody>
      </p:sp>
      <p:grpSp>
        <p:nvGrpSpPr>
          <p:cNvPr id="46085" name="Group 32"/>
          <p:cNvGrpSpPr/>
          <p:nvPr/>
        </p:nvGrpSpPr>
        <p:grpSpPr>
          <a:xfrm>
            <a:off x="835025" y="2316163"/>
            <a:ext cx="539750" cy="539750"/>
            <a:chOff x="6528170" y="3281715"/>
            <a:chExt cx="914400" cy="914400"/>
          </a:xfrm>
        </p:grpSpPr>
        <p:sp>
          <p:nvSpPr>
            <p:cNvPr id="7" name="Rounded Rectangle 8"/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" name="Group 69"/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9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086" name="Group 33"/>
          <p:cNvGrpSpPr/>
          <p:nvPr/>
        </p:nvGrpSpPr>
        <p:grpSpPr>
          <a:xfrm>
            <a:off x="822325" y="3394075"/>
            <a:ext cx="539750" cy="539750"/>
            <a:chOff x="6528170" y="4684221"/>
            <a:chExt cx="914400" cy="914400"/>
          </a:xfrm>
        </p:grpSpPr>
        <p:sp>
          <p:nvSpPr>
            <p:cNvPr id="16" name="Rounded Rectangle 9"/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7" name="Group 76"/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18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087" name="Group 31"/>
          <p:cNvGrpSpPr/>
          <p:nvPr/>
        </p:nvGrpSpPr>
        <p:grpSpPr>
          <a:xfrm>
            <a:off x="835025" y="1522413"/>
            <a:ext cx="539750" cy="539750"/>
            <a:chOff x="6528170" y="1885071"/>
            <a:chExt cx="914400" cy="914400"/>
          </a:xfrm>
        </p:grpSpPr>
        <p:sp>
          <p:nvSpPr>
            <p:cNvPr id="22" name="Rounded Rectangle 7"/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83"/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24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"/>
          <p:cNvPicPr>
            <a:picLocks noChangeAspect="1"/>
          </p:cNvPicPr>
          <p:nvPr/>
        </p:nvPicPr>
        <p:blipFill>
          <a:blip r:embed="rId2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矩形: 圆角 16"/>
          <p:cNvSpPr>
            <a:spLocks noChangeArrowheads="1"/>
          </p:cNvSpPr>
          <p:nvPr/>
        </p:nvSpPr>
        <p:spPr bwMode="auto">
          <a:xfrm>
            <a:off x="2830513" y="4003675"/>
            <a:ext cx="4432300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885950" y="4003675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26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 eaLnBrk="0" hangingPunct="0">
              <a:buClrTx/>
              <a:buFontTx/>
            </a:pPr>
            <a:r>
              <a:rPr lang="zh-CN" altLang="en-US" sz="3600" b="0" dirty="0">
                <a:solidFill>
                  <a:srgbClr val="FE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目录导航</a:t>
            </a:r>
          </a:p>
        </p:txBody>
      </p:sp>
      <p:sp>
        <p:nvSpPr>
          <p:cNvPr id="56327" name="文本框 13"/>
          <p:cNvSpPr txBox="1"/>
          <p:nvPr/>
        </p:nvSpPr>
        <p:spPr>
          <a:xfrm>
            <a:off x="2005013" y="2808288"/>
            <a:ext cx="720725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7.1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7.2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7.3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7.4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6328" name="文本框 14"/>
          <p:cNvSpPr txBox="1"/>
          <p:nvPr/>
        </p:nvSpPr>
        <p:spPr>
          <a:xfrm>
            <a:off x="2843213" y="2808288"/>
            <a:ext cx="41290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查找的基本概念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树表的查找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哈希表的查找</a:t>
            </a: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9"/>
          <p:cNvPicPr>
            <a:picLocks noChangeAspect="1"/>
          </p:cNvPicPr>
          <p:nvPr/>
        </p:nvPicPr>
        <p:blipFill>
          <a:blip r:embed="rId2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矩形: 圆角 16"/>
          <p:cNvSpPr>
            <a:spLocks noChangeArrowheads="1"/>
          </p:cNvSpPr>
          <p:nvPr/>
        </p:nvSpPr>
        <p:spPr bwMode="auto">
          <a:xfrm>
            <a:off x="2830513" y="2879725"/>
            <a:ext cx="4432300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885950" y="2879725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4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 eaLnBrk="0" hangingPunct="0">
              <a:buClrTx/>
              <a:buFontTx/>
            </a:pPr>
            <a:r>
              <a:rPr lang="zh-CN" altLang="en-US" sz="3600" b="0" dirty="0">
                <a:solidFill>
                  <a:srgbClr val="FE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目录导航</a:t>
            </a:r>
          </a:p>
        </p:txBody>
      </p:sp>
      <p:sp>
        <p:nvSpPr>
          <p:cNvPr id="27655" name="文本框 13"/>
          <p:cNvSpPr txBox="1"/>
          <p:nvPr/>
        </p:nvSpPr>
        <p:spPr>
          <a:xfrm>
            <a:off x="2005013" y="2808288"/>
            <a:ext cx="720725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FE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7.1</a:t>
            </a:r>
            <a:endParaRPr lang="zh-CN" altLang="en-US" sz="2400" b="0" dirty="0">
              <a:solidFill>
                <a:srgbClr val="FE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7.2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7.3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7.4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7656" name="文本框 14"/>
          <p:cNvSpPr txBox="1"/>
          <p:nvPr/>
        </p:nvSpPr>
        <p:spPr>
          <a:xfrm>
            <a:off x="2843213" y="2808288"/>
            <a:ext cx="41290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查找的基本概念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线性表的查找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树表的查找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哈希表的查找</a:t>
            </a: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839913"/>
            <a:ext cx="9144000" cy="3717925"/>
            <a:chOff x="0" y="1839913"/>
            <a:chExt cx="9144000" cy="3717925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1839913"/>
              <a:ext cx="9144000" cy="3455987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0" y="5511800"/>
              <a:ext cx="9144000" cy="460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854075" y="130175"/>
            <a:ext cx="615632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树表的查找</a:t>
            </a:r>
          </a:p>
        </p:txBody>
      </p:sp>
      <p:sp>
        <p:nvSpPr>
          <p:cNvPr id="979987" name="Rectangle 19"/>
          <p:cNvSpPr>
            <a:spLocks noChangeArrowheads="1"/>
          </p:cNvSpPr>
          <p:nvPr/>
        </p:nvSpPr>
        <p:spPr bwMode="auto">
          <a:xfrm>
            <a:off x="250825" y="2411413"/>
            <a:ext cx="4852988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表结构在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查找过程中动态生成</a:t>
            </a:r>
          </a:p>
        </p:txBody>
      </p:sp>
      <p:sp>
        <p:nvSpPr>
          <p:cNvPr id="979988" name="Rectangle 20"/>
          <p:cNvSpPr>
            <a:spLocks noChangeArrowheads="1"/>
          </p:cNvSpPr>
          <p:nvPr/>
        </p:nvSpPr>
        <p:spPr bwMode="auto">
          <a:xfrm>
            <a:off x="250825" y="2997200"/>
            <a:ext cx="5202238" cy="1708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对于给定值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若表中存在，则成功返回；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否则插入关键字等于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的记录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5292725" y="2235200"/>
            <a:ext cx="3597275" cy="2989263"/>
            <a:chOff x="3334" y="919"/>
            <a:chExt cx="2266" cy="1883"/>
          </a:xfrm>
        </p:grpSpPr>
        <p:sp>
          <p:nvSpPr>
            <p:cNvPr id="40968" name="Rectangle 18"/>
            <p:cNvSpPr>
              <a:spLocks noChangeArrowheads="1"/>
            </p:cNvSpPr>
            <p:nvPr/>
          </p:nvSpPr>
          <p:spPr bwMode="auto">
            <a:xfrm>
              <a:off x="4059" y="919"/>
              <a:ext cx="1541" cy="1883"/>
            </a:xfrm>
            <a:prstGeom prst="roundRect">
              <a:avLst>
                <a:gd name="adj" fmla="val 4208"/>
              </a:avLst>
            </a:prstGeom>
            <a:solidFill>
              <a:srgbClr val="EBEBEB"/>
            </a:solidFill>
            <a:ln>
              <a:noFill/>
            </a:ln>
          </p:spPr>
          <p:txBody>
            <a:bodyPr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二叉排序树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平衡二叉树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B-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树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r>
                <a:rPr kumimoji="0" lang="en-US" altLang="zh-CN" sz="32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+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树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键树</a:t>
              </a:r>
            </a:p>
          </p:txBody>
        </p:sp>
        <p:sp>
          <p:nvSpPr>
            <p:cNvPr id="40969" name="AutoShape 21"/>
            <p:cNvSpPr>
              <a:spLocks noChangeArrowheads="1"/>
            </p:cNvSpPr>
            <p:nvPr/>
          </p:nvSpPr>
          <p:spPr bwMode="auto">
            <a:xfrm>
              <a:off x="3334" y="1661"/>
              <a:ext cx="589" cy="272"/>
            </a:xfrm>
            <a:prstGeom prst="rightArrow">
              <a:avLst>
                <a:gd name="adj1" fmla="val 50000"/>
                <a:gd name="adj2" fmla="val 5411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87" grpId="0"/>
      <p:bldP spid="9799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"/>
          <p:cNvSpPr>
            <a:spLocks noChangeArrowheads="1"/>
          </p:cNvSpPr>
          <p:nvPr/>
        </p:nvSpPr>
        <p:spPr bwMode="auto">
          <a:xfrm>
            <a:off x="508000" y="1484313"/>
            <a:ext cx="8424863" cy="7921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二叉排序树或是空树，或是满足如下性质的二叉树：</a:t>
            </a:r>
          </a:p>
        </p:txBody>
      </p:sp>
      <p:sp>
        <p:nvSpPr>
          <p:cNvPr id="41987" name="Rectangle 21"/>
          <p:cNvSpPr>
            <a:spLocks noChangeArrowheads="1"/>
          </p:cNvSpPr>
          <p:nvPr/>
        </p:nvSpPr>
        <p:spPr bwMode="auto">
          <a:xfrm>
            <a:off x="900113" y="176213"/>
            <a:ext cx="41005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358900" y="2147888"/>
            <a:ext cx="7573963" cy="3101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若其左子树非空，则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左子树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上所有结点的值均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于根结点的值；</a:t>
            </a:r>
          </a:p>
          <a:p>
            <a:pPr marL="34290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若其右子树非空，则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右子树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上所有结点的值均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大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于等于根结点的值；</a:t>
            </a:r>
          </a:p>
          <a:p>
            <a:pPr marL="34290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其左右子树本身又各是一棵二叉排序树</a:t>
            </a:r>
          </a:p>
        </p:txBody>
      </p:sp>
      <p:grpSp>
        <p:nvGrpSpPr>
          <p:cNvPr id="58372" name="组合 16"/>
          <p:cNvGrpSpPr/>
          <p:nvPr/>
        </p:nvGrpSpPr>
        <p:grpSpPr>
          <a:xfrm>
            <a:off x="633413" y="2276475"/>
            <a:ext cx="657225" cy="663575"/>
            <a:chOff x="4929188" y="1303338"/>
            <a:chExt cx="501650" cy="506412"/>
          </a:xfrm>
        </p:grpSpPr>
        <p:sp>
          <p:nvSpPr>
            <p:cNvPr id="7" name="Freeform 6"/>
            <p:cNvSpPr/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995832" y="1359068"/>
              <a:ext cx="371997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056418" y="1446296"/>
              <a:ext cx="255672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8376" name="组合 20"/>
          <p:cNvGrpSpPr/>
          <p:nvPr/>
        </p:nvGrpSpPr>
        <p:grpSpPr>
          <a:xfrm>
            <a:off x="627063" y="3414713"/>
            <a:ext cx="663575" cy="661987"/>
            <a:chOff x="1339850" y="2163763"/>
            <a:chExt cx="506413" cy="506412"/>
          </a:xfrm>
        </p:grpSpPr>
        <p:sp>
          <p:nvSpPr>
            <p:cNvPr id="11" name="Freeform 13"/>
            <p:cNvSpPr/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1447674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8381" name="组合 25"/>
          <p:cNvGrpSpPr/>
          <p:nvPr/>
        </p:nvGrpSpPr>
        <p:grpSpPr>
          <a:xfrm>
            <a:off x="633413" y="4494213"/>
            <a:ext cx="657225" cy="663575"/>
            <a:chOff x="5093055" y="2766720"/>
            <a:chExt cx="501650" cy="506413"/>
          </a:xfrm>
        </p:grpSpPr>
        <p:sp>
          <p:nvSpPr>
            <p:cNvPr id="16" name="Freeform 21"/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00897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2276475"/>
            <a:ext cx="9144000" cy="36734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30213" y="2460625"/>
            <a:ext cx="8243887" cy="3262313"/>
            <a:chOff x="0" y="624"/>
            <a:chExt cx="5760" cy="2592"/>
          </a:xfrm>
        </p:grpSpPr>
        <p:graphicFrame>
          <p:nvGraphicFramePr>
            <p:cNvPr id="59395" name="Object 7"/>
            <p:cNvGraphicFramePr/>
            <p:nvPr/>
          </p:nvGraphicFramePr>
          <p:xfrm>
            <a:off x="2784" y="624"/>
            <a:ext cx="2976" cy="2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3" imgW="2819400" imgH="1905000" progId="Photoshop.Image.5">
                    <p:embed/>
                  </p:oleObj>
                </mc:Choice>
                <mc:Fallback>
                  <p:oleObj r:id="rId3" imgW="2819400" imgH="1905000" progId="Photoshop.Image.5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84" y="624"/>
                          <a:ext cx="2976" cy="25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" name="Object 8"/>
            <p:cNvGraphicFramePr/>
            <p:nvPr/>
          </p:nvGraphicFramePr>
          <p:xfrm>
            <a:off x="0" y="624"/>
            <a:ext cx="2784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5" imgW="2438400" imgH="2349500" progId="Photoshop.Image.5">
                    <p:embed/>
                  </p:oleObj>
                </mc:Choice>
                <mc:Fallback>
                  <p:oleObj r:id="rId5" imgW="2438400" imgH="2349500" progId="Photoshop.Image.5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624"/>
                          <a:ext cx="2784" cy="2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827088" y="115888"/>
            <a:ext cx="233997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430213" y="1049338"/>
            <a:ext cx="7670800" cy="7270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下列图形中，哪个不是二叉排序树 ？</a:t>
            </a:r>
          </a:p>
        </p:txBody>
      </p:sp>
      <p:sp>
        <p:nvSpPr>
          <p:cNvPr id="946187" name="Oval 11"/>
          <p:cNvSpPr>
            <a:spLocks noChangeArrowheads="1"/>
          </p:cNvSpPr>
          <p:nvPr/>
        </p:nvSpPr>
        <p:spPr bwMode="auto">
          <a:xfrm>
            <a:off x="6234113" y="390525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00" y="4876800"/>
            <a:ext cx="9131300" cy="1912938"/>
            <a:chOff x="12700" y="4876800"/>
            <a:chExt cx="9131300" cy="1912938"/>
          </a:xfrm>
        </p:grpSpPr>
        <p:sp>
          <p:nvSpPr>
            <p:cNvPr id="4" name="矩形 3"/>
            <p:cNvSpPr/>
            <p:nvPr/>
          </p:nvSpPr>
          <p:spPr bwMode="auto">
            <a:xfrm>
              <a:off x="12700" y="4876800"/>
              <a:ext cx="9131300" cy="19129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0419" name="组合 5"/>
            <p:cNvGrpSpPr/>
            <p:nvPr/>
          </p:nvGrpSpPr>
          <p:grpSpPr>
            <a:xfrm>
              <a:off x="7038975" y="5416550"/>
              <a:ext cx="2105025" cy="1233488"/>
              <a:chOff x="7039457" y="5416752"/>
              <a:chExt cx="910309" cy="1234015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7039457" y="5416752"/>
                <a:ext cx="910309" cy="4605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7039457" y="5558100"/>
                <a:ext cx="910309" cy="4605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7039457" y="5723271"/>
                <a:ext cx="910309" cy="4605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7039457" y="5861442"/>
                <a:ext cx="910309" cy="4605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7039457" y="6023436"/>
                <a:ext cx="910309" cy="444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7039457" y="6152079"/>
                <a:ext cx="910309" cy="444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7039457" y="6280721"/>
                <a:ext cx="910309" cy="4605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7039457" y="6464950"/>
                <a:ext cx="910309" cy="4605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7039457" y="6604709"/>
                <a:ext cx="910309" cy="4605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 bwMode="auto">
          <a:xfrm>
            <a:off x="4800600" y="908050"/>
            <a:ext cx="4343400" cy="388620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0430" name="Group 4"/>
          <p:cNvGrpSpPr/>
          <p:nvPr/>
        </p:nvGrpSpPr>
        <p:grpSpPr>
          <a:xfrm>
            <a:off x="5040313" y="990600"/>
            <a:ext cx="3760787" cy="3733800"/>
            <a:chOff x="1152" y="720"/>
            <a:chExt cx="2544" cy="2352"/>
          </a:xfrm>
        </p:grpSpPr>
        <p:sp>
          <p:nvSpPr>
            <p:cNvPr id="44035" name="Oval 5"/>
            <p:cNvSpPr>
              <a:spLocks noChangeArrowheads="1"/>
            </p:cNvSpPr>
            <p:nvPr/>
          </p:nvSpPr>
          <p:spPr bwMode="auto">
            <a:xfrm>
              <a:off x="2064" y="72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45</a:t>
              </a:r>
            </a:p>
          </p:txBody>
        </p:sp>
        <p:sp>
          <p:nvSpPr>
            <p:cNvPr id="44036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44037" name="Oval 7"/>
            <p:cNvSpPr>
              <a:spLocks noChangeArrowheads="1"/>
            </p:cNvSpPr>
            <p:nvPr/>
          </p:nvSpPr>
          <p:spPr bwMode="auto">
            <a:xfrm>
              <a:off x="2640" y="1152"/>
              <a:ext cx="3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  <p:sp>
          <p:nvSpPr>
            <p:cNvPr id="44038" name="Oval 8"/>
            <p:cNvSpPr>
              <a:spLocks noChangeArrowheads="1"/>
            </p:cNvSpPr>
            <p:nvPr/>
          </p:nvSpPr>
          <p:spPr bwMode="auto">
            <a:xfrm>
              <a:off x="1152" y="172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4039" name="Oval 9"/>
            <p:cNvSpPr>
              <a:spLocks noChangeArrowheads="1"/>
            </p:cNvSpPr>
            <p:nvPr/>
          </p:nvSpPr>
          <p:spPr bwMode="auto">
            <a:xfrm>
              <a:off x="2064" y="172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4404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3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 flipH="1">
              <a:off x="1968" y="10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 flipH="1">
              <a:off x="1440" y="1488"/>
              <a:ext cx="24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3" name="Line 13"/>
            <p:cNvSpPr>
              <a:spLocks noChangeShapeType="1"/>
            </p:cNvSpPr>
            <p:nvPr/>
          </p:nvSpPr>
          <p:spPr bwMode="auto">
            <a:xfrm>
              <a:off x="1968" y="148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 flipH="1">
              <a:off x="1968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5" name="Oval 15"/>
            <p:cNvSpPr>
              <a:spLocks noChangeArrowheads="1"/>
            </p:cNvSpPr>
            <p:nvPr/>
          </p:nvSpPr>
          <p:spPr bwMode="auto">
            <a:xfrm>
              <a:off x="3216" y="168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44046" name="Oval 16"/>
            <p:cNvSpPr>
              <a:spLocks noChangeArrowheads="1"/>
            </p:cNvSpPr>
            <p:nvPr/>
          </p:nvSpPr>
          <p:spPr bwMode="auto">
            <a:xfrm>
              <a:off x="2688" y="206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61</a:t>
              </a:r>
            </a:p>
          </p:txBody>
        </p:sp>
        <p:sp>
          <p:nvSpPr>
            <p:cNvPr id="44047" name="Oval 17"/>
            <p:cNvSpPr>
              <a:spLocks noChangeArrowheads="1"/>
            </p:cNvSpPr>
            <p:nvPr/>
          </p:nvSpPr>
          <p:spPr bwMode="auto">
            <a:xfrm>
              <a:off x="3312" y="240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44048" name="Oval 18"/>
            <p:cNvSpPr>
              <a:spLocks noChangeArrowheads="1"/>
            </p:cNvSpPr>
            <p:nvPr/>
          </p:nvSpPr>
          <p:spPr bwMode="auto">
            <a:xfrm>
              <a:off x="2736" y="27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78</a:t>
              </a:r>
            </a:p>
          </p:txBody>
        </p:sp>
        <p:sp>
          <p:nvSpPr>
            <p:cNvPr id="44049" name="Line 19"/>
            <p:cNvSpPr>
              <a:spLocks noChangeShapeType="1"/>
            </p:cNvSpPr>
            <p:nvPr/>
          </p:nvSpPr>
          <p:spPr bwMode="auto">
            <a:xfrm>
              <a:off x="2400" y="1008"/>
              <a:ext cx="2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0" name="Line 20"/>
            <p:cNvSpPr>
              <a:spLocks noChangeShapeType="1"/>
            </p:cNvSpPr>
            <p:nvPr/>
          </p:nvSpPr>
          <p:spPr bwMode="auto">
            <a:xfrm>
              <a:off x="2977" y="1440"/>
              <a:ext cx="29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1" name="Line 21"/>
            <p:cNvSpPr>
              <a:spLocks noChangeShapeType="1"/>
            </p:cNvSpPr>
            <p:nvPr/>
          </p:nvSpPr>
          <p:spPr bwMode="auto">
            <a:xfrm flipH="1">
              <a:off x="307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2" name="Line 22"/>
            <p:cNvSpPr>
              <a:spLocks noChangeShapeType="1"/>
            </p:cNvSpPr>
            <p:nvPr/>
          </p:nvSpPr>
          <p:spPr bwMode="auto">
            <a:xfrm>
              <a:off x="3024" y="23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3" name="Line 23"/>
            <p:cNvSpPr>
              <a:spLocks noChangeShapeType="1"/>
            </p:cNvSpPr>
            <p:nvPr/>
          </p:nvSpPr>
          <p:spPr bwMode="auto">
            <a:xfrm flipH="1">
              <a:off x="3120" y="2640"/>
              <a:ext cx="19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158750" y="4935538"/>
            <a:ext cx="6088063" cy="1090612"/>
            <a:chOff x="197" y="2399"/>
            <a:chExt cx="3835" cy="687"/>
          </a:xfrm>
        </p:grpSpPr>
        <p:sp>
          <p:nvSpPr>
            <p:cNvPr id="44055" name="Text Box 24"/>
            <p:cNvSpPr txBox="1">
              <a:spLocks noChangeArrowheads="1"/>
            </p:cNvSpPr>
            <p:nvPr/>
          </p:nvSpPr>
          <p:spPr bwMode="auto">
            <a:xfrm>
              <a:off x="197" y="2399"/>
              <a:ext cx="3835" cy="6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45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78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6" name="Line 25"/>
            <p:cNvSpPr>
              <a:spLocks noChangeShapeType="1"/>
            </p:cNvSpPr>
            <p:nvPr/>
          </p:nvSpPr>
          <p:spPr bwMode="auto">
            <a:xfrm>
              <a:off x="225" y="2735"/>
              <a:ext cx="369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57" name="Text Box 26"/>
            <p:cNvSpPr txBox="1">
              <a:spLocks noChangeArrowheads="1"/>
            </p:cNvSpPr>
            <p:nvPr/>
          </p:nvSpPr>
          <p:spPr bwMode="auto">
            <a:xfrm>
              <a:off x="1791" y="2759"/>
              <a:ext cx="59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递增</a:t>
              </a:r>
            </a:p>
          </p:txBody>
        </p:sp>
      </p:grpSp>
      <p:sp>
        <p:nvSpPr>
          <p:cNvPr id="1015835" name="Text Box 27"/>
          <p:cNvSpPr txBox="1">
            <a:spLocks noChangeArrowheads="1"/>
          </p:cNvSpPr>
          <p:nvPr/>
        </p:nvSpPr>
        <p:spPr bwMode="auto">
          <a:xfrm>
            <a:off x="203200" y="6154738"/>
            <a:ext cx="5867400" cy="52228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得到一个关键字的递增有序序列</a:t>
            </a:r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927100" y="138113"/>
            <a:ext cx="233997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12700" y="908050"/>
            <a:ext cx="4613275" cy="388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中序遍历二叉排序树后的结果有什么规律？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5427663" y="1844675"/>
            <a:ext cx="3716338" cy="367188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350" y="1844675"/>
            <a:ext cx="5332413" cy="3671888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58" name="Rectangle 95"/>
          <p:cNvSpPr>
            <a:spLocks noChangeArrowheads="1"/>
          </p:cNvSpPr>
          <p:nvPr/>
        </p:nvSpPr>
        <p:spPr bwMode="auto">
          <a:xfrm>
            <a:off x="31750" y="2414588"/>
            <a:ext cx="5519738" cy="2678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若查找的关键字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等于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根结点，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成功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   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根结点，查其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左子树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   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大于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根结点，查其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右子树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在左右子树上的操作类似</a:t>
            </a:r>
          </a:p>
        </p:txBody>
      </p:sp>
      <p:grpSp>
        <p:nvGrpSpPr>
          <p:cNvPr id="2" name="Group 96"/>
          <p:cNvGrpSpPr/>
          <p:nvPr/>
        </p:nvGrpSpPr>
        <p:grpSpPr>
          <a:xfrm>
            <a:off x="6113463" y="2197100"/>
            <a:ext cx="2438400" cy="3200400"/>
            <a:chOff x="2601" y="2034"/>
            <a:chExt cx="1536" cy="2016"/>
          </a:xfrm>
        </p:grpSpPr>
        <p:sp>
          <p:nvSpPr>
            <p:cNvPr id="45060" name="Oval 97"/>
            <p:cNvSpPr>
              <a:spLocks noChangeArrowheads="1"/>
            </p:cNvSpPr>
            <p:nvPr/>
          </p:nvSpPr>
          <p:spPr bwMode="auto">
            <a:xfrm>
              <a:off x="3129" y="203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122</a:t>
              </a:r>
              <a:endParaRPr kumimoji="0" lang="en-US" altLang="zh-CN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1" name="Oval 98"/>
            <p:cNvSpPr>
              <a:spLocks noChangeArrowheads="1"/>
            </p:cNvSpPr>
            <p:nvPr/>
          </p:nvSpPr>
          <p:spPr bwMode="auto">
            <a:xfrm>
              <a:off x="3609" y="246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250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2" name="Oval 99"/>
            <p:cNvSpPr>
              <a:spLocks noChangeArrowheads="1"/>
            </p:cNvSpPr>
            <p:nvPr/>
          </p:nvSpPr>
          <p:spPr bwMode="auto">
            <a:xfrm>
              <a:off x="384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300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3" name="Oval 100"/>
            <p:cNvSpPr>
              <a:spLocks noChangeArrowheads="1"/>
            </p:cNvSpPr>
            <p:nvPr/>
          </p:nvSpPr>
          <p:spPr bwMode="auto">
            <a:xfrm>
              <a:off x="2841" y="294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110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4" name="Oval 101"/>
            <p:cNvSpPr>
              <a:spLocks noChangeArrowheads="1"/>
            </p:cNvSpPr>
            <p:nvPr/>
          </p:nvSpPr>
          <p:spPr bwMode="auto">
            <a:xfrm>
              <a:off x="336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200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5" name="Oval 102"/>
            <p:cNvSpPr>
              <a:spLocks noChangeArrowheads="1"/>
            </p:cNvSpPr>
            <p:nvPr/>
          </p:nvSpPr>
          <p:spPr bwMode="auto">
            <a:xfrm>
              <a:off x="2601" y="251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99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6" name="Line 103"/>
            <p:cNvSpPr>
              <a:spLocks noChangeShapeType="1"/>
            </p:cNvSpPr>
            <p:nvPr/>
          </p:nvSpPr>
          <p:spPr bwMode="auto">
            <a:xfrm flipH="1">
              <a:off x="2841" y="2226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7" name="Line 104"/>
            <p:cNvSpPr>
              <a:spLocks noChangeShapeType="1"/>
            </p:cNvSpPr>
            <p:nvPr/>
          </p:nvSpPr>
          <p:spPr bwMode="auto">
            <a:xfrm>
              <a:off x="3369" y="222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8" name="Line 105"/>
            <p:cNvSpPr>
              <a:spLocks noChangeShapeType="1"/>
            </p:cNvSpPr>
            <p:nvPr/>
          </p:nvSpPr>
          <p:spPr bwMode="auto">
            <a:xfrm>
              <a:off x="3832" y="2674"/>
              <a:ext cx="161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69" name="Line 106"/>
            <p:cNvSpPr>
              <a:spLocks noChangeShapeType="1"/>
            </p:cNvSpPr>
            <p:nvPr/>
          </p:nvSpPr>
          <p:spPr bwMode="auto">
            <a:xfrm flipH="1">
              <a:off x="3561" y="270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0" name="Line 107"/>
            <p:cNvSpPr>
              <a:spLocks noChangeShapeType="1"/>
            </p:cNvSpPr>
            <p:nvPr/>
          </p:nvSpPr>
          <p:spPr bwMode="auto">
            <a:xfrm>
              <a:off x="2793" y="2754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1" name="Oval 108"/>
            <p:cNvSpPr>
              <a:spLocks noChangeArrowheads="1"/>
            </p:cNvSpPr>
            <p:nvPr/>
          </p:nvSpPr>
          <p:spPr bwMode="auto">
            <a:xfrm>
              <a:off x="2601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105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2" name="Line 109"/>
            <p:cNvSpPr>
              <a:spLocks noChangeShapeType="1"/>
            </p:cNvSpPr>
            <p:nvPr/>
          </p:nvSpPr>
          <p:spPr bwMode="auto">
            <a:xfrm flipH="1">
              <a:off x="2793" y="318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3" name="Oval 110"/>
            <p:cNvSpPr>
              <a:spLocks noChangeArrowheads="1"/>
            </p:cNvSpPr>
            <p:nvPr/>
          </p:nvSpPr>
          <p:spPr bwMode="auto">
            <a:xfrm>
              <a:off x="3609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230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4" name="Line 111"/>
            <p:cNvSpPr>
              <a:spLocks noChangeShapeType="1"/>
            </p:cNvSpPr>
            <p:nvPr/>
          </p:nvSpPr>
          <p:spPr bwMode="auto">
            <a:xfrm>
              <a:off x="3513" y="313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5" name="Oval 112"/>
            <p:cNvSpPr>
              <a:spLocks noChangeArrowheads="1"/>
            </p:cNvSpPr>
            <p:nvPr/>
          </p:nvSpPr>
          <p:spPr bwMode="auto">
            <a:xfrm>
              <a:off x="3369" y="381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216</a:t>
              </a:r>
              <a:endParaRPr kumimoji="0" lang="en-US" altLang="zh-CN" sz="1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76" name="Line 113"/>
            <p:cNvSpPr>
              <a:spLocks noChangeShapeType="1"/>
            </p:cNvSpPr>
            <p:nvPr/>
          </p:nvSpPr>
          <p:spPr bwMode="auto">
            <a:xfrm flipH="1">
              <a:off x="3561" y="361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51410" name="Freeform 114"/>
          <p:cNvSpPr>
            <a:spLocks noChangeArrowheads="1"/>
          </p:cNvSpPr>
          <p:nvPr/>
        </p:nvSpPr>
        <p:spPr bwMode="auto">
          <a:xfrm>
            <a:off x="5835650" y="2119313"/>
            <a:ext cx="1219200" cy="2165350"/>
          </a:xfrm>
          <a:custGeom>
            <a:avLst/>
            <a:gdLst>
              <a:gd name="T0" fmla="*/ 768 w 768"/>
              <a:gd name="T1" fmla="*/ 52 h 1364"/>
              <a:gd name="T2" fmla="*/ 698 w 768"/>
              <a:gd name="T3" fmla="*/ 0 h 1364"/>
              <a:gd name="T4" fmla="*/ 435 w 768"/>
              <a:gd name="T5" fmla="*/ 7 h 1364"/>
              <a:gd name="T6" fmla="*/ 307 w 768"/>
              <a:gd name="T7" fmla="*/ 32 h 1364"/>
              <a:gd name="T8" fmla="*/ 211 w 768"/>
              <a:gd name="T9" fmla="*/ 135 h 1364"/>
              <a:gd name="T10" fmla="*/ 192 w 768"/>
              <a:gd name="T11" fmla="*/ 173 h 1364"/>
              <a:gd name="T12" fmla="*/ 173 w 768"/>
              <a:gd name="T13" fmla="*/ 237 h 1364"/>
              <a:gd name="T14" fmla="*/ 186 w 768"/>
              <a:gd name="T15" fmla="*/ 564 h 1364"/>
              <a:gd name="T16" fmla="*/ 32 w 768"/>
              <a:gd name="T17" fmla="*/ 685 h 1364"/>
              <a:gd name="T18" fmla="*/ 0 w 768"/>
              <a:gd name="T19" fmla="*/ 775 h 1364"/>
              <a:gd name="T20" fmla="*/ 77 w 768"/>
              <a:gd name="T21" fmla="*/ 922 h 1364"/>
              <a:gd name="T22" fmla="*/ 263 w 768"/>
              <a:gd name="T23" fmla="*/ 973 h 1364"/>
              <a:gd name="T24" fmla="*/ 320 w 768"/>
              <a:gd name="T25" fmla="*/ 992 h 1364"/>
              <a:gd name="T26" fmla="*/ 416 w 768"/>
              <a:gd name="T27" fmla="*/ 1005 h 1364"/>
              <a:gd name="T28" fmla="*/ 320 w 768"/>
              <a:gd name="T29" fmla="*/ 1050 h 1364"/>
              <a:gd name="T30" fmla="*/ 263 w 768"/>
              <a:gd name="T31" fmla="*/ 1114 h 1364"/>
              <a:gd name="T32" fmla="*/ 263 w 768"/>
              <a:gd name="T33" fmla="*/ 1364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8" h="1364">
                <a:moveTo>
                  <a:pt x="768" y="52"/>
                </a:moveTo>
                <a:cubicBezTo>
                  <a:pt x="750" y="25"/>
                  <a:pt x="728" y="11"/>
                  <a:pt x="698" y="0"/>
                </a:cubicBezTo>
                <a:cubicBezTo>
                  <a:pt x="610" y="2"/>
                  <a:pt x="523" y="3"/>
                  <a:pt x="435" y="7"/>
                </a:cubicBezTo>
                <a:cubicBezTo>
                  <a:pt x="392" y="9"/>
                  <a:pt x="307" y="32"/>
                  <a:pt x="307" y="32"/>
                </a:cubicBezTo>
                <a:cubicBezTo>
                  <a:pt x="269" y="63"/>
                  <a:pt x="246" y="102"/>
                  <a:pt x="211" y="135"/>
                </a:cubicBezTo>
                <a:cubicBezTo>
                  <a:pt x="207" y="149"/>
                  <a:pt x="196" y="159"/>
                  <a:pt x="192" y="173"/>
                </a:cubicBezTo>
                <a:cubicBezTo>
                  <a:pt x="170" y="248"/>
                  <a:pt x="202" y="194"/>
                  <a:pt x="173" y="237"/>
                </a:cubicBezTo>
                <a:cubicBezTo>
                  <a:pt x="138" y="341"/>
                  <a:pt x="125" y="470"/>
                  <a:pt x="186" y="564"/>
                </a:cubicBezTo>
                <a:cubicBezTo>
                  <a:pt x="121" y="605"/>
                  <a:pt x="80" y="622"/>
                  <a:pt x="32" y="685"/>
                </a:cubicBezTo>
                <a:cubicBezTo>
                  <a:pt x="21" y="715"/>
                  <a:pt x="11" y="745"/>
                  <a:pt x="0" y="775"/>
                </a:cubicBezTo>
                <a:cubicBezTo>
                  <a:pt x="5" y="838"/>
                  <a:pt x="8" y="900"/>
                  <a:pt x="77" y="922"/>
                </a:cubicBezTo>
                <a:cubicBezTo>
                  <a:pt x="125" y="957"/>
                  <a:pt x="204" y="964"/>
                  <a:pt x="263" y="973"/>
                </a:cubicBezTo>
                <a:cubicBezTo>
                  <a:pt x="282" y="979"/>
                  <a:pt x="301" y="986"/>
                  <a:pt x="320" y="992"/>
                </a:cubicBezTo>
                <a:cubicBezTo>
                  <a:pt x="351" y="1002"/>
                  <a:pt x="416" y="1005"/>
                  <a:pt x="416" y="1005"/>
                </a:cubicBezTo>
                <a:cubicBezTo>
                  <a:pt x="383" y="1017"/>
                  <a:pt x="354" y="1039"/>
                  <a:pt x="320" y="1050"/>
                </a:cubicBezTo>
                <a:cubicBezTo>
                  <a:pt x="276" y="1080"/>
                  <a:pt x="288" y="1075"/>
                  <a:pt x="263" y="1114"/>
                </a:cubicBezTo>
                <a:cubicBezTo>
                  <a:pt x="240" y="1198"/>
                  <a:pt x="263" y="1280"/>
                  <a:pt x="263" y="13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78" name="Rectangle 115"/>
          <p:cNvSpPr>
            <a:spLocks noChangeArrowheads="1"/>
          </p:cNvSpPr>
          <p:nvPr/>
        </p:nvSpPr>
        <p:spPr bwMode="auto">
          <a:xfrm>
            <a:off x="827088" y="220663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60350" y="1182688"/>
            <a:ext cx="8632825" cy="179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）若二叉排序树为空，则查找失败，返回空指针。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）若二叉排序树非空，将给定值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与根结点的关键字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进行比较：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684213" y="166688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01750" y="3078163"/>
            <a:ext cx="7437438" cy="2419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等于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，则查找成功，返回根结点地址；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，则进一步查找左子树；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大于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，则进一步查找右子树。</a:t>
            </a:r>
          </a:p>
        </p:txBody>
      </p:sp>
      <p:grpSp>
        <p:nvGrpSpPr>
          <p:cNvPr id="62468" name="组合 16"/>
          <p:cNvGrpSpPr/>
          <p:nvPr/>
        </p:nvGrpSpPr>
        <p:grpSpPr>
          <a:xfrm>
            <a:off x="477838" y="3189288"/>
            <a:ext cx="657225" cy="663575"/>
            <a:chOff x="4929188" y="1303338"/>
            <a:chExt cx="501650" cy="506412"/>
          </a:xfrm>
        </p:grpSpPr>
        <p:sp>
          <p:nvSpPr>
            <p:cNvPr id="7" name="Freeform 6"/>
            <p:cNvSpPr/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995832" y="1359068"/>
              <a:ext cx="371997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056418" y="1446296"/>
              <a:ext cx="255672" cy="265321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472" name="组合 20"/>
          <p:cNvGrpSpPr/>
          <p:nvPr/>
        </p:nvGrpSpPr>
        <p:grpSpPr>
          <a:xfrm>
            <a:off x="471488" y="4230688"/>
            <a:ext cx="663575" cy="661987"/>
            <a:chOff x="1339850" y="2163763"/>
            <a:chExt cx="506413" cy="506412"/>
          </a:xfrm>
        </p:grpSpPr>
        <p:sp>
          <p:nvSpPr>
            <p:cNvPr id="11" name="Freeform 13"/>
            <p:cNvSpPr/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1447674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477" name="组合 25"/>
          <p:cNvGrpSpPr/>
          <p:nvPr/>
        </p:nvGrpSpPr>
        <p:grpSpPr>
          <a:xfrm>
            <a:off x="477838" y="4997450"/>
            <a:ext cx="657225" cy="663575"/>
            <a:chOff x="5093055" y="2766720"/>
            <a:chExt cx="501650" cy="506413"/>
          </a:xfrm>
        </p:grpSpPr>
        <p:sp>
          <p:nvSpPr>
            <p:cNvPr id="16" name="Freeform 21"/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00897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484313"/>
            <a:ext cx="9144000" cy="424815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415925" y="1484313"/>
            <a:ext cx="8458200" cy="4248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BSTree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BSTree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T,KeyType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key)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if((!T) || key==T-&gt;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return T;       	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else if (key&lt;T-&gt;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data.key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lchild,key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在左子树中继续查找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 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rchild,key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    		   	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在右子树中继续查找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//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SearchBST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84213" y="153988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663825"/>
            <a:ext cx="9144000" cy="2493963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0" name="Rectangle 75"/>
          <p:cNvSpPr>
            <a:spLocks noChangeArrowheads="1"/>
          </p:cNvSpPr>
          <p:nvPr/>
        </p:nvSpPr>
        <p:spPr bwMode="auto">
          <a:xfrm>
            <a:off x="827088" y="219075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二叉排序树的操作－插入</a:t>
            </a:r>
          </a:p>
        </p:txBody>
      </p:sp>
      <p:sp>
        <p:nvSpPr>
          <p:cNvPr id="952397" name="Rectangle 77"/>
          <p:cNvSpPr>
            <a:spLocks noChangeArrowheads="1"/>
          </p:cNvSpPr>
          <p:nvPr/>
        </p:nvSpPr>
        <p:spPr bwMode="auto">
          <a:xfrm>
            <a:off x="0" y="5373688"/>
            <a:ext cx="9144000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92075" tIns="46038" rIns="92075" bIns="46038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插入的元素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一定在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叶结点上</a:t>
            </a:r>
          </a:p>
        </p:txBody>
      </p:sp>
      <p:sp>
        <p:nvSpPr>
          <p:cNvPr id="952398" name="Text Box 78"/>
          <p:cNvSpPr txBox="1">
            <a:spLocks noChangeArrowheads="1"/>
          </p:cNvSpPr>
          <p:nvPr/>
        </p:nvSpPr>
        <p:spPr bwMode="auto">
          <a:xfrm>
            <a:off x="215900" y="1158875"/>
            <a:ext cx="8642350" cy="3948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3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若二叉排序树为空，则插入结点应为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根结点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否则，继续在其左、右子树上查找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3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4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树中已有，不再插入</a:t>
            </a:r>
          </a:p>
          <a:p>
            <a:pPr marL="0" marR="0" lvl="4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树中没有，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查找直至某个叶子结点的左子树或右子树为空为止，则插入结点应为该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叶子结点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的左孩子或右孩子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2397" grpId="0" animBg="1"/>
      <p:bldP spid="9523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884363"/>
            <a:ext cx="9144000" cy="420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5538" name="Group 5"/>
          <p:cNvGrpSpPr/>
          <p:nvPr/>
        </p:nvGrpSpPr>
        <p:grpSpPr>
          <a:xfrm>
            <a:off x="2722563" y="2112963"/>
            <a:ext cx="4038600" cy="3810000"/>
            <a:chOff x="1536" y="1104"/>
            <a:chExt cx="2544" cy="2400"/>
          </a:xfrm>
        </p:grpSpPr>
        <p:sp>
          <p:nvSpPr>
            <p:cNvPr id="49155" name="Oval 6"/>
            <p:cNvSpPr>
              <a:spLocks noChangeArrowheads="1"/>
            </p:cNvSpPr>
            <p:nvPr/>
          </p:nvSpPr>
          <p:spPr bwMode="auto">
            <a:xfrm>
              <a:off x="2448" y="110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45</a:t>
              </a:r>
            </a:p>
          </p:txBody>
        </p:sp>
        <p:sp>
          <p:nvSpPr>
            <p:cNvPr id="49156" name="Oval 7"/>
            <p:cNvSpPr>
              <a:spLocks noChangeArrowheads="1"/>
            </p:cNvSpPr>
            <p:nvPr/>
          </p:nvSpPr>
          <p:spPr bwMode="auto">
            <a:xfrm>
              <a:off x="20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49157" name="Oval 8"/>
            <p:cNvSpPr>
              <a:spLocks noChangeArrowheads="1"/>
            </p:cNvSpPr>
            <p:nvPr/>
          </p:nvSpPr>
          <p:spPr bwMode="auto">
            <a:xfrm>
              <a:off x="3024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  <p:sp>
          <p:nvSpPr>
            <p:cNvPr id="49158" name="Oval 9"/>
            <p:cNvSpPr>
              <a:spLocks noChangeArrowheads="1"/>
            </p:cNvSpPr>
            <p:nvPr/>
          </p:nvSpPr>
          <p:spPr bwMode="auto">
            <a:xfrm>
              <a:off x="1536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9159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49160" name="Oval 11"/>
            <p:cNvSpPr>
              <a:spLocks noChangeArrowheads="1"/>
            </p:cNvSpPr>
            <p:nvPr/>
          </p:nvSpPr>
          <p:spPr bwMode="auto">
            <a:xfrm>
              <a:off x="2064" y="268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49161" name="Line 12"/>
            <p:cNvSpPr>
              <a:spLocks noChangeShapeType="1"/>
            </p:cNvSpPr>
            <p:nvPr/>
          </p:nvSpPr>
          <p:spPr bwMode="auto">
            <a:xfrm flipH="1">
              <a:off x="2352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2" name="Line 13"/>
            <p:cNvSpPr>
              <a:spLocks noChangeShapeType="1"/>
            </p:cNvSpPr>
            <p:nvPr/>
          </p:nvSpPr>
          <p:spPr bwMode="auto">
            <a:xfrm flipH="1">
              <a:off x="1824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3" name="Line 14"/>
            <p:cNvSpPr>
              <a:spLocks noChangeShapeType="1"/>
            </p:cNvSpPr>
            <p:nvPr/>
          </p:nvSpPr>
          <p:spPr bwMode="auto">
            <a:xfrm>
              <a:off x="2352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4" name="Line 15"/>
            <p:cNvSpPr>
              <a:spLocks noChangeShapeType="1"/>
            </p:cNvSpPr>
            <p:nvPr/>
          </p:nvSpPr>
          <p:spPr bwMode="auto">
            <a:xfrm flipH="1">
              <a:off x="2352" y="24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5" name="Oval 16"/>
            <p:cNvSpPr>
              <a:spLocks noChangeArrowheads="1"/>
            </p:cNvSpPr>
            <p:nvPr/>
          </p:nvSpPr>
          <p:spPr bwMode="auto">
            <a:xfrm>
              <a:off x="3600" y="206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49166" name="Oval 17"/>
            <p:cNvSpPr>
              <a:spLocks noChangeArrowheads="1"/>
            </p:cNvSpPr>
            <p:nvPr/>
          </p:nvSpPr>
          <p:spPr bwMode="auto">
            <a:xfrm>
              <a:off x="3072" y="244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61</a:t>
              </a:r>
            </a:p>
          </p:txBody>
        </p:sp>
        <p:sp>
          <p:nvSpPr>
            <p:cNvPr id="49167" name="Oval 18"/>
            <p:cNvSpPr>
              <a:spLocks noChangeArrowheads="1"/>
            </p:cNvSpPr>
            <p:nvPr/>
          </p:nvSpPr>
          <p:spPr bwMode="auto">
            <a:xfrm>
              <a:off x="3696" y="278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49168" name="Oval 19"/>
            <p:cNvSpPr>
              <a:spLocks noChangeArrowheads="1"/>
            </p:cNvSpPr>
            <p:nvPr/>
          </p:nvSpPr>
          <p:spPr bwMode="auto">
            <a:xfrm>
              <a:off x="3120" y="312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78</a:t>
              </a:r>
            </a:p>
          </p:txBody>
        </p:sp>
        <p:sp>
          <p:nvSpPr>
            <p:cNvPr id="49169" name="Line 20"/>
            <p:cNvSpPr>
              <a:spLocks noChangeShapeType="1"/>
            </p:cNvSpPr>
            <p:nvPr/>
          </p:nvSpPr>
          <p:spPr bwMode="auto">
            <a:xfrm>
              <a:off x="2784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1" name="Line 22"/>
            <p:cNvSpPr>
              <a:spLocks noChangeShapeType="1"/>
            </p:cNvSpPr>
            <p:nvPr/>
          </p:nvSpPr>
          <p:spPr bwMode="auto">
            <a:xfrm flipH="1">
              <a:off x="3456" y="23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2" name="Line 23"/>
            <p:cNvSpPr>
              <a:spLocks noChangeShapeType="1"/>
            </p:cNvSpPr>
            <p:nvPr/>
          </p:nvSpPr>
          <p:spPr bwMode="auto">
            <a:xfrm>
              <a:off x="3408" y="268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3" name="Line 24"/>
            <p:cNvSpPr>
              <a:spLocks noChangeShapeType="1"/>
            </p:cNvSpPr>
            <p:nvPr/>
          </p:nvSpPr>
          <p:spPr bwMode="auto">
            <a:xfrm flipH="1">
              <a:off x="350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4" name="Line 25"/>
            <p:cNvSpPr>
              <a:spLocks noChangeShapeType="1"/>
            </p:cNvSpPr>
            <p:nvPr/>
          </p:nvSpPr>
          <p:spPr bwMode="auto">
            <a:xfrm flipH="1">
              <a:off x="2016" y="1152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5" name="Line 26"/>
            <p:cNvSpPr>
              <a:spLocks noChangeShapeType="1"/>
            </p:cNvSpPr>
            <p:nvPr/>
          </p:nvSpPr>
          <p:spPr bwMode="auto">
            <a:xfrm>
              <a:off x="2640" y="1776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6" name="Line 27"/>
            <p:cNvSpPr>
              <a:spLocks noChangeShapeType="1"/>
            </p:cNvSpPr>
            <p:nvPr/>
          </p:nvSpPr>
          <p:spPr bwMode="auto">
            <a:xfrm flipH="1">
              <a:off x="1872" y="2304"/>
              <a:ext cx="384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7" name="Oval 28"/>
            <p:cNvSpPr>
              <a:spLocks noChangeArrowheads="1"/>
            </p:cNvSpPr>
            <p:nvPr/>
          </p:nvSpPr>
          <p:spPr bwMode="auto">
            <a:xfrm>
              <a:off x="1728" y="3168"/>
              <a:ext cx="384" cy="336"/>
            </a:xfrm>
            <a:prstGeom prst="ellipse">
              <a:avLst/>
            </a:prstGeom>
            <a:solidFill>
              <a:srgbClr val="BE0E2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49178" name="Line 29"/>
            <p:cNvSpPr>
              <a:spLocks noChangeShapeType="1"/>
            </p:cNvSpPr>
            <p:nvPr/>
          </p:nvSpPr>
          <p:spPr bwMode="auto">
            <a:xfrm flipH="1">
              <a:off x="2016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179" name="Text Box 30"/>
          <p:cNvSpPr txBox="1">
            <a:spLocks noChangeArrowheads="1"/>
          </p:cNvSpPr>
          <p:nvPr/>
        </p:nvSpPr>
        <p:spPr bwMode="auto">
          <a:xfrm>
            <a:off x="704850" y="1138238"/>
            <a:ext cx="2600325" cy="577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插入结点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</a:t>
            </a:r>
          </a:p>
        </p:txBody>
      </p: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766763" y="215900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二叉排序树的操作－插入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3357563"/>
            <a:ext cx="9144000" cy="2879725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31750" y="2401888"/>
            <a:ext cx="7608888" cy="52228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{10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7}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396875" y="3941763"/>
            <a:ext cx="352425" cy="3000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899591" y="3951515"/>
            <a:ext cx="723125" cy="776288"/>
            <a:chOff x="1074" y="1307"/>
            <a:chExt cx="388" cy="489"/>
          </a:xfrm>
          <a:solidFill>
            <a:srgbClr val="7030A0"/>
          </a:solidFill>
        </p:grpSpPr>
        <p:sp>
          <p:nvSpPr>
            <p:cNvPr id="50181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50182" name="Oval 8"/>
            <p:cNvSpPr>
              <a:spLocks noChangeArrowheads="1"/>
            </p:cNvSpPr>
            <p:nvPr/>
          </p:nvSpPr>
          <p:spPr bwMode="auto">
            <a:xfrm>
              <a:off x="1273" y="1607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18</a:t>
              </a:r>
            </a:p>
          </p:txBody>
        </p:sp>
        <p:sp>
          <p:nvSpPr>
            <p:cNvPr id="50183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89" cy="1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763687" y="3951515"/>
            <a:ext cx="1069777" cy="801688"/>
            <a:chOff x="1785" y="1369"/>
            <a:chExt cx="574" cy="505"/>
          </a:xfrm>
          <a:solidFill>
            <a:srgbClr val="7030A0"/>
          </a:solidFill>
        </p:grpSpPr>
        <p:grpSp>
          <p:nvGrpSpPr>
            <p:cNvPr id="58435" name="Group 11"/>
            <p:cNvGrpSpPr/>
            <p:nvPr/>
          </p:nvGrpSpPr>
          <p:grpSpPr bwMode="auto">
            <a:xfrm>
              <a:off x="1971" y="1369"/>
              <a:ext cx="388" cy="489"/>
              <a:chOff x="1074" y="1307"/>
              <a:chExt cx="388" cy="489"/>
            </a:xfrm>
            <a:grpFill/>
          </p:grpSpPr>
          <p:sp>
            <p:nvSpPr>
              <p:cNvPr id="50186" name="Oval 12"/>
              <p:cNvSpPr>
                <a:spLocks noChangeArrowheads="1"/>
              </p:cNvSpPr>
              <p:nvPr/>
            </p:nvSpPr>
            <p:spPr bwMode="auto">
              <a:xfrm>
                <a:off x="1074" y="1307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50187" name="Oval 13"/>
              <p:cNvSpPr>
                <a:spLocks noChangeArrowheads="1"/>
              </p:cNvSpPr>
              <p:nvPr/>
            </p:nvSpPr>
            <p:spPr bwMode="auto">
              <a:xfrm>
                <a:off x="1273" y="1607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18</a:t>
                </a:r>
              </a:p>
            </p:txBody>
          </p:sp>
          <p:sp>
            <p:nvSpPr>
              <p:cNvPr id="50188" name="Line 14"/>
              <p:cNvSpPr>
                <a:spLocks noChangeShapeType="1"/>
              </p:cNvSpPr>
              <p:nvPr/>
            </p:nvSpPr>
            <p:spPr bwMode="auto">
              <a:xfrm>
                <a:off x="1233" y="1467"/>
                <a:ext cx="89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0189" name="Oval 15"/>
            <p:cNvSpPr>
              <a:spLocks noChangeArrowheads="1"/>
            </p:cNvSpPr>
            <p:nvPr/>
          </p:nvSpPr>
          <p:spPr bwMode="auto">
            <a:xfrm>
              <a:off x="1785" y="1685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50190" name="Line 16"/>
            <p:cNvSpPr>
              <a:spLocks noChangeShapeType="1"/>
            </p:cNvSpPr>
            <p:nvPr/>
          </p:nvSpPr>
          <p:spPr bwMode="auto">
            <a:xfrm flipH="1">
              <a:off x="1934" y="1555"/>
              <a:ext cx="77" cy="16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3059831" y="3930645"/>
            <a:ext cx="1069777" cy="1285876"/>
            <a:chOff x="2659" y="1376"/>
            <a:chExt cx="574" cy="810"/>
          </a:xfrm>
          <a:solidFill>
            <a:srgbClr val="7030A0"/>
          </a:solidFill>
        </p:grpSpPr>
        <p:grpSp>
          <p:nvGrpSpPr>
            <p:cNvPr id="58426" name="Group 18"/>
            <p:cNvGrpSpPr/>
            <p:nvPr/>
          </p:nvGrpSpPr>
          <p:grpSpPr bwMode="auto">
            <a:xfrm>
              <a:off x="2659" y="1376"/>
              <a:ext cx="574" cy="505"/>
              <a:chOff x="1785" y="1369"/>
              <a:chExt cx="574" cy="505"/>
            </a:xfrm>
            <a:grpFill/>
          </p:grpSpPr>
          <p:grpSp>
            <p:nvGrpSpPr>
              <p:cNvPr id="58429" name="Group 19"/>
              <p:cNvGrpSpPr/>
              <p:nvPr/>
            </p:nvGrpSpPr>
            <p:grpSpPr bwMode="auto">
              <a:xfrm>
                <a:off x="1971" y="1369"/>
                <a:ext cx="388" cy="489"/>
                <a:chOff x="1074" y="1307"/>
                <a:chExt cx="388" cy="489"/>
              </a:xfrm>
              <a:grpFill/>
            </p:grpSpPr>
            <p:sp>
              <p:nvSpPr>
                <p:cNvPr id="50194" name="Oval 20"/>
                <p:cNvSpPr>
                  <a:spLocks noChangeArrowheads="1"/>
                </p:cNvSpPr>
                <p:nvPr/>
              </p:nvSpPr>
              <p:spPr bwMode="auto">
                <a:xfrm>
                  <a:off x="1074" y="1307"/>
                  <a:ext cx="189" cy="189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10</a:t>
                  </a:r>
                </a:p>
              </p:txBody>
            </p:sp>
            <p:sp>
              <p:nvSpPr>
                <p:cNvPr id="50195" name="Oval 21"/>
                <p:cNvSpPr>
                  <a:spLocks noChangeArrowheads="1"/>
                </p:cNvSpPr>
                <p:nvPr/>
              </p:nvSpPr>
              <p:spPr bwMode="auto">
                <a:xfrm>
                  <a:off x="1273" y="1607"/>
                  <a:ext cx="189" cy="189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18</a:t>
                  </a:r>
                </a:p>
              </p:txBody>
            </p:sp>
            <p:sp>
              <p:nvSpPr>
                <p:cNvPr id="50196" name="Line 22"/>
                <p:cNvSpPr>
                  <a:spLocks noChangeShapeType="1"/>
                </p:cNvSpPr>
                <p:nvPr/>
              </p:nvSpPr>
              <p:spPr bwMode="auto">
                <a:xfrm>
                  <a:off x="1233" y="1467"/>
                  <a:ext cx="89" cy="188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197" name="Oval 23"/>
              <p:cNvSpPr>
                <a:spLocks noChangeArrowheads="1"/>
              </p:cNvSpPr>
              <p:nvPr/>
            </p:nvSpPr>
            <p:spPr bwMode="auto">
              <a:xfrm>
                <a:off x="1785" y="1685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50198" name="Line 24"/>
              <p:cNvSpPr>
                <a:spLocks noChangeShapeType="1"/>
              </p:cNvSpPr>
              <p:nvPr/>
            </p:nvSpPr>
            <p:spPr bwMode="auto">
              <a:xfrm flipH="1">
                <a:off x="1934" y="1555"/>
                <a:ext cx="77" cy="16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0199" name="Oval 25"/>
            <p:cNvSpPr>
              <a:spLocks noChangeArrowheads="1"/>
            </p:cNvSpPr>
            <p:nvPr/>
          </p:nvSpPr>
          <p:spPr bwMode="auto">
            <a:xfrm>
              <a:off x="2819" y="1997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  <p:sp>
          <p:nvSpPr>
            <p:cNvPr id="50200" name="Line 26"/>
            <p:cNvSpPr>
              <a:spLocks noChangeShapeType="1"/>
            </p:cNvSpPr>
            <p:nvPr/>
          </p:nvSpPr>
          <p:spPr bwMode="auto">
            <a:xfrm>
              <a:off x="2823" y="1878"/>
              <a:ext cx="55" cy="13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4408132" y="3946339"/>
            <a:ext cx="1069777" cy="1285876"/>
            <a:chOff x="3599" y="1427"/>
            <a:chExt cx="574" cy="810"/>
          </a:xfrm>
          <a:solidFill>
            <a:srgbClr val="7030A0"/>
          </a:solidFill>
        </p:grpSpPr>
        <p:grpSp>
          <p:nvGrpSpPr>
            <p:cNvPr id="58414" name="Group 28"/>
            <p:cNvGrpSpPr/>
            <p:nvPr/>
          </p:nvGrpSpPr>
          <p:grpSpPr bwMode="auto">
            <a:xfrm>
              <a:off x="3599" y="1427"/>
              <a:ext cx="574" cy="810"/>
              <a:chOff x="2659" y="1376"/>
              <a:chExt cx="574" cy="810"/>
            </a:xfrm>
            <a:grpFill/>
          </p:grpSpPr>
          <p:grpSp>
            <p:nvGrpSpPr>
              <p:cNvPr id="58417" name="Group 29"/>
              <p:cNvGrpSpPr/>
              <p:nvPr/>
            </p:nvGrpSpPr>
            <p:grpSpPr bwMode="auto">
              <a:xfrm>
                <a:off x="2659" y="1376"/>
                <a:ext cx="574" cy="505"/>
                <a:chOff x="1785" y="1369"/>
                <a:chExt cx="574" cy="505"/>
              </a:xfrm>
              <a:grpFill/>
            </p:grpSpPr>
            <p:grpSp>
              <p:nvGrpSpPr>
                <p:cNvPr id="58420" name="Group 30"/>
                <p:cNvGrpSpPr/>
                <p:nvPr/>
              </p:nvGrpSpPr>
              <p:grpSpPr bwMode="auto">
                <a:xfrm>
                  <a:off x="1971" y="1369"/>
                  <a:ext cx="388" cy="489"/>
                  <a:chOff x="1074" y="1307"/>
                  <a:chExt cx="388" cy="489"/>
                </a:xfrm>
                <a:grpFill/>
              </p:grpSpPr>
              <p:sp>
                <p:nvSpPr>
                  <p:cNvPr id="5020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rPr>
                      <a:t>10</a:t>
                    </a:r>
                  </a:p>
                </p:txBody>
              </p:sp>
              <p:sp>
                <p:nvSpPr>
                  <p:cNvPr id="5020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rPr>
                      <a:t>18</a:t>
                    </a:r>
                  </a:p>
                </p:txBody>
              </p:sp>
              <p:sp>
                <p:nvSpPr>
                  <p:cNvPr id="5020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0208" name="Oval 34"/>
                <p:cNvSpPr>
                  <a:spLocks noChangeArrowheads="1"/>
                </p:cNvSpPr>
                <p:nvPr/>
              </p:nvSpPr>
              <p:spPr bwMode="auto">
                <a:xfrm>
                  <a:off x="1785" y="1685"/>
                  <a:ext cx="189" cy="189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3</a:t>
                  </a:r>
                </a:p>
              </p:txBody>
            </p:sp>
            <p:sp>
              <p:nvSpPr>
                <p:cNvPr id="5020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34" y="1555"/>
                  <a:ext cx="77" cy="16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210" name="Oval 36"/>
              <p:cNvSpPr>
                <a:spLocks noChangeArrowheads="1"/>
              </p:cNvSpPr>
              <p:nvPr/>
            </p:nvSpPr>
            <p:spPr bwMode="auto">
              <a:xfrm>
                <a:off x="2819" y="1997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8</a:t>
                </a:r>
              </a:p>
            </p:txBody>
          </p:sp>
          <p:sp>
            <p:nvSpPr>
              <p:cNvPr id="50211" name="Line 37"/>
              <p:cNvSpPr>
                <a:spLocks noChangeShapeType="1"/>
              </p:cNvSpPr>
              <p:nvPr/>
            </p:nvSpPr>
            <p:spPr bwMode="auto">
              <a:xfrm>
                <a:off x="2823" y="1878"/>
                <a:ext cx="55" cy="13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0212" name="Oval 38"/>
            <p:cNvSpPr>
              <a:spLocks noChangeArrowheads="1"/>
            </p:cNvSpPr>
            <p:nvPr/>
          </p:nvSpPr>
          <p:spPr bwMode="auto">
            <a:xfrm>
              <a:off x="3941" y="2040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50213" name="Line 39"/>
            <p:cNvSpPr>
              <a:spLocks noChangeShapeType="1"/>
            </p:cNvSpPr>
            <p:nvPr/>
          </p:nvSpPr>
          <p:spPr bwMode="auto">
            <a:xfrm flipH="1">
              <a:off x="4034" y="1911"/>
              <a:ext cx="56" cy="13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5666298" y="3946339"/>
            <a:ext cx="1420157" cy="1285876"/>
            <a:chOff x="507" y="2489"/>
            <a:chExt cx="762" cy="810"/>
          </a:xfrm>
          <a:solidFill>
            <a:srgbClr val="7030A0"/>
          </a:solidFill>
        </p:grpSpPr>
        <p:grpSp>
          <p:nvGrpSpPr>
            <p:cNvPr id="58399" name="Group 41"/>
            <p:cNvGrpSpPr/>
            <p:nvPr/>
          </p:nvGrpSpPr>
          <p:grpSpPr bwMode="auto">
            <a:xfrm>
              <a:off x="695" y="2489"/>
              <a:ext cx="574" cy="810"/>
              <a:chOff x="3599" y="1427"/>
              <a:chExt cx="574" cy="810"/>
            </a:xfrm>
            <a:grpFill/>
          </p:grpSpPr>
          <p:grpSp>
            <p:nvGrpSpPr>
              <p:cNvPr id="58402" name="Group 42"/>
              <p:cNvGrpSpPr/>
              <p:nvPr/>
            </p:nvGrpSpPr>
            <p:grpSpPr bwMode="auto">
              <a:xfrm>
                <a:off x="3599" y="1427"/>
                <a:ext cx="574" cy="810"/>
                <a:chOff x="2659" y="1376"/>
                <a:chExt cx="574" cy="810"/>
              </a:xfrm>
              <a:grpFill/>
            </p:grpSpPr>
            <p:grpSp>
              <p:nvGrpSpPr>
                <p:cNvPr id="58405" name="Group 43"/>
                <p:cNvGrpSpPr/>
                <p:nvPr/>
              </p:nvGrpSpPr>
              <p:grpSpPr bwMode="auto">
                <a:xfrm>
                  <a:off x="2659" y="1376"/>
                  <a:ext cx="574" cy="505"/>
                  <a:chOff x="1785" y="1369"/>
                  <a:chExt cx="574" cy="505"/>
                </a:xfrm>
                <a:grpFill/>
              </p:grpSpPr>
              <p:grpSp>
                <p:nvGrpSpPr>
                  <p:cNvPr id="58408" name="Group 44"/>
                  <p:cNvGrpSpPr/>
                  <p:nvPr/>
                </p:nvGrpSpPr>
                <p:grpSpPr bwMode="auto">
                  <a:xfrm>
                    <a:off x="1971" y="1369"/>
                    <a:ext cx="388" cy="489"/>
                    <a:chOff x="1074" y="1307"/>
                    <a:chExt cx="388" cy="489"/>
                  </a:xfrm>
                  <a:grpFill/>
                </p:grpSpPr>
                <p:sp>
                  <p:nvSpPr>
                    <p:cNvPr id="5021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307"/>
                      <a:ext cx="189" cy="189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2pPr>
                      <a:lvl3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3pPr>
                      <a:lvl4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4pPr>
                      <a:lvl5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p:txBody>
                </p:sp>
                <p:sp>
                  <p:nvSpPr>
                    <p:cNvPr id="5022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3" y="1607"/>
                      <a:ext cx="189" cy="189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2pPr>
                      <a:lvl3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3pPr>
                      <a:lvl4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4pPr>
                      <a:lvl5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</a:p>
                  </p:txBody>
                </p:sp>
                <p:sp>
                  <p:nvSpPr>
                    <p:cNvPr id="5022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1467"/>
                      <a:ext cx="89" cy="18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0" lang="zh-CN" alt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022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785" y="1685"/>
                    <a:ext cx="189" cy="189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rPr>
                      <a:t>3</a:t>
                    </a:r>
                  </a:p>
                </p:txBody>
              </p:sp>
              <p:sp>
                <p:nvSpPr>
                  <p:cNvPr id="50223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34" y="1555"/>
                    <a:ext cx="77" cy="167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0224" name="Oval 50"/>
                <p:cNvSpPr>
                  <a:spLocks noChangeArrowheads="1"/>
                </p:cNvSpPr>
                <p:nvPr/>
              </p:nvSpPr>
              <p:spPr bwMode="auto">
                <a:xfrm>
                  <a:off x="2819" y="1997"/>
                  <a:ext cx="189" cy="189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8</a:t>
                  </a:r>
                </a:p>
              </p:txBody>
            </p:sp>
            <p:sp>
              <p:nvSpPr>
                <p:cNvPr id="50225" name="Line 51"/>
                <p:cNvSpPr>
                  <a:spLocks noChangeShapeType="1"/>
                </p:cNvSpPr>
                <p:nvPr/>
              </p:nvSpPr>
              <p:spPr bwMode="auto">
                <a:xfrm>
                  <a:off x="2823" y="1878"/>
                  <a:ext cx="55" cy="133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226" name="Oval 52"/>
              <p:cNvSpPr>
                <a:spLocks noChangeArrowheads="1"/>
              </p:cNvSpPr>
              <p:nvPr/>
            </p:nvSpPr>
            <p:spPr bwMode="auto">
              <a:xfrm>
                <a:off x="3941" y="2040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</a:p>
            </p:txBody>
          </p:sp>
          <p:sp>
            <p:nvSpPr>
              <p:cNvPr id="50227" name="Line 53"/>
              <p:cNvSpPr>
                <a:spLocks noChangeShapeType="1"/>
              </p:cNvSpPr>
              <p:nvPr/>
            </p:nvSpPr>
            <p:spPr bwMode="auto">
              <a:xfrm flipH="1">
                <a:off x="4034" y="1911"/>
                <a:ext cx="56" cy="13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0228" name="Oval 54"/>
            <p:cNvSpPr>
              <a:spLocks noChangeArrowheads="1"/>
            </p:cNvSpPr>
            <p:nvPr/>
          </p:nvSpPr>
          <p:spPr bwMode="auto">
            <a:xfrm>
              <a:off x="507" y="3096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50229" name="Line 55"/>
            <p:cNvSpPr>
              <a:spLocks noChangeShapeType="1"/>
            </p:cNvSpPr>
            <p:nvPr/>
          </p:nvSpPr>
          <p:spPr bwMode="auto">
            <a:xfrm flipH="1">
              <a:off x="678" y="2978"/>
              <a:ext cx="78" cy="15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56"/>
          <p:cNvGrpSpPr/>
          <p:nvPr/>
        </p:nvGrpSpPr>
        <p:grpSpPr bwMode="auto">
          <a:xfrm>
            <a:off x="7256298" y="3933029"/>
            <a:ext cx="1420157" cy="1800226"/>
            <a:chOff x="1537" y="2529"/>
            <a:chExt cx="762" cy="1134"/>
          </a:xfrm>
          <a:solidFill>
            <a:srgbClr val="7030A0"/>
          </a:solidFill>
        </p:grpSpPr>
        <p:grpSp>
          <p:nvGrpSpPr>
            <p:cNvPr id="58381" name="Group 57"/>
            <p:cNvGrpSpPr/>
            <p:nvPr/>
          </p:nvGrpSpPr>
          <p:grpSpPr bwMode="auto">
            <a:xfrm>
              <a:off x="1537" y="2529"/>
              <a:ext cx="762" cy="810"/>
              <a:chOff x="507" y="2489"/>
              <a:chExt cx="762" cy="810"/>
            </a:xfrm>
            <a:grpFill/>
          </p:grpSpPr>
          <p:grpSp>
            <p:nvGrpSpPr>
              <p:cNvPr id="58384" name="Group 58"/>
              <p:cNvGrpSpPr/>
              <p:nvPr/>
            </p:nvGrpSpPr>
            <p:grpSpPr bwMode="auto">
              <a:xfrm>
                <a:off x="695" y="2489"/>
                <a:ext cx="574" cy="810"/>
                <a:chOff x="3599" y="1427"/>
                <a:chExt cx="574" cy="810"/>
              </a:xfrm>
              <a:grpFill/>
            </p:grpSpPr>
            <p:grpSp>
              <p:nvGrpSpPr>
                <p:cNvPr id="58387" name="Group 59"/>
                <p:cNvGrpSpPr/>
                <p:nvPr/>
              </p:nvGrpSpPr>
              <p:grpSpPr bwMode="auto">
                <a:xfrm>
                  <a:off x="3599" y="1427"/>
                  <a:ext cx="574" cy="810"/>
                  <a:chOff x="2659" y="1376"/>
                  <a:chExt cx="574" cy="810"/>
                </a:xfrm>
                <a:grpFill/>
              </p:grpSpPr>
              <p:grpSp>
                <p:nvGrpSpPr>
                  <p:cNvPr id="58390" name="Group 60"/>
                  <p:cNvGrpSpPr/>
                  <p:nvPr/>
                </p:nvGrpSpPr>
                <p:grpSpPr bwMode="auto">
                  <a:xfrm>
                    <a:off x="2659" y="1376"/>
                    <a:ext cx="574" cy="505"/>
                    <a:chOff x="1785" y="1369"/>
                    <a:chExt cx="574" cy="505"/>
                  </a:xfrm>
                  <a:grpFill/>
                </p:grpSpPr>
                <p:grpSp>
                  <p:nvGrpSpPr>
                    <p:cNvPr id="58393" name="Group 61"/>
                    <p:cNvGrpSpPr/>
                    <p:nvPr/>
                  </p:nvGrpSpPr>
                  <p:grpSpPr bwMode="auto">
                    <a:xfrm>
                      <a:off x="1971" y="1369"/>
                      <a:ext cx="388" cy="489"/>
                      <a:chOff x="1074" y="1307"/>
                      <a:chExt cx="388" cy="489"/>
                    </a:xfrm>
                    <a:grpFill/>
                  </p:grpSpPr>
                  <p:sp>
                    <p:nvSpPr>
                      <p:cNvPr id="50236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4" y="1307"/>
                        <a:ext cx="189" cy="189"/>
                      </a:xfrm>
                      <a:prstGeom prst="ellipse">
                        <a:avLst/>
                      </a:prstGeom>
                      <a:grpFill/>
                      <a:ln w="9525">
                        <a:solidFill>
                          <a:schemeClr val="tx1"/>
                        </a:solidFill>
                        <a:round/>
                      </a:ln>
                    </p:spPr>
                    <p:txBody>
                      <a:bodyPr wrap="none" anchor="ctr"/>
                      <a:lstStyle>
                        <a:lvl1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1pPr>
                        <a:lvl2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2pPr>
                        <a:lvl3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3pPr>
                        <a:lvl4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4pPr>
                        <a:lvl5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50237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3" y="1607"/>
                        <a:ext cx="189" cy="189"/>
                      </a:xfrm>
                      <a:prstGeom prst="ellipse">
                        <a:avLst/>
                      </a:prstGeom>
                      <a:grpFill/>
                      <a:ln w="9525">
                        <a:solidFill>
                          <a:schemeClr val="tx1"/>
                        </a:solidFill>
                        <a:round/>
                      </a:ln>
                    </p:spPr>
                    <p:txBody>
                      <a:bodyPr wrap="none" anchor="ctr"/>
                      <a:lstStyle>
                        <a:lvl1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1pPr>
                        <a:lvl2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2pPr>
                        <a:lvl3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3pPr>
                        <a:lvl4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4pPr>
                        <a:lvl5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anose="02010609030101010101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  <a:t>18</a:t>
                        </a:r>
                      </a:p>
                    </p:txBody>
                  </p:sp>
                  <p:sp>
                    <p:nvSpPr>
                      <p:cNvPr id="50238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33" y="1467"/>
                        <a:ext cx="89" cy="188"/>
                      </a:xfrm>
                      <a:prstGeom prst="line">
                        <a:avLst/>
                      </a:prstGeom>
                      <a:grpFill/>
                      <a:ln w="9525">
                        <a:solidFill>
                          <a:schemeClr val="tx1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50239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5" y="1685"/>
                      <a:ext cx="189" cy="189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2pPr>
                      <a:lvl3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3pPr>
                      <a:lvl4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4pPr>
                      <a:lvl5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p:txBody>
                </p:sp>
                <p:sp>
                  <p:nvSpPr>
                    <p:cNvPr id="50240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34" y="1555"/>
                      <a:ext cx="77" cy="167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0" lang="zh-CN" alt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0241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997"/>
                    <a:ext cx="189" cy="189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rPr>
                      <a:t>8</a:t>
                    </a:r>
                  </a:p>
                </p:txBody>
              </p:sp>
              <p:sp>
                <p:nvSpPr>
                  <p:cNvPr id="5024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1878"/>
                    <a:ext cx="55" cy="133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0243" name="Oval 69"/>
                <p:cNvSpPr>
                  <a:spLocks noChangeArrowheads="1"/>
                </p:cNvSpPr>
                <p:nvPr/>
              </p:nvSpPr>
              <p:spPr bwMode="auto">
                <a:xfrm>
                  <a:off x="3941" y="2040"/>
                  <a:ext cx="189" cy="189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12</a:t>
                  </a:r>
                </a:p>
              </p:txBody>
            </p:sp>
            <p:sp>
              <p:nvSpPr>
                <p:cNvPr id="50244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034" y="1911"/>
                  <a:ext cx="56" cy="133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245" name="Oval 71"/>
              <p:cNvSpPr>
                <a:spLocks noChangeArrowheads="1"/>
              </p:cNvSpPr>
              <p:nvPr/>
            </p:nvSpPr>
            <p:spPr bwMode="auto">
              <a:xfrm>
                <a:off x="507" y="3096"/>
                <a:ext cx="189" cy="189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50246" name="Line 72"/>
              <p:cNvSpPr>
                <a:spLocks noChangeShapeType="1"/>
              </p:cNvSpPr>
              <p:nvPr/>
            </p:nvSpPr>
            <p:spPr bwMode="auto">
              <a:xfrm flipH="1">
                <a:off x="678" y="2978"/>
                <a:ext cx="78" cy="15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0247" name="Oval 73"/>
            <p:cNvSpPr>
              <a:spLocks noChangeArrowheads="1"/>
            </p:cNvSpPr>
            <p:nvPr/>
          </p:nvSpPr>
          <p:spPr bwMode="auto">
            <a:xfrm>
              <a:off x="1730" y="3474"/>
              <a:ext cx="189" cy="18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50248" name="Line 74"/>
            <p:cNvSpPr>
              <a:spLocks noChangeShapeType="1"/>
            </p:cNvSpPr>
            <p:nvPr/>
          </p:nvSpPr>
          <p:spPr bwMode="auto">
            <a:xfrm flipH="1">
              <a:off x="1867" y="3343"/>
              <a:ext cx="78" cy="15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249" name="Text Box 97"/>
          <p:cNvSpPr txBox="1">
            <a:spLocks noChangeArrowheads="1"/>
          </p:cNvSpPr>
          <p:nvPr/>
        </p:nvSpPr>
        <p:spPr bwMode="auto">
          <a:xfrm>
            <a:off x="238125" y="1014413"/>
            <a:ext cx="8839200" cy="1119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3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从空树出发，经过一系列的查找、插入操作之后，可生成一棵二叉排序树</a:t>
            </a:r>
          </a:p>
        </p:txBody>
      </p:sp>
      <p:sp>
        <p:nvSpPr>
          <p:cNvPr id="50250" name="Rectangle 98"/>
          <p:cNvSpPr>
            <a:spLocks noChangeArrowheads="1"/>
          </p:cNvSpPr>
          <p:nvPr/>
        </p:nvSpPr>
        <p:spPr bwMode="auto">
          <a:xfrm>
            <a:off x="765175" y="203200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19908" grpId="0" build="p"/>
      <p:bldP spid="10199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0" y="2162175"/>
            <a:ext cx="9144000" cy="39306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44488" y="2306638"/>
            <a:ext cx="8569325" cy="3786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查找表：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由同一类型的数据元素（或记录）构成的集合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静态查找表：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查找的同时对查找表不做修改操作（如插入和删除）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动态查找表：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查找的同时对查找表具有修改操作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关键字：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记录中某个数据项的值，可用来识别一个记录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主关键字：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唯一标识数据元素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次关键字：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可以标识若干个数据元素</a:t>
            </a:r>
          </a:p>
        </p:txBody>
      </p:sp>
      <p:sp>
        <p:nvSpPr>
          <p:cNvPr id="1055752" name="AutoShape 8"/>
          <p:cNvSpPr>
            <a:spLocks noChangeArrowheads="1"/>
          </p:cNvSpPr>
          <p:nvPr/>
        </p:nvSpPr>
        <p:spPr bwMode="auto">
          <a:xfrm>
            <a:off x="5435600" y="1314450"/>
            <a:ext cx="2808288" cy="550863"/>
          </a:xfrm>
          <a:prstGeom prst="wedgeRoundRectCallout">
            <a:avLst>
              <a:gd name="adj1" fmla="val -73781"/>
              <a:gd name="adj2" fmla="val 1013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是一种数据结构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44550" y="236538"/>
            <a:ext cx="6400800" cy="455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773238"/>
            <a:ext cx="9144000" cy="431958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98"/>
          <p:cNvGrpSpPr/>
          <p:nvPr/>
        </p:nvGrpSpPr>
        <p:grpSpPr>
          <a:xfrm>
            <a:off x="1209675" y="3127375"/>
            <a:ext cx="2209800" cy="1792288"/>
            <a:chOff x="432" y="1530"/>
            <a:chExt cx="1392" cy="1248"/>
          </a:xfrm>
        </p:grpSpPr>
        <p:sp>
          <p:nvSpPr>
            <p:cNvPr id="51211" name="Line 82"/>
            <p:cNvSpPr>
              <a:spLocks noChangeShapeType="1"/>
            </p:cNvSpPr>
            <p:nvPr/>
          </p:nvSpPr>
          <p:spPr bwMode="auto">
            <a:xfrm>
              <a:off x="1056" y="2234"/>
              <a:ext cx="19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0" name="Line 8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9" name="Line 80"/>
            <p:cNvSpPr>
              <a:spLocks noChangeShapeType="1"/>
            </p:cNvSpPr>
            <p:nvPr/>
          </p:nvSpPr>
          <p:spPr bwMode="auto">
            <a:xfrm flipH="1">
              <a:off x="1045" y="1858"/>
              <a:ext cx="14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2" name="Line 83"/>
            <p:cNvSpPr>
              <a:spLocks noChangeShapeType="1"/>
            </p:cNvSpPr>
            <p:nvPr/>
          </p:nvSpPr>
          <p:spPr bwMode="auto">
            <a:xfrm>
              <a:off x="1392" y="1819"/>
              <a:ext cx="192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4" name="Oval 7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51205" name="Oval 76"/>
            <p:cNvSpPr>
              <a:spLocks noChangeArrowheads="1"/>
            </p:cNvSpPr>
            <p:nvPr/>
          </p:nvSpPr>
          <p:spPr bwMode="auto">
            <a:xfrm>
              <a:off x="768" y="1914"/>
              <a:ext cx="336" cy="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51206" name="Oval 77"/>
            <p:cNvSpPr>
              <a:spLocks noChangeArrowheads="1"/>
            </p:cNvSpPr>
            <p:nvPr/>
          </p:nvSpPr>
          <p:spPr bwMode="auto">
            <a:xfrm>
              <a:off x="1488" y="1914"/>
              <a:ext cx="336" cy="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55</a:t>
              </a:r>
            </a:p>
          </p:txBody>
        </p:sp>
        <p:sp>
          <p:nvSpPr>
            <p:cNvPr id="51207" name="Oval 78"/>
            <p:cNvSpPr>
              <a:spLocks noChangeArrowheads="1"/>
            </p:cNvSpPr>
            <p:nvPr/>
          </p:nvSpPr>
          <p:spPr bwMode="auto">
            <a:xfrm>
              <a:off x="432" y="2346"/>
              <a:ext cx="336" cy="3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51208" name="Oval 7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</p:grpSp>
      <p:sp>
        <p:nvSpPr>
          <p:cNvPr id="51202" name="Text Box 73"/>
          <p:cNvSpPr txBox="1">
            <a:spLocks noChangeArrowheads="1"/>
          </p:cNvSpPr>
          <p:nvPr/>
        </p:nvSpPr>
        <p:spPr bwMode="auto">
          <a:xfrm>
            <a:off x="563563" y="1017588"/>
            <a:ext cx="8820150" cy="498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不同插入次序的序列生成不同形态的二叉排序树</a:t>
            </a:r>
          </a:p>
        </p:txBody>
      </p:sp>
      <p:grpSp>
        <p:nvGrpSpPr>
          <p:cNvPr id="3" name="Group 99"/>
          <p:cNvGrpSpPr/>
          <p:nvPr/>
        </p:nvGrpSpPr>
        <p:grpSpPr>
          <a:xfrm>
            <a:off x="4973638" y="2859088"/>
            <a:ext cx="2971800" cy="2819400"/>
            <a:chOff x="3024" y="1434"/>
            <a:chExt cx="1872" cy="1776"/>
          </a:xfrm>
        </p:grpSpPr>
        <p:sp>
          <p:nvSpPr>
            <p:cNvPr id="51214" name="Oval 84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51215" name="Oval 85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51216" name="Oval 86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51217" name="Oval 87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51218" name="Oval 88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55</a:t>
              </a:r>
            </a:p>
          </p:txBody>
        </p:sp>
        <p:sp>
          <p:nvSpPr>
            <p:cNvPr id="51219" name="Line 89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0" name="Line 90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1" name="Line 91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2" name="Line 92"/>
            <p:cNvSpPr>
              <a:spLocks noChangeShapeType="1"/>
            </p:cNvSpPr>
            <p:nvPr/>
          </p:nvSpPr>
          <p:spPr bwMode="auto">
            <a:xfrm>
              <a:off x="4464" y="2823"/>
              <a:ext cx="9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1223" name="Text Box 93"/>
          <p:cNvSpPr txBox="1">
            <a:spLocks noChangeArrowheads="1"/>
          </p:cNvSpPr>
          <p:nvPr/>
        </p:nvSpPr>
        <p:spPr bwMode="auto">
          <a:xfrm>
            <a:off x="955675" y="2058988"/>
            <a:ext cx="31654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55</a:t>
            </a:r>
          </a:p>
        </p:txBody>
      </p:sp>
      <p:sp>
        <p:nvSpPr>
          <p:cNvPr id="51224" name="Line 94"/>
          <p:cNvSpPr>
            <a:spLocks noChangeShapeType="1"/>
          </p:cNvSpPr>
          <p:nvPr/>
        </p:nvSpPr>
        <p:spPr bwMode="auto">
          <a:xfrm>
            <a:off x="1077913" y="2636838"/>
            <a:ext cx="27384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25" name="Line 95"/>
          <p:cNvSpPr>
            <a:spLocks noChangeShapeType="1"/>
          </p:cNvSpPr>
          <p:nvPr/>
        </p:nvSpPr>
        <p:spPr bwMode="auto">
          <a:xfrm>
            <a:off x="4589463" y="2636838"/>
            <a:ext cx="2819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26" name="Text Box 97"/>
          <p:cNvSpPr txBox="1">
            <a:spLocks noChangeArrowheads="1"/>
          </p:cNvSpPr>
          <p:nvPr/>
        </p:nvSpPr>
        <p:spPr bwMode="auto">
          <a:xfrm>
            <a:off x="4445000" y="2065338"/>
            <a:ext cx="32131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55</a:t>
            </a:r>
          </a:p>
        </p:txBody>
      </p:sp>
      <p:sp>
        <p:nvSpPr>
          <p:cNvPr id="51227" name="Rectangle 100"/>
          <p:cNvSpPr>
            <a:spLocks noChangeArrowheads="1"/>
          </p:cNvSpPr>
          <p:nvPr/>
        </p:nvSpPr>
        <p:spPr bwMode="auto">
          <a:xfrm>
            <a:off x="790575" y="206375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827088" y="220663"/>
            <a:ext cx="64039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二叉排序树的操作－删除</a:t>
            </a:r>
          </a:p>
        </p:txBody>
      </p:sp>
      <p:sp>
        <p:nvSpPr>
          <p:cNvPr id="5" name="椭圆 6"/>
          <p:cNvSpPr>
            <a:spLocks noChangeArrowheads="1"/>
          </p:cNvSpPr>
          <p:nvPr/>
        </p:nvSpPr>
        <p:spPr bwMode="auto">
          <a:xfrm>
            <a:off x="979488" y="4559300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6"/>
          <p:cNvSpPr>
            <a:spLocks noChangeArrowheads="1"/>
          </p:cNvSpPr>
          <p:nvPr/>
        </p:nvSpPr>
        <p:spPr bwMode="auto">
          <a:xfrm>
            <a:off x="309563" y="4568825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11"/>
          <p:cNvSpPr>
            <a:spLocks noChangeArrowheads="1"/>
          </p:cNvSpPr>
          <p:nvPr/>
        </p:nvSpPr>
        <p:spPr bwMode="auto">
          <a:xfrm>
            <a:off x="304800" y="2201863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75" y="2312988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4248000" rIns="252000" anchor="ctr"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15"/>
          <p:cNvSpPr>
            <a:spLocks noChangeArrowheads="1"/>
          </p:cNvSpPr>
          <p:nvPr/>
        </p:nvSpPr>
        <p:spPr bwMode="auto">
          <a:xfrm>
            <a:off x="334963" y="2198688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974725" y="2192338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004888" y="2189163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0933" name="Rectangle 5"/>
          <p:cNvSpPr>
            <a:spLocks noGrp="1" noChangeArrowheads="1"/>
          </p:cNvSpPr>
          <p:nvPr>
            <p:ph idx="1" hasCustomPrompt="1"/>
          </p:nvPr>
        </p:nvSpPr>
        <p:spPr>
          <a:xfrm>
            <a:off x="1522413" y="2928938"/>
            <a:ext cx="7183438" cy="1065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将因删除结点而断开的二叉链表重新链接起来</a:t>
            </a: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防止重新链接后树的高度增加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088"/>
            <a:ext cx="9144000" cy="283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363"/>
            <a:ext cx="9144000" cy="2830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20663"/>
            <a:ext cx="64039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二叉排序树的操作－删除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6619875"/>
            <a:ext cx="9144000" cy="1222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2" name="Rectangle 4"/>
          <p:cNvSpPr>
            <a:spLocks noChangeArrowheads="1"/>
          </p:cNvSpPr>
          <p:nvPr/>
        </p:nvSpPr>
        <p:spPr bwMode="auto">
          <a:xfrm>
            <a:off x="1870075" y="1196975"/>
            <a:ext cx="6878638" cy="5151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删除叶结点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，只需将其双亲结点指向它的指针清零，再释放它即可。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被删结点缺右子树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，可以拿它的左子女结点顶替它的位置，再释放它。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被删结点缺左子树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，可以拿它的右子女结点顶替它的位置，再释放它。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被删结点左、右子树都存在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，可以在它的右子树中寻找中序下的第一个结点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关键码最小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用它的值填补到被删结点中，再来处理这个结点的删除问题。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220663"/>
            <a:ext cx="64039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二叉排序树的操作－删除</a:t>
            </a:r>
          </a:p>
        </p:txBody>
      </p:sp>
      <p:grpSp>
        <p:nvGrpSpPr>
          <p:cNvPr id="62468" name="Group 61"/>
          <p:cNvGrpSpPr/>
          <p:nvPr/>
        </p:nvGrpSpPr>
        <p:grpSpPr>
          <a:xfrm>
            <a:off x="755650" y="1249363"/>
            <a:ext cx="831850" cy="831850"/>
            <a:chOff x="6518563" y="1579415"/>
            <a:chExt cx="831273" cy="831273"/>
          </a:xfrm>
        </p:grpSpPr>
        <p:sp>
          <p:nvSpPr>
            <p:cNvPr id="37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8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39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469" name="Group 62"/>
          <p:cNvGrpSpPr/>
          <p:nvPr/>
        </p:nvGrpSpPr>
        <p:grpSpPr>
          <a:xfrm>
            <a:off x="755650" y="2381250"/>
            <a:ext cx="831850" cy="831850"/>
            <a:chOff x="6518563" y="2750124"/>
            <a:chExt cx="831273" cy="831273"/>
          </a:xfrm>
        </p:grpSpPr>
        <p:sp>
          <p:nvSpPr>
            <p:cNvPr id="49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51" name="AutoShape 97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AutoShape 98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AutoShape 99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470" name="Group 63"/>
          <p:cNvGrpSpPr/>
          <p:nvPr/>
        </p:nvGrpSpPr>
        <p:grpSpPr>
          <a:xfrm>
            <a:off x="755650" y="3500438"/>
            <a:ext cx="831850" cy="831850"/>
            <a:chOff x="6518563" y="3920833"/>
            <a:chExt cx="831273" cy="831273"/>
          </a:xfrm>
        </p:grpSpPr>
        <p:sp>
          <p:nvSpPr>
            <p:cNvPr id="55" name="Rounded Rectangle 14"/>
            <p:cNvSpPr/>
            <p:nvPr/>
          </p:nvSpPr>
          <p:spPr>
            <a:xfrm>
              <a:off x="6518563" y="3920833"/>
              <a:ext cx="831273" cy="831273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AutoShape 139"/>
            <p:cNvSpPr/>
            <p:nvPr/>
          </p:nvSpPr>
          <p:spPr bwMode="auto">
            <a:xfrm>
              <a:off x="6699412" y="4119132"/>
              <a:ext cx="464815" cy="448951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rgbClr val="EEECE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471" name="Group 64"/>
          <p:cNvGrpSpPr/>
          <p:nvPr/>
        </p:nvGrpSpPr>
        <p:grpSpPr>
          <a:xfrm>
            <a:off x="755650" y="4581525"/>
            <a:ext cx="831850" cy="831850"/>
            <a:chOff x="6518563" y="5091542"/>
            <a:chExt cx="831273" cy="831273"/>
          </a:xfrm>
        </p:grpSpPr>
        <p:sp>
          <p:nvSpPr>
            <p:cNvPr id="58" name="Rounded Rectangle 15"/>
            <p:cNvSpPr/>
            <p:nvPr/>
          </p:nvSpPr>
          <p:spPr>
            <a:xfrm>
              <a:off x="6518563" y="5091542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9" name="Group 46"/>
            <p:cNvGrpSpPr/>
            <p:nvPr/>
          </p:nvGrpSpPr>
          <p:grpSpPr>
            <a:xfrm>
              <a:off x="6700043" y="5325806"/>
              <a:ext cx="464344" cy="362744"/>
              <a:chOff x="2581275" y="1710532"/>
              <a:chExt cx="464344" cy="362744"/>
            </a:xfrm>
            <a:solidFill>
              <a:srgbClr val="EEECE1"/>
            </a:solidFill>
          </p:grpSpPr>
          <p:sp>
            <p:nvSpPr>
              <p:cNvPr id="60" name="AutoShape 140"/>
              <p:cNvSpPr/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AutoShape 141"/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AutoShape 142"/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AutoShape 143"/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AutoShape 144"/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AutoShape 145"/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AutoShape 146"/>
              <p:cNvSpPr/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6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6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6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6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6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6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6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6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6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3606800"/>
            <a:ext cx="9144000" cy="32512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3458" name="Text Box 2"/>
          <p:cNvSpPr txBox="1">
            <a:spLocks noChangeArrowheads="1"/>
          </p:cNvSpPr>
          <p:nvPr/>
        </p:nvSpPr>
        <p:spPr bwMode="auto">
          <a:xfrm>
            <a:off x="395288" y="3751263"/>
            <a:ext cx="8497888" cy="973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层结点需比较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次。在等概率的前提下，上述两图的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平均查找长度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为：</a:t>
            </a:r>
          </a:p>
        </p:txBody>
      </p:sp>
      <p:graphicFrame>
        <p:nvGraphicFramePr>
          <p:cNvPr id="1043459" name="Object 3"/>
          <p:cNvGraphicFramePr/>
          <p:nvPr/>
        </p:nvGraphicFramePr>
        <p:xfrm>
          <a:off x="2247900" y="4578350"/>
          <a:ext cx="49069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2476500" imgH="889000" progId="Equation.3">
                  <p:embed/>
                </p:oleObj>
              </mc:Choice>
              <mc:Fallback>
                <p:oleObj r:id="rId3" imgW="2476500" imgH="889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900" y="4578350"/>
                        <a:ext cx="4906963" cy="176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4" name="Group 4"/>
          <p:cNvGrpSpPr/>
          <p:nvPr/>
        </p:nvGrpSpPr>
        <p:grpSpPr>
          <a:xfrm>
            <a:off x="914400" y="1108075"/>
            <a:ext cx="2209800" cy="1706563"/>
            <a:chOff x="432" y="1530"/>
            <a:chExt cx="1392" cy="1248"/>
          </a:xfrm>
        </p:grpSpPr>
        <p:sp>
          <p:nvSpPr>
            <p:cNvPr id="55301" name="Oval 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55302" name="Oval 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55</a:t>
              </a: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1056" y="2234"/>
              <a:ext cx="19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694" name="Group 14"/>
          <p:cNvGrpSpPr/>
          <p:nvPr/>
        </p:nvGrpSpPr>
        <p:grpSpPr>
          <a:xfrm>
            <a:off x="5148263" y="836613"/>
            <a:ext cx="2808287" cy="2627312"/>
            <a:chOff x="3024" y="1434"/>
            <a:chExt cx="1872" cy="1776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  <p:sp>
          <p:nvSpPr>
            <p:cNvPr id="55312" name="Oval 16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3744" y="2106"/>
              <a:ext cx="435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55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3361" y="1770"/>
              <a:ext cx="95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3744" y="2106"/>
              <a:ext cx="5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4080" y="2442"/>
              <a:ext cx="96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4464" y="2826"/>
              <a:ext cx="95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900113" y="204788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434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939800"/>
            <a:ext cx="9144000" cy="1420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平均查找长度和二叉树的形态有关，即，</a:t>
            </a:r>
          </a:p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最好：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（形态匀称，与二分查找的判定树相似）</a:t>
            </a:r>
          </a:p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n+1)/2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（单支树）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855663" y="190500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查找的性能分析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855663" y="2643188"/>
            <a:ext cx="7359650" cy="4021137"/>
            <a:chOff x="648" y="1654"/>
            <a:chExt cx="4464" cy="2533"/>
          </a:xfrm>
        </p:grpSpPr>
        <p:grpSp>
          <p:nvGrpSpPr>
            <p:cNvPr id="72708" name="Group 5"/>
            <p:cNvGrpSpPr/>
            <p:nvPr/>
          </p:nvGrpSpPr>
          <p:grpSpPr>
            <a:xfrm>
              <a:off x="648" y="1750"/>
              <a:ext cx="1392" cy="1248"/>
              <a:chOff x="432" y="1530"/>
              <a:chExt cx="1392" cy="1248"/>
            </a:xfrm>
          </p:grpSpPr>
          <p:sp>
            <p:nvSpPr>
              <p:cNvPr id="56326" name="Oval 6"/>
              <p:cNvSpPr>
                <a:spLocks noChangeArrowheads="1"/>
              </p:cNvSpPr>
              <p:nvPr/>
            </p:nvSpPr>
            <p:spPr bwMode="auto">
              <a:xfrm>
                <a:off x="1104" y="1530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40</a:t>
                </a:r>
              </a:p>
            </p:txBody>
          </p:sp>
          <p:sp>
            <p:nvSpPr>
              <p:cNvPr id="56327" name="Oval 7"/>
              <p:cNvSpPr>
                <a:spLocks noChangeArrowheads="1"/>
              </p:cNvSpPr>
              <p:nvPr/>
            </p:nvSpPr>
            <p:spPr bwMode="auto">
              <a:xfrm>
                <a:off x="76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</a:p>
            </p:txBody>
          </p:sp>
          <p:sp>
            <p:nvSpPr>
              <p:cNvPr id="56328" name="Oval 8"/>
              <p:cNvSpPr>
                <a:spLocks noChangeArrowheads="1"/>
              </p:cNvSpPr>
              <p:nvPr/>
            </p:nvSpPr>
            <p:spPr bwMode="auto">
              <a:xfrm>
                <a:off x="148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55</a:t>
                </a:r>
              </a:p>
            </p:txBody>
          </p:sp>
          <p:sp>
            <p:nvSpPr>
              <p:cNvPr id="56329" name="Oval 9"/>
              <p:cNvSpPr>
                <a:spLocks noChangeArrowheads="1"/>
              </p:cNvSpPr>
              <p:nvPr/>
            </p:nvSpPr>
            <p:spPr bwMode="auto">
              <a:xfrm>
                <a:off x="432" y="2346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</a:p>
            </p:txBody>
          </p:sp>
          <p:sp>
            <p:nvSpPr>
              <p:cNvPr id="56330" name="Oval 10"/>
              <p:cNvSpPr>
                <a:spLocks noChangeArrowheads="1"/>
              </p:cNvSpPr>
              <p:nvPr/>
            </p:nvSpPr>
            <p:spPr bwMode="auto">
              <a:xfrm>
                <a:off x="1152" y="239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</a:p>
            </p:txBody>
          </p:sp>
          <p:sp>
            <p:nvSpPr>
              <p:cNvPr id="56331" name="Line 11"/>
              <p:cNvSpPr>
                <a:spLocks noChangeShapeType="1"/>
              </p:cNvSpPr>
              <p:nvPr/>
            </p:nvSpPr>
            <p:spPr bwMode="auto">
              <a:xfrm flipH="1">
                <a:off x="1008" y="1802"/>
                <a:ext cx="144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32" name="Line 12"/>
              <p:cNvSpPr>
                <a:spLocks noChangeShapeType="1"/>
              </p:cNvSpPr>
              <p:nvPr/>
            </p:nvSpPr>
            <p:spPr bwMode="auto">
              <a:xfrm flipH="1">
                <a:off x="720" y="225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33" name="Line 13"/>
              <p:cNvSpPr>
                <a:spLocks noChangeShapeType="1"/>
              </p:cNvSpPr>
              <p:nvPr/>
            </p:nvSpPr>
            <p:spPr bwMode="auto">
              <a:xfrm>
                <a:off x="1056" y="2234"/>
                <a:ext cx="195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34" name="Line 14"/>
              <p:cNvSpPr>
                <a:spLocks noChangeShapeType="1"/>
              </p:cNvSpPr>
              <p:nvPr/>
            </p:nvSpPr>
            <p:spPr bwMode="auto">
              <a:xfrm>
                <a:off x="1392" y="1818"/>
                <a:ext cx="19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2718" name="Group 15"/>
            <p:cNvGrpSpPr/>
            <p:nvPr/>
          </p:nvGrpSpPr>
          <p:grpSpPr>
            <a:xfrm>
              <a:off x="3240" y="1654"/>
              <a:ext cx="1872" cy="1776"/>
              <a:chOff x="3024" y="1434"/>
              <a:chExt cx="1872" cy="1776"/>
            </a:xfrm>
          </p:grpSpPr>
          <p:sp>
            <p:nvSpPr>
              <p:cNvPr id="56336" name="Oval 16"/>
              <p:cNvSpPr>
                <a:spLocks noChangeArrowheads="1"/>
              </p:cNvSpPr>
              <p:nvPr/>
            </p:nvSpPr>
            <p:spPr bwMode="auto">
              <a:xfrm>
                <a:off x="3024" y="143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</a:p>
            </p:txBody>
          </p:sp>
          <p:sp>
            <p:nvSpPr>
              <p:cNvPr id="56337" name="Oval 17"/>
              <p:cNvSpPr>
                <a:spLocks noChangeArrowheads="1"/>
              </p:cNvSpPr>
              <p:nvPr/>
            </p:nvSpPr>
            <p:spPr bwMode="auto">
              <a:xfrm>
                <a:off x="3408" y="177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</a:p>
            </p:txBody>
          </p:sp>
          <p:sp>
            <p:nvSpPr>
              <p:cNvPr id="56338" name="Oval 18"/>
              <p:cNvSpPr>
                <a:spLocks noChangeArrowheads="1"/>
              </p:cNvSpPr>
              <p:nvPr/>
            </p:nvSpPr>
            <p:spPr bwMode="auto">
              <a:xfrm>
                <a:off x="3744" y="2106"/>
                <a:ext cx="42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</a:p>
            </p:txBody>
          </p:sp>
          <p:sp>
            <p:nvSpPr>
              <p:cNvPr id="56339" name="Oval 19"/>
              <p:cNvSpPr>
                <a:spLocks noChangeArrowheads="1"/>
              </p:cNvSpPr>
              <p:nvPr/>
            </p:nvSpPr>
            <p:spPr bwMode="auto">
              <a:xfrm>
                <a:off x="4128" y="249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40</a:t>
                </a:r>
              </a:p>
            </p:txBody>
          </p:sp>
          <p:sp>
            <p:nvSpPr>
              <p:cNvPr id="56340" name="Oval 20"/>
              <p:cNvSpPr>
                <a:spLocks noChangeArrowheads="1"/>
              </p:cNvSpPr>
              <p:nvPr/>
            </p:nvSpPr>
            <p:spPr bwMode="auto">
              <a:xfrm>
                <a:off x="4512" y="282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55</a:t>
                </a:r>
              </a:p>
            </p:txBody>
          </p:sp>
          <p:sp>
            <p:nvSpPr>
              <p:cNvPr id="56341" name="Line 21"/>
              <p:cNvSpPr>
                <a:spLocks noChangeShapeType="1"/>
              </p:cNvSpPr>
              <p:nvPr/>
            </p:nvSpPr>
            <p:spPr bwMode="auto">
              <a:xfrm>
                <a:off x="3360" y="17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>
                <a:off x="3744" y="210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43" name="Line 23"/>
              <p:cNvSpPr>
                <a:spLocks noChangeShapeType="1"/>
              </p:cNvSpPr>
              <p:nvPr/>
            </p:nvSpPr>
            <p:spPr bwMode="auto">
              <a:xfrm>
                <a:off x="4080" y="2442"/>
                <a:ext cx="9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344" name="Line 24"/>
              <p:cNvSpPr>
                <a:spLocks noChangeShapeType="1"/>
              </p:cNvSpPr>
              <p:nvPr/>
            </p:nvSpPr>
            <p:spPr bwMode="auto">
              <a:xfrm>
                <a:off x="4464" y="282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aphicFrame>
          <p:nvGraphicFramePr>
            <p:cNvPr id="72728" name="Object 25"/>
            <p:cNvGraphicFramePr/>
            <p:nvPr/>
          </p:nvGraphicFramePr>
          <p:xfrm>
            <a:off x="1464" y="2998"/>
            <a:ext cx="2832" cy="1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3" imgW="2476500" imgH="889000" progId="Equation.3">
                    <p:embed/>
                  </p:oleObj>
                </mc:Choice>
                <mc:Fallback>
                  <p:oleObj r:id="rId3" imgW="2476500" imgH="889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4" y="2998"/>
                          <a:ext cx="2832" cy="11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3940175"/>
            <a:ext cx="9144000" cy="25844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1412" name="Rectangle 4"/>
          <p:cNvSpPr>
            <a:spLocks noChangeArrowheads="1"/>
          </p:cNvSpPr>
          <p:nvPr/>
        </p:nvSpPr>
        <p:spPr bwMode="auto">
          <a:xfrm>
            <a:off x="595313" y="1270000"/>
            <a:ext cx="8066088" cy="973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问题：如何提高二叉排序树的查找效率？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尽量让二叉树的形状均衡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1416" name="Text Box 8"/>
          <p:cNvSpPr txBox="1">
            <a:spLocks noChangeArrowheads="1"/>
          </p:cNvSpPr>
          <p:nvPr/>
        </p:nvSpPr>
        <p:spPr bwMode="auto">
          <a:xfrm>
            <a:off x="0" y="4194175"/>
            <a:ext cx="9144000" cy="90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720090"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0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左、右子树是平衡二叉树；</a:t>
            </a:r>
          </a:p>
          <a:p>
            <a:pPr marL="720090"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0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所有结点的左、右子树深度之差的绝对值≤ </a:t>
            </a:r>
            <a:r>
              <a:rPr kumimoji="1" lang="en-US" altLang="zh-CN" sz="2400" b="0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kumimoji="1" lang="en-US" altLang="zh-CN" sz="2400" b="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1418" name="AutoShape 10"/>
          <p:cNvSpPr>
            <a:spLocks noChangeArrowheads="1"/>
          </p:cNvSpPr>
          <p:nvPr/>
        </p:nvSpPr>
        <p:spPr bwMode="auto">
          <a:xfrm>
            <a:off x="4370388" y="2514600"/>
            <a:ext cx="3024188" cy="768350"/>
          </a:xfrm>
          <a:prstGeom prst="cloudCallout">
            <a:avLst>
              <a:gd name="adj1" fmla="val -46529"/>
              <a:gd name="adj2" fmla="val -81381"/>
            </a:avLst>
          </a:prstGeom>
          <a:solidFill>
            <a:srgbClr val="7030A0"/>
          </a:solidFill>
          <a:ln w="9525">
            <a:noFill/>
            <a:round/>
          </a:ln>
          <a:effectLst/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平衡二叉树</a:t>
            </a:r>
          </a:p>
        </p:txBody>
      </p:sp>
      <p:sp>
        <p:nvSpPr>
          <p:cNvPr id="1041419" name="Rectangle 11"/>
          <p:cNvSpPr>
            <a:spLocks noChangeArrowheads="1"/>
          </p:cNvSpPr>
          <p:nvPr/>
        </p:nvSpPr>
        <p:spPr bwMode="auto">
          <a:xfrm>
            <a:off x="965200" y="5462588"/>
            <a:ext cx="7213600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平衡因子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：该结点左子树与右子树的高度差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5663" y="190500"/>
            <a:ext cx="53959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查找的性能分析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41412" grpId="0" build="p"/>
      <p:bldP spid="1041416" grpId="0" animBg="1"/>
      <p:bldP spid="1041418" grpId="0" animBg="1"/>
      <p:bldP spid="10414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827088" y="1889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1989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奥斯卡是最佳短片奖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--《Balance》</a:t>
            </a:r>
          </a:p>
        </p:txBody>
      </p:sp>
      <p:pic>
        <p:nvPicPr>
          <p:cNvPr id="74754" name="Picture 5" descr="]XMT`FO2_MRER807CW@FT%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2138363"/>
            <a:ext cx="8080375" cy="410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506413" y="957263"/>
            <a:ext cx="8477250" cy="9556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世界需要平衡，破坏平衡的一方，也许会一时很强势的称霸，最终的结局逃不过孤立和落空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4" name="Rectangle 4"/>
          <p:cNvSpPr>
            <a:spLocks noChangeArrowheads="1"/>
          </p:cNvSpPr>
          <p:nvPr/>
        </p:nvSpPr>
        <p:spPr bwMode="auto">
          <a:xfrm>
            <a:off x="534988" y="1484313"/>
            <a:ext cx="8139113" cy="1800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任一结点的平衡因子只能取：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；如果树中任意一个结点的平衡因子的绝对值大于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，则这棵二叉树就失去平衡，不再是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树；</a:t>
            </a:r>
          </a:p>
        </p:txBody>
      </p:sp>
      <p:sp>
        <p:nvSpPr>
          <p:cNvPr id="1049605" name="Rectangle 5"/>
          <p:cNvSpPr>
            <a:spLocks noChangeArrowheads="1"/>
          </p:cNvSpPr>
          <p:nvPr/>
        </p:nvSpPr>
        <p:spPr bwMode="auto">
          <a:xfrm>
            <a:off x="534988" y="3541713"/>
            <a:ext cx="8062913" cy="1120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对于一棵有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个结点的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树，其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高度保持在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O(log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数量级，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也保持在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O(log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量级。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89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1989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奥斯卡是最佳短片奖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--《Balance》</a:t>
            </a: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 build="p" advAuto="1000"/>
      <p:bldP spid="10496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1557338"/>
            <a:ext cx="9144000" cy="4175125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717675" y="1901002"/>
            <a:ext cx="2006600" cy="2552973"/>
            <a:chOff x="992" y="2188"/>
            <a:chExt cx="1264" cy="1096"/>
          </a:xfrm>
          <a:solidFill>
            <a:srgbClr val="6C4C8F"/>
          </a:solidFill>
        </p:grpSpPr>
        <p:sp>
          <p:nvSpPr>
            <p:cNvPr id="60419" name="Oval 9"/>
            <p:cNvSpPr>
              <a:spLocks noChangeArrowheads="1"/>
            </p:cNvSpPr>
            <p:nvPr/>
          </p:nvSpPr>
          <p:spPr bwMode="auto">
            <a:xfrm>
              <a:off x="1484" y="2188"/>
              <a:ext cx="279" cy="17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0" name="Oval 10"/>
            <p:cNvSpPr>
              <a:spLocks noChangeArrowheads="1"/>
            </p:cNvSpPr>
            <p:nvPr/>
          </p:nvSpPr>
          <p:spPr bwMode="auto">
            <a:xfrm>
              <a:off x="1976" y="2756"/>
              <a:ext cx="280" cy="174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1" name="Oval 11"/>
            <p:cNvSpPr>
              <a:spLocks noChangeArrowheads="1"/>
            </p:cNvSpPr>
            <p:nvPr/>
          </p:nvSpPr>
          <p:spPr bwMode="auto">
            <a:xfrm>
              <a:off x="1776" y="3112"/>
              <a:ext cx="280" cy="17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2" name="Oval 12"/>
            <p:cNvSpPr>
              <a:spLocks noChangeArrowheads="1"/>
            </p:cNvSpPr>
            <p:nvPr/>
          </p:nvSpPr>
          <p:spPr bwMode="auto">
            <a:xfrm>
              <a:off x="1238" y="2437"/>
              <a:ext cx="279" cy="17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3" name="Oval 13"/>
            <p:cNvSpPr>
              <a:spLocks noChangeArrowheads="1"/>
            </p:cNvSpPr>
            <p:nvPr/>
          </p:nvSpPr>
          <p:spPr bwMode="auto">
            <a:xfrm>
              <a:off x="1765" y="2437"/>
              <a:ext cx="279" cy="174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4" name="Line 14"/>
            <p:cNvSpPr>
              <a:spLocks noChangeShapeType="1"/>
            </p:cNvSpPr>
            <p:nvPr/>
          </p:nvSpPr>
          <p:spPr bwMode="auto">
            <a:xfrm flipH="1">
              <a:off x="1449" y="2366"/>
              <a:ext cx="105" cy="7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 flipH="1">
              <a:off x="1906" y="2934"/>
              <a:ext cx="176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6" name="Line 16"/>
            <p:cNvSpPr>
              <a:spLocks noChangeShapeType="1"/>
            </p:cNvSpPr>
            <p:nvPr/>
          </p:nvSpPr>
          <p:spPr bwMode="auto">
            <a:xfrm>
              <a:off x="1920" y="2592"/>
              <a:ext cx="149" cy="17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7" name="Oval 17"/>
            <p:cNvSpPr>
              <a:spLocks noChangeArrowheads="1"/>
            </p:cNvSpPr>
            <p:nvPr/>
          </p:nvSpPr>
          <p:spPr bwMode="auto">
            <a:xfrm>
              <a:off x="1484" y="2721"/>
              <a:ext cx="280" cy="17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8" name="Oval 18"/>
            <p:cNvSpPr>
              <a:spLocks noChangeArrowheads="1"/>
            </p:cNvSpPr>
            <p:nvPr/>
          </p:nvSpPr>
          <p:spPr bwMode="auto">
            <a:xfrm>
              <a:off x="992" y="2685"/>
              <a:ext cx="280" cy="17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9" name="Line 19"/>
            <p:cNvSpPr>
              <a:spLocks noChangeShapeType="1"/>
            </p:cNvSpPr>
            <p:nvPr/>
          </p:nvSpPr>
          <p:spPr bwMode="auto">
            <a:xfrm flipH="1">
              <a:off x="1168" y="2579"/>
              <a:ext cx="140" cy="10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0" name="Line 20"/>
            <p:cNvSpPr>
              <a:spLocks noChangeShapeType="1"/>
            </p:cNvSpPr>
            <p:nvPr/>
          </p:nvSpPr>
          <p:spPr bwMode="auto">
            <a:xfrm>
              <a:off x="1765" y="2330"/>
              <a:ext cx="93" cy="1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1" name="Line 21"/>
            <p:cNvSpPr>
              <a:spLocks noChangeShapeType="1"/>
            </p:cNvSpPr>
            <p:nvPr/>
          </p:nvSpPr>
          <p:spPr bwMode="auto">
            <a:xfrm flipH="1">
              <a:off x="1906" y="2934"/>
              <a:ext cx="176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2" name="Line 22"/>
            <p:cNvSpPr>
              <a:spLocks noChangeShapeType="1"/>
            </p:cNvSpPr>
            <p:nvPr/>
          </p:nvSpPr>
          <p:spPr bwMode="auto">
            <a:xfrm flipH="1">
              <a:off x="1695" y="2592"/>
              <a:ext cx="129" cy="12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5095875" y="1901003"/>
            <a:ext cx="2133600" cy="2337073"/>
            <a:chOff x="3120" y="2112"/>
            <a:chExt cx="1248" cy="1036"/>
          </a:xfrm>
          <a:solidFill>
            <a:srgbClr val="6C4C8F"/>
          </a:solidFill>
        </p:grpSpPr>
        <p:sp>
          <p:nvSpPr>
            <p:cNvPr id="60434" name="Oval 24"/>
            <p:cNvSpPr>
              <a:spLocks noChangeArrowheads="1"/>
            </p:cNvSpPr>
            <p:nvPr/>
          </p:nvSpPr>
          <p:spPr bwMode="auto">
            <a:xfrm>
              <a:off x="3910" y="2112"/>
              <a:ext cx="209" cy="20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5" name="Oval 25"/>
            <p:cNvSpPr>
              <a:spLocks noChangeArrowheads="1"/>
            </p:cNvSpPr>
            <p:nvPr/>
          </p:nvSpPr>
          <p:spPr bwMode="auto">
            <a:xfrm>
              <a:off x="3120" y="2591"/>
              <a:ext cx="279" cy="20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6" name="Oval 26"/>
            <p:cNvSpPr>
              <a:spLocks noChangeArrowheads="1"/>
            </p:cNvSpPr>
            <p:nvPr/>
          </p:nvSpPr>
          <p:spPr bwMode="auto">
            <a:xfrm>
              <a:off x="3492" y="2352"/>
              <a:ext cx="279" cy="204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7" name="Oval 27"/>
            <p:cNvSpPr>
              <a:spLocks noChangeArrowheads="1"/>
            </p:cNvSpPr>
            <p:nvPr/>
          </p:nvSpPr>
          <p:spPr bwMode="auto">
            <a:xfrm>
              <a:off x="3771" y="2625"/>
              <a:ext cx="278" cy="206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8" name="Line 28"/>
            <p:cNvSpPr>
              <a:spLocks noChangeShapeType="1"/>
            </p:cNvSpPr>
            <p:nvPr/>
          </p:nvSpPr>
          <p:spPr bwMode="auto">
            <a:xfrm flipH="1">
              <a:off x="3724" y="2283"/>
              <a:ext cx="186" cy="10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9" name="Line 29"/>
            <p:cNvSpPr>
              <a:spLocks noChangeShapeType="1"/>
            </p:cNvSpPr>
            <p:nvPr/>
          </p:nvSpPr>
          <p:spPr bwMode="auto">
            <a:xfrm flipH="1">
              <a:off x="3352" y="2523"/>
              <a:ext cx="185" cy="10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0" name="Line 30"/>
            <p:cNvSpPr>
              <a:spLocks noChangeShapeType="1"/>
            </p:cNvSpPr>
            <p:nvPr/>
          </p:nvSpPr>
          <p:spPr bwMode="auto">
            <a:xfrm>
              <a:off x="3724" y="2523"/>
              <a:ext cx="93" cy="13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1" name="Oval 31"/>
            <p:cNvSpPr>
              <a:spLocks noChangeArrowheads="1"/>
            </p:cNvSpPr>
            <p:nvPr/>
          </p:nvSpPr>
          <p:spPr bwMode="auto">
            <a:xfrm>
              <a:off x="3492" y="2942"/>
              <a:ext cx="278" cy="206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2" name="Oval 32"/>
            <p:cNvSpPr>
              <a:spLocks noChangeArrowheads="1"/>
            </p:cNvSpPr>
            <p:nvPr/>
          </p:nvSpPr>
          <p:spPr bwMode="auto">
            <a:xfrm>
              <a:off x="4090" y="2394"/>
              <a:ext cx="278" cy="206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-1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3" name="Line 33"/>
            <p:cNvSpPr>
              <a:spLocks noChangeShapeType="1"/>
            </p:cNvSpPr>
            <p:nvPr/>
          </p:nvSpPr>
          <p:spPr bwMode="auto">
            <a:xfrm>
              <a:off x="4080" y="2256"/>
              <a:ext cx="144" cy="14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4" name="Line 34"/>
            <p:cNvSpPr>
              <a:spLocks noChangeShapeType="1"/>
            </p:cNvSpPr>
            <p:nvPr/>
          </p:nvSpPr>
          <p:spPr bwMode="auto">
            <a:xfrm flipH="1">
              <a:off x="3703" y="2815"/>
              <a:ext cx="141" cy="1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7587" name="Text Box 35"/>
          <p:cNvSpPr txBox="1">
            <a:spLocks noChangeArrowheads="1"/>
          </p:cNvSpPr>
          <p:nvPr/>
        </p:nvSpPr>
        <p:spPr bwMode="auto">
          <a:xfrm>
            <a:off x="1743075" y="4727575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(a)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平衡树           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(b)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不平衡树</a:t>
            </a:r>
          </a:p>
        </p:txBody>
      </p:sp>
      <p:grpSp>
        <p:nvGrpSpPr>
          <p:cNvPr id="4" name="Group 40"/>
          <p:cNvGrpSpPr/>
          <p:nvPr/>
        </p:nvGrpSpPr>
        <p:grpSpPr>
          <a:xfrm>
            <a:off x="1793875" y="3071813"/>
            <a:ext cx="1593850" cy="1395412"/>
            <a:chOff x="1036" y="2524"/>
            <a:chExt cx="1004" cy="879"/>
          </a:xfrm>
        </p:grpSpPr>
        <p:sp>
          <p:nvSpPr>
            <p:cNvPr id="60448" name="Rectangle 41"/>
            <p:cNvSpPr>
              <a:spLocks noChangeArrowheads="1"/>
            </p:cNvSpPr>
            <p:nvPr/>
          </p:nvSpPr>
          <p:spPr bwMode="auto">
            <a:xfrm>
              <a:off x="1796" y="3153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60449" name="Rectangle 42"/>
            <p:cNvSpPr>
              <a:spLocks noChangeArrowheads="1"/>
            </p:cNvSpPr>
            <p:nvPr/>
          </p:nvSpPr>
          <p:spPr bwMode="auto">
            <a:xfrm>
              <a:off x="1544" y="2574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60450" name="Rectangle 43"/>
            <p:cNvSpPr>
              <a:spLocks noChangeArrowheads="1"/>
            </p:cNvSpPr>
            <p:nvPr/>
          </p:nvSpPr>
          <p:spPr bwMode="auto">
            <a:xfrm>
              <a:off x="1036" y="2524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</p:grpSp>
      <p:sp>
        <p:nvSpPr>
          <p:cNvPr id="1047596" name="Rectangle 44"/>
          <p:cNvSpPr>
            <a:spLocks noChangeArrowheads="1"/>
          </p:cNvSpPr>
          <p:nvPr/>
        </p:nvSpPr>
        <p:spPr bwMode="auto">
          <a:xfrm>
            <a:off x="3368675" y="322897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047597" name="Rectangle 45"/>
          <p:cNvSpPr>
            <a:spLocks noChangeArrowheads="1"/>
          </p:cNvSpPr>
          <p:nvPr/>
        </p:nvSpPr>
        <p:spPr bwMode="auto">
          <a:xfrm>
            <a:off x="2192338" y="2484438"/>
            <a:ext cx="31273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047598" name="Rectangle 46"/>
          <p:cNvSpPr>
            <a:spLocks noChangeArrowheads="1"/>
          </p:cNvSpPr>
          <p:nvPr/>
        </p:nvSpPr>
        <p:spPr bwMode="auto">
          <a:xfrm>
            <a:off x="2962275" y="2487613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</p:txBody>
      </p:sp>
      <p:sp>
        <p:nvSpPr>
          <p:cNvPr id="1047599" name="Rectangle 47"/>
          <p:cNvSpPr>
            <a:spLocks noChangeArrowheads="1"/>
          </p:cNvSpPr>
          <p:nvPr/>
        </p:nvSpPr>
        <p:spPr bwMode="auto">
          <a:xfrm>
            <a:off x="2505075" y="1908175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</p:txBody>
      </p:sp>
      <p:sp>
        <p:nvSpPr>
          <p:cNvPr id="1047600" name="Rectangle 48"/>
          <p:cNvSpPr>
            <a:spLocks noChangeArrowheads="1"/>
          </p:cNvSpPr>
          <p:nvPr/>
        </p:nvSpPr>
        <p:spPr bwMode="auto">
          <a:xfrm>
            <a:off x="6494463" y="1931988"/>
            <a:ext cx="312738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grpSp>
        <p:nvGrpSpPr>
          <p:cNvPr id="5" name="Group 49"/>
          <p:cNvGrpSpPr/>
          <p:nvPr/>
        </p:nvGrpSpPr>
        <p:grpSpPr>
          <a:xfrm>
            <a:off x="5186363" y="2555875"/>
            <a:ext cx="1985962" cy="1639888"/>
            <a:chOff x="3173" y="2088"/>
            <a:chExt cx="1251" cy="1033"/>
          </a:xfrm>
        </p:grpSpPr>
        <p:sp>
          <p:nvSpPr>
            <p:cNvPr id="60457" name="Rectangle 50"/>
            <p:cNvSpPr>
              <a:spLocks noChangeArrowheads="1"/>
            </p:cNvSpPr>
            <p:nvPr/>
          </p:nvSpPr>
          <p:spPr bwMode="auto">
            <a:xfrm>
              <a:off x="4227" y="2088"/>
              <a:ext cx="19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60458" name="Rectangle 51"/>
            <p:cNvSpPr>
              <a:spLocks noChangeArrowheads="1"/>
            </p:cNvSpPr>
            <p:nvPr/>
          </p:nvSpPr>
          <p:spPr bwMode="auto">
            <a:xfrm>
              <a:off x="3173" y="2369"/>
              <a:ext cx="19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60459" name="Rectangle 52"/>
            <p:cNvSpPr>
              <a:spLocks noChangeArrowheads="1"/>
            </p:cNvSpPr>
            <p:nvPr/>
          </p:nvSpPr>
          <p:spPr bwMode="auto">
            <a:xfrm>
              <a:off x="3568" y="2869"/>
              <a:ext cx="19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</p:grpSp>
      <p:sp>
        <p:nvSpPr>
          <p:cNvPr id="1047605" name="Rectangle 53"/>
          <p:cNvSpPr>
            <a:spLocks noChangeArrowheads="1"/>
          </p:cNvSpPr>
          <p:nvPr/>
        </p:nvSpPr>
        <p:spPr bwMode="auto">
          <a:xfrm>
            <a:off x="6316663" y="3071813"/>
            <a:ext cx="31273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047606" name="Rectangle 54"/>
          <p:cNvSpPr>
            <a:spLocks noChangeArrowheads="1"/>
          </p:cNvSpPr>
          <p:nvPr/>
        </p:nvSpPr>
        <p:spPr bwMode="auto">
          <a:xfrm>
            <a:off x="5768975" y="2459038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827088" y="2016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练习：判断下列二叉树是否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4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7587" grpId="0"/>
      <p:bldP spid="1047596" grpId="0"/>
      <p:bldP spid="1047597" grpId="0"/>
      <p:bldP spid="1047598" grpId="0"/>
      <p:bldP spid="1047599" grpId="0"/>
      <p:bldP spid="1047600" grpId="0"/>
      <p:bldP spid="1047605" grpId="0"/>
      <p:bldP spid="1047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358775" y="1951038"/>
            <a:ext cx="4429125" cy="14779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关键字的平均比较次数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，也称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平均搜索长度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Average Search 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988165" name="Rectangle 5"/>
          <p:cNvSpPr>
            <a:spLocks noChangeArrowheads="1"/>
          </p:cNvSpPr>
          <p:nvPr/>
        </p:nvSpPr>
        <p:spPr bwMode="auto">
          <a:xfrm>
            <a:off x="358775" y="3824288"/>
            <a:ext cx="8462963" cy="1347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：记录的个数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：查找第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个记录的概率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通常认为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pi =1/n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：找到第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个记录所需的比较次数</a:t>
            </a:r>
          </a:p>
        </p:txBody>
      </p:sp>
      <p:graphicFrame>
        <p:nvGraphicFramePr>
          <p:cNvPr id="988166" name="Object 6"/>
          <p:cNvGraphicFramePr/>
          <p:nvPr/>
        </p:nvGraphicFramePr>
        <p:xfrm>
          <a:off x="4752975" y="1951038"/>
          <a:ext cx="406876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862965" imgH="431800" progId="Equation.3">
                  <p:embed/>
                </p:oleObj>
              </mc:Choice>
              <mc:Fallback>
                <p:oleObj r:id="rId3" imgW="8629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2975" y="1951038"/>
                        <a:ext cx="4068763" cy="14779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27088" y="201613"/>
            <a:ext cx="41671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查找算法的评价指标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animBg="1"/>
      <p:bldP spid="98816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598488" y="1087438"/>
            <a:ext cx="8221663" cy="1758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如果在一棵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树中插入一个新结点，就有可能造成失衡，此时必须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重新调整树的结构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，使之恢复平衡。我们称调整平衡过程为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611188" y="3213100"/>
            <a:ext cx="2746375" cy="2533650"/>
          </a:xfrm>
          <a:prstGeom prst="roundRect">
            <a:avLst>
              <a:gd name="adj" fmla="val 501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</a:p>
        </p:txBody>
      </p:sp>
      <p:sp>
        <p:nvSpPr>
          <p:cNvPr id="1048585" name="AutoShape 9"/>
          <p:cNvSpPr>
            <a:spLocks noChangeArrowheads="1"/>
          </p:cNvSpPr>
          <p:nvPr/>
        </p:nvSpPr>
        <p:spPr bwMode="auto">
          <a:xfrm>
            <a:off x="4127500" y="3213100"/>
            <a:ext cx="4238625" cy="1728788"/>
          </a:xfrm>
          <a:prstGeom prst="cloudCallout">
            <a:avLst>
              <a:gd name="adj1" fmla="val -69694"/>
              <a:gd name="adj2" fmla="val 43968"/>
            </a:avLst>
          </a:prstGeom>
          <a:solidFill>
            <a:srgbClr val="6C4C8F"/>
          </a:solidFill>
          <a:ln>
            <a:noFill/>
          </a:ln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保证二叉排序树的次序不变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016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练习：判断下列二叉树是否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3000"/>
                                        <p:tgtEl>
                                          <p:spTgt spid="10485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3000"/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3000"/>
                                        <p:tgtEl>
                                          <p:spTgt spid="1048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3000"/>
                                        <p:tgtEl>
                                          <p:spTgt spid="1048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3000"/>
                                        <p:tgtEl>
                                          <p:spTgt spid="1048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  <p:bldP spid="1048583" grpId="0" build="allAtOnce" animBg="1"/>
      <p:bldP spid="104858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ChangeArrowheads="1"/>
          </p:cNvSpPr>
          <p:nvPr/>
        </p:nvSpPr>
        <p:spPr bwMode="auto">
          <a:xfrm>
            <a:off x="533400" y="1668463"/>
            <a:ext cx="4572000" cy="1938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左子树的左子树上插入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的平衡因子从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增加至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，需要进行一次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顺时针旋转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为旋转轴）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6629400" y="1668463"/>
            <a:ext cx="1676400" cy="1676400"/>
            <a:chOff x="4176" y="1056"/>
            <a:chExt cx="1056" cy="1056"/>
          </a:xfrm>
        </p:grpSpPr>
        <p:sp>
          <p:nvSpPr>
            <p:cNvPr id="1050630" name="Oval 6"/>
            <p:cNvSpPr>
              <a:spLocks noChangeArrowheads="1"/>
            </p:cNvSpPr>
            <p:nvPr/>
          </p:nvSpPr>
          <p:spPr bwMode="auto">
            <a:xfrm>
              <a:off x="494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0631" name="Oval 7"/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0632" name="Oval 8"/>
            <p:cNvSpPr>
              <a:spLocks noChangeArrowheads="1"/>
            </p:cNvSpPr>
            <p:nvPr/>
          </p:nvSpPr>
          <p:spPr bwMode="auto">
            <a:xfrm>
              <a:off x="4176" y="1824"/>
              <a:ext cx="288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2471" name="Line 9"/>
            <p:cNvSpPr>
              <a:spLocks noChangeShapeType="1"/>
            </p:cNvSpPr>
            <p:nvPr/>
          </p:nvSpPr>
          <p:spPr bwMode="auto">
            <a:xfrm flipH="1">
              <a:off x="4800" y="129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72" name="Line 10"/>
            <p:cNvSpPr>
              <a:spLocks noChangeShapeType="1"/>
            </p:cNvSpPr>
            <p:nvPr/>
          </p:nvSpPr>
          <p:spPr bwMode="auto">
            <a:xfrm flipH="1">
              <a:off x="4416" y="16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629400" y="2278063"/>
            <a:ext cx="1676400" cy="1066800"/>
            <a:chOff x="432" y="2496"/>
            <a:chExt cx="1056" cy="672"/>
          </a:xfrm>
        </p:grpSpPr>
        <p:sp>
          <p:nvSpPr>
            <p:cNvPr id="1050636" name="Oval 12"/>
            <p:cNvSpPr>
              <a:spLocks noChangeArrowheads="1"/>
            </p:cNvSpPr>
            <p:nvPr/>
          </p:nvSpPr>
          <p:spPr bwMode="auto">
            <a:xfrm>
              <a:off x="1200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0637" name="Oval 13"/>
            <p:cNvSpPr>
              <a:spLocks noChangeArrowheads="1"/>
            </p:cNvSpPr>
            <p:nvPr/>
          </p:nvSpPr>
          <p:spPr bwMode="auto">
            <a:xfrm>
              <a:off x="816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0638" name="Oval 14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2477" name="Line 15"/>
            <p:cNvSpPr>
              <a:spLocks noChangeShapeType="1"/>
            </p:cNvSpPr>
            <p:nvPr/>
          </p:nvSpPr>
          <p:spPr bwMode="auto">
            <a:xfrm flipH="1" flipV="1">
              <a:off x="1056" y="273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78" name="Line 16"/>
            <p:cNvSpPr>
              <a:spLocks noChangeShapeType="1"/>
            </p:cNvSpPr>
            <p:nvPr/>
          </p:nvSpPr>
          <p:spPr bwMode="auto">
            <a:xfrm flipH="1">
              <a:off x="672" y="273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0641" name="Rectangle 17"/>
          <p:cNvSpPr>
            <a:spLocks noChangeArrowheads="1"/>
          </p:cNvSpPr>
          <p:nvPr/>
        </p:nvSpPr>
        <p:spPr bwMode="auto">
          <a:xfrm>
            <a:off x="533400" y="4432300"/>
            <a:ext cx="4572000" cy="1938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右子树的右子树上插入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的平衡因子从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增加至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，需要进行一次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逆时针旋转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为旋转轴）</a:t>
            </a:r>
          </a:p>
        </p:txBody>
      </p:sp>
      <p:sp>
        <p:nvSpPr>
          <p:cNvPr id="1050642" name="Rectangle 18"/>
          <p:cNvSpPr>
            <a:spLocks noChangeArrowheads="1"/>
          </p:cNvSpPr>
          <p:nvPr/>
        </p:nvSpPr>
        <p:spPr bwMode="auto">
          <a:xfrm>
            <a:off x="533400" y="3802063"/>
            <a:ext cx="3060700" cy="523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平衡旋转：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6781800" y="4660900"/>
            <a:ext cx="1524000" cy="1524000"/>
            <a:chOff x="3984" y="2832"/>
            <a:chExt cx="960" cy="960"/>
          </a:xfrm>
        </p:grpSpPr>
        <p:sp>
          <p:nvSpPr>
            <p:cNvPr id="1050644" name="Oval 20"/>
            <p:cNvSpPr>
              <a:spLocks noChangeArrowheads="1"/>
            </p:cNvSpPr>
            <p:nvPr/>
          </p:nvSpPr>
          <p:spPr bwMode="auto">
            <a:xfrm>
              <a:off x="3984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0645" name="Oval 21"/>
            <p:cNvSpPr>
              <a:spLocks noChangeArrowheads="1"/>
            </p:cNvSpPr>
            <p:nvPr/>
          </p:nvSpPr>
          <p:spPr bwMode="auto">
            <a:xfrm>
              <a:off x="4320" y="3168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0646" name="Oval 22"/>
            <p:cNvSpPr>
              <a:spLocks noChangeArrowheads="1"/>
            </p:cNvSpPr>
            <p:nvPr/>
          </p:nvSpPr>
          <p:spPr bwMode="auto">
            <a:xfrm>
              <a:off x="4656" y="3504"/>
              <a:ext cx="288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2485" name="Line 23"/>
            <p:cNvSpPr>
              <a:spLocks noChangeShapeType="1"/>
            </p:cNvSpPr>
            <p:nvPr/>
          </p:nvSpPr>
          <p:spPr bwMode="auto">
            <a:xfrm>
              <a:off x="4224" y="307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86" name="Line 24"/>
            <p:cNvSpPr>
              <a:spLocks noChangeShapeType="1"/>
            </p:cNvSpPr>
            <p:nvPr/>
          </p:nvSpPr>
          <p:spPr bwMode="auto">
            <a:xfrm>
              <a:off x="4560" y="340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6858000" y="5194300"/>
            <a:ext cx="1447800" cy="990600"/>
            <a:chOff x="3648" y="3456"/>
            <a:chExt cx="912" cy="624"/>
          </a:xfrm>
        </p:grpSpPr>
        <p:sp>
          <p:nvSpPr>
            <p:cNvPr id="1050650" name="Oval 26"/>
            <p:cNvSpPr>
              <a:spLocks noChangeArrowheads="1"/>
            </p:cNvSpPr>
            <p:nvPr/>
          </p:nvSpPr>
          <p:spPr bwMode="auto">
            <a:xfrm>
              <a:off x="3648" y="379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0651" name="Oval 27"/>
            <p:cNvSpPr>
              <a:spLocks noChangeArrowheads="1"/>
            </p:cNvSpPr>
            <p:nvPr/>
          </p:nvSpPr>
          <p:spPr bwMode="auto">
            <a:xfrm>
              <a:off x="3936" y="34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0652" name="Oval 28"/>
            <p:cNvSpPr>
              <a:spLocks noChangeArrowheads="1"/>
            </p:cNvSpPr>
            <p:nvPr/>
          </p:nvSpPr>
          <p:spPr bwMode="auto">
            <a:xfrm>
              <a:off x="4272" y="3792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2491" name="Line 29"/>
            <p:cNvSpPr>
              <a:spLocks noChangeShapeType="1"/>
            </p:cNvSpPr>
            <p:nvPr/>
          </p:nvSpPr>
          <p:spPr bwMode="auto">
            <a:xfrm flipV="1">
              <a:off x="3888" y="369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92" name="Line 30"/>
            <p:cNvSpPr>
              <a:spLocks noChangeShapeType="1"/>
            </p:cNvSpPr>
            <p:nvPr/>
          </p:nvSpPr>
          <p:spPr bwMode="auto">
            <a:xfrm>
              <a:off x="4176" y="369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0656" name="Rectangle 32"/>
          <p:cNvSpPr>
            <a:spLocks noChangeArrowheads="1"/>
          </p:cNvSpPr>
          <p:nvPr/>
        </p:nvSpPr>
        <p:spPr bwMode="auto">
          <a:xfrm>
            <a:off x="519113" y="906463"/>
            <a:ext cx="3074988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LL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平衡旋转：</a:t>
            </a:r>
          </a:p>
        </p:txBody>
      </p:sp>
      <p:grpSp>
        <p:nvGrpSpPr>
          <p:cNvPr id="6" name="Group 33"/>
          <p:cNvGrpSpPr/>
          <p:nvPr/>
        </p:nvGrpSpPr>
        <p:grpSpPr>
          <a:xfrm>
            <a:off x="5486400" y="2125663"/>
            <a:ext cx="533400" cy="838200"/>
            <a:chOff x="3216" y="720"/>
            <a:chExt cx="336" cy="528"/>
          </a:xfrm>
        </p:grpSpPr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H="1">
              <a:off x="3408" y="72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96" name="Oval 35"/>
            <p:cNvSpPr>
              <a:spLocks noChangeArrowheads="1"/>
            </p:cNvSpPr>
            <p:nvPr/>
          </p:nvSpPr>
          <p:spPr bwMode="auto">
            <a:xfrm>
              <a:off x="3360" y="960"/>
              <a:ext cx="48" cy="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97" name="Line 36"/>
            <p:cNvSpPr>
              <a:spLocks noChangeShapeType="1"/>
            </p:cNvSpPr>
            <p:nvPr/>
          </p:nvSpPr>
          <p:spPr bwMode="auto">
            <a:xfrm flipH="1">
              <a:off x="3216" y="1008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562600" y="4813300"/>
            <a:ext cx="685800" cy="838200"/>
            <a:chOff x="3360" y="2208"/>
            <a:chExt cx="432" cy="528"/>
          </a:xfrm>
        </p:grpSpPr>
        <p:sp>
          <p:nvSpPr>
            <p:cNvPr id="62499" name="Line 38"/>
            <p:cNvSpPr>
              <a:spLocks noChangeShapeType="1"/>
            </p:cNvSpPr>
            <p:nvPr/>
          </p:nvSpPr>
          <p:spPr bwMode="auto">
            <a:xfrm>
              <a:off x="3360" y="2208"/>
              <a:ext cx="192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500" name="Oval 39"/>
            <p:cNvSpPr>
              <a:spLocks noChangeArrowheads="1"/>
            </p:cNvSpPr>
            <p:nvPr/>
          </p:nvSpPr>
          <p:spPr bwMode="auto">
            <a:xfrm>
              <a:off x="3552" y="2448"/>
              <a:ext cx="48" cy="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501" name="Line 40"/>
            <p:cNvSpPr>
              <a:spLocks noChangeShapeType="1"/>
            </p:cNvSpPr>
            <p:nvPr/>
          </p:nvSpPr>
          <p:spPr bwMode="auto">
            <a:xfrm>
              <a:off x="3600" y="2496"/>
              <a:ext cx="192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27088" y="2016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练习：判断下列二叉树是否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5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8" grpId="0" animBg="1"/>
      <p:bldP spid="1050641" grpId="0" animBg="1"/>
      <p:bldP spid="10506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2" name="Rectangle 4"/>
          <p:cNvSpPr>
            <a:spLocks noChangeArrowheads="1"/>
          </p:cNvSpPr>
          <p:nvPr/>
        </p:nvSpPr>
        <p:spPr bwMode="auto">
          <a:xfrm>
            <a:off x="457200" y="4368800"/>
            <a:ext cx="5368925" cy="1995488"/>
          </a:xfrm>
          <a:prstGeom prst="roundRect">
            <a:avLst>
              <a:gd name="adj" fmla="val 5419"/>
            </a:avLst>
          </a:prstGeom>
          <a:solidFill>
            <a:srgbClr val="EBEBEB"/>
          </a:solidFill>
          <a:ln w="9525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子树的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子树上插入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的平衡因子从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增加至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，需要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时针旋转，再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时针旋转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以插入的结点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为旋转轴）</a:t>
            </a:r>
          </a:p>
        </p:txBody>
      </p:sp>
      <p:sp>
        <p:nvSpPr>
          <p:cNvPr id="1051653" name="Rectangle 5"/>
          <p:cNvSpPr>
            <a:spLocks noChangeArrowheads="1"/>
          </p:cNvSpPr>
          <p:nvPr/>
        </p:nvSpPr>
        <p:spPr bwMode="auto">
          <a:xfrm>
            <a:off x="457200" y="3703638"/>
            <a:ext cx="2998788" cy="5175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RL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平衡旋转：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7151688" y="4699000"/>
            <a:ext cx="990600" cy="1609725"/>
            <a:chOff x="3216" y="2736"/>
            <a:chExt cx="624" cy="1014"/>
          </a:xfrm>
        </p:grpSpPr>
        <p:sp>
          <p:nvSpPr>
            <p:cNvPr id="1051655" name="Oval 7"/>
            <p:cNvSpPr>
              <a:spLocks noChangeArrowheads="1"/>
            </p:cNvSpPr>
            <p:nvPr/>
          </p:nvSpPr>
          <p:spPr bwMode="auto">
            <a:xfrm>
              <a:off x="321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56" name="Oval 8"/>
            <p:cNvSpPr>
              <a:spLocks noChangeArrowheads="1"/>
            </p:cNvSpPr>
            <p:nvPr/>
          </p:nvSpPr>
          <p:spPr bwMode="auto">
            <a:xfrm>
              <a:off x="3552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57" name="Oval 9"/>
            <p:cNvSpPr>
              <a:spLocks noChangeArrowheads="1"/>
            </p:cNvSpPr>
            <p:nvPr/>
          </p:nvSpPr>
          <p:spPr bwMode="auto">
            <a:xfrm>
              <a:off x="3216" y="3462"/>
              <a:ext cx="288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496" name="Line 10"/>
            <p:cNvSpPr>
              <a:spLocks noChangeShapeType="1"/>
            </p:cNvSpPr>
            <p:nvPr/>
          </p:nvSpPr>
          <p:spPr bwMode="auto">
            <a:xfrm>
              <a:off x="3456" y="297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497" name="Line 11"/>
            <p:cNvSpPr>
              <a:spLocks noChangeShapeType="1"/>
            </p:cNvSpPr>
            <p:nvPr/>
          </p:nvSpPr>
          <p:spPr bwMode="auto">
            <a:xfrm flipH="1">
              <a:off x="3456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7151688" y="4699000"/>
            <a:ext cx="1524000" cy="1524000"/>
            <a:chOff x="4368" y="1872"/>
            <a:chExt cx="960" cy="960"/>
          </a:xfrm>
        </p:grpSpPr>
        <p:sp>
          <p:nvSpPr>
            <p:cNvPr id="1051661" name="Oval 13"/>
            <p:cNvSpPr>
              <a:spLocks noChangeArrowheads="1"/>
            </p:cNvSpPr>
            <p:nvPr/>
          </p:nvSpPr>
          <p:spPr bwMode="auto">
            <a:xfrm>
              <a:off x="4368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62" name="Oval 14"/>
            <p:cNvSpPr>
              <a:spLocks noChangeArrowheads="1"/>
            </p:cNvSpPr>
            <p:nvPr/>
          </p:nvSpPr>
          <p:spPr bwMode="auto">
            <a:xfrm>
              <a:off x="5040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63" name="Oval 15"/>
            <p:cNvSpPr>
              <a:spLocks noChangeArrowheads="1"/>
            </p:cNvSpPr>
            <p:nvPr/>
          </p:nvSpPr>
          <p:spPr bwMode="auto">
            <a:xfrm>
              <a:off x="4704" y="2208"/>
              <a:ext cx="288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502" name="Line 16"/>
            <p:cNvSpPr>
              <a:spLocks noChangeShapeType="1"/>
            </p:cNvSpPr>
            <p:nvPr/>
          </p:nvSpPr>
          <p:spPr bwMode="auto">
            <a:xfrm>
              <a:off x="4608" y="211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03" name="Line 17"/>
            <p:cNvSpPr>
              <a:spLocks noChangeShapeType="1"/>
            </p:cNvSpPr>
            <p:nvPr/>
          </p:nvSpPr>
          <p:spPr bwMode="auto">
            <a:xfrm>
              <a:off x="4944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151688" y="5232400"/>
            <a:ext cx="1524000" cy="1066800"/>
            <a:chOff x="3984" y="3072"/>
            <a:chExt cx="960" cy="672"/>
          </a:xfrm>
        </p:grpSpPr>
        <p:sp>
          <p:nvSpPr>
            <p:cNvPr id="1051667" name="Oval 19"/>
            <p:cNvSpPr>
              <a:spLocks noChangeArrowheads="1"/>
            </p:cNvSpPr>
            <p:nvPr/>
          </p:nvSpPr>
          <p:spPr bwMode="auto">
            <a:xfrm>
              <a:off x="3984" y="34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68" name="Oval 20"/>
            <p:cNvSpPr>
              <a:spLocks noChangeArrowheads="1"/>
            </p:cNvSpPr>
            <p:nvPr/>
          </p:nvSpPr>
          <p:spPr bwMode="auto">
            <a:xfrm>
              <a:off x="4656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69" name="Oval 21"/>
            <p:cNvSpPr>
              <a:spLocks noChangeArrowheads="1"/>
            </p:cNvSpPr>
            <p:nvPr/>
          </p:nvSpPr>
          <p:spPr bwMode="auto">
            <a:xfrm>
              <a:off x="4320" y="3072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508" name="Line 22"/>
            <p:cNvSpPr>
              <a:spLocks noChangeShapeType="1"/>
            </p:cNvSpPr>
            <p:nvPr/>
          </p:nvSpPr>
          <p:spPr bwMode="auto">
            <a:xfrm>
              <a:off x="4560" y="331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09" name="Line 23"/>
            <p:cNvSpPr>
              <a:spLocks noChangeShapeType="1"/>
            </p:cNvSpPr>
            <p:nvPr/>
          </p:nvSpPr>
          <p:spPr bwMode="auto">
            <a:xfrm flipH="1">
              <a:off x="4224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1673" name="Rectangle 25"/>
          <p:cNvSpPr>
            <a:spLocks noChangeArrowheads="1"/>
          </p:cNvSpPr>
          <p:nvPr/>
        </p:nvSpPr>
        <p:spPr bwMode="auto">
          <a:xfrm>
            <a:off x="457200" y="1631950"/>
            <a:ext cx="5368925" cy="1995488"/>
          </a:xfrm>
          <a:prstGeom prst="roundRect">
            <a:avLst>
              <a:gd name="adj" fmla="val 6011"/>
            </a:avLst>
          </a:prstGeom>
          <a:solidFill>
            <a:srgbClr val="EBEBEB"/>
          </a:solidFill>
          <a:ln w="9525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子树的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子树上插入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的平衡因子从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增加至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，需要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时针旋转，再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时针旋转。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以插入的结点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为旋转轴）</a:t>
            </a:r>
          </a:p>
        </p:txBody>
      </p:sp>
      <p:grpSp>
        <p:nvGrpSpPr>
          <p:cNvPr id="5" name="Group 26"/>
          <p:cNvGrpSpPr/>
          <p:nvPr/>
        </p:nvGrpSpPr>
        <p:grpSpPr>
          <a:xfrm>
            <a:off x="6999288" y="2424113"/>
            <a:ext cx="1676400" cy="1066800"/>
            <a:chOff x="3696" y="2832"/>
            <a:chExt cx="1056" cy="672"/>
          </a:xfrm>
        </p:grpSpPr>
        <p:sp>
          <p:nvSpPr>
            <p:cNvPr id="1051675" name="Oval 27"/>
            <p:cNvSpPr>
              <a:spLocks noChangeArrowheads="1"/>
            </p:cNvSpPr>
            <p:nvPr/>
          </p:nvSpPr>
          <p:spPr bwMode="auto">
            <a:xfrm>
              <a:off x="4464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76" name="Oval 28"/>
            <p:cNvSpPr>
              <a:spLocks noChangeArrowheads="1"/>
            </p:cNvSpPr>
            <p:nvPr/>
          </p:nvSpPr>
          <p:spPr bwMode="auto">
            <a:xfrm>
              <a:off x="3696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77" name="Oval 29"/>
            <p:cNvSpPr>
              <a:spLocks noChangeArrowheads="1"/>
            </p:cNvSpPr>
            <p:nvPr/>
          </p:nvSpPr>
          <p:spPr bwMode="auto">
            <a:xfrm>
              <a:off x="4080" y="2832"/>
              <a:ext cx="288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515" name="Line 30"/>
            <p:cNvSpPr>
              <a:spLocks noChangeShapeType="1"/>
            </p:cNvSpPr>
            <p:nvPr/>
          </p:nvSpPr>
          <p:spPr bwMode="auto">
            <a:xfrm flipH="1" flipV="1">
              <a:off x="4320" y="307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16" name="Line 31"/>
            <p:cNvSpPr>
              <a:spLocks noChangeShapeType="1"/>
            </p:cNvSpPr>
            <p:nvPr/>
          </p:nvSpPr>
          <p:spPr bwMode="auto">
            <a:xfrm flipH="1">
              <a:off x="3936" y="307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7608888" y="1814513"/>
            <a:ext cx="1066800" cy="1676400"/>
            <a:chOff x="4080" y="816"/>
            <a:chExt cx="672" cy="1056"/>
          </a:xfrm>
        </p:grpSpPr>
        <p:sp>
          <p:nvSpPr>
            <p:cNvPr id="1051681" name="Oval 33"/>
            <p:cNvSpPr>
              <a:spLocks noChangeArrowheads="1"/>
            </p:cNvSpPr>
            <p:nvPr/>
          </p:nvSpPr>
          <p:spPr bwMode="auto">
            <a:xfrm>
              <a:off x="4464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82" name="Oval 34"/>
            <p:cNvSpPr>
              <a:spLocks noChangeArrowheads="1"/>
            </p:cNvSpPr>
            <p:nvPr/>
          </p:nvSpPr>
          <p:spPr bwMode="auto">
            <a:xfrm>
              <a:off x="408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83" name="Oval 35"/>
            <p:cNvSpPr>
              <a:spLocks noChangeArrowheads="1"/>
            </p:cNvSpPr>
            <p:nvPr/>
          </p:nvSpPr>
          <p:spPr bwMode="auto">
            <a:xfrm>
              <a:off x="4464" y="1584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521" name="Line 36"/>
            <p:cNvSpPr>
              <a:spLocks noChangeShapeType="1"/>
            </p:cNvSpPr>
            <p:nvPr/>
          </p:nvSpPr>
          <p:spPr bwMode="auto">
            <a:xfrm flipH="1">
              <a:off x="4320" y="105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22" name="Line 37"/>
            <p:cNvSpPr>
              <a:spLocks noChangeShapeType="1"/>
            </p:cNvSpPr>
            <p:nvPr/>
          </p:nvSpPr>
          <p:spPr bwMode="auto">
            <a:xfrm flipH="1" flipV="1">
              <a:off x="4320" y="144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6999288" y="1814513"/>
            <a:ext cx="1676400" cy="1676400"/>
            <a:chOff x="1344" y="2256"/>
            <a:chExt cx="1056" cy="1056"/>
          </a:xfrm>
        </p:grpSpPr>
        <p:sp>
          <p:nvSpPr>
            <p:cNvPr id="1051687" name="Oval 39"/>
            <p:cNvSpPr>
              <a:spLocks noChangeArrowheads="1"/>
            </p:cNvSpPr>
            <p:nvPr/>
          </p:nvSpPr>
          <p:spPr bwMode="auto">
            <a:xfrm>
              <a:off x="2112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1051688" name="Oval 40"/>
            <p:cNvSpPr>
              <a:spLocks noChangeArrowheads="1"/>
            </p:cNvSpPr>
            <p:nvPr/>
          </p:nvSpPr>
          <p:spPr bwMode="auto">
            <a:xfrm>
              <a:off x="134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1051689" name="Oval 41"/>
            <p:cNvSpPr>
              <a:spLocks noChangeArrowheads="1"/>
            </p:cNvSpPr>
            <p:nvPr/>
          </p:nvSpPr>
          <p:spPr bwMode="auto">
            <a:xfrm>
              <a:off x="1728" y="2640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3527" name="Line 42"/>
            <p:cNvSpPr>
              <a:spLocks noChangeShapeType="1"/>
            </p:cNvSpPr>
            <p:nvPr/>
          </p:nvSpPr>
          <p:spPr bwMode="auto">
            <a:xfrm flipH="1">
              <a:off x="1968" y="249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28" name="Line 43"/>
            <p:cNvSpPr>
              <a:spLocks noChangeShapeType="1"/>
            </p:cNvSpPr>
            <p:nvPr/>
          </p:nvSpPr>
          <p:spPr bwMode="auto">
            <a:xfrm flipH="1">
              <a:off x="1584" y="28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1692" name="Rectangle 44"/>
          <p:cNvSpPr>
            <a:spLocks noChangeArrowheads="1"/>
          </p:cNvSpPr>
          <p:nvPr/>
        </p:nvSpPr>
        <p:spPr bwMode="auto">
          <a:xfrm>
            <a:off x="457200" y="941388"/>
            <a:ext cx="3733800" cy="542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平衡旋转：</a:t>
            </a:r>
          </a:p>
        </p:txBody>
      </p:sp>
      <p:grpSp>
        <p:nvGrpSpPr>
          <p:cNvPr id="8" name="Group 46"/>
          <p:cNvGrpSpPr/>
          <p:nvPr/>
        </p:nvGrpSpPr>
        <p:grpSpPr>
          <a:xfrm>
            <a:off x="6148388" y="2233613"/>
            <a:ext cx="381000" cy="838200"/>
            <a:chOff x="3360" y="768"/>
            <a:chExt cx="240" cy="528"/>
          </a:xfrm>
        </p:grpSpPr>
        <p:sp>
          <p:nvSpPr>
            <p:cNvPr id="63531" name="Line 47"/>
            <p:cNvSpPr>
              <a:spLocks noChangeShapeType="1"/>
            </p:cNvSpPr>
            <p:nvPr/>
          </p:nvSpPr>
          <p:spPr bwMode="auto">
            <a:xfrm flipH="1">
              <a:off x="3408" y="768"/>
              <a:ext cx="192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32" name="Oval 48"/>
            <p:cNvSpPr>
              <a:spLocks noChangeAspect="1" noChangeArrowheads="1"/>
            </p:cNvSpPr>
            <p:nvPr/>
          </p:nvSpPr>
          <p:spPr bwMode="auto">
            <a:xfrm>
              <a:off x="3360" y="1008"/>
              <a:ext cx="48" cy="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33" name="Line 49"/>
            <p:cNvSpPr>
              <a:spLocks noChangeShapeType="1"/>
            </p:cNvSpPr>
            <p:nvPr/>
          </p:nvSpPr>
          <p:spPr bwMode="auto">
            <a:xfrm>
              <a:off x="3408" y="1056"/>
              <a:ext cx="192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6316663" y="4889500"/>
            <a:ext cx="457200" cy="914400"/>
            <a:chOff x="3600" y="2112"/>
            <a:chExt cx="288" cy="576"/>
          </a:xfrm>
        </p:grpSpPr>
        <p:sp>
          <p:nvSpPr>
            <p:cNvPr id="63535" name="Line 51"/>
            <p:cNvSpPr>
              <a:spLocks noChangeShapeType="1"/>
            </p:cNvSpPr>
            <p:nvPr/>
          </p:nvSpPr>
          <p:spPr bwMode="auto">
            <a:xfrm>
              <a:off x="3600" y="2112"/>
              <a:ext cx="24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36" name="Oval 52"/>
            <p:cNvSpPr>
              <a:spLocks noChangeArrowheads="1"/>
            </p:cNvSpPr>
            <p:nvPr/>
          </p:nvSpPr>
          <p:spPr bwMode="auto">
            <a:xfrm>
              <a:off x="3840" y="2400"/>
              <a:ext cx="48" cy="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537" name="Line 53"/>
            <p:cNvSpPr>
              <a:spLocks noChangeShapeType="1"/>
            </p:cNvSpPr>
            <p:nvPr/>
          </p:nvSpPr>
          <p:spPr bwMode="auto">
            <a:xfrm flipH="1">
              <a:off x="3600" y="2448"/>
              <a:ext cx="24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827088" y="2016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练习：判断下列二叉树是否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AVL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 animBg="1"/>
      <p:bldP spid="1051653" grpId="0"/>
      <p:bldP spid="10516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4200525" y="1889125"/>
            <a:ext cx="2365375" cy="1600200"/>
            <a:chOff x="2639" y="912"/>
            <a:chExt cx="1490" cy="1008"/>
          </a:xfrm>
        </p:grpSpPr>
        <p:sp>
          <p:nvSpPr>
            <p:cNvPr id="64515" name="Line 5"/>
            <p:cNvSpPr>
              <a:spLocks noChangeShapeType="1"/>
            </p:cNvSpPr>
            <p:nvPr/>
          </p:nvSpPr>
          <p:spPr bwMode="auto">
            <a:xfrm flipH="1">
              <a:off x="3024" y="1296"/>
              <a:ext cx="253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16" name="Oval 6"/>
            <p:cNvSpPr>
              <a:spLocks noChangeArrowheads="1"/>
            </p:cNvSpPr>
            <p:nvPr/>
          </p:nvSpPr>
          <p:spPr bwMode="auto">
            <a:xfrm>
              <a:off x="2639" y="1488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grpSp>
          <p:nvGrpSpPr>
            <p:cNvPr id="80900" name="Group 7"/>
            <p:cNvGrpSpPr/>
            <p:nvPr/>
          </p:nvGrpSpPr>
          <p:grpSpPr>
            <a:xfrm>
              <a:off x="3648" y="1248"/>
              <a:ext cx="481" cy="672"/>
              <a:chOff x="1392" y="1104"/>
              <a:chExt cx="481" cy="672"/>
            </a:xfrm>
          </p:grpSpPr>
          <p:sp>
            <p:nvSpPr>
              <p:cNvPr id="64518" name="Line 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519" name="Oval 9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481" cy="43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</a:p>
            </p:txBody>
          </p:sp>
        </p:grpSp>
        <p:sp>
          <p:nvSpPr>
            <p:cNvPr id="64520" name="Oval 10"/>
            <p:cNvSpPr>
              <a:spLocks noChangeArrowheads="1"/>
            </p:cNvSpPr>
            <p:nvPr/>
          </p:nvSpPr>
          <p:spPr bwMode="auto">
            <a:xfrm>
              <a:off x="3216" y="912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</p:grpSp>
      <p:sp>
        <p:nvSpPr>
          <p:cNvPr id="1052683" name="Rectangle 11"/>
          <p:cNvSpPr>
            <a:spLocks noChangeArrowheads="1"/>
          </p:cNvSpPr>
          <p:nvPr/>
        </p:nvSpPr>
        <p:spPr bwMode="auto">
          <a:xfrm>
            <a:off x="241300" y="862013"/>
            <a:ext cx="80772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请将下面序列构成一棵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平衡二叉排序树</a:t>
            </a:r>
            <a:b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（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1052684" name="Oval 12"/>
          <p:cNvSpPr>
            <a:spLocks noChangeArrowheads="1"/>
          </p:cNvSpPr>
          <p:nvPr/>
        </p:nvSpPr>
        <p:spPr bwMode="auto">
          <a:xfrm>
            <a:off x="1536700" y="1922463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2908300" y="3370263"/>
            <a:ext cx="763588" cy="1066800"/>
            <a:chOff x="1392" y="1104"/>
            <a:chExt cx="481" cy="672"/>
          </a:xfrm>
        </p:grpSpPr>
        <p:sp>
          <p:nvSpPr>
            <p:cNvPr id="64524" name="Line 15"/>
            <p:cNvSpPr>
              <a:spLocks noChangeShapeType="1"/>
            </p:cNvSpPr>
            <p:nvPr/>
          </p:nvSpPr>
          <p:spPr bwMode="auto">
            <a:xfrm>
              <a:off x="1392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25" name="Oval 16"/>
            <p:cNvSpPr>
              <a:spLocks noChangeArrowheads="1"/>
            </p:cNvSpPr>
            <p:nvPr/>
          </p:nvSpPr>
          <p:spPr bwMode="auto">
            <a:xfrm>
              <a:off x="1392" y="1344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</p:grpSp>
      <p:sp>
        <p:nvSpPr>
          <p:cNvPr id="1052689" name="Oval 17"/>
          <p:cNvSpPr>
            <a:spLocks noChangeArrowheads="1"/>
          </p:cNvSpPr>
          <p:nvPr/>
        </p:nvSpPr>
        <p:spPr bwMode="auto">
          <a:xfrm>
            <a:off x="1536700" y="1922463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</a:t>
            </a:r>
          </a:p>
        </p:txBody>
      </p:sp>
      <p:sp>
        <p:nvSpPr>
          <p:cNvPr id="1052690" name="Line 18"/>
          <p:cNvSpPr>
            <a:spLocks noChangeShapeType="1"/>
          </p:cNvSpPr>
          <p:nvPr/>
        </p:nvSpPr>
        <p:spPr bwMode="auto">
          <a:xfrm>
            <a:off x="1957388" y="1557338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691" name="Line 19"/>
          <p:cNvSpPr>
            <a:spLocks noChangeShapeType="1"/>
          </p:cNvSpPr>
          <p:nvPr/>
        </p:nvSpPr>
        <p:spPr bwMode="auto">
          <a:xfrm>
            <a:off x="2566988" y="1557338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692" name="Line 20"/>
          <p:cNvSpPr>
            <a:spLocks noChangeShapeType="1"/>
          </p:cNvSpPr>
          <p:nvPr/>
        </p:nvSpPr>
        <p:spPr bwMode="auto">
          <a:xfrm>
            <a:off x="3176588" y="1557338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693" name="Line 21"/>
          <p:cNvSpPr>
            <a:spLocks noChangeShapeType="1"/>
          </p:cNvSpPr>
          <p:nvPr/>
        </p:nvSpPr>
        <p:spPr bwMode="auto">
          <a:xfrm>
            <a:off x="3786188" y="1557338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694" name="Line 22"/>
          <p:cNvSpPr>
            <a:spLocks noChangeShapeType="1"/>
          </p:cNvSpPr>
          <p:nvPr/>
        </p:nvSpPr>
        <p:spPr bwMode="auto">
          <a:xfrm>
            <a:off x="4395788" y="1557338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2222500" y="2455863"/>
            <a:ext cx="763588" cy="1066800"/>
            <a:chOff x="1392" y="1104"/>
            <a:chExt cx="481" cy="672"/>
          </a:xfrm>
        </p:grpSpPr>
        <p:sp>
          <p:nvSpPr>
            <p:cNvPr id="64533" name="Line 24"/>
            <p:cNvSpPr>
              <a:spLocks noChangeShapeType="1"/>
            </p:cNvSpPr>
            <p:nvPr/>
          </p:nvSpPr>
          <p:spPr bwMode="auto">
            <a:xfrm>
              <a:off x="1392" y="1104"/>
              <a:ext cx="192" cy="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34" name="Oval 25"/>
            <p:cNvSpPr>
              <a:spLocks noChangeArrowheads="1"/>
            </p:cNvSpPr>
            <p:nvPr/>
          </p:nvSpPr>
          <p:spPr bwMode="auto">
            <a:xfrm>
              <a:off x="1392" y="1344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</p:grpSp>
      <p:sp>
        <p:nvSpPr>
          <p:cNvPr id="1052698" name="Oval 26"/>
          <p:cNvSpPr>
            <a:spLocks noChangeArrowheads="1"/>
          </p:cNvSpPr>
          <p:nvPr/>
        </p:nvSpPr>
        <p:spPr bwMode="auto">
          <a:xfrm>
            <a:off x="2222500" y="2836863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</a:p>
        </p:txBody>
      </p:sp>
      <p:sp>
        <p:nvSpPr>
          <p:cNvPr id="1052699" name="Oval 27"/>
          <p:cNvSpPr>
            <a:spLocks noChangeArrowheads="1"/>
          </p:cNvSpPr>
          <p:nvPr/>
        </p:nvSpPr>
        <p:spPr bwMode="auto">
          <a:xfrm>
            <a:off x="1536700" y="1922463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</a:t>
            </a:r>
          </a:p>
        </p:txBody>
      </p:sp>
      <p:sp>
        <p:nvSpPr>
          <p:cNvPr id="1052700" name="AutoShape 28"/>
          <p:cNvSpPr>
            <a:spLocks noChangeArrowheads="1"/>
          </p:cNvSpPr>
          <p:nvPr/>
        </p:nvSpPr>
        <p:spPr bwMode="auto">
          <a:xfrm>
            <a:off x="12700" y="3141663"/>
            <a:ext cx="2209800" cy="801688"/>
          </a:xfrm>
          <a:prstGeom prst="wedgeRoundRectCallout">
            <a:avLst>
              <a:gd name="adj1" fmla="val 35489"/>
              <a:gd name="adj2" fmla="val -96201"/>
              <a:gd name="adj3" fmla="val 16667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逆转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为根）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6488113" y="3336925"/>
            <a:ext cx="763587" cy="1066800"/>
            <a:chOff x="1392" y="1104"/>
            <a:chExt cx="481" cy="672"/>
          </a:xfrm>
        </p:grpSpPr>
        <p:sp>
          <p:nvSpPr>
            <p:cNvPr id="64539" name="Line 30"/>
            <p:cNvSpPr>
              <a:spLocks noChangeShapeType="1"/>
            </p:cNvSpPr>
            <p:nvPr/>
          </p:nvSpPr>
          <p:spPr bwMode="auto">
            <a:xfrm>
              <a:off x="1392" y="1104"/>
              <a:ext cx="192" cy="24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40" name="Oval 31"/>
            <p:cNvSpPr>
              <a:spLocks noChangeArrowheads="1"/>
            </p:cNvSpPr>
            <p:nvPr/>
          </p:nvSpPr>
          <p:spPr bwMode="auto">
            <a:xfrm>
              <a:off x="1392" y="1344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</p:grpSp>
      <p:sp>
        <p:nvSpPr>
          <p:cNvPr id="1052704" name="Oval 32"/>
          <p:cNvSpPr>
            <a:spLocks noChangeArrowheads="1"/>
          </p:cNvSpPr>
          <p:nvPr/>
        </p:nvSpPr>
        <p:spPr bwMode="auto">
          <a:xfrm>
            <a:off x="5118100" y="1889125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</a:p>
        </p:txBody>
      </p:sp>
      <p:sp>
        <p:nvSpPr>
          <p:cNvPr id="1052705" name="Oval 33"/>
          <p:cNvSpPr>
            <a:spLocks noChangeArrowheads="1"/>
          </p:cNvSpPr>
          <p:nvPr/>
        </p:nvSpPr>
        <p:spPr bwMode="auto">
          <a:xfrm>
            <a:off x="5802313" y="2803525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37</a:t>
            </a:r>
          </a:p>
        </p:txBody>
      </p:sp>
      <p:grpSp>
        <p:nvGrpSpPr>
          <p:cNvPr id="7" name="Group 34"/>
          <p:cNvGrpSpPr/>
          <p:nvPr/>
        </p:nvGrpSpPr>
        <p:grpSpPr>
          <a:xfrm>
            <a:off x="5575300" y="4251325"/>
            <a:ext cx="1012825" cy="990600"/>
            <a:chOff x="3023" y="3312"/>
            <a:chExt cx="638" cy="624"/>
          </a:xfrm>
        </p:grpSpPr>
        <p:sp>
          <p:nvSpPr>
            <p:cNvPr id="64544" name="Line 35"/>
            <p:cNvSpPr>
              <a:spLocks noChangeShapeType="1"/>
            </p:cNvSpPr>
            <p:nvPr/>
          </p:nvSpPr>
          <p:spPr bwMode="auto">
            <a:xfrm flipH="1">
              <a:off x="3408" y="3312"/>
              <a:ext cx="253" cy="24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45" name="Oval 36"/>
            <p:cNvSpPr>
              <a:spLocks noChangeArrowheads="1"/>
            </p:cNvSpPr>
            <p:nvPr/>
          </p:nvSpPr>
          <p:spPr bwMode="auto">
            <a:xfrm>
              <a:off x="3023" y="3504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</p:grpSp>
      <p:sp>
        <p:nvSpPr>
          <p:cNvPr id="1052709" name="Oval 37"/>
          <p:cNvSpPr>
            <a:spLocks noChangeArrowheads="1"/>
          </p:cNvSpPr>
          <p:nvPr/>
        </p:nvSpPr>
        <p:spPr bwMode="auto">
          <a:xfrm>
            <a:off x="6489700" y="3717925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90</a:t>
            </a:r>
          </a:p>
        </p:txBody>
      </p:sp>
      <p:sp>
        <p:nvSpPr>
          <p:cNvPr id="1052710" name="Oval 38"/>
          <p:cNvSpPr>
            <a:spLocks noChangeArrowheads="1"/>
          </p:cNvSpPr>
          <p:nvPr/>
        </p:nvSpPr>
        <p:spPr bwMode="auto">
          <a:xfrm>
            <a:off x="5803900" y="2803525"/>
            <a:ext cx="763588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BADE7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37</a:t>
            </a:r>
          </a:p>
        </p:txBody>
      </p:sp>
      <p:sp>
        <p:nvSpPr>
          <p:cNvPr id="1052711" name="AutoShape 39"/>
          <p:cNvSpPr>
            <a:spLocks noChangeArrowheads="1"/>
          </p:cNvSpPr>
          <p:nvPr/>
        </p:nvSpPr>
        <p:spPr bwMode="auto">
          <a:xfrm>
            <a:off x="6985000" y="1773238"/>
            <a:ext cx="1905000" cy="852488"/>
          </a:xfrm>
          <a:prstGeom prst="wedgeRoundRectCallout">
            <a:avLst>
              <a:gd name="adj1" fmla="val -62166"/>
              <a:gd name="adj2" fmla="val 101389"/>
              <a:gd name="adj3" fmla="val 16667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平衡旋转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先顺后逆）</a:t>
            </a:r>
          </a:p>
        </p:txBody>
      </p:sp>
      <p:sp>
        <p:nvSpPr>
          <p:cNvPr id="1052712" name="Freeform 40"/>
          <p:cNvSpPr>
            <a:spLocks noChangeArrowheads="1"/>
          </p:cNvSpPr>
          <p:nvPr/>
        </p:nvSpPr>
        <p:spPr bwMode="auto">
          <a:xfrm>
            <a:off x="5270500" y="2346325"/>
            <a:ext cx="1498600" cy="1016000"/>
          </a:xfrm>
          <a:custGeom>
            <a:avLst/>
            <a:gdLst>
              <a:gd name="T0" fmla="*/ 944 w 944"/>
              <a:gd name="T1" fmla="*/ 120 h 640"/>
              <a:gd name="T2" fmla="*/ 512 w 944"/>
              <a:gd name="T3" fmla="*/ 72 h 640"/>
              <a:gd name="T4" fmla="*/ 80 w 944"/>
              <a:gd name="T5" fmla="*/ 552 h 640"/>
              <a:gd name="T6" fmla="*/ 32 w 944"/>
              <a:gd name="T7" fmla="*/ 6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640">
                <a:moveTo>
                  <a:pt x="944" y="120"/>
                </a:moveTo>
                <a:cubicBezTo>
                  <a:pt x="800" y="60"/>
                  <a:pt x="656" y="0"/>
                  <a:pt x="512" y="72"/>
                </a:cubicBezTo>
                <a:cubicBezTo>
                  <a:pt x="368" y="144"/>
                  <a:pt x="160" y="464"/>
                  <a:pt x="80" y="552"/>
                </a:cubicBezTo>
                <a:cubicBezTo>
                  <a:pt x="0" y="640"/>
                  <a:pt x="16" y="620"/>
                  <a:pt x="32" y="60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rou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Group 41"/>
          <p:cNvGrpSpPr/>
          <p:nvPr/>
        </p:nvGrpSpPr>
        <p:grpSpPr>
          <a:xfrm>
            <a:off x="3133725" y="5588000"/>
            <a:ext cx="1012825" cy="990600"/>
            <a:chOff x="1486" y="3168"/>
            <a:chExt cx="638" cy="624"/>
          </a:xfrm>
        </p:grpSpPr>
        <p:sp>
          <p:nvSpPr>
            <p:cNvPr id="64551" name="Line 42"/>
            <p:cNvSpPr>
              <a:spLocks noChangeShapeType="1"/>
            </p:cNvSpPr>
            <p:nvPr/>
          </p:nvSpPr>
          <p:spPr bwMode="auto">
            <a:xfrm flipH="1">
              <a:off x="1871" y="3168"/>
              <a:ext cx="253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52" name="Oval 43"/>
            <p:cNvSpPr>
              <a:spLocks noChangeArrowheads="1"/>
            </p:cNvSpPr>
            <p:nvPr/>
          </p:nvSpPr>
          <p:spPr bwMode="auto">
            <a:xfrm>
              <a:off x="1486" y="3360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4049713" y="4978400"/>
            <a:ext cx="1449387" cy="1600200"/>
            <a:chOff x="2063" y="2784"/>
            <a:chExt cx="913" cy="1008"/>
          </a:xfrm>
        </p:grpSpPr>
        <p:grpSp>
          <p:nvGrpSpPr>
            <p:cNvPr id="80937" name="Group 45"/>
            <p:cNvGrpSpPr/>
            <p:nvPr/>
          </p:nvGrpSpPr>
          <p:grpSpPr>
            <a:xfrm>
              <a:off x="2495" y="3120"/>
              <a:ext cx="481" cy="672"/>
              <a:chOff x="1392" y="1104"/>
              <a:chExt cx="481" cy="672"/>
            </a:xfrm>
          </p:grpSpPr>
          <p:sp>
            <p:nvSpPr>
              <p:cNvPr id="64555" name="Line 46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556" name="Oval 47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481" cy="43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</a:p>
            </p:txBody>
          </p:sp>
        </p:grpSp>
        <p:sp>
          <p:nvSpPr>
            <p:cNvPr id="64557" name="Oval 48"/>
            <p:cNvSpPr>
              <a:spLocks noChangeArrowheads="1"/>
            </p:cNvSpPr>
            <p:nvPr/>
          </p:nvSpPr>
          <p:spPr bwMode="auto">
            <a:xfrm>
              <a:off x="2063" y="2784"/>
              <a:ext cx="481" cy="4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289300" y="4521200"/>
            <a:ext cx="1498600" cy="1066800"/>
            <a:chOff x="1584" y="2496"/>
            <a:chExt cx="944" cy="672"/>
          </a:xfrm>
        </p:grpSpPr>
        <p:sp>
          <p:nvSpPr>
            <p:cNvPr id="64559" name="Freeform 50"/>
            <p:cNvSpPr>
              <a:spLocks noChangeArrowheads="1"/>
            </p:cNvSpPr>
            <p:nvPr/>
          </p:nvSpPr>
          <p:spPr bwMode="auto">
            <a:xfrm>
              <a:off x="1584" y="2528"/>
              <a:ext cx="944" cy="640"/>
            </a:xfrm>
            <a:custGeom>
              <a:avLst/>
              <a:gdLst>
                <a:gd name="T0" fmla="*/ 944 w 944"/>
                <a:gd name="T1" fmla="*/ 120 h 640"/>
                <a:gd name="T2" fmla="*/ 512 w 944"/>
                <a:gd name="T3" fmla="*/ 72 h 640"/>
                <a:gd name="T4" fmla="*/ 80 w 944"/>
                <a:gd name="T5" fmla="*/ 552 h 640"/>
                <a:gd name="T6" fmla="*/ 32 w 944"/>
                <a:gd name="T7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4" h="640">
                  <a:moveTo>
                    <a:pt x="944" y="120"/>
                  </a:moveTo>
                  <a:cubicBezTo>
                    <a:pt x="800" y="60"/>
                    <a:pt x="656" y="0"/>
                    <a:pt x="512" y="72"/>
                  </a:cubicBezTo>
                  <a:cubicBezTo>
                    <a:pt x="368" y="144"/>
                    <a:pt x="160" y="464"/>
                    <a:pt x="80" y="552"/>
                  </a:cubicBezTo>
                  <a:cubicBezTo>
                    <a:pt x="0" y="640"/>
                    <a:pt x="16" y="620"/>
                    <a:pt x="32" y="60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60" name="Line 51"/>
            <p:cNvSpPr>
              <a:spLocks noChangeShapeType="1"/>
            </p:cNvSpPr>
            <p:nvPr/>
          </p:nvSpPr>
          <p:spPr bwMode="auto">
            <a:xfrm flipH="1" flipV="1">
              <a:off x="1968" y="2496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52"/>
          <p:cNvGrpSpPr/>
          <p:nvPr/>
        </p:nvGrpSpPr>
        <p:grpSpPr>
          <a:xfrm>
            <a:off x="4889500" y="2803525"/>
            <a:ext cx="2365375" cy="1600200"/>
            <a:chOff x="3454" y="2880"/>
            <a:chExt cx="1490" cy="1008"/>
          </a:xfrm>
        </p:grpSpPr>
        <p:grpSp>
          <p:nvGrpSpPr>
            <p:cNvPr id="80945" name="Group 53"/>
            <p:cNvGrpSpPr/>
            <p:nvPr/>
          </p:nvGrpSpPr>
          <p:grpSpPr>
            <a:xfrm>
              <a:off x="3454" y="3264"/>
              <a:ext cx="638" cy="624"/>
              <a:chOff x="1486" y="3168"/>
              <a:chExt cx="638" cy="624"/>
            </a:xfrm>
          </p:grpSpPr>
          <p:sp>
            <p:nvSpPr>
              <p:cNvPr id="64563" name="Line 54"/>
              <p:cNvSpPr>
                <a:spLocks noChangeShapeType="1"/>
              </p:cNvSpPr>
              <p:nvPr/>
            </p:nvSpPr>
            <p:spPr bwMode="auto">
              <a:xfrm flipH="1">
                <a:off x="1871" y="3168"/>
                <a:ext cx="253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564" name="Oval 55"/>
              <p:cNvSpPr>
                <a:spLocks noChangeArrowheads="1"/>
              </p:cNvSpPr>
              <p:nvPr/>
            </p:nvSpPr>
            <p:spPr bwMode="auto">
              <a:xfrm>
                <a:off x="1486" y="3360"/>
                <a:ext cx="481" cy="43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</a:p>
            </p:txBody>
          </p:sp>
        </p:grpSp>
        <p:grpSp>
          <p:nvGrpSpPr>
            <p:cNvPr id="80948" name="Group 56"/>
            <p:cNvGrpSpPr/>
            <p:nvPr/>
          </p:nvGrpSpPr>
          <p:grpSpPr>
            <a:xfrm>
              <a:off x="4031" y="2880"/>
              <a:ext cx="913" cy="1008"/>
              <a:chOff x="2063" y="2784"/>
              <a:chExt cx="913" cy="1008"/>
            </a:xfrm>
          </p:grpSpPr>
          <p:grpSp>
            <p:nvGrpSpPr>
              <p:cNvPr id="80949" name="Group 57"/>
              <p:cNvGrpSpPr/>
              <p:nvPr/>
            </p:nvGrpSpPr>
            <p:grpSpPr>
              <a:xfrm>
                <a:off x="2495" y="3120"/>
                <a:ext cx="481" cy="672"/>
                <a:chOff x="1392" y="1104"/>
                <a:chExt cx="481" cy="672"/>
              </a:xfrm>
            </p:grpSpPr>
            <p:sp>
              <p:nvSpPr>
                <p:cNvPr id="64567" name="Line 58"/>
                <p:cNvSpPr>
                  <a:spLocks noChangeShapeType="1"/>
                </p:cNvSpPr>
                <p:nvPr/>
              </p:nvSpPr>
              <p:spPr bwMode="auto">
                <a:xfrm>
                  <a:off x="1392" y="1104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4568" name="Oval 59"/>
                <p:cNvSpPr>
                  <a:spLocks noChangeArrowheads="1"/>
                </p:cNvSpPr>
                <p:nvPr/>
              </p:nvSpPr>
              <p:spPr bwMode="auto">
                <a:xfrm>
                  <a:off x="1392" y="1344"/>
                  <a:ext cx="481" cy="43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0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ea"/>
                      <a:sym typeface="+mn-lt"/>
                    </a:rPr>
                    <a:t>90</a:t>
                  </a:r>
                </a:p>
              </p:txBody>
            </p:sp>
          </p:grpSp>
          <p:sp>
            <p:nvSpPr>
              <p:cNvPr id="64569" name="Oval 60"/>
              <p:cNvSpPr>
                <a:spLocks noChangeArrowheads="1"/>
              </p:cNvSpPr>
              <p:nvPr/>
            </p:nvSpPr>
            <p:spPr bwMode="auto">
              <a:xfrm>
                <a:off x="2063" y="2784"/>
                <a:ext cx="481" cy="43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</a:p>
            </p:txBody>
          </p:sp>
        </p:grpSp>
      </p:grpSp>
      <p:sp>
        <p:nvSpPr>
          <p:cNvPr id="1052733" name="Oval 61"/>
          <p:cNvSpPr>
            <a:spLocks noChangeArrowheads="1"/>
          </p:cNvSpPr>
          <p:nvPr/>
        </p:nvSpPr>
        <p:spPr bwMode="auto">
          <a:xfrm>
            <a:off x="2222500" y="2836863"/>
            <a:ext cx="762000" cy="6858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734" name="Oval 62"/>
          <p:cNvSpPr>
            <a:spLocks noChangeArrowheads="1"/>
          </p:cNvSpPr>
          <p:nvPr/>
        </p:nvSpPr>
        <p:spPr bwMode="auto">
          <a:xfrm>
            <a:off x="5575300" y="4556125"/>
            <a:ext cx="762000" cy="6858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Group 63"/>
          <p:cNvGrpSpPr/>
          <p:nvPr/>
        </p:nvGrpSpPr>
        <p:grpSpPr>
          <a:xfrm>
            <a:off x="5559425" y="4183063"/>
            <a:ext cx="1447800" cy="1808162"/>
            <a:chOff x="3504" y="2352"/>
            <a:chExt cx="912" cy="1139"/>
          </a:xfrm>
        </p:grpSpPr>
        <p:grpSp>
          <p:nvGrpSpPr>
            <p:cNvPr id="80956" name="Group 64"/>
            <p:cNvGrpSpPr/>
            <p:nvPr/>
          </p:nvGrpSpPr>
          <p:grpSpPr>
            <a:xfrm>
              <a:off x="3504" y="2448"/>
              <a:ext cx="912" cy="1043"/>
              <a:chOff x="3552" y="2496"/>
              <a:chExt cx="912" cy="1043"/>
            </a:xfrm>
          </p:grpSpPr>
          <p:sp>
            <p:nvSpPr>
              <p:cNvPr id="80957" name="Text Box 65"/>
              <p:cNvSpPr txBox="1"/>
              <p:nvPr/>
            </p:nvSpPr>
            <p:spPr>
              <a:xfrm>
                <a:off x="3552" y="2592"/>
                <a:ext cx="912" cy="9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50000"/>
                  </a:spcBef>
                  <a:buClrTx/>
                  <a:buFontTx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          </a:t>
                </a:r>
              </a:p>
              <a:p>
                <a:pPr>
                  <a:lnSpc>
                    <a:spcPct val="140000"/>
                  </a:lnSpc>
                  <a:spcBef>
                    <a:spcPct val="50000"/>
                  </a:spcBef>
                  <a:buClrTx/>
                  <a:buFontTx/>
                </a:pPr>
                <a:endParaRPr lang="en-US" altLang="zh-CN" b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4575" name="Line 66"/>
              <p:cNvSpPr>
                <a:spLocks noChangeShapeType="1"/>
              </p:cNvSpPr>
              <p:nvPr/>
            </p:nvSpPr>
            <p:spPr bwMode="auto">
              <a:xfrm flipH="1">
                <a:off x="3984" y="2496"/>
                <a:ext cx="144" cy="144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4576" name="Oval 67"/>
            <p:cNvSpPr>
              <a:spLocks noChangeArrowheads="1"/>
            </p:cNvSpPr>
            <p:nvPr/>
          </p:nvSpPr>
          <p:spPr bwMode="auto">
            <a:xfrm>
              <a:off x="3888" y="2352"/>
              <a:ext cx="240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2740" name="Oval 68"/>
          <p:cNvSpPr>
            <a:spLocks noChangeArrowheads="1"/>
          </p:cNvSpPr>
          <p:nvPr/>
        </p:nvSpPr>
        <p:spPr bwMode="auto">
          <a:xfrm>
            <a:off x="5118100" y="1889125"/>
            <a:ext cx="762000" cy="6858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2741" name="Oval 69"/>
          <p:cNvSpPr>
            <a:spLocks noChangeArrowheads="1"/>
          </p:cNvSpPr>
          <p:nvPr/>
        </p:nvSpPr>
        <p:spPr bwMode="auto">
          <a:xfrm>
            <a:off x="4051300" y="4978400"/>
            <a:ext cx="762000" cy="6858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827088" y="201613"/>
            <a:ext cx="6588125" cy="5191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5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5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5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52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52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5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5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52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52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5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5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84" grpId="0" animBg="1"/>
      <p:bldP spid="1052689" grpId="0" animBg="1"/>
      <p:bldP spid="1052698" grpId="0" animBg="1"/>
      <p:bldP spid="1052699" grpId="0" animBg="1"/>
      <p:bldP spid="1052700" grpId="0" animBg="1"/>
      <p:bldP spid="1052704" grpId="0" animBg="1"/>
      <p:bldP spid="1052705" grpId="0" animBg="1"/>
      <p:bldP spid="1052709" grpId="0" animBg="1"/>
      <p:bldP spid="1052710" grpId="0" animBg="1"/>
      <p:bldP spid="1052711" grpId="0" animBg="1"/>
      <p:bldP spid="1052733" grpId="0" animBg="1"/>
      <p:bldP spid="1052734" grpId="0" animBg="1"/>
      <p:bldP spid="1052740" grpId="0" animBg="1"/>
      <p:bldP spid="10527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图片 9"/>
          <p:cNvPicPr>
            <a:picLocks noChangeAspect="1"/>
          </p:cNvPicPr>
          <p:nvPr/>
        </p:nvPicPr>
        <p:blipFill>
          <a:blip r:embed="rId2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矩形: 圆角 16"/>
          <p:cNvSpPr>
            <a:spLocks noChangeArrowheads="1"/>
          </p:cNvSpPr>
          <p:nvPr/>
        </p:nvSpPr>
        <p:spPr bwMode="auto">
          <a:xfrm>
            <a:off x="2830513" y="4546600"/>
            <a:ext cx="4432300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885950" y="4546600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622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 eaLnBrk="0" hangingPunct="0">
              <a:buClrTx/>
              <a:buFontTx/>
            </a:pPr>
            <a:r>
              <a:rPr lang="zh-CN" altLang="en-US" sz="3600" b="0" dirty="0">
                <a:solidFill>
                  <a:srgbClr val="FE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目录导航</a:t>
            </a:r>
          </a:p>
        </p:txBody>
      </p:sp>
      <p:sp>
        <p:nvSpPr>
          <p:cNvPr id="111623" name="文本框 13"/>
          <p:cNvSpPr txBox="1"/>
          <p:nvPr/>
        </p:nvSpPr>
        <p:spPr>
          <a:xfrm>
            <a:off x="2005013" y="2808288"/>
            <a:ext cx="720725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7.1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7.2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7.3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7.4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1624" name="文本框 14"/>
          <p:cNvSpPr txBox="1"/>
          <p:nvPr/>
        </p:nvSpPr>
        <p:spPr>
          <a:xfrm>
            <a:off x="2843213" y="2808288"/>
            <a:ext cx="41290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查找的基本概念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树表的查找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哈希表的查找</a:t>
            </a: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781300"/>
            <a:ext cx="9144000" cy="1800225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827088" y="138113"/>
            <a:ext cx="615632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179388" y="1484313"/>
            <a:ext cx="8820150" cy="1296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基本思想：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记录的存储位置与关键字之间存在对应关系，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)=H(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349250" y="4781550"/>
            <a:ext cx="86502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优点：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查找速度极快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O(1),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查找效率与元素个数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无关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407025" y="2035175"/>
            <a:ext cx="2693988" cy="519113"/>
            <a:chOff x="3406" y="1282"/>
            <a:chExt cx="1697" cy="327"/>
          </a:xfrm>
        </p:grpSpPr>
        <p:sp>
          <p:nvSpPr>
            <p:cNvPr id="72712" name="AutoShape 10"/>
            <p:cNvSpPr>
              <a:spLocks noChangeArrowheads="1"/>
            </p:cNvSpPr>
            <p:nvPr/>
          </p:nvSpPr>
          <p:spPr bwMode="auto">
            <a:xfrm>
              <a:off x="3406" y="1416"/>
              <a:ext cx="544" cy="91"/>
            </a:xfrm>
            <a:prstGeom prst="rightArrow">
              <a:avLst>
                <a:gd name="adj1" fmla="val 50000"/>
                <a:gd name="adj2" fmla="val 1493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713" name="Text Box 11"/>
            <p:cNvSpPr txBox="1">
              <a:spLocks noChangeArrowheads="1"/>
            </p:cNvSpPr>
            <p:nvPr/>
          </p:nvSpPr>
          <p:spPr bwMode="auto">
            <a:xfrm>
              <a:off x="4059" y="1282"/>
              <a:ext cx="104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哈希函数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2620664" y="3182907"/>
            <a:ext cx="3879850" cy="1009653"/>
            <a:chOff x="2111" y="3253"/>
            <a:chExt cx="2444" cy="63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715" name="Oval 13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关键字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集合</a:t>
              </a:r>
            </a:p>
          </p:txBody>
        </p:sp>
        <p:sp>
          <p:nvSpPr>
            <p:cNvPr id="72716" name="Oval 14"/>
            <p:cNvSpPr>
              <a:spLocks noChangeArrowheads="1"/>
            </p:cNvSpPr>
            <p:nvPr/>
          </p:nvSpPr>
          <p:spPr bwMode="auto">
            <a:xfrm>
              <a:off x="3722" y="3256"/>
              <a:ext cx="833" cy="63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存储地址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集合</a:t>
              </a:r>
            </a:p>
          </p:txBody>
        </p:sp>
        <p:sp>
          <p:nvSpPr>
            <p:cNvPr id="72717" name="AutoShape 15"/>
            <p:cNvSpPr>
              <a:spLocks noChangeArrowheads="1"/>
            </p:cNvSpPr>
            <p:nvPr/>
          </p:nvSpPr>
          <p:spPr bwMode="auto">
            <a:xfrm>
              <a:off x="2955" y="3511"/>
              <a:ext cx="733" cy="133"/>
            </a:xfrm>
            <a:prstGeom prst="rightArrow">
              <a:avLst>
                <a:gd name="adj1" fmla="val 50000"/>
                <a:gd name="adj2" fmla="val 137731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718" name="Text Box 16"/>
            <p:cNvSpPr txBox="1">
              <a:spLocks noChangeArrowheads="1"/>
            </p:cNvSpPr>
            <p:nvPr/>
          </p:nvSpPr>
          <p:spPr bwMode="auto">
            <a:xfrm>
              <a:off x="3076" y="3253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377511"/>
      </p:ext>
    </p:extLst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340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8" name="Picture 4" descr="u=1916536361,1203412237&amp;fm=23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2714625"/>
            <a:ext cx="6697662" cy="399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27088" y="138113"/>
            <a:ext cx="615632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</a:t>
            </a:r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2452241" y="1264463"/>
            <a:ext cx="3879850" cy="1009651"/>
            <a:chOff x="2111" y="3253"/>
            <a:chExt cx="2444" cy="63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关键字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集合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722" y="3256"/>
              <a:ext cx="833" cy="63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存储地址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集合</a:t>
              </a: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2955" y="3511"/>
              <a:ext cx="733" cy="133"/>
            </a:xfrm>
            <a:prstGeom prst="rightArrow">
              <a:avLst>
                <a:gd name="adj1" fmla="val 50000"/>
                <a:gd name="adj2" fmla="val 137731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076" y="3253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hash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8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777875" y="4881563"/>
            <a:ext cx="8077200" cy="630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20010118102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的信息，可直接访问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V[16]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！</a:t>
            </a: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827088" y="214313"/>
            <a:ext cx="23717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990600" y="4079875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20675" y="4089400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315913" y="1722438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288" y="1833563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4248000" rIns="252000" anchor="ctr"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346075" y="1719263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985838" y="1712913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1016000" y="1709738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1798638" y="1930400"/>
            <a:ext cx="7056438" cy="209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若将学生信息按如下方式存入计算机，如：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20010118102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的所有信息存入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V[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单元；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20010118102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的所有信息存入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V[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单元；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……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20010118102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的所有信息存入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V[31]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7" grpId="0"/>
      <p:bldP spid="102195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7"/>
          <p:cNvSpPr>
            <a:spLocks noChangeArrowheads="1"/>
          </p:cNvSpPr>
          <p:nvPr/>
        </p:nvSpPr>
        <p:spPr bwMode="auto">
          <a:xfrm>
            <a:off x="728663" y="1844675"/>
            <a:ext cx="7848600" cy="1046163"/>
          </a:xfrm>
          <a:prstGeom prst="rect">
            <a:avLst/>
          </a:prstGeom>
          <a:solidFill>
            <a:srgbClr val="EBEBEB"/>
          </a:solidFill>
          <a:ln w="38100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数据元素序列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(14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23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39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25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，若规定每个元素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的存储地址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，请画出存储结构图。</a:t>
            </a:r>
          </a:p>
        </p:txBody>
      </p:sp>
      <p:grpSp>
        <p:nvGrpSpPr>
          <p:cNvPr id="115714" name="组合 2"/>
          <p:cNvGrpSpPr/>
          <p:nvPr/>
        </p:nvGrpSpPr>
        <p:grpSpPr>
          <a:xfrm>
            <a:off x="728663" y="3584575"/>
            <a:ext cx="7848600" cy="939800"/>
            <a:chOff x="706438" y="3112542"/>
            <a:chExt cx="7848600" cy="939800"/>
          </a:xfrm>
        </p:grpSpPr>
        <p:sp>
          <p:nvSpPr>
            <p:cNvPr id="75781" name="Rectangle 41"/>
            <p:cNvSpPr>
              <a:spLocks noChangeArrowheads="1"/>
            </p:cNvSpPr>
            <p:nvPr/>
          </p:nvSpPr>
          <p:spPr bwMode="auto">
            <a:xfrm>
              <a:off x="46132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2" name="Rectangle 42"/>
            <p:cNvSpPr>
              <a:spLocks noChangeArrowheads="1"/>
            </p:cNvSpPr>
            <p:nvPr/>
          </p:nvSpPr>
          <p:spPr bwMode="auto">
            <a:xfrm>
              <a:off x="46132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783" name="Rectangle 43"/>
            <p:cNvSpPr>
              <a:spLocks noChangeArrowheads="1"/>
            </p:cNvSpPr>
            <p:nvPr/>
          </p:nvSpPr>
          <p:spPr bwMode="auto">
            <a:xfrm>
              <a:off x="41005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4" name="Rectangle 44"/>
            <p:cNvSpPr>
              <a:spLocks noChangeArrowheads="1"/>
            </p:cNvSpPr>
            <p:nvPr/>
          </p:nvSpPr>
          <p:spPr bwMode="auto">
            <a:xfrm>
              <a:off x="41005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75785" name="Rectangle 45"/>
            <p:cNvSpPr>
              <a:spLocks noChangeArrowheads="1"/>
            </p:cNvSpPr>
            <p:nvPr/>
          </p:nvSpPr>
          <p:spPr bwMode="auto">
            <a:xfrm>
              <a:off x="35893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6" name="Rectangle 46"/>
            <p:cNvSpPr>
              <a:spLocks noChangeArrowheads="1"/>
            </p:cNvSpPr>
            <p:nvPr/>
          </p:nvSpPr>
          <p:spPr bwMode="auto">
            <a:xfrm>
              <a:off x="35893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787" name="Rectangle 47"/>
            <p:cNvSpPr>
              <a:spLocks noChangeArrowheads="1"/>
            </p:cNvSpPr>
            <p:nvPr/>
          </p:nvSpPr>
          <p:spPr bwMode="auto">
            <a:xfrm>
              <a:off x="30765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8" name="Rectangle 48"/>
            <p:cNvSpPr>
              <a:spLocks noChangeArrowheads="1"/>
            </p:cNvSpPr>
            <p:nvPr/>
          </p:nvSpPr>
          <p:spPr bwMode="auto">
            <a:xfrm>
              <a:off x="30765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75789" name="Rectangle 49"/>
            <p:cNvSpPr>
              <a:spLocks noChangeArrowheads="1"/>
            </p:cNvSpPr>
            <p:nvPr/>
          </p:nvSpPr>
          <p:spPr bwMode="auto">
            <a:xfrm>
              <a:off x="25638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90" name="Rectangle 50"/>
            <p:cNvSpPr>
              <a:spLocks noChangeArrowheads="1"/>
            </p:cNvSpPr>
            <p:nvPr/>
          </p:nvSpPr>
          <p:spPr bwMode="auto">
            <a:xfrm>
              <a:off x="25638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791" name="Rectangle 51"/>
            <p:cNvSpPr>
              <a:spLocks noChangeArrowheads="1"/>
            </p:cNvSpPr>
            <p:nvPr/>
          </p:nvSpPr>
          <p:spPr bwMode="auto">
            <a:xfrm>
              <a:off x="20526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92" name="Rectangle 52"/>
            <p:cNvSpPr>
              <a:spLocks noChangeArrowheads="1"/>
            </p:cNvSpPr>
            <p:nvPr/>
          </p:nvSpPr>
          <p:spPr bwMode="auto">
            <a:xfrm>
              <a:off x="20526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75793" name="Rectangle 53"/>
            <p:cNvSpPr>
              <a:spLocks noChangeArrowheads="1"/>
            </p:cNvSpPr>
            <p:nvPr/>
          </p:nvSpPr>
          <p:spPr bwMode="auto">
            <a:xfrm>
              <a:off x="15398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94" name="Rectangle 54"/>
            <p:cNvSpPr>
              <a:spLocks noChangeArrowheads="1"/>
            </p:cNvSpPr>
            <p:nvPr/>
          </p:nvSpPr>
          <p:spPr bwMode="auto">
            <a:xfrm>
              <a:off x="15398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795" name="Rectangle 55"/>
            <p:cNvSpPr>
              <a:spLocks noChangeArrowheads="1"/>
            </p:cNvSpPr>
            <p:nvPr/>
          </p:nvSpPr>
          <p:spPr bwMode="auto">
            <a:xfrm>
              <a:off x="706438" y="3569742"/>
              <a:ext cx="833437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内容</a:t>
              </a:r>
            </a:p>
          </p:txBody>
        </p:sp>
        <p:sp>
          <p:nvSpPr>
            <p:cNvPr id="75796" name="Rectangle 56"/>
            <p:cNvSpPr>
              <a:spLocks noChangeArrowheads="1"/>
            </p:cNvSpPr>
            <p:nvPr/>
          </p:nvSpPr>
          <p:spPr bwMode="auto">
            <a:xfrm>
              <a:off x="706438" y="3112542"/>
              <a:ext cx="833437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地址</a:t>
              </a:r>
            </a:p>
          </p:txBody>
        </p:sp>
        <p:sp>
          <p:nvSpPr>
            <p:cNvPr id="75797" name="Rectangle 57"/>
            <p:cNvSpPr>
              <a:spLocks noChangeArrowheads="1"/>
            </p:cNvSpPr>
            <p:nvPr/>
          </p:nvSpPr>
          <p:spPr bwMode="auto">
            <a:xfrm>
              <a:off x="7881938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98" name="Rectangle 58"/>
            <p:cNvSpPr>
              <a:spLocks noChangeArrowheads="1"/>
            </p:cNvSpPr>
            <p:nvPr/>
          </p:nvSpPr>
          <p:spPr bwMode="auto">
            <a:xfrm>
              <a:off x="7359650" y="3569742"/>
              <a:ext cx="522288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99" name="Rectangle 59"/>
            <p:cNvSpPr>
              <a:spLocks noChangeArrowheads="1"/>
            </p:cNvSpPr>
            <p:nvPr/>
          </p:nvSpPr>
          <p:spPr bwMode="auto">
            <a:xfrm>
              <a:off x="6686550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0" name="Rectangle 60"/>
            <p:cNvSpPr>
              <a:spLocks noChangeArrowheads="1"/>
            </p:cNvSpPr>
            <p:nvPr/>
          </p:nvSpPr>
          <p:spPr bwMode="auto">
            <a:xfrm>
              <a:off x="6162675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1" name="Rectangle 61"/>
            <p:cNvSpPr>
              <a:spLocks noChangeArrowheads="1"/>
            </p:cNvSpPr>
            <p:nvPr/>
          </p:nvSpPr>
          <p:spPr bwMode="auto">
            <a:xfrm>
              <a:off x="5638800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2" name="Rectangle 62"/>
            <p:cNvSpPr>
              <a:spLocks noChangeArrowheads="1"/>
            </p:cNvSpPr>
            <p:nvPr/>
          </p:nvSpPr>
          <p:spPr bwMode="auto">
            <a:xfrm>
              <a:off x="5126038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3" name="Rectangle 63"/>
            <p:cNvSpPr>
              <a:spLocks noChangeArrowheads="1"/>
            </p:cNvSpPr>
            <p:nvPr/>
          </p:nvSpPr>
          <p:spPr bwMode="auto">
            <a:xfrm>
              <a:off x="7881938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804" name="Rectangle 64"/>
            <p:cNvSpPr>
              <a:spLocks noChangeArrowheads="1"/>
            </p:cNvSpPr>
            <p:nvPr/>
          </p:nvSpPr>
          <p:spPr bwMode="auto">
            <a:xfrm>
              <a:off x="7359650" y="3112542"/>
              <a:ext cx="522288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  <p:sp>
          <p:nvSpPr>
            <p:cNvPr id="75805" name="Rectangle 65"/>
            <p:cNvSpPr>
              <a:spLocks noChangeArrowheads="1"/>
            </p:cNvSpPr>
            <p:nvPr/>
          </p:nvSpPr>
          <p:spPr bwMode="auto">
            <a:xfrm>
              <a:off x="6686550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5806" name="Rectangle 66"/>
            <p:cNvSpPr>
              <a:spLocks noChangeArrowheads="1"/>
            </p:cNvSpPr>
            <p:nvPr/>
          </p:nvSpPr>
          <p:spPr bwMode="auto">
            <a:xfrm>
              <a:off x="6162675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75807" name="Rectangle 67"/>
            <p:cNvSpPr>
              <a:spLocks noChangeArrowheads="1"/>
            </p:cNvSpPr>
            <p:nvPr/>
          </p:nvSpPr>
          <p:spPr bwMode="auto">
            <a:xfrm>
              <a:off x="5638800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75808" name="Rectangle 68"/>
            <p:cNvSpPr>
              <a:spLocks noChangeArrowheads="1"/>
            </p:cNvSpPr>
            <p:nvPr/>
          </p:nvSpPr>
          <p:spPr bwMode="auto">
            <a:xfrm>
              <a:off x="5126038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75809" name="Line 69"/>
            <p:cNvSpPr>
              <a:spLocks noChangeShapeType="1"/>
            </p:cNvSpPr>
            <p:nvPr/>
          </p:nvSpPr>
          <p:spPr bwMode="auto">
            <a:xfrm>
              <a:off x="706438" y="4052342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0" name="Line 70"/>
            <p:cNvSpPr>
              <a:spLocks noChangeShapeType="1"/>
            </p:cNvSpPr>
            <p:nvPr/>
          </p:nvSpPr>
          <p:spPr bwMode="auto">
            <a:xfrm>
              <a:off x="7064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1" name="Line 71"/>
            <p:cNvSpPr>
              <a:spLocks noChangeShapeType="1"/>
            </p:cNvSpPr>
            <p:nvPr/>
          </p:nvSpPr>
          <p:spPr bwMode="auto">
            <a:xfrm>
              <a:off x="85550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2" name="Line 72"/>
            <p:cNvSpPr>
              <a:spLocks noChangeShapeType="1"/>
            </p:cNvSpPr>
            <p:nvPr/>
          </p:nvSpPr>
          <p:spPr bwMode="auto">
            <a:xfrm>
              <a:off x="6686550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3" name="Line 73"/>
            <p:cNvSpPr>
              <a:spLocks noChangeShapeType="1"/>
            </p:cNvSpPr>
            <p:nvPr/>
          </p:nvSpPr>
          <p:spPr bwMode="auto">
            <a:xfrm>
              <a:off x="706438" y="3112542"/>
              <a:ext cx="833437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4" name="Line 74"/>
            <p:cNvSpPr>
              <a:spLocks noChangeShapeType="1"/>
            </p:cNvSpPr>
            <p:nvPr/>
          </p:nvSpPr>
          <p:spPr bwMode="auto">
            <a:xfrm>
              <a:off x="7359650" y="3112542"/>
              <a:ext cx="522288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5" name="Line 75"/>
            <p:cNvSpPr>
              <a:spLocks noChangeShapeType="1"/>
            </p:cNvSpPr>
            <p:nvPr/>
          </p:nvSpPr>
          <p:spPr bwMode="auto">
            <a:xfrm>
              <a:off x="15398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6" name="Line 76"/>
            <p:cNvSpPr>
              <a:spLocks noChangeShapeType="1"/>
            </p:cNvSpPr>
            <p:nvPr/>
          </p:nvSpPr>
          <p:spPr bwMode="auto">
            <a:xfrm>
              <a:off x="7064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7" name="Line 77"/>
            <p:cNvSpPr>
              <a:spLocks noChangeShapeType="1"/>
            </p:cNvSpPr>
            <p:nvPr/>
          </p:nvSpPr>
          <p:spPr bwMode="auto">
            <a:xfrm>
              <a:off x="20526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8" name="Line 78"/>
            <p:cNvSpPr>
              <a:spLocks noChangeShapeType="1"/>
            </p:cNvSpPr>
            <p:nvPr/>
          </p:nvSpPr>
          <p:spPr bwMode="auto">
            <a:xfrm>
              <a:off x="15398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19" name="Line 79"/>
            <p:cNvSpPr>
              <a:spLocks noChangeShapeType="1"/>
            </p:cNvSpPr>
            <p:nvPr/>
          </p:nvSpPr>
          <p:spPr bwMode="auto">
            <a:xfrm>
              <a:off x="25638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0" name="Line 80"/>
            <p:cNvSpPr>
              <a:spLocks noChangeShapeType="1"/>
            </p:cNvSpPr>
            <p:nvPr/>
          </p:nvSpPr>
          <p:spPr bwMode="auto">
            <a:xfrm>
              <a:off x="20526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1" name="Line 81"/>
            <p:cNvSpPr>
              <a:spLocks noChangeShapeType="1"/>
            </p:cNvSpPr>
            <p:nvPr/>
          </p:nvSpPr>
          <p:spPr bwMode="auto">
            <a:xfrm>
              <a:off x="30765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2" name="Line 82"/>
            <p:cNvSpPr>
              <a:spLocks noChangeShapeType="1"/>
            </p:cNvSpPr>
            <p:nvPr/>
          </p:nvSpPr>
          <p:spPr bwMode="auto">
            <a:xfrm>
              <a:off x="25638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3" name="Line 83"/>
            <p:cNvSpPr>
              <a:spLocks noChangeShapeType="1"/>
            </p:cNvSpPr>
            <p:nvPr/>
          </p:nvSpPr>
          <p:spPr bwMode="auto">
            <a:xfrm>
              <a:off x="35893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4" name="Line 84"/>
            <p:cNvSpPr>
              <a:spLocks noChangeShapeType="1"/>
            </p:cNvSpPr>
            <p:nvPr/>
          </p:nvSpPr>
          <p:spPr bwMode="auto">
            <a:xfrm>
              <a:off x="30765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5" name="Line 85"/>
            <p:cNvSpPr>
              <a:spLocks noChangeShapeType="1"/>
            </p:cNvSpPr>
            <p:nvPr/>
          </p:nvSpPr>
          <p:spPr bwMode="auto">
            <a:xfrm>
              <a:off x="41005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6" name="Line 86"/>
            <p:cNvSpPr>
              <a:spLocks noChangeShapeType="1"/>
            </p:cNvSpPr>
            <p:nvPr/>
          </p:nvSpPr>
          <p:spPr bwMode="auto">
            <a:xfrm>
              <a:off x="35893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7" name="Line 87"/>
            <p:cNvSpPr>
              <a:spLocks noChangeShapeType="1"/>
            </p:cNvSpPr>
            <p:nvPr/>
          </p:nvSpPr>
          <p:spPr bwMode="auto">
            <a:xfrm>
              <a:off x="46132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8" name="Line 88"/>
            <p:cNvSpPr>
              <a:spLocks noChangeShapeType="1"/>
            </p:cNvSpPr>
            <p:nvPr/>
          </p:nvSpPr>
          <p:spPr bwMode="auto">
            <a:xfrm>
              <a:off x="41005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9" name="Line 89"/>
            <p:cNvSpPr>
              <a:spLocks noChangeShapeType="1"/>
            </p:cNvSpPr>
            <p:nvPr/>
          </p:nvSpPr>
          <p:spPr bwMode="auto">
            <a:xfrm>
              <a:off x="5126038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0" name="Line 90"/>
            <p:cNvSpPr>
              <a:spLocks noChangeShapeType="1"/>
            </p:cNvSpPr>
            <p:nvPr/>
          </p:nvSpPr>
          <p:spPr bwMode="auto">
            <a:xfrm>
              <a:off x="46132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1" name="Line 91"/>
            <p:cNvSpPr>
              <a:spLocks noChangeShapeType="1"/>
            </p:cNvSpPr>
            <p:nvPr/>
          </p:nvSpPr>
          <p:spPr bwMode="auto">
            <a:xfrm>
              <a:off x="5638800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2" name="Line 92"/>
            <p:cNvSpPr>
              <a:spLocks noChangeShapeType="1"/>
            </p:cNvSpPr>
            <p:nvPr/>
          </p:nvSpPr>
          <p:spPr bwMode="auto">
            <a:xfrm>
              <a:off x="51260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3" name="Line 93"/>
            <p:cNvSpPr>
              <a:spLocks noChangeShapeType="1"/>
            </p:cNvSpPr>
            <p:nvPr/>
          </p:nvSpPr>
          <p:spPr bwMode="auto">
            <a:xfrm>
              <a:off x="6162675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4" name="Line 94"/>
            <p:cNvSpPr>
              <a:spLocks noChangeShapeType="1"/>
            </p:cNvSpPr>
            <p:nvPr/>
          </p:nvSpPr>
          <p:spPr bwMode="auto">
            <a:xfrm>
              <a:off x="563880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5" name="Line 95"/>
            <p:cNvSpPr>
              <a:spLocks noChangeShapeType="1"/>
            </p:cNvSpPr>
            <p:nvPr/>
          </p:nvSpPr>
          <p:spPr bwMode="auto">
            <a:xfrm>
              <a:off x="61626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6" name="Line 96"/>
            <p:cNvSpPr>
              <a:spLocks noChangeShapeType="1"/>
            </p:cNvSpPr>
            <p:nvPr/>
          </p:nvSpPr>
          <p:spPr bwMode="auto">
            <a:xfrm>
              <a:off x="66865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7" name="Line 97"/>
            <p:cNvSpPr>
              <a:spLocks noChangeShapeType="1"/>
            </p:cNvSpPr>
            <p:nvPr/>
          </p:nvSpPr>
          <p:spPr bwMode="auto">
            <a:xfrm>
              <a:off x="7881938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8" name="Line 98"/>
            <p:cNvSpPr>
              <a:spLocks noChangeShapeType="1"/>
            </p:cNvSpPr>
            <p:nvPr/>
          </p:nvSpPr>
          <p:spPr bwMode="auto">
            <a:xfrm>
              <a:off x="73596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39" name="Line 99"/>
            <p:cNvSpPr>
              <a:spLocks noChangeShapeType="1"/>
            </p:cNvSpPr>
            <p:nvPr/>
          </p:nvSpPr>
          <p:spPr bwMode="auto">
            <a:xfrm>
              <a:off x="78819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0" name="Line 100"/>
            <p:cNvSpPr>
              <a:spLocks noChangeShapeType="1"/>
            </p:cNvSpPr>
            <p:nvPr/>
          </p:nvSpPr>
          <p:spPr bwMode="auto">
            <a:xfrm>
              <a:off x="85550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1" name="Line 101"/>
            <p:cNvSpPr>
              <a:spLocks noChangeShapeType="1"/>
            </p:cNvSpPr>
            <p:nvPr/>
          </p:nvSpPr>
          <p:spPr bwMode="auto">
            <a:xfrm>
              <a:off x="706438" y="3569742"/>
              <a:ext cx="784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2" name="Rectangle 102"/>
            <p:cNvSpPr>
              <a:spLocks noChangeArrowheads="1"/>
            </p:cNvSpPr>
            <p:nvPr/>
          </p:nvSpPr>
          <p:spPr bwMode="auto">
            <a:xfrm>
              <a:off x="4100513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75843" name="Rectangle 103"/>
            <p:cNvSpPr>
              <a:spLocks noChangeArrowheads="1"/>
            </p:cNvSpPr>
            <p:nvPr/>
          </p:nvSpPr>
          <p:spPr bwMode="auto">
            <a:xfrm>
              <a:off x="3076575" y="3445917"/>
              <a:ext cx="481013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75844" name="Rectangle 104"/>
            <p:cNvSpPr>
              <a:spLocks noChangeArrowheads="1"/>
            </p:cNvSpPr>
            <p:nvPr/>
          </p:nvSpPr>
          <p:spPr bwMode="auto">
            <a:xfrm>
              <a:off x="2090738" y="3445917"/>
              <a:ext cx="338137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75845" name="Rectangle 105"/>
            <p:cNvSpPr>
              <a:spLocks noChangeArrowheads="1"/>
            </p:cNvSpPr>
            <p:nvPr/>
          </p:nvSpPr>
          <p:spPr bwMode="auto">
            <a:xfrm>
              <a:off x="5176838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75846" name="Rectangle 106"/>
            <p:cNvSpPr>
              <a:spLocks noChangeArrowheads="1"/>
            </p:cNvSpPr>
            <p:nvPr/>
          </p:nvSpPr>
          <p:spPr bwMode="auto">
            <a:xfrm>
              <a:off x="6162675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75847" name="Rectangle 107"/>
            <p:cNvSpPr>
              <a:spLocks noChangeArrowheads="1"/>
            </p:cNvSpPr>
            <p:nvPr/>
          </p:nvSpPr>
          <p:spPr bwMode="auto">
            <a:xfrm>
              <a:off x="7353300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</p:grpSp>
      <p:sp>
        <p:nvSpPr>
          <p:cNvPr id="75848" name="Rectangle 111"/>
          <p:cNvSpPr>
            <a:spLocks noChangeArrowheads="1"/>
          </p:cNvSpPr>
          <p:nvPr/>
        </p:nvSpPr>
        <p:spPr bwMode="auto">
          <a:xfrm>
            <a:off x="866775" y="242888"/>
            <a:ext cx="23717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75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574675" y="3240088"/>
            <a:ext cx="8135938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根据哈希函数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key=9,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则访问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H(9)=9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号地址，若内容为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则成功；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若查不到，则返回一个特殊值，如空指针或空记录。 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884238" y="201613"/>
            <a:ext cx="23717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如何查找</a:t>
            </a:r>
          </a:p>
        </p:txBody>
      </p:sp>
      <p:grpSp>
        <p:nvGrpSpPr>
          <p:cNvPr id="116739" name="组合 73"/>
          <p:cNvGrpSpPr/>
          <p:nvPr/>
        </p:nvGrpSpPr>
        <p:grpSpPr>
          <a:xfrm>
            <a:off x="735013" y="1773238"/>
            <a:ext cx="7848600" cy="939800"/>
            <a:chOff x="706438" y="3112542"/>
            <a:chExt cx="7848600" cy="939800"/>
          </a:xfrm>
        </p:grpSpPr>
        <p:sp>
          <p:nvSpPr>
            <p:cNvPr id="75" name="Rectangle 41"/>
            <p:cNvSpPr>
              <a:spLocks noChangeArrowheads="1"/>
            </p:cNvSpPr>
            <p:nvPr/>
          </p:nvSpPr>
          <p:spPr bwMode="auto">
            <a:xfrm>
              <a:off x="46132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46132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77" name="Rectangle 43"/>
            <p:cNvSpPr>
              <a:spLocks noChangeArrowheads="1"/>
            </p:cNvSpPr>
            <p:nvPr/>
          </p:nvSpPr>
          <p:spPr bwMode="auto">
            <a:xfrm>
              <a:off x="41005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41005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79" name="Rectangle 45"/>
            <p:cNvSpPr>
              <a:spLocks noChangeArrowheads="1"/>
            </p:cNvSpPr>
            <p:nvPr/>
          </p:nvSpPr>
          <p:spPr bwMode="auto">
            <a:xfrm>
              <a:off x="35893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Rectangle 46"/>
            <p:cNvSpPr>
              <a:spLocks noChangeArrowheads="1"/>
            </p:cNvSpPr>
            <p:nvPr/>
          </p:nvSpPr>
          <p:spPr bwMode="auto">
            <a:xfrm>
              <a:off x="35893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30765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Rectangle 48"/>
            <p:cNvSpPr>
              <a:spLocks noChangeArrowheads="1"/>
            </p:cNvSpPr>
            <p:nvPr/>
          </p:nvSpPr>
          <p:spPr bwMode="auto">
            <a:xfrm>
              <a:off x="30765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83" name="Rectangle 49"/>
            <p:cNvSpPr>
              <a:spLocks noChangeArrowheads="1"/>
            </p:cNvSpPr>
            <p:nvPr/>
          </p:nvSpPr>
          <p:spPr bwMode="auto">
            <a:xfrm>
              <a:off x="25638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Rectangle 50"/>
            <p:cNvSpPr>
              <a:spLocks noChangeArrowheads="1"/>
            </p:cNvSpPr>
            <p:nvPr/>
          </p:nvSpPr>
          <p:spPr bwMode="auto">
            <a:xfrm>
              <a:off x="25638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5" name="Rectangle 51"/>
            <p:cNvSpPr>
              <a:spLocks noChangeArrowheads="1"/>
            </p:cNvSpPr>
            <p:nvPr/>
          </p:nvSpPr>
          <p:spPr bwMode="auto">
            <a:xfrm>
              <a:off x="20526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20526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87" name="Rectangle 53"/>
            <p:cNvSpPr>
              <a:spLocks noChangeArrowheads="1"/>
            </p:cNvSpPr>
            <p:nvPr/>
          </p:nvSpPr>
          <p:spPr bwMode="auto">
            <a:xfrm>
              <a:off x="15398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Rectangle 54"/>
            <p:cNvSpPr>
              <a:spLocks noChangeArrowheads="1"/>
            </p:cNvSpPr>
            <p:nvPr/>
          </p:nvSpPr>
          <p:spPr bwMode="auto">
            <a:xfrm>
              <a:off x="15398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9" name="Rectangle 55"/>
            <p:cNvSpPr>
              <a:spLocks noChangeArrowheads="1"/>
            </p:cNvSpPr>
            <p:nvPr/>
          </p:nvSpPr>
          <p:spPr bwMode="auto">
            <a:xfrm>
              <a:off x="706438" y="3569742"/>
              <a:ext cx="833437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内容</a:t>
              </a:r>
            </a:p>
          </p:txBody>
        </p:sp>
        <p:sp>
          <p:nvSpPr>
            <p:cNvPr id="90" name="Rectangle 56"/>
            <p:cNvSpPr>
              <a:spLocks noChangeArrowheads="1"/>
            </p:cNvSpPr>
            <p:nvPr/>
          </p:nvSpPr>
          <p:spPr bwMode="auto">
            <a:xfrm>
              <a:off x="706438" y="3112542"/>
              <a:ext cx="833437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地址</a:t>
              </a:r>
            </a:p>
          </p:txBody>
        </p:sp>
        <p:sp>
          <p:nvSpPr>
            <p:cNvPr id="91" name="Rectangle 57"/>
            <p:cNvSpPr>
              <a:spLocks noChangeArrowheads="1"/>
            </p:cNvSpPr>
            <p:nvPr/>
          </p:nvSpPr>
          <p:spPr bwMode="auto">
            <a:xfrm>
              <a:off x="7881938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7359650" y="3569742"/>
              <a:ext cx="522288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Rectangle 59"/>
            <p:cNvSpPr>
              <a:spLocks noChangeArrowheads="1"/>
            </p:cNvSpPr>
            <p:nvPr/>
          </p:nvSpPr>
          <p:spPr bwMode="auto">
            <a:xfrm>
              <a:off x="6686550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Rectangle 60"/>
            <p:cNvSpPr>
              <a:spLocks noChangeArrowheads="1"/>
            </p:cNvSpPr>
            <p:nvPr/>
          </p:nvSpPr>
          <p:spPr bwMode="auto">
            <a:xfrm>
              <a:off x="6162675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Rectangle 61"/>
            <p:cNvSpPr>
              <a:spLocks noChangeArrowheads="1"/>
            </p:cNvSpPr>
            <p:nvPr/>
          </p:nvSpPr>
          <p:spPr bwMode="auto">
            <a:xfrm>
              <a:off x="5638800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Rectangle 62"/>
            <p:cNvSpPr>
              <a:spLocks noChangeArrowheads="1"/>
            </p:cNvSpPr>
            <p:nvPr/>
          </p:nvSpPr>
          <p:spPr bwMode="auto">
            <a:xfrm>
              <a:off x="5126038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Rectangle 63"/>
            <p:cNvSpPr>
              <a:spLocks noChangeArrowheads="1"/>
            </p:cNvSpPr>
            <p:nvPr/>
          </p:nvSpPr>
          <p:spPr bwMode="auto">
            <a:xfrm>
              <a:off x="7881938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98" name="Rectangle 64"/>
            <p:cNvSpPr>
              <a:spLocks noChangeArrowheads="1"/>
            </p:cNvSpPr>
            <p:nvPr/>
          </p:nvSpPr>
          <p:spPr bwMode="auto">
            <a:xfrm>
              <a:off x="7359650" y="3112542"/>
              <a:ext cx="522288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  <p:sp>
          <p:nvSpPr>
            <p:cNvPr id="99" name="Rectangle 65"/>
            <p:cNvSpPr>
              <a:spLocks noChangeArrowheads="1"/>
            </p:cNvSpPr>
            <p:nvPr/>
          </p:nvSpPr>
          <p:spPr bwMode="auto">
            <a:xfrm>
              <a:off x="6686550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00" name="Rectangle 66"/>
            <p:cNvSpPr>
              <a:spLocks noChangeArrowheads="1"/>
            </p:cNvSpPr>
            <p:nvPr/>
          </p:nvSpPr>
          <p:spPr bwMode="auto">
            <a:xfrm>
              <a:off x="6162675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101" name="Rectangle 67"/>
            <p:cNvSpPr>
              <a:spLocks noChangeArrowheads="1"/>
            </p:cNvSpPr>
            <p:nvPr/>
          </p:nvSpPr>
          <p:spPr bwMode="auto">
            <a:xfrm>
              <a:off x="5638800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02" name="Rectangle 68"/>
            <p:cNvSpPr>
              <a:spLocks noChangeArrowheads="1"/>
            </p:cNvSpPr>
            <p:nvPr/>
          </p:nvSpPr>
          <p:spPr bwMode="auto">
            <a:xfrm>
              <a:off x="5126038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103" name="Line 69"/>
            <p:cNvSpPr>
              <a:spLocks noChangeShapeType="1"/>
            </p:cNvSpPr>
            <p:nvPr/>
          </p:nvSpPr>
          <p:spPr bwMode="auto">
            <a:xfrm>
              <a:off x="706438" y="4052342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Line 70"/>
            <p:cNvSpPr>
              <a:spLocks noChangeShapeType="1"/>
            </p:cNvSpPr>
            <p:nvPr/>
          </p:nvSpPr>
          <p:spPr bwMode="auto">
            <a:xfrm>
              <a:off x="7064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Line 71"/>
            <p:cNvSpPr>
              <a:spLocks noChangeShapeType="1"/>
            </p:cNvSpPr>
            <p:nvPr/>
          </p:nvSpPr>
          <p:spPr bwMode="auto">
            <a:xfrm>
              <a:off x="85550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Line 72"/>
            <p:cNvSpPr>
              <a:spLocks noChangeShapeType="1"/>
            </p:cNvSpPr>
            <p:nvPr/>
          </p:nvSpPr>
          <p:spPr bwMode="auto">
            <a:xfrm>
              <a:off x="6686550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Line 73"/>
            <p:cNvSpPr>
              <a:spLocks noChangeShapeType="1"/>
            </p:cNvSpPr>
            <p:nvPr/>
          </p:nvSpPr>
          <p:spPr bwMode="auto">
            <a:xfrm>
              <a:off x="706438" y="3112542"/>
              <a:ext cx="833437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7359650" y="3112542"/>
              <a:ext cx="522288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Line 75"/>
            <p:cNvSpPr>
              <a:spLocks noChangeShapeType="1"/>
            </p:cNvSpPr>
            <p:nvPr/>
          </p:nvSpPr>
          <p:spPr bwMode="auto">
            <a:xfrm>
              <a:off x="15398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Line 76"/>
            <p:cNvSpPr>
              <a:spLocks noChangeShapeType="1"/>
            </p:cNvSpPr>
            <p:nvPr/>
          </p:nvSpPr>
          <p:spPr bwMode="auto">
            <a:xfrm>
              <a:off x="7064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20526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Line 78"/>
            <p:cNvSpPr>
              <a:spLocks noChangeShapeType="1"/>
            </p:cNvSpPr>
            <p:nvPr/>
          </p:nvSpPr>
          <p:spPr bwMode="auto">
            <a:xfrm>
              <a:off x="15398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>
              <a:off x="25638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Line 80"/>
            <p:cNvSpPr>
              <a:spLocks noChangeShapeType="1"/>
            </p:cNvSpPr>
            <p:nvPr/>
          </p:nvSpPr>
          <p:spPr bwMode="auto">
            <a:xfrm>
              <a:off x="20526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Line 81"/>
            <p:cNvSpPr>
              <a:spLocks noChangeShapeType="1"/>
            </p:cNvSpPr>
            <p:nvPr/>
          </p:nvSpPr>
          <p:spPr bwMode="auto">
            <a:xfrm>
              <a:off x="30765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Line 82"/>
            <p:cNvSpPr>
              <a:spLocks noChangeShapeType="1"/>
            </p:cNvSpPr>
            <p:nvPr/>
          </p:nvSpPr>
          <p:spPr bwMode="auto">
            <a:xfrm>
              <a:off x="25638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Line 83"/>
            <p:cNvSpPr>
              <a:spLocks noChangeShapeType="1"/>
            </p:cNvSpPr>
            <p:nvPr/>
          </p:nvSpPr>
          <p:spPr bwMode="auto">
            <a:xfrm>
              <a:off x="35893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Line 84"/>
            <p:cNvSpPr>
              <a:spLocks noChangeShapeType="1"/>
            </p:cNvSpPr>
            <p:nvPr/>
          </p:nvSpPr>
          <p:spPr bwMode="auto">
            <a:xfrm>
              <a:off x="30765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Line 85"/>
            <p:cNvSpPr>
              <a:spLocks noChangeShapeType="1"/>
            </p:cNvSpPr>
            <p:nvPr/>
          </p:nvSpPr>
          <p:spPr bwMode="auto">
            <a:xfrm>
              <a:off x="41005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Line 86"/>
            <p:cNvSpPr>
              <a:spLocks noChangeShapeType="1"/>
            </p:cNvSpPr>
            <p:nvPr/>
          </p:nvSpPr>
          <p:spPr bwMode="auto">
            <a:xfrm>
              <a:off x="35893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Line 87"/>
            <p:cNvSpPr>
              <a:spLocks noChangeShapeType="1"/>
            </p:cNvSpPr>
            <p:nvPr/>
          </p:nvSpPr>
          <p:spPr bwMode="auto">
            <a:xfrm>
              <a:off x="46132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Line 88"/>
            <p:cNvSpPr>
              <a:spLocks noChangeShapeType="1"/>
            </p:cNvSpPr>
            <p:nvPr/>
          </p:nvSpPr>
          <p:spPr bwMode="auto">
            <a:xfrm>
              <a:off x="41005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Line 89"/>
            <p:cNvSpPr>
              <a:spLocks noChangeShapeType="1"/>
            </p:cNvSpPr>
            <p:nvPr/>
          </p:nvSpPr>
          <p:spPr bwMode="auto">
            <a:xfrm>
              <a:off x="5126038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Line 90"/>
            <p:cNvSpPr>
              <a:spLocks noChangeShapeType="1"/>
            </p:cNvSpPr>
            <p:nvPr/>
          </p:nvSpPr>
          <p:spPr bwMode="auto">
            <a:xfrm>
              <a:off x="46132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Line 91"/>
            <p:cNvSpPr>
              <a:spLocks noChangeShapeType="1"/>
            </p:cNvSpPr>
            <p:nvPr/>
          </p:nvSpPr>
          <p:spPr bwMode="auto">
            <a:xfrm>
              <a:off x="5638800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Line 92"/>
            <p:cNvSpPr>
              <a:spLocks noChangeShapeType="1"/>
            </p:cNvSpPr>
            <p:nvPr/>
          </p:nvSpPr>
          <p:spPr bwMode="auto">
            <a:xfrm>
              <a:off x="51260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Line 93"/>
            <p:cNvSpPr>
              <a:spLocks noChangeShapeType="1"/>
            </p:cNvSpPr>
            <p:nvPr/>
          </p:nvSpPr>
          <p:spPr bwMode="auto">
            <a:xfrm>
              <a:off x="6162675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Line 94"/>
            <p:cNvSpPr>
              <a:spLocks noChangeShapeType="1"/>
            </p:cNvSpPr>
            <p:nvPr/>
          </p:nvSpPr>
          <p:spPr bwMode="auto">
            <a:xfrm>
              <a:off x="563880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Line 95"/>
            <p:cNvSpPr>
              <a:spLocks noChangeShapeType="1"/>
            </p:cNvSpPr>
            <p:nvPr/>
          </p:nvSpPr>
          <p:spPr bwMode="auto">
            <a:xfrm>
              <a:off x="61626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Line 96"/>
            <p:cNvSpPr>
              <a:spLocks noChangeShapeType="1"/>
            </p:cNvSpPr>
            <p:nvPr/>
          </p:nvSpPr>
          <p:spPr bwMode="auto">
            <a:xfrm>
              <a:off x="66865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Line 97"/>
            <p:cNvSpPr>
              <a:spLocks noChangeShapeType="1"/>
            </p:cNvSpPr>
            <p:nvPr/>
          </p:nvSpPr>
          <p:spPr bwMode="auto">
            <a:xfrm>
              <a:off x="7881938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Line 98"/>
            <p:cNvSpPr>
              <a:spLocks noChangeShapeType="1"/>
            </p:cNvSpPr>
            <p:nvPr/>
          </p:nvSpPr>
          <p:spPr bwMode="auto">
            <a:xfrm>
              <a:off x="73596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Line 99"/>
            <p:cNvSpPr>
              <a:spLocks noChangeShapeType="1"/>
            </p:cNvSpPr>
            <p:nvPr/>
          </p:nvSpPr>
          <p:spPr bwMode="auto">
            <a:xfrm>
              <a:off x="78819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Line 100"/>
            <p:cNvSpPr>
              <a:spLocks noChangeShapeType="1"/>
            </p:cNvSpPr>
            <p:nvPr/>
          </p:nvSpPr>
          <p:spPr bwMode="auto">
            <a:xfrm>
              <a:off x="85550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Line 101"/>
            <p:cNvSpPr>
              <a:spLocks noChangeShapeType="1"/>
            </p:cNvSpPr>
            <p:nvPr/>
          </p:nvSpPr>
          <p:spPr bwMode="auto">
            <a:xfrm>
              <a:off x="706438" y="3569742"/>
              <a:ext cx="784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Rectangle 102"/>
            <p:cNvSpPr>
              <a:spLocks noChangeArrowheads="1"/>
            </p:cNvSpPr>
            <p:nvPr/>
          </p:nvSpPr>
          <p:spPr bwMode="auto">
            <a:xfrm>
              <a:off x="4100513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137" name="Rectangle 103"/>
            <p:cNvSpPr>
              <a:spLocks noChangeArrowheads="1"/>
            </p:cNvSpPr>
            <p:nvPr/>
          </p:nvSpPr>
          <p:spPr bwMode="auto">
            <a:xfrm>
              <a:off x="3076575" y="3445917"/>
              <a:ext cx="481013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138" name="Rectangle 104"/>
            <p:cNvSpPr>
              <a:spLocks noChangeArrowheads="1"/>
            </p:cNvSpPr>
            <p:nvPr/>
          </p:nvSpPr>
          <p:spPr bwMode="auto">
            <a:xfrm>
              <a:off x="2090738" y="3445917"/>
              <a:ext cx="338137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139" name="Rectangle 105"/>
            <p:cNvSpPr>
              <a:spLocks noChangeArrowheads="1"/>
            </p:cNvSpPr>
            <p:nvPr/>
          </p:nvSpPr>
          <p:spPr bwMode="auto">
            <a:xfrm>
              <a:off x="5176838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140" name="Rectangle 106"/>
            <p:cNvSpPr>
              <a:spLocks noChangeArrowheads="1"/>
            </p:cNvSpPr>
            <p:nvPr/>
          </p:nvSpPr>
          <p:spPr bwMode="auto">
            <a:xfrm>
              <a:off x="6162675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141" name="Rectangle 107"/>
            <p:cNvSpPr>
              <a:spLocks noChangeArrowheads="1"/>
            </p:cNvSpPr>
            <p:nvPr/>
          </p:nvSpPr>
          <p:spPr bwMode="auto">
            <a:xfrm>
              <a:off x="7353300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</p:grpSp>
      <p:sp>
        <p:nvSpPr>
          <p:cNvPr id="142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"/>
          <p:cNvPicPr>
            <a:picLocks noChangeAspect="1"/>
          </p:cNvPicPr>
          <p:nvPr/>
        </p:nvPicPr>
        <p:blipFill>
          <a:blip r:embed="rId2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矩形: 圆角 16"/>
          <p:cNvSpPr>
            <a:spLocks noChangeArrowheads="1"/>
          </p:cNvSpPr>
          <p:nvPr/>
        </p:nvSpPr>
        <p:spPr bwMode="auto">
          <a:xfrm>
            <a:off x="2830513" y="3441700"/>
            <a:ext cx="4432300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885950" y="3441700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6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 eaLnBrk="0" hangingPunct="0">
              <a:buClrTx/>
              <a:buFontTx/>
            </a:pPr>
            <a:r>
              <a:rPr lang="zh-CN" altLang="en-US" sz="3600" b="0" dirty="0">
                <a:solidFill>
                  <a:srgbClr val="FE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目录导航</a:t>
            </a:r>
          </a:p>
        </p:txBody>
      </p:sp>
      <p:sp>
        <p:nvSpPr>
          <p:cNvPr id="30727" name="文本框 13"/>
          <p:cNvSpPr txBox="1"/>
          <p:nvPr/>
        </p:nvSpPr>
        <p:spPr>
          <a:xfrm>
            <a:off x="2005013" y="2808288"/>
            <a:ext cx="720725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7.1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7.2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7.3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7.4</a:t>
            </a:r>
            <a:endParaRPr lang="zh-CN" altLang="en-US" sz="2400" b="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28" name="文本框 14"/>
          <p:cNvSpPr txBox="1"/>
          <p:nvPr/>
        </p:nvSpPr>
        <p:spPr>
          <a:xfrm>
            <a:off x="2843213" y="2808288"/>
            <a:ext cx="41290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查找的基本概念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树表的查找</a:t>
            </a: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400" b="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　哈希表的查找</a:t>
            </a: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508625" y="1577975"/>
            <a:ext cx="3455988" cy="40846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950" y="1577975"/>
            <a:ext cx="5040313" cy="4084638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2982" name="Rectangle 6"/>
          <p:cNvSpPr>
            <a:spLocks noChangeArrowheads="1"/>
          </p:cNvSpPr>
          <p:nvPr/>
        </p:nvSpPr>
        <p:spPr bwMode="auto">
          <a:xfrm>
            <a:off x="196850" y="1570038"/>
            <a:ext cx="4887913" cy="409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哈希方法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杂凑法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选取某个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，依该函数按关键字计算元素的存储位置，并按此存放；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查找时，由同一个函数对给定值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计算地址，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与地址单元中元素关键码进行比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，确定查找是否成功。</a:t>
            </a:r>
          </a:p>
        </p:txBody>
      </p:sp>
      <p:sp>
        <p:nvSpPr>
          <p:cNvPr id="1022986" name="Rectangle 10"/>
          <p:cNvSpPr>
            <a:spLocks noChangeArrowheads="1"/>
          </p:cNvSpPr>
          <p:nvPr/>
        </p:nvSpPr>
        <p:spPr bwMode="auto">
          <a:xfrm>
            <a:off x="5508625" y="1570038"/>
            <a:ext cx="3348038" cy="159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哈希函数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杂凑函数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哈希方法中使用的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转换函数</a:t>
            </a:r>
          </a:p>
        </p:txBody>
      </p:sp>
      <p:sp>
        <p:nvSpPr>
          <p:cNvPr id="77828" name="Rectangle 13"/>
          <p:cNvSpPr>
            <a:spLocks noChangeArrowheads="1"/>
          </p:cNvSpPr>
          <p:nvPr/>
        </p:nvSpPr>
        <p:spPr bwMode="auto">
          <a:xfrm>
            <a:off x="793750" y="233363"/>
            <a:ext cx="23717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有关术语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508625" y="3500438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08625" y="3797300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508625" y="4111625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08625" y="4427538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92750" y="4719638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08625" y="5057775"/>
            <a:ext cx="3455988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022982" grpId="0"/>
      <p:bldP spid="102298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77863" y="3357563"/>
            <a:ext cx="7848600" cy="2374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4405" name="Rectangle 37"/>
          <p:cNvSpPr>
            <a:spLocks noChangeArrowheads="1"/>
          </p:cNvSpPr>
          <p:nvPr/>
        </p:nvSpPr>
        <p:spPr bwMode="auto">
          <a:xfrm>
            <a:off x="693738" y="3617913"/>
            <a:ext cx="8270875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 突：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不同的关键码映射到同一个哈希地址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851" name="Rectangle 40"/>
          <p:cNvSpPr>
            <a:spLocks noChangeArrowheads="1"/>
          </p:cNvSpPr>
          <p:nvPr/>
        </p:nvSpPr>
        <p:spPr bwMode="auto">
          <a:xfrm>
            <a:off x="590550" y="1254125"/>
            <a:ext cx="7359650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杂凑表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按上述思想构造的表</a:t>
            </a:r>
          </a:p>
        </p:txBody>
      </p:sp>
      <p:sp>
        <p:nvSpPr>
          <p:cNvPr id="78852" name="Rectangle 41"/>
          <p:cNvSpPr>
            <a:spLocks noChangeArrowheads="1"/>
          </p:cNvSpPr>
          <p:nvPr/>
        </p:nvSpPr>
        <p:spPr bwMode="auto">
          <a:xfrm>
            <a:off x="846138" y="244475"/>
            <a:ext cx="23717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有关术语</a:t>
            </a:r>
          </a:p>
        </p:txBody>
      </p:sp>
      <p:sp>
        <p:nvSpPr>
          <p:cNvPr id="954479" name="Rectangle 111"/>
          <p:cNvSpPr>
            <a:spLocks noChangeArrowheads="1"/>
          </p:cNvSpPr>
          <p:nvPr/>
        </p:nvSpPr>
        <p:spPr bwMode="auto">
          <a:xfrm>
            <a:off x="693738" y="5041900"/>
            <a:ext cx="7920038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同义词：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具有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相同函数值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的两个关键字</a:t>
            </a:r>
          </a:p>
        </p:txBody>
      </p:sp>
      <p:sp>
        <p:nvSpPr>
          <p:cNvPr id="954480" name="Rectangle 112"/>
          <p:cNvSpPr>
            <a:spLocks noChangeArrowheads="1"/>
          </p:cNvSpPr>
          <p:nvPr/>
        </p:nvSpPr>
        <p:spPr bwMode="auto">
          <a:xfrm>
            <a:off x="1819275" y="4311650"/>
            <a:ext cx="4875213" cy="4921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H(key1)=H(key2)</a:t>
            </a:r>
          </a:p>
        </p:txBody>
      </p:sp>
      <p:grpSp>
        <p:nvGrpSpPr>
          <p:cNvPr id="118791" name="组合 76"/>
          <p:cNvGrpSpPr/>
          <p:nvPr/>
        </p:nvGrpSpPr>
        <p:grpSpPr>
          <a:xfrm>
            <a:off x="677863" y="1965325"/>
            <a:ext cx="7848600" cy="939800"/>
            <a:chOff x="706438" y="3112542"/>
            <a:chExt cx="7848600" cy="939800"/>
          </a:xfrm>
        </p:grpSpPr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46132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Rectangle 42"/>
            <p:cNvSpPr>
              <a:spLocks noChangeArrowheads="1"/>
            </p:cNvSpPr>
            <p:nvPr/>
          </p:nvSpPr>
          <p:spPr bwMode="auto">
            <a:xfrm>
              <a:off x="46132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1005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41005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82" name="Rectangle 45"/>
            <p:cNvSpPr>
              <a:spLocks noChangeArrowheads="1"/>
            </p:cNvSpPr>
            <p:nvPr/>
          </p:nvSpPr>
          <p:spPr bwMode="auto">
            <a:xfrm>
              <a:off x="35893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Rectangle 46"/>
            <p:cNvSpPr>
              <a:spLocks noChangeArrowheads="1"/>
            </p:cNvSpPr>
            <p:nvPr/>
          </p:nvSpPr>
          <p:spPr bwMode="auto">
            <a:xfrm>
              <a:off x="35893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30765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30765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2563813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2563813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2052638" y="3569742"/>
              <a:ext cx="5111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Rectangle 52"/>
            <p:cNvSpPr>
              <a:spLocks noChangeArrowheads="1"/>
            </p:cNvSpPr>
            <p:nvPr/>
          </p:nvSpPr>
          <p:spPr bwMode="auto">
            <a:xfrm>
              <a:off x="2052638" y="3112542"/>
              <a:ext cx="511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90" name="Rectangle 53"/>
            <p:cNvSpPr>
              <a:spLocks noChangeArrowheads="1"/>
            </p:cNvSpPr>
            <p:nvPr/>
          </p:nvSpPr>
          <p:spPr bwMode="auto">
            <a:xfrm>
              <a:off x="1539875" y="3569742"/>
              <a:ext cx="512763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Rectangle 54"/>
            <p:cNvSpPr>
              <a:spLocks noChangeArrowheads="1"/>
            </p:cNvSpPr>
            <p:nvPr/>
          </p:nvSpPr>
          <p:spPr bwMode="auto">
            <a:xfrm>
              <a:off x="1539875" y="3112542"/>
              <a:ext cx="512763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92" name="Rectangle 55"/>
            <p:cNvSpPr>
              <a:spLocks noChangeArrowheads="1"/>
            </p:cNvSpPr>
            <p:nvPr/>
          </p:nvSpPr>
          <p:spPr bwMode="auto">
            <a:xfrm>
              <a:off x="706438" y="3569742"/>
              <a:ext cx="833437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内容</a:t>
              </a:r>
            </a:p>
          </p:txBody>
        </p:sp>
        <p:sp>
          <p:nvSpPr>
            <p:cNvPr id="93" name="Rectangle 56"/>
            <p:cNvSpPr>
              <a:spLocks noChangeArrowheads="1"/>
            </p:cNvSpPr>
            <p:nvPr/>
          </p:nvSpPr>
          <p:spPr bwMode="auto">
            <a:xfrm>
              <a:off x="706438" y="3112542"/>
              <a:ext cx="833437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地址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7881938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>
              <a:off x="7359650" y="3569742"/>
              <a:ext cx="522288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6686550" y="3569742"/>
              <a:ext cx="673100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>
              <a:off x="6162675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>
              <a:off x="5638800" y="3569742"/>
              <a:ext cx="523875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>
              <a:off x="5126038" y="3569742"/>
              <a:ext cx="512762" cy="482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Rectangle 63"/>
            <p:cNvSpPr>
              <a:spLocks noChangeArrowheads="1"/>
            </p:cNvSpPr>
            <p:nvPr/>
          </p:nvSpPr>
          <p:spPr bwMode="auto">
            <a:xfrm>
              <a:off x="7881938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7359650" y="3112542"/>
              <a:ext cx="522288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  <p:sp>
          <p:nvSpPr>
            <p:cNvPr id="102" name="Rectangle 65"/>
            <p:cNvSpPr>
              <a:spLocks noChangeArrowheads="1"/>
            </p:cNvSpPr>
            <p:nvPr/>
          </p:nvSpPr>
          <p:spPr bwMode="auto">
            <a:xfrm>
              <a:off x="6686550" y="3112542"/>
              <a:ext cx="67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6162675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5638800" y="3112542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05" name="Rectangle 68"/>
            <p:cNvSpPr>
              <a:spLocks noChangeArrowheads="1"/>
            </p:cNvSpPr>
            <p:nvPr/>
          </p:nvSpPr>
          <p:spPr bwMode="auto">
            <a:xfrm>
              <a:off x="5126038" y="3112542"/>
              <a:ext cx="512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106" name="Line 69"/>
            <p:cNvSpPr>
              <a:spLocks noChangeShapeType="1"/>
            </p:cNvSpPr>
            <p:nvPr/>
          </p:nvSpPr>
          <p:spPr bwMode="auto">
            <a:xfrm>
              <a:off x="706438" y="4052342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Line 70"/>
            <p:cNvSpPr>
              <a:spLocks noChangeShapeType="1"/>
            </p:cNvSpPr>
            <p:nvPr/>
          </p:nvSpPr>
          <p:spPr bwMode="auto">
            <a:xfrm>
              <a:off x="7064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8555038" y="3112542"/>
              <a:ext cx="0" cy="457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Line 72"/>
            <p:cNvSpPr>
              <a:spLocks noChangeShapeType="1"/>
            </p:cNvSpPr>
            <p:nvPr/>
          </p:nvSpPr>
          <p:spPr bwMode="auto">
            <a:xfrm>
              <a:off x="6686550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>
              <a:off x="706438" y="3112542"/>
              <a:ext cx="833437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7359650" y="3112542"/>
              <a:ext cx="522288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Line 75"/>
            <p:cNvSpPr>
              <a:spLocks noChangeShapeType="1"/>
            </p:cNvSpPr>
            <p:nvPr/>
          </p:nvSpPr>
          <p:spPr bwMode="auto">
            <a:xfrm>
              <a:off x="15398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Line 76"/>
            <p:cNvSpPr>
              <a:spLocks noChangeShapeType="1"/>
            </p:cNvSpPr>
            <p:nvPr/>
          </p:nvSpPr>
          <p:spPr bwMode="auto">
            <a:xfrm>
              <a:off x="7064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Line 77"/>
            <p:cNvSpPr>
              <a:spLocks noChangeShapeType="1"/>
            </p:cNvSpPr>
            <p:nvPr/>
          </p:nvSpPr>
          <p:spPr bwMode="auto">
            <a:xfrm>
              <a:off x="20526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Line 78"/>
            <p:cNvSpPr>
              <a:spLocks noChangeShapeType="1"/>
            </p:cNvSpPr>
            <p:nvPr/>
          </p:nvSpPr>
          <p:spPr bwMode="auto">
            <a:xfrm>
              <a:off x="15398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Line 79"/>
            <p:cNvSpPr>
              <a:spLocks noChangeShapeType="1"/>
            </p:cNvSpPr>
            <p:nvPr/>
          </p:nvSpPr>
          <p:spPr bwMode="auto">
            <a:xfrm>
              <a:off x="25638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Line 80"/>
            <p:cNvSpPr>
              <a:spLocks noChangeShapeType="1"/>
            </p:cNvSpPr>
            <p:nvPr/>
          </p:nvSpPr>
          <p:spPr bwMode="auto">
            <a:xfrm>
              <a:off x="20526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Line 81"/>
            <p:cNvSpPr>
              <a:spLocks noChangeShapeType="1"/>
            </p:cNvSpPr>
            <p:nvPr/>
          </p:nvSpPr>
          <p:spPr bwMode="auto">
            <a:xfrm>
              <a:off x="30765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Line 82"/>
            <p:cNvSpPr>
              <a:spLocks noChangeShapeType="1"/>
            </p:cNvSpPr>
            <p:nvPr/>
          </p:nvSpPr>
          <p:spPr bwMode="auto">
            <a:xfrm>
              <a:off x="25638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Line 83"/>
            <p:cNvSpPr>
              <a:spLocks noChangeShapeType="1"/>
            </p:cNvSpPr>
            <p:nvPr/>
          </p:nvSpPr>
          <p:spPr bwMode="auto">
            <a:xfrm>
              <a:off x="3589338" y="3112542"/>
              <a:ext cx="5111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Line 84"/>
            <p:cNvSpPr>
              <a:spLocks noChangeShapeType="1"/>
            </p:cNvSpPr>
            <p:nvPr/>
          </p:nvSpPr>
          <p:spPr bwMode="auto">
            <a:xfrm>
              <a:off x="30765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Line 85"/>
            <p:cNvSpPr>
              <a:spLocks noChangeShapeType="1"/>
            </p:cNvSpPr>
            <p:nvPr/>
          </p:nvSpPr>
          <p:spPr bwMode="auto">
            <a:xfrm>
              <a:off x="4100513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Line 86"/>
            <p:cNvSpPr>
              <a:spLocks noChangeShapeType="1"/>
            </p:cNvSpPr>
            <p:nvPr/>
          </p:nvSpPr>
          <p:spPr bwMode="auto">
            <a:xfrm>
              <a:off x="35893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Line 87"/>
            <p:cNvSpPr>
              <a:spLocks noChangeShapeType="1"/>
            </p:cNvSpPr>
            <p:nvPr/>
          </p:nvSpPr>
          <p:spPr bwMode="auto">
            <a:xfrm>
              <a:off x="4613275" y="3112542"/>
              <a:ext cx="512763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Line 88"/>
            <p:cNvSpPr>
              <a:spLocks noChangeShapeType="1"/>
            </p:cNvSpPr>
            <p:nvPr/>
          </p:nvSpPr>
          <p:spPr bwMode="auto">
            <a:xfrm>
              <a:off x="4100513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Line 89"/>
            <p:cNvSpPr>
              <a:spLocks noChangeShapeType="1"/>
            </p:cNvSpPr>
            <p:nvPr/>
          </p:nvSpPr>
          <p:spPr bwMode="auto">
            <a:xfrm>
              <a:off x="5126038" y="3112542"/>
              <a:ext cx="51276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Line 90"/>
            <p:cNvSpPr>
              <a:spLocks noChangeShapeType="1"/>
            </p:cNvSpPr>
            <p:nvPr/>
          </p:nvSpPr>
          <p:spPr bwMode="auto">
            <a:xfrm>
              <a:off x="46132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Line 91"/>
            <p:cNvSpPr>
              <a:spLocks noChangeShapeType="1"/>
            </p:cNvSpPr>
            <p:nvPr/>
          </p:nvSpPr>
          <p:spPr bwMode="auto">
            <a:xfrm>
              <a:off x="5638800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Line 92"/>
            <p:cNvSpPr>
              <a:spLocks noChangeShapeType="1"/>
            </p:cNvSpPr>
            <p:nvPr/>
          </p:nvSpPr>
          <p:spPr bwMode="auto">
            <a:xfrm>
              <a:off x="51260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Line 93"/>
            <p:cNvSpPr>
              <a:spLocks noChangeShapeType="1"/>
            </p:cNvSpPr>
            <p:nvPr/>
          </p:nvSpPr>
          <p:spPr bwMode="auto">
            <a:xfrm>
              <a:off x="6162675" y="3112542"/>
              <a:ext cx="523875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Line 94"/>
            <p:cNvSpPr>
              <a:spLocks noChangeShapeType="1"/>
            </p:cNvSpPr>
            <p:nvPr/>
          </p:nvSpPr>
          <p:spPr bwMode="auto">
            <a:xfrm>
              <a:off x="563880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Line 95"/>
            <p:cNvSpPr>
              <a:spLocks noChangeShapeType="1"/>
            </p:cNvSpPr>
            <p:nvPr/>
          </p:nvSpPr>
          <p:spPr bwMode="auto">
            <a:xfrm>
              <a:off x="6162675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>
              <a:off x="66865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Line 97"/>
            <p:cNvSpPr>
              <a:spLocks noChangeShapeType="1"/>
            </p:cNvSpPr>
            <p:nvPr/>
          </p:nvSpPr>
          <p:spPr bwMode="auto">
            <a:xfrm>
              <a:off x="7881938" y="3112542"/>
              <a:ext cx="673100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Line 98"/>
            <p:cNvSpPr>
              <a:spLocks noChangeShapeType="1"/>
            </p:cNvSpPr>
            <p:nvPr/>
          </p:nvSpPr>
          <p:spPr bwMode="auto">
            <a:xfrm>
              <a:off x="7359650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Line 99"/>
            <p:cNvSpPr>
              <a:spLocks noChangeShapeType="1"/>
            </p:cNvSpPr>
            <p:nvPr/>
          </p:nvSpPr>
          <p:spPr bwMode="auto">
            <a:xfrm>
              <a:off x="7881938" y="3569742"/>
              <a:ext cx="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Line 100"/>
            <p:cNvSpPr>
              <a:spLocks noChangeShapeType="1"/>
            </p:cNvSpPr>
            <p:nvPr/>
          </p:nvSpPr>
          <p:spPr bwMode="auto">
            <a:xfrm>
              <a:off x="8555038" y="3569742"/>
              <a:ext cx="0" cy="482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Line 101"/>
            <p:cNvSpPr>
              <a:spLocks noChangeShapeType="1"/>
            </p:cNvSpPr>
            <p:nvPr/>
          </p:nvSpPr>
          <p:spPr bwMode="auto">
            <a:xfrm>
              <a:off x="706438" y="3569742"/>
              <a:ext cx="784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Rectangle 102"/>
            <p:cNvSpPr>
              <a:spLocks noChangeArrowheads="1"/>
            </p:cNvSpPr>
            <p:nvPr/>
          </p:nvSpPr>
          <p:spPr bwMode="auto">
            <a:xfrm>
              <a:off x="4100513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140" name="Rectangle 103"/>
            <p:cNvSpPr>
              <a:spLocks noChangeArrowheads="1"/>
            </p:cNvSpPr>
            <p:nvPr/>
          </p:nvSpPr>
          <p:spPr bwMode="auto">
            <a:xfrm>
              <a:off x="3076575" y="3445917"/>
              <a:ext cx="481013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141" name="Rectangle 104"/>
            <p:cNvSpPr>
              <a:spLocks noChangeArrowheads="1"/>
            </p:cNvSpPr>
            <p:nvPr/>
          </p:nvSpPr>
          <p:spPr bwMode="auto">
            <a:xfrm>
              <a:off x="2090738" y="3445917"/>
              <a:ext cx="338137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5176838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23</a:t>
              </a:r>
            </a:p>
          </p:txBody>
        </p:sp>
        <p:sp>
          <p:nvSpPr>
            <p:cNvPr id="143" name="Rectangle 106"/>
            <p:cNvSpPr>
              <a:spLocks noChangeArrowheads="1"/>
            </p:cNvSpPr>
            <p:nvPr/>
          </p:nvSpPr>
          <p:spPr bwMode="auto">
            <a:xfrm>
              <a:off x="6162675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7353300" y="3445917"/>
              <a:ext cx="492125" cy="5524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4405" grpId="0"/>
      <p:bldP spid="954479" grpId="0"/>
      <p:bldP spid="95448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9"/>
          <p:cNvSpPr>
            <a:spLocks noChangeArrowheads="1"/>
          </p:cNvSpPr>
          <p:nvPr/>
        </p:nvSpPr>
        <p:spPr bwMode="auto">
          <a:xfrm>
            <a:off x="2484438" y="1484313"/>
            <a:ext cx="5064125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哈希函数：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H(k)=k  mod  7</a:t>
            </a:r>
          </a:p>
        </p:txBody>
      </p:sp>
      <p:sp>
        <p:nvSpPr>
          <p:cNvPr id="955423" name="Rectangle 31"/>
          <p:cNvSpPr>
            <a:spLocks noChangeArrowheads="1"/>
          </p:cNvSpPr>
          <p:nvPr/>
        </p:nvSpPr>
        <p:spPr bwMode="auto">
          <a:xfrm>
            <a:off x="3398838" y="3770313"/>
            <a:ext cx="49212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25</a:t>
            </a:r>
          </a:p>
        </p:txBody>
      </p:sp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3433763" y="3363913"/>
            <a:ext cx="49212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39</a:t>
            </a:r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2443163" y="3363913"/>
            <a:ext cx="490538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23</a:t>
            </a:r>
          </a:p>
        </p:txBody>
      </p:sp>
      <p:sp>
        <p:nvSpPr>
          <p:cNvPr id="955426" name="Rectangle 34"/>
          <p:cNvSpPr>
            <a:spLocks noChangeArrowheads="1"/>
          </p:cNvSpPr>
          <p:nvPr/>
        </p:nvSpPr>
        <p:spPr bwMode="auto">
          <a:xfrm>
            <a:off x="2484438" y="3770313"/>
            <a:ext cx="49212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1452563" y="3363913"/>
            <a:ext cx="49212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14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3886200" y="-31750"/>
            <a:ext cx="31242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429" name="AutoShape 37"/>
          <p:cNvSpPr>
            <a:spLocks noChangeArrowheads="1"/>
          </p:cNvSpPr>
          <p:nvPr/>
        </p:nvSpPr>
        <p:spPr bwMode="auto">
          <a:xfrm>
            <a:off x="6600825" y="2862263"/>
            <a:ext cx="2319338" cy="958850"/>
          </a:xfrm>
          <a:prstGeom prst="wedgeRoundRectCallout">
            <a:avLst>
              <a:gd name="adj1" fmla="val -66699"/>
              <a:gd name="adj2" fmla="val -109106"/>
              <a:gd name="adj3" fmla="val 16667"/>
            </a:avLst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地址应该足够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!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430" name="AutoShape 38"/>
          <p:cNvSpPr>
            <a:spLocks noChangeArrowheads="1"/>
          </p:cNvSpPr>
          <p:nvPr/>
        </p:nvSpPr>
        <p:spPr bwMode="auto">
          <a:xfrm>
            <a:off x="336550" y="4151313"/>
            <a:ext cx="2438400" cy="431800"/>
          </a:xfrm>
          <a:prstGeom prst="wedgeRoundRectCallout">
            <a:avLst>
              <a:gd name="adj1" fmla="val 7745"/>
              <a:gd name="adj2" fmla="val -110296"/>
              <a:gd name="adj3" fmla="val 16667"/>
            </a:avLst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H(14)=14%7=0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431" name="Rectangle 39"/>
          <p:cNvSpPr>
            <a:spLocks noChangeArrowheads="1"/>
          </p:cNvSpPr>
          <p:nvPr/>
        </p:nvSpPr>
        <p:spPr bwMode="auto">
          <a:xfrm>
            <a:off x="3398838" y="4151313"/>
            <a:ext cx="49212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</a:p>
        </p:txBody>
      </p:sp>
      <p:sp>
        <p:nvSpPr>
          <p:cNvPr id="955432" name="AutoShape 40"/>
          <p:cNvSpPr>
            <a:spLocks noChangeArrowheads="1"/>
          </p:cNvSpPr>
          <p:nvPr/>
        </p:nvSpPr>
        <p:spPr bwMode="auto">
          <a:xfrm>
            <a:off x="4957763" y="4283075"/>
            <a:ext cx="2940050" cy="1322388"/>
          </a:xfrm>
          <a:prstGeom prst="wedgeRoundRectCallout">
            <a:avLst>
              <a:gd name="adj1" fmla="val -89199"/>
              <a:gd name="adj2" fmla="val -72208"/>
              <a:gd name="adj3" fmla="val 16667"/>
            </a:avLst>
          </a:prstGeom>
          <a:solidFill>
            <a:srgbClr val="7030A0"/>
          </a:solidFill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H(25)=25%7=4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H(11)=11%7=4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同义词</a:t>
            </a:r>
          </a:p>
        </p:txBody>
      </p:sp>
      <p:sp>
        <p:nvSpPr>
          <p:cNvPr id="955433" name="Text Box 41"/>
          <p:cNvSpPr txBox="1"/>
          <p:nvPr/>
        </p:nvSpPr>
        <p:spPr>
          <a:xfrm>
            <a:off x="2900363" y="4830763"/>
            <a:ext cx="1524000" cy="706437"/>
          </a:xfrm>
          <a:prstGeom prst="rect">
            <a:avLst/>
          </a:prstGeom>
          <a:solidFill>
            <a:srgbClr val="EAEAEA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ClrTx/>
              <a:buFontTx/>
            </a:pPr>
            <a:r>
              <a:rPr lang="zh-CN" altLang="en-US" sz="3200" b="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有冲突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1376363" y="2855913"/>
            <a:ext cx="3505200" cy="965200"/>
            <a:chOff x="3024" y="1936"/>
            <a:chExt cx="2208" cy="608"/>
          </a:xfrm>
        </p:grpSpPr>
        <p:sp>
          <p:nvSpPr>
            <p:cNvPr id="79887" name="Rectangle 43"/>
            <p:cNvSpPr>
              <a:spLocks noChangeArrowheads="1"/>
            </p:cNvSpPr>
            <p:nvPr/>
          </p:nvSpPr>
          <p:spPr bwMode="auto">
            <a:xfrm>
              <a:off x="3024" y="1936"/>
              <a:ext cx="220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0     1     2    3    4    5    6</a:t>
              </a:r>
            </a:p>
          </p:txBody>
        </p:sp>
        <p:sp>
          <p:nvSpPr>
            <p:cNvPr id="79888" name="Line 44"/>
            <p:cNvSpPr>
              <a:spLocks noChangeShapeType="1"/>
            </p:cNvSpPr>
            <p:nvPr/>
          </p:nvSpPr>
          <p:spPr bwMode="auto">
            <a:xfrm>
              <a:off x="3024" y="225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89" name="Line 45"/>
            <p:cNvSpPr>
              <a:spLocks noChangeShapeType="1"/>
            </p:cNvSpPr>
            <p:nvPr/>
          </p:nvSpPr>
          <p:spPr bwMode="auto">
            <a:xfrm>
              <a:off x="3024" y="2272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0" name="Line 46"/>
            <p:cNvSpPr>
              <a:spLocks noChangeShapeType="1"/>
            </p:cNvSpPr>
            <p:nvPr/>
          </p:nvSpPr>
          <p:spPr bwMode="auto">
            <a:xfrm>
              <a:off x="4272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1" name="Line 47"/>
            <p:cNvSpPr>
              <a:spLocks noChangeShapeType="1"/>
            </p:cNvSpPr>
            <p:nvPr/>
          </p:nvSpPr>
          <p:spPr bwMode="auto">
            <a:xfrm flipV="1">
              <a:off x="3024" y="254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2" name="Line 48"/>
            <p:cNvSpPr>
              <a:spLocks noChangeShapeType="1"/>
            </p:cNvSpPr>
            <p:nvPr/>
          </p:nvSpPr>
          <p:spPr bwMode="auto">
            <a:xfrm>
              <a:off x="5184" y="22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3" name="Line 49"/>
            <p:cNvSpPr>
              <a:spLocks noChangeShapeType="1"/>
            </p:cNvSpPr>
            <p:nvPr/>
          </p:nvSpPr>
          <p:spPr bwMode="auto">
            <a:xfrm>
              <a:off x="460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4" name="Line 50"/>
            <p:cNvSpPr>
              <a:spLocks noChangeShapeType="1"/>
            </p:cNvSpPr>
            <p:nvPr/>
          </p:nvSpPr>
          <p:spPr bwMode="auto">
            <a:xfrm>
              <a:off x="4896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5" name="Line 51"/>
            <p:cNvSpPr>
              <a:spLocks noChangeShapeType="1"/>
            </p:cNvSpPr>
            <p:nvPr/>
          </p:nvSpPr>
          <p:spPr bwMode="auto">
            <a:xfrm>
              <a:off x="3984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6" name="Line 52"/>
            <p:cNvSpPr>
              <a:spLocks noChangeShapeType="1"/>
            </p:cNvSpPr>
            <p:nvPr/>
          </p:nvSpPr>
          <p:spPr bwMode="auto">
            <a:xfrm>
              <a:off x="364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7" name="Line 53"/>
            <p:cNvSpPr>
              <a:spLocks noChangeShapeType="1"/>
            </p:cNvSpPr>
            <p:nvPr/>
          </p:nvSpPr>
          <p:spPr bwMode="auto">
            <a:xfrm>
              <a:off x="3360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9898" name="Rectangle 55"/>
          <p:cNvSpPr>
            <a:spLocks noChangeArrowheads="1"/>
          </p:cNvSpPr>
          <p:nvPr/>
        </p:nvSpPr>
        <p:spPr bwMode="auto">
          <a:xfrm>
            <a:off x="788988" y="215900"/>
            <a:ext cx="34528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冲突现象举例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5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5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23" grpId="0"/>
      <p:bldP spid="955424" grpId="0"/>
      <p:bldP spid="955425" grpId="0"/>
      <p:bldP spid="955426" grpId="0"/>
      <p:bldP spid="955427" grpId="0"/>
      <p:bldP spid="955429" grpId="0" animBg="1"/>
      <p:bldP spid="955430" grpId="0" animBg="1"/>
      <p:bldP spid="955431" grpId="0"/>
      <p:bldP spid="955432" grpId="0" animBg="1"/>
      <p:bldP spid="9554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5" descr="wz-002-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981075"/>
            <a:ext cx="8135937" cy="563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0834" name="Text Box 7"/>
          <p:cNvSpPr txBox="1"/>
          <p:nvPr/>
        </p:nvSpPr>
        <p:spPr>
          <a:xfrm>
            <a:off x="757238" y="209550"/>
            <a:ext cx="6048375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0" hangingPunct="0"/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哈希函数在信息安全领域中的应用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981075"/>
            <a:ext cx="107950" cy="56372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053513" y="981075"/>
            <a:ext cx="107950" cy="56372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484188" y="877888"/>
            <a:ext cx="8280400" cy="1476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打开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MD5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在线破解网站：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www.cmd5.com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，在其中的文本框中输入刚才得到的密文，点击“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MD5”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碰撞就可以对密文进行解密了。</a:t>
            </a:r>
          </a:p>
        </p:txBody>
      </p:sp>
      <p:sp>
        <p:nvSpPr>
          <p:cNvPr id="121858" name="Text Box 6"/>
          <p:cNvSpPr txBox="1"/>
          <p:nvPr/>
        </p:nvSpPr>
        <p:spPr>
          <a:xfrm>
            <a:off x="757238" y="220663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0" hangingPunct="0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MD5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破解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QQ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密码</a:t>
            </a:r>
          </a:p>
        </p:txBody>
      </p:sp>
      <p:pic>
        <p:nvPicPr>
          <p:cNvPr id="1218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636838"/>
            <a:ext cx="7815263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7"/>
          <p:cNvSpPr>
            <a:spLocks noChangeArrowheads="1"/>
          </p:cNvSpPr>
          <p:nvPr/>
        </p:nvSpPr>
        <p:spPr bwMode="auto">
          <a:xfrm>
            <a:off x="846138" y="1103313"/>
            <a:ext cx="3530600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冲突是不可能避免的</a:t>
            </a:r>
          </a:p>
        </p:txBody>
      </p:sp>
      <p:sp>
        <p:nvSpPr>
          <p:cNvPr id="84995" name="Rectangle 59"/>
          <p:cNvSpPr>
            <a:spLocks noChangeArrowheads="1"/>
          </p:cNvSpPr>
          <p:nvPr/>
        </p:nvSpPr>
        <p:spPr bwMode="auto">
          <a:xfrm>
            <a:off x="900113" y="204788"/>
            <a:ext cx="34528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如何减少冲突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148263" y="2133600"/>
            <a:ext cx="2232025" cy="2536825"/>
            <a:chOff x="8948636" y="2217316"/>
            <a:chExt cx="2546287" cy="2890623"/>
          </a:xfrm>
        </p:grpSpPr>
        <p:sp>
          <p:nvSpPr>
            <p:cNvPr id="8" name="íṡľíḍè-Rectangle 30"/>
            <p:cNvSpPr/>
            <p:nvPr/>
          </p:nvSpPr>
          <p:spPr>
            <a:xfrm>
              <a:off x="9270997" y="2217316"/>
              <a:ext cx="1901566" cy="1901155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íṡľíḍè-Freeform: Shape 31"/>
            <p:cNvSpPr/>
            <p:nvPr/>
          </p:nvSpPr>
          <p:spPr>
            <a:xfrm rot="10800000">
              <a:off x="9270997" y="4028026"/>
              <a:ext cx="1901566" cy="370824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îŝḷîḓé-Rectangle 41"/>
            <p:cNvSpPr/>
            <p:nvPr/>
          </p:nvSpPr>
          <p:spPr>
            <a:xfrm>
              <a:off x="8948636" y="4581550"/>
              <a:ext cx="2546287" cy="526389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制定一个好的解决冲突方案</a:t>
              </a:r>
            </a:p>
          </p:txBody>
        </p:sp>
        <p:sp>
          <p:nvSpPr>
            <p:cNvPr id="11" name="îŝḷîḓé-Freeform: Shape 43"/>
            <p:cNvSpPr/>
            <p:nvPr/>
          </p:nvSpPr>
          <p:spPr bwMode="auto">
            <a:xfrm>
              <a:off x="9761781" y="2561007"/>
              <a:ext cx="838500" cy="83752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65250" y="2133600"/>
            <a:ext cx="2454275" cy="2516188"/>
            <a:chOff x="3546983" y="2217316"/>
            <a:chExt cx="2796406" cy="2867868"/>
          </a:xfrm>
        </p:grpSpPr>
        <p:sp>
          <p:nvSpPr>
            <p:cNvPr id="13" name="íṡľíḍè-Rectangle 18"/>
            <p:cNvSpPr/>
            <p:nvPr/>
          </p:nvSpPr>
          <p:spPr>
            <a:xfrm>
              <a:off x="3868950" y="2217316"/>
              <a:ext cx="1901050" cy="1901659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íṡľíḍè-Freeform: Shape 19"/>
            <p:cNvSpPr/>
            <p:nvPr/>
          </p:nvSpPr>
          <p:spPr>
            <a:xfrm rot="10800000">
              <a:off x="3868950" y="3990508"/>
              <a:ext cx="1901050" cy="370923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îŝḷîḓé-Rectangle 39"/>
            <p:cNvSpPr/>
            <p:nvPr/>
          </p:nvSpPr>
          <p:spPr>
            <a:xfrm>
              <a:off x="3546983" y="4558654"/>
              <a:ext cx="2796406" cy="52653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构造好的哈希函数</a:t>
              </a:r>
            </a:p>
          </p:txBody>
        </p:sp>
        <p:sp>
          <p:nvSpPr>
            <p:cNvPr id="16" name="îŝḷîḓé-Freeform: Shape 44"/>
            <p:cNvSpPr/>
            <p:nvPr/>
          </p:nvSpPr>
          <p:spPr bwMode="auto">
            <a:xfrm>
              <a:off x="4389884" y="2568336"/>
              <a:ext cx="850136" cy="850409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ChangeArrowheads="1"/>
          </p:cNvSpPr>
          <p:nvPr/>
        </p:nvSpPr>
        <p:spPr bwMode="auto">
          <a:xfrm>
            <a:off x="900113" y="258763"/>
            <a:ext cx="43037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哈希函数的构造方法</a:t>
            </a:r>
          </a:p>
        </p:txBody>
      </p:sp>
      <p:sp>
        <p:nvSpPr>
          <p:cNvPr id="86019" name="Rectangle 13"/>
          <p:cNvSpPr>
            <a:spLocks noChangeArrowheads="1"/>
          </p:cNvSpPr>
          <p:nvPr/>
        </p:nvSpPr>
        <p:spPr bwMode="auto">
          <a:xfrm>
            <a:off x="369888" y="1695450"/>
            <a:ext cx="4430713" cy="362426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 indent="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根据元素集合的特性构造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地址空间尽量小</a:t>
            </a: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均匀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4906960" y="1722833"/>
            <a:ext cx="3794125" cy="3568700"/>
            <a:chOff x="3072" y="440"/>
            <a:chExt cx="2390" cy="2248"/>
          </a:xfrm>
          <a:solidFill>
            <a:srgbClr val="CCCCFF"/>
          </a:solidFill>
        </p:grpSpPr>
        <p:sp>
          <p:nvSpPr>
            <p:cNvPr id="86021" name="Text Box 12"/>
            <p:cNvSpPr txBox="1">
              <a:spLocks noChangeArrowheads="1"/>
            </p:cNvSpPr>
            <p:nvPr/>
          </p:nvSpPr>
          <p:spPr bwMode="auto">
            <a:xfrm>
              <a:off x="3878" y="440"/>
              <a:ext cx="1584" cy="2248"/>
            </a:xfrm>
            <a:prstGeom prst="rect">
              <a:avLst/>
            </a:prstGeom>
            <a:grpFill/>
            <a:ln w="57150">
              <a:noFill/>
              <a:miter lim="800000"/>
            </a:ln>
          </p:spPr>
          <p:txBody>
            <a:bodyPr>
              <a:spAutoFit/>
            </a:bodyPr>
            <a:lstStyle>
              <a:lvl1pPr marL="457200" indent="-4572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直接定址法 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数字分析法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平方取中法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折叠法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除留余数法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随机数法 </a:t>
              </a:r>
            </a:p>
          </p:txBody>
        </p:sp>
        <p:sp>
          <p:nvSpPr>
            <p:cNvPr id="86022" name="AutoShape 14"/>
            <p:cNvSpPr>
              <a:spLocks noChangeArrowheads="1"/>
            </p:cNvSpPr>
            <p:nvPr/>
          </p:nvSpPr>
          <p:spPr bwMode="auto">
            <a:xfrm>
              <a:off x="3072" y="799"/>
              <a:ext cx="672" cy="309"/>
            </a:xfrm>
            <a:prstGeom prst="rightArrow">
              <a:avLst>
                <a:gd name="adj1" fmla="val 50000"/>
                <a:gd name="adj2" fmla="val 54349"/>
              </a:avLst>
            </a:prstGeom>
            <a:solidFill>
              <a:srgbClr val="7030A0"/>
            </a:solidFill>
            <a:ln w="9525">
              <a:noFill/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23908" name="直接连接符 3"/>
          <p:cNvCxnSpPr>
            <a:stCxn id="86019" idx="1"/>
            <a:endCxn id="86019" idx="3"/>
          </p:cNvCxnSpPr>
          <p:nvPr/>
        </p:nvCxnSpPr>
        <p:spPr>
          <a:xfrm>
            <a:off x="369888" y="3506788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09" name="直接连接符 9"/>
          <p:cNvCxnSpPr>
            <a:stCxn id="86019" idx="1"/>
            <a:endCxn id="86019" idx="3"/>
          </p:cNvCxnSpPr>
          <p:nvPr/>
        </p:nvCxnSpPr>
        <p:spPr>
          <a:xfrm>
            <a:off x="369888" y="3789363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10" name="直接连接符 10"/>
          <p:cNvCxnSpPr>
            <a:stCxn id="86019" idx="1"/>
            <a:endCxn id="86019" idx="3"/>
          </p:cNvCxnSpPr>
          <p:nvPr/>
        </p:nvCxnSpPr>
        <p:spPr>
          <a:xfrm>
            <a:off x="369888" y="4076700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11" name="直接连接符 11"/>
          <p:cNvCxnSpPr>
            <a:stCxn id="86019" idx="1"/>
            <a:endCxn id="86019" idx="3"/>
          </p:cNvCxnSpPr>
          <p:nvPr/>
        </p:nvCxnSpPr>
        <p:spPr>
          <a:xfrm>
            <a:off x="369888" y="4365625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12" name="直接连接符 12"/>
          <p:cNvCxnSpPr>
            <a:stCxn id="86019" idx="1"/>
            <a:endCxn id="86019" idx="3"/>
          </p:cNvCxnSpPr>
          <p:nvPr/>
        </p:nvCxnSpPr>
        <p:spPr>
          <a:xfrm>
            <a:off x="369888" y="4652963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13" name="直接连接符 13"/>
          <p:cNvCxnSpPr>
            <a:stCxn id="86019" idx="1"/>
            <a:endCxn id="86019" idx="3"/>
          </p:cNvCxnSpPr>
          <p:nvPr/>
        </p:nvCxnSpPr>
        <p:spPr>
          <a:xfrm>
            <a:off x="369888" y="4941888"/>
            <a:ext cx="4430712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81" name="Rectangle 17"/>
          <p:cNvSpPr>
            <a:spLocks noChangeArrowheads="1"/>
          </p:cNvSpPr>
          <p:nvPr/>
        </p:nvSpPr>
        <p:spPr bwMode="auto">
          <a:xfrm>
            <a:off x="684213" y="908050"/>
            <a:ext cx="8207375" cy="652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857250" indent="-857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857250" marR="0" lvl="0" indent="-85725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Hash(key) =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a·key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+ b    (a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为常数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87043" name="Rectangle 46"/>
          <p:cNvSpPr>
            <a:spLocks noChangeArrowheads="1"/>
          </p:cNvSpPr>
          <p:nvPr/>
        </p:nvSpPr>
        <p:spPr bwMode="auto">
          <a:xfrm>
            <a:off x="827088" y="203200"/>
            <a:ext cx="43037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直接定址法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488" y="4589463"/>
            <a:ext cx="3860800" cy="1435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以关键码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的某个线性函数值为哈希地址，不会产生冲突。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86325" y="4616450"/>
            <a:ext cx="3789363" cy="973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要占用连续地址空间，空间效率低。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14938" y="2066925"/>
            <a:ext cx="2711450" cy="2270125"/>
            <a:chOff x="4561682" y="2200808"/>
            <a:chExt cx="3219450" cy="2697163"/>
          </a:xfrm>
        </p:grpSpPr>
        <p:sp>
          <p:nvSpPr>
            <p:cNvPr id="10" name="i$liḋe-Oval 12"/>
            <p:cNvSpPr/>
            <p:nvPr/>
          </p:nvSpPr>
          <p:spPr bwMode="auto">
            <a:xfrm>
              <a:off x="4997099" y="2200808"/>
              <a:ext cx="2284528" cy="228410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缺点：</a:t>
              </a:r>
            </a:p>
          </p:txBody>
        </p:sp>
        <p:sp>
          <p:nvSpPr>
            <p:cNvPr id="11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9125" y="1752600"/>
            <a:ext cx="3000375" cy="2557463"/>
            <a:chOff x="755650" y="1929345"/>
            <a:chExt cx="3562350" cy="3037682"/>
          </a:xfrm>
        </p:grpSpPr>
        <p:sp>
          <p:nvSpPr>
            <p:cNvPr id="17" name="i$liḋe-Oval 4"/>
            <p:cNvSpPr/>
            <p:nvPr/>
          </p:nvSpPr>
          <p:spPr bwMode="auto">
            <a:xfrm>
              <a:off x="1560478" y="2263095"/>
              <a:ext cx="2222227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优点：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7"/>
            <p:cNvSpPr/>
            <p:nvPr/>
          </p:nvSpPr>
          <p:spPr bwMode="auto">
            <a:xfrm>
              <a:off x="1524665" y="3835675"/>
              <a:ext cx="348696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9"/>
            <p:cNvSpPr/>
            <p:nvPr/>
          </p:nvSpPr>
          <p:spPr bwMode="auto">
            <a:xfrm>
              <a:off x="2485934" y="1929345"/>
              <a:ext cx="201679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1" grpId="0" build="p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1108075" y="1793875"/>
            <a:ext cx="77724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900}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哈希函数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Hash(key)=key/100</a:t>
            </a:r>
          </a:p>
        </p:txBody>
      </p:sp>
      <p:grpSp>
        <p:nvGrpSpPr>
          <p:cNvPr id="125954" name="组合 2"/>
          <p:cNvGrpSpPr/>
          <p:nvPr/>
        </p:nvGrpSpPr>
        <p:grpSpPr>
          <a:xfrm>
            <a:off x="1447800" y="3306763"/>
            <a:ext cx="6248400" cy="1057275"/>
            <a:chOff x="1326034" y="3079750"/>
            <a:chExt cx="6248400" cy="1057275"/>
          </a:xfrm>
        </p:grpSpPr>
        <p:sp>
          <p:nvSpPr>
            <p:cNvPr id="88068" name="Rectangle 7"/>
            <p:cNvSpPr>
              <a:spLocks noChangeArrowheads="1"/>
            </p:cNvSpPr>
            <p:nvPr/>
          </p:nvSpPr>
          <p:spPr bwMode="auto">
            <a:xfrm>
              <a:off x="1462559" y="3079750"/>
              <a:ext cx="6111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0      1      2      3      4      5      6      7      8      9</a:t>
              </a:r>
            </a:p>
          </p:txBody>
        </p:sp>
        <p:sp>
          <p:nvSpPr>
            <p:cNvPr id="88069" name="Rectangle 8"/>
            <p:cNvSpPr>
              <a:spLocks noChangeArrowheads="1"/>
            </p:cNvSpPr>
            <p:nvPr/>
          </p:nvSpPr>
          <p:spPr bwMode="auto">
            <a:xfrm>
              <a:off x="68124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900</a:t>
              </a:r>
            </a:p>
          </p:txBody>
        </p:sp>
        <p:sp>
          <p:nvSpPr>
            <p:cNvPr id="88070" name="Rectangle 9"/>
            <p:cNvSpPr>
              <a:spLocks noChangeArrowheads="1"/>
            </p:cNvSpPr>
            <p:nvPr/>
          </p:nvSpPr>
          <p:spPr bwMode="auto">
            <a:xfrm>
              <a:off x="62028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800</a:t>
              </a:r>
            </a:p>
          </p:txBody>
        </p:sp>
        <p:sp>
          <p:nvSpPr>
            <p:cNvPr id="88071" name="Rectangle 10"/>
            <p:cNvSpPr>
              <a:spLocks noChangeArrowheads="1"/>
            </p:cNvSpPr>
            <p:nvPr/>
          </p:nvSpPr>
          <p:spPr bwMode="auto">
            <a:xfrm>
              <a:off x="55932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700</a:t>
              </a:r>
            </a:p>
          </p:txBody>
        </p:sp>
        <p:sp>
          <p:nvSpPr>
            <p:cNvPr id="88072" name="Rectangle 11"/>
            <p:cNvSpPr>
              <a:spLocks noChangeArrowheads="1"/>
            </p:cNvSpPr>
            <p:nvPr/>
          </p:nvSpPr>
          <p:spPr bwMode="auto">
            <a:xfrm>
              <a:off x="49836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73" name="Rectangle 12"/>
            <p:cNvSpPr>
              <a:spLocks noChangeArrowheads="1"/>
            </p:cNvSpPr>
            <p:nvPr/>
          </p:nvSpPr>
          <p:spPr bwMode="auto">
            <a:xfrm>
              <a:off x="43740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500</a:t>
              </a:r>
            </a:p>
          </p:txBody>
        </p:sp>
        <p:sp>
          <p:nvSpPr>
            <p:cNvPr id="88074" name="Rectangle 13"/>
            <p:cNvSpPr>
              <a:spLocks noChangeArrowheads="1"/>
            </p:cNvSpPr>
            <p:nvPr/>
          </p:nvSpPr>
          <p:spPr bwMode="auto">
            <a:xfrm>
              <a:off x="37644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75" name="Rectangle 14"/>
            <p:cNvSpPr>
              <a:spLocks noChangeArrowheads="1"/>
            </p:cNvSpPr>
            <p:nvPr/>
          </p:nvSpPr>
          <p:spPr bwMode="auto">
            <a:xfrm>
              <a:off x="31548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300</a:t>
              </a:r>
            </a:p>
          </p:txBody>
        </p:sp>
        <p:sp>
          <p:nvSpPr>
            <p:cNvPr id="88076" name="Rectangle 15"/>
            <p:cNvSpPr>
              <a:spLocks noChangeArrowheads="1"/>
            </p:cNvSpPr>
            <p:nvPr/>
          </p:nvSpPr>
          <p:spPr bwMode="auto">
            <a:xfrm>
              <a:off x="25452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77" name="Rectangle 16"/>
            <p:cNvSpPr>
              <a:spLocks noChangeArrowheads="1"/>
            </p:cNvSpPr>
            <p:nvPr/>
          </p:nvSpPr>
          <p:spPr bwMode="auto">
            <a:xfrm>
              <a:off x="19356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88078" name="Rectangle 17"/>
            <p:cNvSpPr>
              <a:spLocks noChangeArrowheads="1"/>
            </p:cNvSpPr>
            <p:nvPr/>
          </p:nvSpPr>
          <p:spPr bwMode="auto">
            <a:xfrm>
              <a:off x="1326034" y="3629025"/>
              <a:ext cx="609600" cy="5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79" name="Line 18"/>
            <p:cNvSpPr>
              <a:spLocks noChangeShapeType="1"/>
            </p:cNvSpPr>
            <p:nvPr/>
          </p:nvSpPr>
          <p:spPr bwMode="auto">
            <a:xfrm>
              <a:off x="1326034" y="3629025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0" name="Line 19"/>
            <p:cNvSpPr>
              <a:spLocks noChangeShapeType="1"/>
            </p:cNvSpPr>
            <p:nvPr/>
          </p:nvSpPr>
          <p:spPr bwMode="auto">
            <a:xfrm>
              <a:off x="1326034" y="4137025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1" name="Line 20"/>
            <p:cNvSpPr>
              <a:spLocks noChangeShapeType="1"/>
            </p:cNvSpPr>
            <p:nvPr/>
          </p:nvSpPr>
          <p:spPr bwMode="auto">
            <a:xfrm>
              <a:off x="1326034" y="3629025"/>
              <a:ext cx="0" cy="508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2" name="Line 21"/>
            <p:cNvSpPr>
              <a:spLocks noChangeShapeType="1"/>
            </p:cNvSpPr>
            <p:nvPr/>
          </p:nvSpPr>
          <p:spPr bwMode="auto">
            <a:xfrm>
              <a:off x="19356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3" name="Line 22"/>
            <p:cNvSpPr>
              <a:spLocks noChangeShapeType="1"/>
            </p:cNvSpPr>
            <p:nvPr/>
          </p:nvSpPr>
          <p:spPr bwMode="auto">
            <a:xfrm>
              <a:off x="25452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4" name="Line 23"/>
            <p:cNvSpPr>
              <a:spLocks noChangeShapeType="1"/>
            </p:cNvSpPr>
            <p:nvPr/>
          </p:nvSpPr>
          <p:spPr bwMode="auto">
            <a:xfrm>
              <a:off x="31548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5" name="Line 24"/>
            <p:cNvSpPr>
              <a:spLocks noChangeShapeType="1"/>
            </p:cNvSpPr>
            <p:nvPr/>
          </p:nvSpPr>
          <p:spPr bwMode="auto">
            <a:xfrm>
              <a:off x="37644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6" name="Line 25"/>
            <p:cNvSpPr>
              <a:spLocks noChangeShapeType="1"/>
            </p:cNvSpPr>
            <p:nvPr/>
          </p:nvSpPr>
          <p:spPr bwMode="auto">
            <a:xfrm>
              <a:off x="43740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7" name="Line 26"/>
            <p:cNvSpPr>
              <a:spLocks noChangeShapeType="1"/>
            </p:cNvSpPr>
            <p:nvPr/>
          </p:nvSpPr>
          <p:spPr bwMode="auto">
            <a:xfrm>
              <a:off x="49836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8" name="Line 27"/>
            <p:cNvSpPr>
              <a:spLocks noChangeShapeType="1"/>
            </p:cNvSpPr>
            <p:nvPr/>
          </p:nvSpPr>
          <p:spPr bwMode="auto">
            <a:xfrm>
              <a:off x="55932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89" name="Line 28"/>
            <p:cNvSpPr>
              <a:spLocks noChangeShapeType="1"/>
            </p:cNvSpPr>
            <p:nvPr/>
          </p:nvSpPr>
          <p:spPr bwMode="auto">
            <a:xfrm>
              <a:off x="62028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90" name="Line 29"/>
            <p:cNvSpPr>
              <a:spLocks noChangeShapeType="1"/>
            </p:cNvSpPr>
            <p:nvPr/>
          </p:nvSpPr>
          <p:spPr bwMode="auto">
            <a:xfrm>
              <a:off x="6812434" y="36290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91" name="Line 30"/>
            <p:cNvSpPr>
              <a:spLocks noChangeShapeType="1"/>
            </p:cNvSpPr>
            <p:nvPr/>
          </p:nvSpPr>
          <p:spPr bwMode="auto">
            <a:xfrm>
              <a:off x="7422034" y="3629025"/>
              <a:ext cx="0" cy="508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8092" name="Rectangle 31"/>
          <p:cNvSpPr>
            <a:spLocks noChangeArrowheads="1"/>
          </p:cNvSpPr>
          <p:nvPr/>
        </p:nvSpPr>
        <p:spPr bwMode="auto">
          <a:xfrm>
            <a:off x="804863" y="187325"/>
            <a:ext cx="43021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直接定址法</a:t>
            </a:r>
          </a:p>
        </p:txBody>
      </p:sp>
      <p:sp>
        <p:nvSpPr>
          <p:cNvPr id="31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559" name="Rectangle 87"/>
          <p:cNvSpPr>
            <a:spLocks noChangeArrowheads="1"/>
          </p:cNvSpPr>
          <p:nvPr/>
        </p:nvSpPr>
        <p:spPr bwMode="auto">
          <a:xfrm>
            <a:off x="827088" y="1052513"/>
            <a:ext cx="8280400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Hash(key)=key  mod  p    (p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是一个整数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745560" name="Rectangle 88"/>
          <p:cNvSpPr>
            <a:spLocks noChangeArrowheads="1"/>
          </p:cNvSpPr>
          <p:nvPr/>
        </p:nvSpPr>
        <p:spPr bwMode="auto">
          <a:xfrm>
            <a:off x="827088" y="198438"/>
            <a:ext cx="66929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除留余数法 （最常用重点掌握）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4125" y="4810125"/>
            <a:ext cx="2852738" cy="554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如何选取合适的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？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3488" y="4660900"/>
            <a:ext cx="2820988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设表长为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，取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p≤m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且为质数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43488" y="2112963"/>
            <a:ext cx="2711450" cy="2270125"/>
            <a:chOff x="4561682" y="2200808"/>
            <a:chExt cx="3219450" cy="2697163"/>
          </a:xfrm>
        </p:grpSpPr>
        <p:sp>
          <p:nvSpPr>
            <p:cNvPr id="9" name="i$liḋe-Oval 12"/>
            <p:cNvSpPr/>
            <p:nvPr/>
          </p:nvSpPr>
          <p:spPr bwMode="auto">
            <a:xfrm>
              <a:off x="4997099" y="2200808"/>
              <a:ext cx="2284528" cy="22841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技巧：</a:t>
              </a:r>
            </a:p>
          </p:txBody>
        </p:sp>
        <p:sp>
          <p:nvSpPr>
            <p:cNvPr id="10" name="i$liḋe-Oval 14"/>
            <p:cNvSpPr/>
            <p:nvPr/>
          </p:nvSpPr>
          <p:spPr bwMode="auto">
            <a:xfrm>
              <a:off x="4561682" y="3047679"/>
              <a:ext cx="326091" cy="3263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i$liḋe-Oval 16"/>
            <p:cNvSpPr/>
            <p:nvPr/>
          </p:nvSpPr>
          <p:spPr bwMode="auto">
            <a:xfrm>
              <a:off x="6857519" y="2221555"/>
              <a:ext cx="173413" cy="1754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i$liḋe-Oval 17"/>
            <p:cNvSpPr/>
            <p:nvPr/>
          </p:nvSpPr>
          <p:spPr bwMode="auto">
            <a:xfrm>
              <a:off x="7117639" y="3907753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i$liḋe-Oval 18"/>
            <p:cNvSpPr/>
            <p:nvPr/>
          </p:nvSpPr>
          <p:spPr bwMode="auto">
            <a:xfrm>
              <a:off x="7292936" y="2940170"/>
              <a:ext cx="488196" cy="4885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7238" y="1947863"/>
            <a:ext cx="3000375" cy="2557462"/>
            <a:chOff x="755650" y="1929345"/>
            <a:chExt cx="3562350" cy="3037682"/>
          </a:xfrm>
        </p:grpSpPr>
        <p:sp>
          <p:nvSpPr>
            <p:cNvPr id="16" name="i$liḋe-Oval 4"/>
            <p:cNvSpPr/>
            <p:nvPr/>
          </p:nvSpPr>
          <p:spPr bwMode="auto">
            <a:xfrm>
              <a:off x="1560477" y="2263094"/>
              <a:ext cx="2222228" cy="22231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关键：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Oval 6"/>
            <p:cNvSpPr/>
            <p:nvPr/>
          </p:nvSpPr>
          <p:spPr bwMode="auto">
            <a:xfrm>
              <a:off x="3967420" y="3601861"/>
              <a:ext cx="350580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7"/>
            <p:cNvSpPr/>
            <p:nvPr/>
          </p:nvSpPr>
          <p:spPr bwMode="auto">
            <a:xfrm>
              <a:off x="1524665" y="3835674"/>
              <a:ext cx="348695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9"/>
            <p:cNvSpPr/>
            <p:nvPr/>
          </p:nvSpPr>
          <p:spPr bwMode="auto">
            <a:xfrm>
              <a:off x="2485934" y="1929345"/>
              <a:ext cx="201677" cy="2017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10"/>
            <p:cNvSpPr/>
            <p:nvPr/>
          </p:nvSpPr>
          <p:spPr bwMode="auto">
            <a:xfrm>
              <a:off x="755650" y="3109723"/>
              <a:ext cx="433513" cy="4355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59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887413" y="142875"/>
            <a:ext cx="6156325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线性表的查找</a:t>
            </a:r>
          </a:p>
        </p:txBody>
      </p:sp>
      <p:grpSp>
        <p:nvGrpSpPr>
          <p:cNvPr id="31746" name="组合 3"/>
          <p:cNvGrpSpPr/>
          <p:nvPr/>
        </p:nvGrpSpPr>
        <p:grpSpPr>
          <a:xfrm>
            <a:off x="396875" y="2527300"/>
            <a:ext cx="2209800" cy="2246313"/>
            <a:chOff x="1198662" y="1665926"/>
            <a:chExt cx="4286400" cy="4356156"/>
          </a:xfrm>
        </p:grpSpPr>
        <p:sp>
          <p:nvSpPr>
            <p:cNvPr id="34" name="泪滴形 24"/>
            <p:cNvSpPr/>
            <p:nvPr/>
          </p:nvSpPr>
          <p:spPr bwMode="auto">
            <a:xfrm rot="10800000" flipH="1">
              <a:off x="1429611" y="1942996"/>
              <a:ext cx="1770602" cy="1773248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泪滴形 38"/>
            <p:cNvSpPr/>
            <p:nvPr/>
          </p:nvSpPr>
          <p:spPr bwMode="auto">
            <a:xfrm>
              <a:off x="1198662" y="3762423"/>
              <a:ext cx="1979998" cy="1982589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泪滴形 34"/>
            <p:cNvSpPr/>
            <p:nvPr/>
          </p:nvSpPr>
          <p:spPr bwMode="auto">
            <a:xfrm rot="16200000" flipH="1">
              <a:off x="3225097" y="1665671"/>
              <a:ext cx="2050317" cy="2050821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泪滴形 36"/>
            <p:cNvSpPr/>
            <p:nvPr/>
          </p:nvSpPr>
          <p:spPr bwMode="auto">
            <a:xfrm flipH="1">
              <a:off x="3224848" y="3762423"/>
              <a:ext cx="2260214" cy="2259659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476B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751" name="组合 16"/>
          <p:cNvGrpSpPr/>
          <p:nvPr/>
        </p:nvGrpSpPr>
        <p:grpSpPr>
          <a:xfrm>
            <a:off x="3352800" y="2276475"/>
            <a:ext cx="657225" cy="663575"/>
            <a:chOff x="4929188" y="1303338"/>
            <a:chExt cx="501650" cy="506412"/>
          </a:xfrm>
        </p:grpSpPr>
        <p:sp>
          <p:nvSpPr>
            <p:cNvPr id="39" name="Freeform 6"/>
            <p:cNvSpPr/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5833" y="1359068"/>
              <a:ext cx="371996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056418" y="1446296"/>
              <a:ext cx="255671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755" name="组合 20"/>
          <p:cNvGrpSpPr/>
          <p:nvPr/>
        </p:nvGrpSpPr>
        <p:grpSpPr>
          <a:xfrm>
            <a:off x="3346450" y="3262313"/>
            <a:ext cx="663575" cy="661987"/>
            <a:chOff x="1339850" y="2163763"/>
            <a:chExt cx="506413" cy="506412"/>
          </a:xfrm>
        </p:grpSpPr>
        <p:sp>
          <p:nvSpPr>
            <p:cNvPr id="43" name="Freeform 13"/>
            <p:cNvSpPr/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447675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760" name="组合 25"/>
          <p:cNvGrpSpPr/>
          <p:nvPr/>
        </p:nvGrpSpPr>
        <p:grpSpPr>
          <a:xfrm>
            <a:off x="3352800" y="4246563"/>
            <a:ext cx="657225" cy="663575"/>
            <a:chOff x="5093055" y="2766720"/>
            <a:chExt cx="501650" cy="506413"/>
          </a:xfrm>
        </p:grpSpPr>
        <p:sp>
          <p:nvSpPr>
            <p:cNvPr id="48" name="Freeform 21"/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5200898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4198938" y="2346325"/>
            <a:ext cx="41179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一、顺序查找（线性查找）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4198938" y="3332163"/>
            <a:ext cx="45497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二、折半查找（二分或对分查找）</a:t>
            </a: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198938" y="4316413"/>
            <a:ext cx="41179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三、分块查找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7" name="Rectangle 5"/>
          <p:cNvSpPr>
            <a:spLocks noChangeArrowheads="1"/>
          </p:cNvSpPr>
          <p:nvPr/>
        </p:nvSpPr>
        <p:spPr bwMode="auto">
          <a:xfrm>
            <a:off x="728663" y="3725863"/>
            <a:ext cx="1806575" cy="57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执行速度</a:t>
            </a:r>
          </a:p>
        </p:txBody>
      </p:sp>
      <p:sp>
        <p:nvSpPr>
          <p:cNvPr id="90115" name="Rectangle 6"/>
          <p:cNvSpPr>
            <a:spLocks noChangeArrowheads="1"/>
          </p:cNvSpPr>
          <p:nvPr/>
        </p:nvSpPr>
        <p:spPr bwMode="auto">
          <a:xfrm>
            <a:off x="971550" y="219075"/>
            <a:ext cx="496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构造哈希函数考虑的因素</a:t>
            </a:r>
          </a:p>
        </p:txBody>
      </p:sp>
      <p:sp>
        <p:nvSpPr>
          <p:cNvPr id="980999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H="1">
            <a:off x="8001000" y="5791200"/>
            <a:ext cx="533400" cy="457200"/>
          </a:xfrm>
          <a:prstGeom prst="actionButtonForwardNext">
            <a:avLst/>
          </a:prstGeom>
          <a:solidFill>
            <a:srgbClr val="76AEDD"/>
          </a:solidFill>
          <a:ln w="9525">
            <a:solidFill>
              <a:srgbClr val="3366FF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8663" y="1579563"/>
            <a:ext cx="7797800" cy="1831975"/>
            <a:chOff x="1061484" y="2189572"/>
            <a:chExt cx="10069030" cy="2365123"/>
          </a:xfrm>
        </p:grpSpPr>
        <p:sp>
          <p:nvSpPr>
            <p:cNvPr id="7" name="íṩľíḍè-Freeform: Shape 1"/>
            <p:cNvSpPr/>
            <p:nvPr/>
          </p:nvSpPr>
          <p:spPr bwMode="auto">
            <a:xfrm>
              <a:off x="8373419" y="2189572"/>
              <a:ext cx="2757095" cy="2361024"/>
            </a:xfrm>
            <a:custGeom>
              <a:avLst/>
              <a:gdLst>
                <a:gd name="T0" fmla="*/ 317 w 332"/>
                <a:gd name="T1" fmla="*/ 168 h 282"/>
                <a:gd name="T2" fmla="*/ 317 w 332"/>
                <a:gd name="T3" fmla="*/ 114 h 282"/>
                <a:gd name="T4" fmla="*/ 218 w 332"/>
                <a:gd name="T5" fmla="*/ 15 h 282"/>
                <a:gd name="T6" fmla="*/ 191 w 332"/>
                <a:gd name="T7" fmla="*/ 26 h 282"/>
                <a:gd name="T8" fmla="*/ 191 w 332"/>
                <a:gd name="T9" fmla="*/ 26 h 282"/>
                <a:gd name="T10" fmla="*/ 153 w 332"/>
                <a:gd name="T11" fmla="*/ 65 h 282"/>
                <a:gd name="T12" fmla="*/ 38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8 w 332"/>
                <a:gd name="T19" fmla="*/ 218 h 282"/>
                <a:gd name="T20" fmla="*/ 153 w 332"/>
                <a:gd name="T21" fmla="*/ 218 h 282"/>
                <a:gd name="T22" fmla="*/ 191 w 332"/>
                <a:gd name="T23" fmla="*/ 256 h 282"/>
                <a:gd name="T24" fmla="*/ 191 w 332"/>
                <a:gd name="T25" fmla="*/ 256 h 282"/>
                <a:gd name="T26" fmla="*/ 218 w 332"/>
                <a:gd name="T27" fmla="*/ 267 h 282"/>
                <a:gd name="T28" fmla="*/ 317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7" y="168"/>
                  </a:moveTo>
                  <a:cubicBezTo>
                    <a:pt x="332" y="153"/>
                    <a:pt x="332" y="129"/>
                    <a:pt x="317" y="114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03" y="0"/>
                    <a:pt x="191" y="5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1" y="47"/>
                    <a:pt x="174" y="65"/>
                    <a:pt x="153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17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7" y="218"/>
                    <a:pt x="38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1" y="235"/>
                    <a:pt x="191" y="256"/>
                  </a:cubicBezTo>
                  <a:cubicBezTo>
                    <a:pt x="191" y="256"/>
                    <a:pt x="191" y="256"/>
                    <a:pt x="191" y="256"/>
                  </a:cubicBezTo>
                  <a:cubicBezTo>
                    <a:pt x="191" y="277"/>
                    <a:pt x="203" y="282"/>
                    <a:pt x="218" y="267"/>
                  </a:cubicBezTo>
                  <a:lnTo>
                    <a:pt x="317" y="168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íṩľíḍè-Freeform: Shape 2"/>
            <p:cNvSpPr/>
            <p:nvPr/>
          </p:nvSpPr>
          <p:spPr bwMode="auto">
            <a:xfrm>
              <a:off x="8373419" y="2732689"/>
              <a:ext cx="979845" cy="1282987"/>
            </a:xfrm>
            <a:custGeom>
              <a:avLst/>
              <a:gdLst>
                <a:gd name="T0" fmla="*/ 0 w 118"/>
                <a:gd name="T1" fmla="*/ 38 h 153"/>
                <a:gd name="T2" fmla="*/ 0 w 118"/>
                <a:gd name="T3" fmla="*/ 114 h 153"/>
                <a:gd name="T4" fmla="*/ 38 w 118"/>
                <a:gd name="T5" fmla="*/ 153 h 153"/>
                <a:gd name="T6" fmla="*/ 54 w 118"/>
                <a:gd name="T7" fmla="*/ 153 h 153"/>
                <a:gd name="T8" fmla="*/ 103 w 118"/>
                <a:gd name="T9" fmla="*/ 103 h 153"/>
                <a:gd name="T10" fmla="*/ 103 w 118"/>
                <a:gd name="T11" fmla="*/ 49 h 153"/>
                <a:gd name="T12" fmla="*/ 54 w 118"/>
                <a:gd name="T13" fmla="*/ 0 h 153"/>
                <a:gd name="T14" fmla="*/ 38 w 118"/>
                <a:gd name="T15" fmla="*/ 0 h 153"/>
                <a:gd name="T16" fmla="*/ 0 w 118"/>
                <a:gd name="T1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0" y="38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35"/>
                    <a:pt x="17" y="153"/>
                    <a:pt x="38" y="15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18" y="88"/>
                    <a:pt x="118" y="64"/>
                    <a:pt x="103" y="4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4BACC6">
                <a:lumMod val="75000"/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íṩľíḍè-Freeform: Shape 3"/>
            <p:cNvSpPr/>
            <p:nvPr/>
          </p:nvSpPr>
          <p:spPr bwMode="auto">
            <a:xfrm>
              <a:off x="6462928" y="2189572"/>
              <a:ext cx="2757095" cy="2361024"/>
            </a:xfrm>
            <a:custGeom>
              <a:avLst/>
              <a:gdLst>
                <a:gd name="T0" fmla="*/ 317 w 332"/>
                <a:gd name="T1" fmla="*/ 168 h 282"/>
                <a:gd name="T2" fmla="*/ 317 w 332"/>
                <a:gd name="T3" fmla="*/ 114 h 282"/>
                <a:gd name="T4" fmla="*/ 219 w 332"/>
                <a:gd name="T5" fmla="*/ 15 h 282"/>
                <a:gd name="T6" fmla="*/ 191 w 332"/>
                <a:gd name="T7" fmla="*/ 26 h 282"/>
                <a:gd name="T8" fmla="*/ 191 w 332"/>
                <a:gd name="T9" fmla="*/ 26 h 282"/>
                <a:gd name="T10" fmla="*/ 153 w 332"/>
                <a:gd name="T11" fmla="*/ 65 h 282"/>
                <a:gd name="T12" fmla="*/ 39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9 w 332"/>
                <a:gd name="T19" fmla="*/ 218 h 282"/>
                <a:gd name="T20" fmla="*/ 153 w 332"/>
                <a:gd name="T21" fmla="*/ 218 h 282"/>
                <a:gd name="T22" fmla="*/ 191 w 332"/>
                <a:gd name="T23" fmla="*/ 256 h 282"/>
                <a:gd name="T24" fmla="*/ 191 w 332"/>
                <a:gd name="T25" fmla="*/ 256 h 282"/>
                <a:gd name="T26" fmla="*/ 219 w 332"/>
                <a:gd name="T27" fmla="*/ 267 h 282"/>
                <a:gd name="T28" fmla="*/ 317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7" y="168"/>
                  </a:moveTo>
                  <a:cubicBezTo>
                    <a:pt x="332" y="153"/>
                    <a:pt x="332" y="129"/>
                    <a:pt x="317" y="114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204" y="0"/>
                    <a:pt x="191" y="5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1" y="47"/>
                    <a:pt x="174" y="65"/>
                    <a:pt x="153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18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8" y="218"/>
                    <a:pt x="39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1" y="235"/>
                    <a:pt x="191" y="256"/>
                  </a:cubicBezTo>
                  <a:cubicBezTo>
                    <a:pt x="191" y="256"/>
                    <a:pt x="191" y="256"/>
                    <a:pt x="191" y="256"/>
                  </a:cubicBezTo>
                  <a:cubicBezTo>
                    <a:pt x="191" y="277"/>
                    <a:pt x="204" y="282"/>
                    <a:pt x="219" y="267"/>
                  </a:cubicBezTo>
                  <a:lnTo>
                    <a:pt x="317" y="168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íṩľíḍè-Freeform: Shape 4"/>
            <p:cNvSpPr/>
            <p:nvPr/>
          </p:nvSpPr>
          <p:spPr bwMode="auto">
            <a:xfrm>
              <a:off x="6462928" y="2732689"/>
              <a:ext cx="988044" cy="1282987"/>
            </a:xfrm>
            <a:custGeom>
              <a:avLst/>
              <a:gdLst>
                <a:gd name="T0" fmla="*/ 0 w 119"/>
                <a:gd name="T1" fmla="*/ 38 h 153"/>
                <a:gd name="T2" fmla="*/ 0 w 119"/>
                <a:gd name="T3" fmla="*/ 114 h 153"/>
                <a:gd name="T4" fmla="*/ 39 w 119"/>
                <a:gd name="T5" fmla="*/ 153 h 153"/>
                <a:gd name="T6" fmla="*/ 54 w 119"/>
                <a:gd name="T7" fmla="*/ 153 h 153"/>
                <a:gd name="T8" fmla="*/ 104 w 119"/>
                <a:gd name="T9" fmla="*/ 103 h 153"/>
                <a:gd name="T10" fmla="*/ 104 w 119"/>
                <a:gd name="T11" fmla="*/ 49 h 153"/>
                <a:gd name="T12" fmla="*/ 54 w 119"/>
                <a:gd name="T13" fmla="*/ 0 h 153"/>
                <a:gd name="T14" fmla="*/ 39 w 119"/>
                <a:gd name="T15" fmla="*/ 0 h 153"/>
                <a:gd name="T16" fmla="*/ 0 w 119"/>
                <a:gd name="T1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3">
                  <a:moveTo>
                    <a:pt x="0" y="38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35"/>
                    <a:pt x="18" y="153"/>
                    <a:pt x="39" y="15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9" y="88"/>
                    <a:pt x="119" y="64"/>
                    <a:pt x="104" y="4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8064A2">
                <a:lumMod val="75000"/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íṩľíḍè-Freeform: Shape 5"/>
            <p:cNvSpPr/>
            <p:nvPr/>
          </p:nvSpPr>
          <p:spPr bwMode="auto">
            <a:xfrm>
              <a:off x="4560635" y="2189572"/>
              <a:ext cx="2757095" cy="2361024"/>
            </a:xfrm>
            <a:custGeom>
              <a:avLst/>
              <a:gdLst>
                <a:gd name="T0" fmla="*/ 317 w 332"/>
                <a:gd name="T1" fmla="*/ 168 h 282"/>
                <a:gd name="T2" fmla="*/ 317 w 332"/>
                <a:gd name="T3" fmla="*/ 114 h 282"/>
                <a:gd name="T4" fmla="*/ 218 w 332"/>
                <a:gd name="T5" fmla="*/ 15 h 282"/>
                <a:gd name="T6" fmla="*/ 191 w 332"/>
                <a:gd name="T7" fmla="*/ 26 h 282"/>
                <a:gd name="T8" fmla="*/ 191 w 332"/>
                <a:gd name="T9" fmla="*/ 26 h 282"/>
                <a:gd name="T10" fmla="*/ 153 w 332"/>
                <a:gd name="T11" fmla="*/ 65 h 282"/>
                <a:gd name="T12" fmla="*/ 38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8 w 332"/>
                <a:gd name="T19" fmla="*/ 218 h 282"/>
                <a:gd name="T20" fmla="*/ 153 w 332"/>
                <a:gd name="T21" fmla="*/ 218 h 282"/>
                <a:gd name="T22" fmla="*/ 191 w 332"/>
                <a:gd name="T23" fmla="*/ 256 h 282"/>
                <a:gd name="T24" fmla="*/ 191 w 332"/>
                <a:gd name="T25" fmla="*/ 256 h 282"/>
                <a:gd name="T26" fmla="*/ 218 w 332"/>
                <a:gd name="T27" fmla="*/ 267 h 282"/>
                <a:gd name="T28" fmla="*/ 317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7" y="168"/>
                  </a:moveTo>
                  <a:cubicBezTo>
                    <a:pt x="332" y="153"/>
                    <a:pt x="332" y="129"/>
                    <a:pt x="317" y="114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03" y="0"/>
                    <a:pt x="191" y="5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1" y="47"/>
                    <a:pt x="174" y="65"/>
                    <a:pt x="153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17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7" y="218"/>
                    <a:pt x="38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1" y="235"/>
                    <a:pt x="191" y="256"/>
                  </a:cubicBezTo>
                  <a:cubicBezTo>
                    <a:pt x="191" y="256"/>
                    <a:pt x="191" y="256"/>
                    <a:pt x="191" y="256"/>
                  </a:cubicBezTo>
                  <a:cubicBezTo>
                    <a:pt x="191" y="277"/>
                    <a:pt x="203" y="282"/>
                    <a:pt x="218" y="267"/>
                  </a:cubicBezTo>
                  <a:lnTo>
                    <a:pt x="317" y="168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íṩľíḍè-Freeform: Shape 6"/>
            <p:cNvSpPr/>
            <p:nvPr/>
          </p:nvSpPr>
          <p:spPr bwMode="auto">
            <a:xfrm>
              <a:off x="4560635" y="2732689"/>
              <a:ext cx="979845" cy="1282987"/>
            </a:xfrm>
            <a:custGeom>
              <a:avLst/>
              <a:gdLst>
                <a:gd name="T0" fmla="*/ 0 w 118"/>
                <a:gd name="T1" fmla="*/ 38 h 153"/>
                <a:gd name="T2" fmla="*/ 0 w 118"/>
                <a:gd name="T3" fmla="*/ 114 h 153"/>
                <a:gd name="T4" fmla="*/ 38 w 118"/>
                <a:gd name="T5" fmla="*/ 153 h 153"/>
                <a:gd name="T6" fmla="*/ 54 w 118"/>
                <a:gd name="T7" fmla="*/ 153 h 153"/>
                <a:gd name="T8" fmla="*/ 103 w 118"/>
                <a:gd name="T9" fmla="*/ 103 h 153"/>
                <a:gd name="T10" fmla="*/ 103 w 118"/>
                <a:gd name="T11" fmla="*/ 49 h 153"/>
                <a:gd name="T12" fmla="*/ 54 w 118"/>
                <a:gd name="T13" fmla="*/ 0 h 153"/>
                <a:gd name="T14" fmla="*/ 38 w 118"/>
                <a:gd name="T15" fmla="*/ 0 h 153"/>
                <a:gd name="T16" fmla="*/ 0 w 118"/>
                <a:gd name="T1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0" y="38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35"/>
                    <a:pt x="17" y="153"/>
                    <a:pt x="38" y="15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18" y="88"/>
                    <a:pt x="118" y="64"/>
                    <a:pt x="103" y="4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9BBB59">
                <a:lumMod val="75000"/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íṩľíḍè-Freeform: Shape 7"/>
            <p:cNvSpPr/>
            <p:nvPr/>
          </p:nvSpPr>
          <p:spPr bwMode="auto">
            <a:xfrm>
              <a:off x="2650143" y="2193671"/>
              <a:ext cx="2757095" cy="2361024"/>
            </a:xfrm>
            <a:custGeom>
              <a:avLst/>
              <a:gdLst>
                <a:gd name="T0" fmla="*/ 318 w 332"/>
                <a:gd name="T1" fmla="*/ 168 h 282"/>
                <a:gd name="T2" fmla="*/ 318 w 332"/>
                <a:gd name="T3" fmla="*/ 114 h 282"/>
                <a:gd name="T4" fmla="*/ 219 w 332"/>
                <a:gd name="T5" fmla="*/ 15 h 282"/>
                <a:gd name="T6" fmla="*/ 192 w 332"/>
                <a:gd name="T7" fmla="*/ 26 h 282"/>
                <a:gd name="T8" fmla="*/ 192 w 332"/>
                <a:gd name="T9" fmla="*/ 26 h 282"/>
                <a:gd name="T10" fmla="*/ 153 w 332"/>
                <a:gd name="T11" fmla="*/ 65 h 282"/>
                <a:gd name="T12" fmla="*/ 39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9 w 332"/>
                <a:gd name="T19" fmla="*/ 218 h 282"/>
                <a:gd name="T20" fmla="*/ 153 w 332"/>
                <a:gd name="T21" fmla="*/ 218 h 282"/>
                <a:gd name="T22" fmla="*/ 192 w 332"/>
                <a:gd name="T23" fmla="*/ 256 h 282"/>
                <a:gd name="T24" fmla="*/ 192 w 332"/>
                <a:gd name="T25" fmla="*/ 256 h 282"/>
                <a:gd name="T26" fmla="*/ 219 w 332"/>
                <a:gd name="T27" fmla="*/ 267 h 282"/>
                <a:gd name="T28" fmla="*/ 318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8" y="168"/>
                  </a:moveTo>
                  <a:cubicBezTo>
                    <a:pt x="332" y="153"/>
                    <a:pt x="332" y="129"/>
                    <a:pt x="318" y="114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204" y="0"/>
                    <a:pt x="192" y="5"/>
                    <a:pt x="192" y="26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2" y="47"/>
                    <a:pt x="174" y="65"/>
                    <a:pt x="153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18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8" y="218"/>
                    <a:pt x="39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2" y="235"/>
                    <a:pt x="192" y="256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77"/>
                    <a:pt x="204" y="282"/>
                    <a:pt x="219" y="267"/>
                  </a:cubicBezTo>
                  <a:lnTo>
                    <a:pt x="318" y="168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íṩľíḍè-Freeform: Shape 8"/>
            <p:cNvSpPr/>
            <p:nvPr/>
          </p:nvSpPr>
          <p:spPr bwMode="auto">
            <a:xfrm>
              <a:off x="2650143" y="2736788"/>
              <a:ext cx="988044" cy="1280938"/>
            </a:xfrm>
            <a:custGeom>
              <a:avLst/>
              <a:gdLst>
                <a:gd name="T0" fmla="*/ 0 w 119"/>
                <a:gd name="T1" fmla="*/ 38 h 153"/>
                <a:gd name="T2" fmla="*/ 0 w 119"/>
                <a:gd name="T3" fmla="*/ 114 h 153"/>
                <a:gd name="T4" fmla="*/ 39 w 119"/>
                <a:gd name="T5" fmla="*/ 153 h 153"/>
                <a:gd name="T6" fmla="*/ 55 w 119"/>
                <a:gd name="T7" fmla="*/ 153 h 153"/>
                <a:gd name="T8" fmla="*/ 104 w 119"/>
                <a:gd name="T9" fmla="*/ 103 h 153"/>
                <a:gd name="T10" fmla="*/ 104 w 119"/>
                <a:gd name="T11" fmla="*/ 49 h 153"/>
                <a:gd name="T12" fmla="*/ 55 w 119"/>
                <a:gd name="T13" fmla="*/ 0 h 153"/>
                <a:gd name="T14" fmla="*/ 39 w 119"/>
                <a:gd name="T15" fmla="*/ 0 h 153"/>
                <a:gd name="T16" fmla="*/ 0 w 119"/>
                <a:gd name="T1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3">
                  <a:moveTo>
                    <a:pt x="0" y="38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35"/>
                    <a:pt x="18" y="153"/>
                    <a:pt x="39" y="153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9" y="88"/>
                    <a:pt x="119" y="64"/>
                    <a:pt x="104" y="4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C0504D">
                <a:lumMod val="50000"/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íṩľíḍè-Freeform: Shape 9"/>
            <p:cNvSpPr/>
            <p:nvPr/>
          </p:nvSpPr>
          <p:spPr bwMode="auto">
            <a:xfrm>
              <a:off x="1061484" y="2242859"/>
              <a:ext cx="2412713" cy="2256499"/>
            </a:xfrm>
            <a:custGeom>
              <a:avLst/>
              <a:gdLst>
                <a:gd name="connsiteX0" fmla="*/ 1424916 w 2507091"/>
                <a:gd name="connsiteY0" fmla="*/ 112 h 2343942"/>
                <a:gd name="connsiteX1" fmla="*/ 1555542 w 2507091"/>
                <a:gd name="connsiteY1" fmla="*/ 75381 h 2343942"/>
                <a:gd name="connsiteX2" fmla="*/ 2409995 w 2507091"/>
                <a:gd name="connsiteY2" fmla="*/ 936988 h 2343942"/>
                <a:gd name="connsiteX3" fmla="*/ 2409995 w 2507091"/>
                <a:gd name="connsiteY3" fmla="*/ 1406955 h 2343942"/>
                <a:gd name="connsiteX4" fmla="*/ 1555542 w 2507091"/>
                <a:gd name="connsiteY4" fmla="*/ 2268563 h 2343942"/>
                <a:gd name="connsiteX5" fmla="*/ 1322510 w 2507091"/>
                <a:gd name="connsiteY5" fmla="*/ 2172828 h 2343942"/>
                <a:gd name="connsiteX6" fmla="*/ 994538 w 2507091"/>
                <a:gd name="connsiteY6" fmla="*/ 1842111 h 2343942"/>
                <a:gd name="connsiteX7" fmla="*/ 1992 w 2507091"/>
                <a:gd name="connsiteY7" fmla="*/ 1842111 h 2343942"/>
                <a:gd name="connsiteX8" fmla="*/ 0 w 2507091"/>
                <a:gd name="connsiteY8" fmla="*/ 1841897 h 2343942"/>
                <a:gd name="connsiteX9" fmla="*/ 8587 w 2507091"/>
                <a:gd name="connsiteY9" fmla="*/ 1841897 h 2343942"/>
                <a:gd name="connsiteX10" fmla="*/ 66848 w 2507091"/>
                <a:gd name="connsiteY10" fmla="*/ 1841897 h 2343942"/>
                <a:gd name="connsiteX11" fmla="*/ 489776 w 2507091"/>
                <a:gd name="connsiteY11" fmla="*/ 1406631 h 2343942"/>
                <a:gd name="connsiteX12" fmla="*/ 489776 w 2507091"/>
                <a:gd name="connsiteY12" fmla="*/ 936545 h 2343942"/>
                <a:gd name="connsiteX13" fmla="*/ 67674 w 2507091"/>
                <a:gd name="connsiteY13" fmla="*/ 510817 h 2343942"/>
                <a:gd name="connsiteX14" fmla="*/ 67395 w 2507091"/>
                <a:gd name="connsiteY14" fmla="*/ 510536 h 2343942"/>
                <a:gd name="connsiteX15" fmla="*/ 85108 w 2507091"/>
                <a:gd name="connsiteY15" fmla="*/ 510536 h 2343942"/>
                <a:gd name="connsiteX16" fmla="*/ 994538 w 2507091"/>
                <a:gd name="connsiteY16" fmla="*/ 510536 h 2343942"/>
                <a:gd name="connsiteX17" fmla="*/ 1322510 w 2507091"/>
                <a:gd name="connsiteY17" fmla="*/ 171115 h 2343942"/>
                <a:gd name="connsiteX18" fmla="*/ 1424916 w 2507091"/>
                <a:gd name="connsiteY18" fmla="*/ 112 h 234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07091" h="2343942">
                  <a:moveTo>
                    <a:pt x="1424916" y="112"/>
                  </a:moveTo>
                  <a:cubicBezTo>
                    <a:pt x="1462086" y="1948"/>
                    <a:pt x="1506994" y="26426"/>
                    <a:pt x="1555542" y="75381"/>
                  </a:cubicBezTo>
                  <a:cubicBezTo>
                    <a:pt x="1555542" y="75381"/>
                    <a:pt x="1555542" y="75381"/>
                    <a:pt x="2409995" y="936988"/>
                  </a:cubicBezTo>
                  <a:cubicBezTo>
                    <a:pt x="2539457" y="1067534"/>
                    <a:pt x="2539457" y="1276409"/>
                    <a:pt x="2409995" y="1406955"/>
                  </a:cubicBezTo>
                  <a:lnTo>
                    <a:pt x="1555542" y="2268563"/>
                  </a:lnTo>
                  <a:cubicBezTo>
                    <a:pt x="1426080" y="2399109"/>
                    <a:pt x="1322510" y="2355594"/>
                    <a:pt x="1322510" y="2172828"/>
                  </a:cubicBezTo>
                  <a:cubicBezTo>
                    <a:pt x="1322510" y="1990063"/>
                    <a:pt x="1175785" y="1842111"/>
                    <a:pt x="994538" y="1842111"/>
                  </a:cubicBezTo>
                  <a:cubicBezTo>
                    <a:pt x="994538" y="1842111"/>
                    <a:pt x="994538" y="1842111"/>
                    <a:pt x="1992" y="1842111"/>
                  </a:cubicBezTo>
                  <a:lnTo>
                    <a:pt x="0" y="1841897"/>
                  </a:lnTo>
                  <a:lnTo>
                    <a:pt x="8587" y="1841897"/>
                  </a:lnTo>
                  <a:cubicBezTo>
                    <a:pt x="66848" y="1841897"/>
                    <a:pt x="66848" y="1841897"/>
                    <a:pt x="66848" y="1841897"/>
                  </a:cubicBezTo>
                  <a:cubicBezTo>
                    <a:pt x="489776" y="1406631"/>
                    <a:pt x="489776" y="1406631"/>
                    <a:pt x="489776" y="1406631"/>
                  </a:cubicBezTo>
                  <a:cubicBezTo>
                    <a:pt x="619244" y="1276052"/>
                    <a:pt x="619244" y="1067124"/>
                    <a:pt x="489776" y="936545"/>
                  </a:cubicBezTo>
                  <a:cubicBezTo>
                    <a:pt x="119714" y="563304"/>
                    <a:pt x="73456" y="516649"/>
                    <a:pt x="67674" y="510817"/>
                  </a:cubicBezTo>
                  <a:lnTo>
                    <a:pt x="67395" y="510536"/>
                  </a:lnTo>
                  <a:lnTo>
                    <a:pt x="85108" y="510536"/>
                  </a:lnTo>
                  <a:cubicBezTo>
                    <a:pt x="191971" y="510536"/>
                    <a:pt x="436231" y="510536"/>
                    <a:pt x="994538" y="510536"/>
                  </a:cubicBezTo>
                  <a:cubicBezTo>
                    <a:pt x="1175785" y="510536"/>
                    <a:pt x="1322510" y="353880"/>
                    <a:pt x="1322510" y="171115"/>
                  </a:cubicBezTo>
                  <a:cubicBezTo>
                    <a:pt x="1322510" y="56887"/>
                    <a:pt x="1362967" y="-2947"/>
                    <a:pt x="1424916" y="112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íṩľíḍè-Oval 10"/>
            <p:cNvSpPr/>
            <p:nvPr/>
          </p:nvSpPr>
          <p:spPr>
            <a:xfrm>
              <a:off x="2000331" y="3046263"/>
              <a:ext cx="649813" cy="647642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íślíḋè-Freeform: Shape 11"/>
            <p:cNvSpPr/>
            <p:nvPr/>
          </p:nvSpPr>
          <p:spPr bwMode="auto">
            <a:xfrm>
              <a:off x="2203269" y="3267609"/>
              <a:ext cx="243937" cy="219296"/>
            </a:xfrm>
            <a:custGeom>
              <a:avLst/>
              <a:gdLst>
                <a:gd name="T0" fmla="*/ 116 w 400"/>
                <a:gd name="T1" fmla="*/ 224 h 360"/>
                <a:gd name="T2" fmla="*/ 116 w 400"/>
                <a:gd name="T3" fmla="*/ 100 h 360"/>
                <a:gd name="T4" fmla="*/ 40 w 400"/>
                <a:gd name="T5" fmla="*/ 100 h 360"/>
                <a:gd name="T6" fmla="*/ 0 w 400"/>
                <a:gd name="T7" fmla="*/ 140 h 360"/>
                <a:gd name="T8" fmla="*/ 0 w 400"/>
                <a:gd name="T9" fmla="*/ 260 h 360"/>
                <a:gd name="T10" fmla="*/ 40 w 400"/>
                <a:gd name="T11" fmla="*/ 300 h 360"/>
                <a:gd name="T12" fmla="*/ 60 w 400"/>
                <a:gd name="T13" fmla="*/ 300 h 360"/>
                <a:gd name="T14" fmla="*/ 60 w 400"/>
                <a:gd name="T15" fmla="*/ 360 h 360"/>
                <a:gd name="T16" fmla="*/ 120 w 400"/>
                <a:gd name="T17" fmla="*/ 300 h 360"/>
                <a:gd name="T18" fmla="*/ 220 w 400"/>
                <a:gd name="T19" fmla="*/ 300 h 360"/>
                <a:gd name="T20" fmla="*/ 260 w 400"/>
                <a:gd name="T21" fmla="*/ 260 h 360"/>
                <a:gd name="T22" fmla="*/ 260 w 400"/>
                <a:gd name="T23" fmla="*/ 223 h 360"/>
                <a:gd name="T24" fmla="*/ 256 w 400"/>
                <a:gd name="T25" fmla="*/ 224 h 360"/>
                <a:gd name="T26" fmla="*/ 116 w 400"/>
                <a:gd name="T27" fmla="*/ 224 h 360"/>
                <a:gd name="T28" fmla="*/ 360 w 400"/>
                <a:gd name="T29" fmla="*/ 0 h 360"/>
                <a:gd name="T30" fmla="*/ 180 w 400"/>
                <a:gd name="T31" fmla="*/ 0 h 360"/>
                <a:gd name="T32" fmla="*/ 140 w 400"/>
                <a:gd name="T33" fmla="*/ 40 h 360"/>
                <a:gd name="T34" fmla="*/ 140 w 400"/>
                <a:gd name="T35" fmla="*/ 200 h 360"/>
                <a:gd name="T36" fmla="*/ 280 w 400"/>
                <a:gd name="T37" fmla="*/ 200 h 360"/>
                <a:gd name="T38" fmla="*/ 340 w 400"/>
                <a:gd name="T39" fmla="*/ 260 h 360"/>
                <a:gd name="T40" fmla="*/ 340 w 400"/>
                <a:gd name="T41" fmla="*/ 200 h 360"/>
                <a:gd name="T42" fmla="*/ 360 w 400"/>
                <a:gd name="T43" fmla="*/ 200 h 360"/>
                <a:gd name="T44" fmla="*/ 400 w 400"/>
                <a:gd name="T45" fmla="*/ 160 h 360"/>
                <a:gd name="T46" fmla="*/ 400 w 400"/>
                <a:gd name="T47" fmla="*/ 40 h 360"/>
                <a:gd name="T48" fmla="*/ 360 w 400"/>
                <a:gd name="T4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360">
                  <a:moveTo>
                    <a:pt x="116" y="224"/>
                  </a:moveTo>
                  <a:cubicBezTo>
                    <a:pt x="116" y="100"/>
                    <a:pt x="116" y="100"/>
                    <a:pt x="116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18" y="100"/>
                    <a:pt x="0" y="118"/>
                    <a:pt x="0" y="14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82"/>
                    <a:pt x="18" y="300"/>
                    <a:pt x="40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60" y="360"/>
                    <a:pt x="60" y="360"/>
                    <a:pt x="60" y="360"/>
                  </a:cubicBezTo>
                  <a:cubicBezTo>
                    <a:pt x="120" y="300"/>
                    <a:pt x="120" y="300"/>
                    <a:pt x="120" y="300"/>
                  </a:cubicBezTo>
                  <a:cubicBezTo>
                    <a:pt x="220" y="300"/>
                    <a:pt x="220" y="300"/>
                    <a:pt x="220" y="300"/>
                  </a:cubicBezTo>
                  <a:cubicBezTo>
                    <a:pt x="242" y="300"/>
                    <a:pt x="260" y="282"/>
                    <a:pt x="260" y="260"/>
                  </a:cubicBezTo>
                  <a:cubicBezTo>
                    <a:pt x="260" y="223"/>
                    <a:pt x="260" y="223"/>
                    <a:pt x="260" y="223"/>
                  </a:cubicBezTo>
                  <a:cubicBezTo>
                    <a:pt x="258" y="224"/>
                    <a:pt x="257" y="224"/>
                    <a:pt x="256" y="224"/>
                  </a:cubicBezTo>
                  <a:lnTo>
                    <a:pt x="116" y="224"/>
                  </a:lnTo>
                  <a:close/>
                  <a:moveTo>
                    <a:pt x="36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58" y="0"/>
                    <a:pt x="140" y="18"/>
                    <a:pt x="140" y="40"/>
                  </a:cubicBezTo>
                  <a:cubicBezTo>
                    <a:pt x="140" y="200"/>
                    <a:pt x="140" y="200"/>
                    <a:pt x="14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340" y="260"/>
                    <a:pt x="340" y="260"/>
                    <a:pt x="340" y="260"/>
                  </a:cubicBezTo>
                  <a:cubicBezTo>
                    <a:pt x="340" y="200"/>
                    <a:pt x="340" y="200"/>
                    <a:pt x="340" y="200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82" y="200"/>
                    <a:pt x="400" y="182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íślíḋè-Oval 12"/>
            <p:cNvSpPr/>
            <p:nvPr/>
          </p:nvSpPr>
          <p:spPr>
            <a:xfrm>
              <a:off x="3914922" y="3046263"/>
              <a:ext cx="647763" cy="647642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íślíḋè-Freeform: Shape 13"/>
            <p:cNvSpPr/>
            <p:nvPr/>
          </p:nvSpPr>
          <p:spPr bwMode="auto">
            <a:xfrm>
              <a:off x="4113761" y="3255312"/>
              <a:ext cx="248037" cy="231593"/>
            </a:xfrm>
            <a:custGeom>
              <a:avLst/>
              <a:gdLst>
                <a:gd name="T0" fmla="*/ 344 w 402"/>
                <a:gd name="T1" fmla="*/ 125 h 382"/>
                <a:gd name="T2" fmla="*/ 303 w 402"/>
                <a:gd name="T3" fmla="*/ 13 h 382"/>
                <a:gd name="T4" fmla="*/ 284 w 402"/>
                <a:gd name="T5" fmla="*/ 3 h 382"/>
                <a:gd name="T6" fmla="*/ 12 w 402"/>
                <a:gd name="T7" fmla="*/ 102 h 382"/>
                <a:gd name="T8" fmla="*/ 3 w 402"/>
                <a:gd name="T9" fmla="*/ 122 h 382"/>
                <a:gd name="T10" fmla="*/ 46 w 402"/>
                <a:gd name="T11" fmla="*/ 241 h 382"/>
                <a:gd name="T12" fmla="*/ 46 w 402"/>
                <a:gd name="T13" fmla="*/ 177 h 382"/>
                <a:gd name="T14" fmla="*/ 97 w 402"/>
                <a:gd name="T15" fmla="*/ 125 h 382"/>
                <a:gd name="T16" fmla="*/ 169 w 402"/>
                <a:gd name="T17" fmla="*/ 125 h 382"/>
                <a:gd name="T18" fmla="*/ 255 w 402"/>
                <a:gd name="T19" fmla="*/ 65 h 382"/>
                <a:gd name="T20" fmla="*/ 304 w 402"/>
                <a:gd name="T21" fmla="*/ 125 h 382"/>
                <a:gd name="T22" fmla="*/ 344 w 402"/>
                <a:gd name="T23" fmla="*/ 125 h 382"/>
                <a:gd name="T24" fmla="*/ 387 w 402"/>
                <a:gd name="T25" fmla="*/ 161 h 382"/>
                <a:gd name="T26" fmla="*/ 97 w 402"/>
                <a:gd name="T27" fmla="*/ 161 h 382"/>
                <a:gd name="T28" fmla="*/ 82 w 402"/>
                <a:gd name="T29" fmla="*/ 177 h 382"/>
                <a:gd name="T30" fmla="*/ 82 w 402"/>
                <a:gd name="T31" fmla="*/ 366 h 382"/>
                <a:gd name="T32" fmla="*/ 97 w 402"/>
                <a:gd name="T33" fmla="*/ 382 h 382"/>
                <a:gd name="T34" fmla="*/ 387 w 402"/>
                <a:gd name="T35" fmla="*/ 382 h 382"/>
                <a:gd name="T36" fmla="*/ 402 w 402"/>
                <a:gd name="T37" fmla="*/ 366 h 382"/>
                <a:gd name="T38" fmla="*/ 402 w 402"/>
                <a:gd name="T39" fmla="*/ 177 h 382"/>
                <a:gd name="T40" fmla="*/ 387 w 402"/>
                <a:gd name="T41" fmla="*/ 161 h 382"/>
                <a:gd name="T42" fmla="*/ 364 w 402"/>
                <a:gd name="T43" fmla="*/ 342 h 382"/>
                <a:gd name="T44" fmla="*/ 125 w 402"/>
                <a:gd name="T45" fmla="*/ 342 h 382"/>
                <a:gd name="T46" fmla="*/ 125 w 402"/>
                <a:gd name="T47" fmla="*/ 307 h 382"/>
                <a:gd name="T48" fmla="*/ 161 w 402"/>
                <a:gd name="T49" fmla="*/ 222 h 382"/>
                <a:gd name="T50" fmla="*/ 217 w 402"/>
                <a:gd name="T51" fmla="*/ 290 h 382"/>
                <a:gd name="T52" fmla="*/ 269 w 402"/>
                <a:gd name="T53" fmla="*/ 237 h 382"/>
                <a:gd name="T54" fmla="*/ 336 w 402"/>
                <a:gd name="T55" fmla="*/ 213 h 382"/>
                <a:gd name="T56" fmla="*/ 364 w 402"/>
                <a:gd name="T57" fmla="*/ 277 h 382"/>
                <a:gd name="T58" fmla="*/ 364 w 402"/>
                <a:gd name="T59" fmla="*/ 34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2" h="382">
                  <a:moveTo>
                    <a:pt x="344" y="125"/>
                  </a:moveTo>
                  <a:cubicBezTo>
                    <a:pt x="303" y="13"/>
                    <a:pt x="303" y="13"/>
                    <a:pt x="303" y="13"/>
                  </a:cubicBezTo>
                  <a:cubicBezTo>
                    <a:pt x="300" y="4"/>
                    <a:pt x="291" y="0"/>
                    <a:pt x="284" y="3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4" y="105"/>
                    <a:pt x="0" y="114"/>
                    <a:pt x="3" y="122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177"/>
                    <a:pt x="46" y="177"/>
                    <a:pt x="46" y="177"/>
                  </a:cubicBezTo>
                  <a:cubicBezTo>
                    <a:pt x="46" y="149"/>
                    <a:pt x="69" y="125"/>
                    <a:pt x="97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304" y="125"/>
                    <a:pt x="304" y="125"/>
                    <a:pt x="304" y="125"/>
                  </a:cubicBezTo>
                  <a:lnTo>
                    <a:pt x="344" y="125"/>
                  </a:lnTo>
                  <a:close/>
                  <a:moveTo>
                    <a:pt x="387" y="161"/>
                  </a:moveTo>
                  <a:cubicBezTo>
                    <a:pt x="97" y="161"/>
                    <a:pt x="97" y="161"/>
                    <a:pt x="97" y="161"/>
                  </a:cubicBezTo>
                  <a:cubicBezTo>
                    <a:pt x="89" y="161"/>
                    <a:pt x="82" y="169"/>
                    <a:pt x="82" y="177"/>
                  </a:cubicBezTo>
                  <a:cubicBezTo>
                    <a:pt x="82" y="366"/>
                    <a:pt x="82" y="366"/>
                    <a:pt x="82" y="366"/>
                  </a:cubicBezTo>
                  <a:cubicBezTo>
                    <a:pt x="82" y="375"/>
                    <a:pt x="89" y="382"/>
                    <a:pt x="97" y="382"/>
                  </a:cubicBezTo>
                  <a:cubicBezTo>
                    <a:pt x="387" y="382"/>
                    <a:pt x="387" y="382"/>
                    <a:pt x="387" y="382"/>
                  </a:cubicBezTo>
                  <a:cubicBezTo>
                    <a:pt x="395" y="382"/>
                    <a:pt x="402" y="375"/>
                    <a:pt x="402" y="366"/>
                  </a:cubicBezTo>
                  <a:cubicBezTo>
                    <a:pt x="402" y="177"/>
                    <a:pt x="402" y="177"/>
                    <a:pt x="402" y="177"/>
                  </a:cubicBezTo>
                  <a:cubicBezTo>
                    <a:pt x="402" y="169"/>
                    <a:pt x="395" y="161"/>
                    <a:pt x="387" y="161"/>
                  </a:cubicBezTo>
                  <a:close/>
                  <a:moveTo>
                    <a:pt x="364" y="342"/>
                  </a:moveTo>
                  <a:cubicBezTo>
                    <a:pt x="125" y="342"/>
                    <a:pt x="125" y="342"/>
                    <a:pt x="125" y="342"/>
                  </a:cubicBezTo>
                  <a:cubicBezTo>
                    <a:pt x="125" y="307"/>
                    <a:pt x="125" y="307"/>
                    <a:pt x="125" y="307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217" y="290"/>
                    <a:pt x="217" y="290"/>
                    <a:pt x="217" y="29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336" y="213"/>
                    <a:pt x="336" y="213"/>
                    <a:pt x="336" y="213"/>
                  </a:cubicBezTo>
                  <a:cubicBezTo>
                    <a:pt x="364" y="277"/>
                    <a:pt x="364" y="277"/>
                    <a:pt x="364" y="277"/>
                  </a:cubicBezTo>
                  <a:lnTo>
                    <a:pt x="364" y="342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íślíḋè-Oval 14"/>
            <p:cNvSpPr/>
            <p:nvPr/>
          </p:nvSpPr>
          <p:spPr>
            <a:xfrm>
              <a:off x="5811064" y="3044213"/>
              <a:ext cx="647763" cy="647642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íślíḋè-Freeform: Shape 15"/>
            <p:cNvSpPr/>
            <p:nvPr/>
          </p:nvSpPr>
          <p:spPr bwMode="auto">
            <a:xfrm>
              <a:off x="6022203" y="3267609"/>
              <a:ext cx="221387" cy="223395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íślíḋè-Oval 16"/>
            <p:cNvSpPr/>
            <p:nvPr/>
          </p:nvSpPr>
          <p:spPr>
            <a:xfrm>
              <a:off x="7723607" y="3044213"/>
              <a:ext cx="649813" cy="647642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íślíḋè-Freeform: Shape 17"/>
            <p:cNvSpPr/>
            <p:nvPr/>
          </p:nvSpPr>
          <p:spPr bwMode="auto">
            <a:xfrm>
              <a:off x="7926545" y="3269658"/>
              <a:ext cx="243937" cy="196752"/>
            </a:xfrm>
            <a:custGeom>
              <a:avLst/>
              <a:gdLst>
                <a:gd name="T0" fmla="*/ 339 w 399"/>
                <a:gd name="T1" fmla="*/ 60 h 320"/>
                <a:gd name="T2" fmla="*/ 319 w 399"/>
                <a:gd name="T3" fmla="*/ 40 h 320"/>
                <a:gd name="T4" fmla="*/ 80 w 399"/>
                <a:gd name="T5" fmla="*/ 40 h 320"/>
                <a:gd name="T6" fmla="*/ 60 w 399"/>
                <a:gd name="T7" fmla="*/ 60 h 320"/>
                <a:gd name="T8" fmla="*/ 60 w 399"/>
                <a:gd name="T9" fmla="*/ 80 h 320"/>
                <a:gd name="T10" fmla="*/ 339 w 399"/>
                <a:gd name="T11" fmla="*/ 80 h 320"/>
                <a:gd name="T12" fmla="*/ 339 w 399"/>
                <a:gd name="T13" fmla="*/ 60 h 320"/>
                <a:gd name="T14" fmla="*/ 279 w 399"/>
                <a:gd name="T15" fmla="*/ 0 h 320"/>
                <a:gd name="T16" fmla="*/ 120 w 399"/>
                <a:gd name="T17" fmla="*/ 0 h 320"/>
                <a:gd name="T18" fmla="*/ 100 w 399"/>
                <a:gd name="T19" fmla="*/ 20 h 320"/>
                <a:gd name="T20" fmla="*/ 299 w 399"/>
                <a:gd name="T21" fmla="*/ 20 h 320"/>
                <a:gd name="T22" fmla="*/ 279 w 399"/>
                <a:gd name="T23" fmla="*/ 0 h 320"/>
                <a:gd name="T24" fmla="*/ 379 w 399"/>
                <a:gd name="T25" fmla="*/ 80 h 320"/>
                <a:gd name="T26" fmla="*/ 367 w 399"/>
                <a:gd name="T27" fmla="*/ 68 h 320"/>
                <a:gd name="T28" fmla="*/ 367 w 399"/>
                <a:gd name="T29" fmla="*/ 100 h 320"/>
                <a:gd name="T30" fmla="*/ 32 w 399"/>
                <a:gd name="T31" fmla="*/ 100 h 320"/>
                <a:gd name="T32" fmla="*/ 32 w 399"/>
                <a:gd name="T33" fmla="*/ 68 h 320"/>
                <a:gd name="T34" fmla="*/ 21 w 399"/>
                <a:gd name="T35" fmla="*/ 80 h 320"/>
                <a:gd name="T36" fmla="*/ 5 w 399"/>
                <a:gd name="T37" fmla="*/ 120 h 320"/>
                <a:gd name="T38" fmla="*/ 36 w 399"/>
                <a:gd name="T39" fmla="*/ 300 h 320"/>
                <a:gd name="T40" fmla="*/ 60 w 399"/>
                <a:gd name="T41" fmla="*/ 320 h 320"/>
                <a:gd name="T42" fmla="*/ 339 w 399"/>
                <a:gd name="T43" fmla="*/ 320 h 320"/>
                <a:gd name="T44" fmla="*/ 363 w 399"/>
                <a:gd name="T45" fmla="*/ 300 h 320"/>
                <a:gd name="T46" fmla="*/ 394 w 399"/>
                <a:gd name="T47" fmla="*/ 120 h 320"/>
                <a:gd name="T48" fmla="*/ 379 w 399"/>
                <a:gd name="T49" fmla="*/ 80 h 320"/>
                <a:gd name="T50" fmla="*/ 279 w 399"/>
                <a:gd name="T51" fmla="*/ 188 h 320"/>
                <a:gd name="T52" fmla="*/ 259 w 399"/>
                <a:gd name="T53" fmla="*/ 208 h 320"/>
                <a:gd name="T54" fmla="*/ 140 w 399"/>
                <a:gd name="T55" fmla="*/ 208 h 320"/>
                <a:gd name="T56" fmla="*/ 120 w 399"/>
                <a:gd name="T57" fmla="*/ 188 h 320"/>
                <a:gd name="T58" fmla="*/ 120 w 399"/>
                <a:gd name="T59" fmla="*/ 148 h 320"/>
                <a:gd name="T60" fmla="*/ 148 w 399"/>
                <a:gd name="T61" fmla="*/ 148 h 320"/>
                <a:gd name="T62" fmla="*/ 148 w 399"/>
                <a:gd name="T63" fmla="*/ 180 h 320"/>
                <a:gd name="T64" fmla="*/ 251 w 399"/>
                <a:gd name="T65" fmla="*/ 180 h 320"/>
                <a:gd name="T66" fmla="*/ 251 w 399"/>
                <a:gd name="T67" fmla="*/ 148 h 320"/>
                <a:gd name="T68" fmla="*/ 279 w 399"/>
                <a:gd name="T69" fmla="*/ 148 h 320"/>
                <a:gd name="T70" fmla="*/ 279 w 399"/>
                <a:gd name="T71" fmla="*/ 18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320">
                  <a:moveTo>
                    <a:pt x="339" y="60"/>
                  </a:moveTo>
                  <a:cubicBezTo>
                    <a:pt x="339" y="40"/>
                    <a:pt x="319" y="40"/>
                    <a:pt x="31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60" y="40"/>
                    <a:pt x="60" y="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339" y="80"/>
                    <a:pt x="339" y="80"/>
                    <a:pt x="339" y="80"/>
                  </a:cubicBezTo>
                  <a:lnTo>
                    <a:pt x="339" y="60"/>
                  </a:lnTo>
                  <a:close/>
                  <a:moveTo>
                    <a:pt x="279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00" y="0"/>
                    <a:pt x="1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0"/>
                    <a:pt x="279" y="0"/>
                    <a:pt x="279" y="0"/>
                  </a:cubicBezTo>
                  <a:close/>
                  <a:moveTo>
                    <a:pt x="379" y="80"/>
                  </a:moveTo>
                  <a:cubicBezTo>
                    <a:pt x="367" y="68"/>
                    <a:pt x="367" y="68"/>
                    <a:pt x="367" y="68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8"/>
                    <a:pt x="32" y="68"/>
                    <a:pt x="21" y="80"/>
                  </a:cubicBezTo>
                  <a:cubicBezTo>
                    <a:pt x="9" y="92"/>
                    <a:pt x="0" y="95"/>
                    <a:pt x="5" y="120"/>
                  </a:cubicBezTo>
                  <a:cubicBezTo>
                    <a:pt x="10" y="145"/>
                    <a:pt x="33" y="281"/>
                    <a:pt x="36" y="300"/>
                  </a:cubicBezTo>
                  <a:cubicBezTo>
                    <a:pt x="40" y="320"/>
                    <a:pt x="60" y="320"/>
                    <a:pt x="60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39" y="320"/>
                    <a:pt x="360" y="320"/>
                    <a:pt x="363" y="300"/>
                  </a:cubicBezTo>
                  <a:cubicBezTo>
                    <a:pt x="367" y="281"/>
                    <a:pt x="390" y="145"/>
                    <a:pt x="394" y="120"/>
                  </a:cubicBezTo>
                  <a:cubicBezTo>
                    <a:pt x="399" y="95"/>
                    <a:pt x="391" y="92"/>
                    <a:pt x="379" y="80"/>
                  </a:cubicBezTo>
                  <a:close/>
                  <a:moveTo>
                    <a:pt x="279" y="188"/>
                  </a:moveTo>
                  <a:cubicBezTo>
                    <a:pt x="279" y="188"/>
                    <a:pt x="279" y="208"/>
                    <a:pt x="259" y="208"/>
                  </a:cubicBezTo>
                  <a:cubicBezTo>
                    <a:pt x="140" y="208"/>
                    <a:pt x="140" y="208"/>
                    <a:pt x="140" y="208"/>
                  </a:cubicBezTo>
                  <a:cubicBezTo>
                    <a:pt x="120" y="208"/>
                    <a:pt x="120" y="188"/>
                    <a:pt x="120" y="18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48" y="180"/>
                    <a:pt x="148" y="180"/>
                    <a:pt x="148" y="180"/>
                  </a:cubicBezTo>
                  <a:cubicBezTo>
                    <a:pt x="251" y="180"/>
                    <a:pt x="251" y="180"/>
                    <a:pt x="251" y="180"/>
                  </a:cubicBezTo>
                  <a:cubicBezTo>
                    <a:pt x="251" y="148"/>
                    <a:pt x="251" y="148"/>
                    <a:pt x="251" y="148"/>
                  </a:cubicBezTo>
                  <a:cubicBezTo>
                    <a:pt x="279" y="148"/>
                    <a:pt x="279" y="148"/>
                    <a:pt x="279" y="148"/>
                  </a:cubicBezTo>
                  <a:lnTo>
                    <a:pt x="279" y="188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íślíḋè-Oval 18"/>
            <p:cNvSpPr/>
            <p:nvPr/>
          </p:nvSpPr>
          <p:spPr>
            <a:xfrm>
              <a:off x="9625899" y="3044213"/>
              <a:ext cx="649813" cy="647642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íślíḋè-Freeform: Shape 19"/>
            <p:cNvSpPr/>
            <p:nvPr/>
          </p:nvSpPr>
          <p:spPr bwMode="auto">
            <a:xfrm>
              <a:off x="9828837" y="3271708"/>
              <a:ext cx="243937" cy="194702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79688" y="3725863"/>
            <a:ext cx="1357313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 关键字长度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963988" y="3725863"/>
            <a:ext cx="1601788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③ 哈希表大小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573713" y="3721100"/>
            <a:ext cx="1495425" cy="774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④ 关键字分布情况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229475" y="3725863"/>
            <a:ext cx="1323975" cy="73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⑤ 查找频率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build="p" advAuto="1000"/>
      <p:bldP spid="980999" grpId="0" animBg="1"/>
      <p:bldP spid="26" grpId="0" build="p" advAuto="1000"/>
      <p:bldP spid="27" grpId="0" build="p" advAuto="1000"/>
      <p:bldP spid="28" grpId="0" build="p" advAuto="1000"/>
      <p:bldP spid="29" grpId="0" build="p" advAuto="100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8" name="Comment 7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77925" y="4324350"/>
            <a:ext cx="2600325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  <a:hlinkClick r:id="" action="ppaction://hlinkshowjump?jump=nextslide"/>
              </a:rPr>
              <a:t>开放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  <a:hlinkClick r:id="" action="ppaction://hlinkshowjump?jump=nextslide"/>
              </a:rPr>
              <a:t>定址法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39" name="Rectangle 80"/>
          <p:cNvSpPr>
            <a:spLocks noChangeArrowheads="1"/>
          </p:cNvSpPr>
          <p:nvPr/>
        </p:nvSpPr>
        <p:spPr bwMode="auto">
          <a:xfrm>
            <a:off x="874713" y="214313"/>
            <a:ext cx="496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处理冲突的方法</a:t>
            </a:r>
          </a:p>
        </p:txBody>
      </p:sp>
      <p:sp>
        <p:nvSpPr>
          <p:cNvPr id="747602" name="Comment 8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56213" y="4324350"/>
            <a:ext cx="2016125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  <a:hlinkClick r:id="rId3" action="ppaction://hlinksldjump"/>
              </a:rPr>
              <a:t>链地址法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9028" name="组合 5"/>
          <p:cNvGrpSpPr/>
          <p:nvPr/>
        </p:nvGrpSpPr>
        <p:grpSpPr>
          <a:xfrm>
            <a:off x="5430838" y="2133600"/>
            <a:ext cx="1666875" cy="1914525"/>
            <a:chOff x="9271092" y="2217316"/>
            <a:chExt cx="1901376" cy="2181534"/>
          </a:xfrm>
        </p:grpSpPr>
        <p:sp>
          <p:nvSpPr>
            <p:cNvPr id="7" name="íṡľíḍè-Rectangle 30"/>
            <p:cNvSpPr/>
            <p:nvPr/>
          </p:nvSpPr>
          <p:spPr>
            <a:xfrm>
              <a:off x="9271092" y="2217316"/>
              <a:ext cx="1901376" cy="1901155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íṡľíḍè-Freeform: Shape 31"/>
            <p:cNvSpPr/>
            <p:nvPr/>
          </p:nvSpPr>
          <p:spPr>
            <a:xfrm rot="10800000">
              <a:off x="9271092" y="4028026"/>
              <a:ext cx="1901376" cy="370824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îŝḷîḓé-Freeform: Shape 43"/>
            <p:cNvSpPr/>
            <p:nvPr/>
          </p:nvSpPr>
          <p:spPr bwMode="auto">
            <a:xfrm>
              <a:off x="9761828" y="2561007"/>
              <a:ext cx="838417" cy="83752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9032" name="组合 10"/>
          <p:cNvGrpSpPr/>
          <p:nvPr/>
        </p:nvGrpSpPr>
        <p:grpSpPr>
          <a:xfrm>
            <a:off x="1647825" y="2133600"/>
            <a:ext cx="1668463" cy="1881188"/>
            <a:chOff x="3868751" y="2217316"/>
            <a:chExt cx="1901050" cy="2144115"/>
          </a:xfrm>
        </p:grpSpPr>
        <p:sp>
          <p:nvSpPr>
            <p:cNvPr id="12" name="íṡľíḍè-Rectangle 18"/>
            <p:cNvSpPr/>
            <p:nvPr/>
          </p:nvSpPr>
          <p:spPr>
            <a:xfrm>
              <a:off x="3868751" y="2217316"/>
              <a:ext cx="1901050" cy="1901658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íṡľíḍè-Freeform: Shape 19"/>
            <p:cNvSpPr/>
            <p:nvPr/>
          </p:nvSpPr>
          <p:spPr>
            <a:xfrm rot="10800000">
              <a:off x="3868751" y="3990508"/>
              <a:ext cx="1901050" cy="370923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îŝḷîḓé-Freeform: Shape 44"/>
            <p:cNvSpPr/>
            <p:nvPr/>
          </p:nvSpPr>
          <p:spPr bwMode="auto">
            <a:xfrm>
              <a:off x="4389686" y="2568336"/>
              <a:ext cx="850136" cy="850408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22"/>
          <p:cNvSpPr>
            <a:spLocks noChangeArrowheads="1"/>
          </p:cNvSpPr>
          <p:nvPr/>
        </p:nvSpPr>
        <p:spPr bwMode="auto">
          <a:xfrm>
            <a:off x="363538" y="987425"/>
            <a:ext cx="8208963" cy="1735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524000" indent="-1524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1524000" marR="0" lvl="0" indent="-15240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基本思想：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有冲突时就去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寻找下一个空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的哈希地址，只要哈希表足够大，空的哈希地址总能找到，并将数据元素存入。 </a:t>
            </a:r>
          </a:p>
        </p:txBody>
      </p:sp>
      <p:sp>
        <p:nvSpPr>
          <p:cNvPr id="92163" name="Rectangle 323"/>
          <p:cNvSpPr>
            <a:spLocks noChangeArrowheads="1"/>
          </p:cNvSpPr>
          <p:nvPr/>
        </p:nvSpPr>
        <p:spPr bwMode="auto">
          <a:xfrm>
            <a:off x="844550" y="207963"/>
            <a:ext cx="51800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开放定址法（开地址法）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15925" y="3141663"/>
            <a:ext cx="2552700" cy="3217862"/>
            <a:chOff x="1543050" y="2019300"/>
            <a:chExt cx="2552700" cy="3219803"/>
          </a:xfrm>
        </p:grpSpPr>
        <p:sp>
          <p:nvSpPr>
            <p:cNvPr id="10" name="îṣļîḑé-Rounded Rectangle 6"/>
            <p:cNvSpPr/>
            <p:nvPr/>
          </p:nvSpPr>
          <p:spPr>
            <a:xfrm>
              <a:off x="1543050" y="2019300"/>
              <a:ext cx="2552700" cy="3219803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îṣļîḑé-Oval 7"/>
            <p:cNvSpPr/>
            <p:nvPr/>
          </p:nvSpPr>
          <p:spPr>
            <a:xfrm>
              <a:off x="1952625" y="2386233"/>
              <a:ext cx="1733550" cy="1734596"/>
            </a:xfrm>
            <a:prstGeom prst="ellipse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îṣļîḑé-Oval 8"/>
            <p:cNvSpPr/>
            <p:nvPr/>
          </p:nvSpPr>
          <p:spPr>
            <a:xfrm>
              <a:off x="3192463" y="2287749"/>
              <a:ext cx="493712" cy="494011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îṣļîḑé-Rectangle 11"/>
            <p:cNvSpPr/>
            <p:nvPr/>
          </p:nvSpPr>
          <p:spPr>
            <a:xfrm>
              <a:off x="1681163" y="4232021"/>
              <a:ext cx="2276475" cy="862533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线性探测法</a:t>
              </a:r>
            </a:p>
          </p:txBody>
        </p:sp>
        <p:sp>
          <p:nvSpPr>
            <p:cNvPr id="14" name="Freeform 23"/>
            <p:cNvSpPr>
              <a:spLocks noEditPoints="1"/>
            </p:cNvSpPr>
            <p:nvPr/>
          </p:nvSpPr>
          <p:spPr bwMode="auto">
            <a:xfrm>
              <a:off x="2398713" y="2926309"/>
              <a:ext cx="793750" cy="727514"/>
            </a:xfrm>
            <a:custGeom>
              <a:avLst/>
              <a:gdLst>
                <a:gd name="T0" fmla="*/ 239 w 267"/>
                <a:gd name="T1" fmla="*/ 44 h 245"/>
                <a:gd name="T2" fmla="*/ 200 w 267"/>
                <a:gd name="T3" fmla="*/ 44 h 245"/>
                <a:gd name="T4" fmla="*/ 200 w 267"/>
                <a:gd name="T5" fmla="*/ 39 h 245"/>
                <a:gd name="T6" fmla="*/ 161 w 267"/>
                <a:gd name="T7" fmla="*/ 0 h 245"/>
                <a:gd name="T8" fmla="*/ 106 w 267"/>
                <a:gd name="T9" fmla="*/ 0 h 245"/>
                <a:gd name="T10" fmla="*/ 67 w 267"/>
                <a:gd name="T11" fmla="*/ 39 h 245"/>
                <a:gd name="T12" fmla="*/ 67 w 267"/>
                <a:gd name="T13" fmla="*/ 44 h 245"/>
                <a:gd name="T14" fmla="*/ 28 w 267"/>
                <a:gd name="T15" fmla="*/ 44 h 245"/>
                <a:gd name="T16" fmla="*/ 0 w 267"/>
                <a:gd name="T17" fmla="*/ 72 h 245"/>
                <a:gd name="T18" fmla="*/ 0 w 267"/>
                <a:gd name="T19" fmla="*/ 207 h 245"/>
                <a:gd name="T20" fmla="*/ 25 w 267"/>
                <a:gd name="T21" fmla="*/ 235 h 245"/>
                <a:gd name="T22" fmla="*/ 25 w 267"/>
                <a:gd name="T23" fmla="*/ 238 h 245"/>
                <a:gd name="T24" fmla="*/ 33 w 267"/>
                <a:gd name="T25" fmla="*/ 245 h 245"/>
                <a:gd name="T26" fmla="*/ 46 w 267"/>
                <a:gd name="T27" fmla="*/ 245 h 245"/>
                <a:gd name="T28" fmla="*/ 54 w 267"/>
                <a:gd name="T29" fmla="*/ 238 h 245"/>
                <a:gd name="T30" fmla="*/ 53 w 267"/>
                <a:gd name="T31" fmla="*/ 235 h 245"/>
                <a:gd name="T32" fmla="*/ 214 w 267"/>
                <a:gd name="T33" fmla="*/ 235 h 245"/>
                <a:gd name="T34" fmla="*/ 214 w 267"/>
                <a:gd name="T35" fmla="*/ 238 h 245"/>
                <a:gd name="T36" fmla="*/ 221 w 267"/>
                <a:gd name="T37" fmla="*/ 245 h 245"/>
                <a:gd name="T38" fmla="*/ 235 w 267"/>
                <a:gd name="T39" fmla="*/ 245 h 245"/>
                <a:gd name="T40" fmla="*/ 243 w 267"/>
                <a:gd name="T41" fmla="*/ 238 h 245"/>
                <a:gd name="T42" fmla="*/ 242 w 267"/>
                <a:gd name="T43" fmla="*/ 235 h 245"/>
                <a:gd name="T44" fmla="*/ 267 w 267"/>
                <a:gd name="T45" fmla="*/ 207 h 245"/>
                <a:gd name="T46" fmla="*/ 267 w 267"/>
                <a:gd name="T47" fmla="*/ 72 h 245"/>
                <a:gd name="T48" fmla="*/ 239 w 267"/>
                <a:gd name="T49" fmla="*/ 44 h 245"/>
                <a:gd name="T50" fmla="*/ 216 w 267"/>
                <a:gd name="T51" fmla="*/ 53 h 245"/>
                <a:gd name="T52" fmla="*/ 229 w 267"/>
                <a:gd name="T53" fmla="*/ 53 h 245"/>
                <a:gd name="T54" fmla="*/ 229 w 267"/>
                <a:gd name="T55" fmla="*/ 222 h 245"/>
                <a:gd name="T56" fmla="*/ 216 w 267"/>
                <a:gd name="T57" fmla="*/ 222 h 245"/>
                <a:gd name="T58" fmla="*/ 216 w 267"/>
                <a:gd name="T59" fmla="*/ 53 h 245"/>
                <a:gd name="T60" fmla="*/ 89 w 267"/>
                <a:gd name="T61" fmla="*/ 39 h 245"/>
                <a:gd name="T62" fmla="*/ 106 w 267"/>
                <a:gd name="T63" fmla="*/ 21 h 245"/>
                <a:gd name="T64" fmla="*/ 161 w 267"/>
                <a:gd name="T65" fmla="*/ 21 h 245"/>
                <a:gd name="T66" fmla="*/ 179 w 267"/>
                <a:gd name="T67" fmla="*/ 39 h 245"/>
                <a:gd name="T68" fmla="*/ 179 w 267"/>
                <a:gd name="T69" fmla="*/ 44 h 245"/>
                <a:gd name="T70" fmla="*/ 89 w 267"/>
                <a:gd name="T71" fmla="*/ 44 h 245"/>
                <a:gd name="T72" fmla="*/ 89 w 267"/>
                <a:gd name="T73" fmla="*/ 39 h 245"/>
                <a:gd name="T74" fmla="*/ 38 w 267"/>
                <a:gd name="T75" fmla="*/ 53 h 245"/>
                <a:gd name="T76" fmla="*/ 52 w 267"/>
                <a:gd name="T77" fmla="*/ 53 h 245"/>
                <a:gd name="T78" fmla="*/ 52 w 267"/>
                <a:gd name="T79" fmla="*/ 222 h 245"/>
                <a:gd name="T80" fmla="*/ 38 w 267"/>
                <a:gd name="T81" fmla="*/ 222 h 245"/>
                <a:gd name="T82" fmla="*/ 38 w 267"/>
                <a:gd name="T83" fmla="*/ 5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7" h="245">
                  <a:moveTo>
                    <a:pt x="239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17"/>
                    <a:pt x="182" y="0"/>
                    <a:pt x="16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5" y="0"/>
                    <a:pt x="67" y="17"/>
                    <a:pt x="67" y="39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13" y="44"/>
                    <a:pt x="0" y="56"/>
                    <a:pt x="0" y="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22"/>
                    <a:pt x="11" y="234"/>
                    <a:pt x="25" y="235"/>
                  </a:cubicBezTo>
                  <a:cubicBezTo>
                    <a:pt x="25" y="236"/>
                    <a:pt x="25" y="237"/>
                    <a:pt x="25" y="238"/>
                  </a:cubicBezTo>
                  <a:cubicBezTo>
                    <a:pt x="25" y="242"/>
                    <a:pt x="28" y="245"/>
                    <a:pt x="33" y="245"/>
                  </a:cubicBezTo>
                  <a:cubicBezTo>
                    <a:pt x="46" y="245"/>
                    <a:pt x="46" y="245"/>
                    <a:pt x="46" y="245"/>
                  </a:cubicBezTo>
                  <a:cubicBezTo>
                    <a:pt x="50" y="245"/>
                    <a:pt x="54" y="242"/>
                    <a:pt x="54" y="238"/>
                  </a:cubicBezTo>
                  <a:cubicBezTo>
                    <a:pt x="54" y="237"/>
                    <a:pt x="54" y="236"/>
                    <a:pt x="53" y="235"/>
                  </a:cubicBezTo>
                  <a:cubicBezTo>
                    <a:pt x="214" y="235"/>
                    <a:pt x="214" y="235"/>
                    <a:pt x="214" y="235"/>
                  </a:cubicBezTo>
                  <a:cubicBezTo>
                    <a:pt x="214" y="236"/>
                    <a:pt x="214" y="237"/>
                    <a:pt x="214" y="238"/>
                  </a:cubicBezTo>
                  <a:cubicBezTo>
                    <a:pt x="214" y="242"/>
                    <a:pt x="217" y="245"/>
                    <a:pt x="221" y="245"/>
                  </a:cubicBezTo>
                  <a:cubicBezTo>
                    <a:pt x="235" y="245"/>
                    <a:pt x="235" y="245"/>
                    <a:pt x="235" y="245"/>
                  </a:cubicBezTo>
                  <a:cubicBezTo>
                    <a:pt x="239" y="245"/>
                    <a:pt x="243" y="242"/>
                    <a:pt x="243" y="238"/>
                  </a:cubicBezTo>
                  <a:cubicBezTo>
                    <a:pt x="243" y="237"/>
                    <a:pt x="242" y="236"/>
                    <a:pt x="242" y="235"/>
                  </a:cubicBezTo>
                  <a:cubicBezTo>
                    <a:pt x="256" y="234"/>
                    <a:pt x="267" y="222"/>
                    <a:pt x="267" y="207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56"/>
                    <a:pt x="255" y="44"/>
                    <a:pt x="239" y="44"/>
                  </a:cubicBezTo>
                  <a:close/>
                  <a:moveTo>
                    <a:pt x="216" y="53"/>
                  </a:moveTo>
                  <a:cubicBezTo>
                    <a:pt x="229" y="53"/>
                    <a:pt x="229" y="53"/>
                    <a:pt x="229" y="53"/>
                  </a:cubicBezTo>
                  <a:cubicBezTo>
                    <a:pt x="229" y="222"/>
                    <a:pt x="229" y="222"/>
                    <a:pt x="229" y="222"/>
                  </a:cubicBezTo>
                  <a:cubicBezTo>
                    <a:pt x="216" y="222"/>
                    <a:pt x="216" y="222"/>
                    <a:pt x="216" y="222"/>
                  </a:cubicBezTo>
                  <a:lnTo>
                    <a:pt x="216" y="53"/>
                  </a:lnTo>
                  <a:close/>
                  <a:moveTo>
                    <a:pt x="89" y="39"/>
                  </a:moveTo>
                  <a:cubicBezTo>
                    <a:pt x="89" y="29"/>
                    <a:pt x="97" y="21"/>
                    <a:pt x="106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71" y="21"/>
                    <a:pt x="179" y="29"/>
                    <a:pt x="179" y="3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89" y="44"/>
                    <a:pt x="89" y="44"/>
                    <a:pt x="89" y="44"/>
                  </a:cubicBezTo>
                  <a:lnTo>
                    <a:pt x="89" y="39"/>
                  </a:lnTo>
                  <a:close/>
                  <a:moveTo>
                    <a:pt x="38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38" y="222"/>
                    <a:pt x="38" y="222"/>
                    <a:pt x="38" y="222"/>
                  </a:cubicBezTo>
                  <a:lnTo>
                    <a:pt x="38" y="5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76963" y="3141663"/>
            <a:ext cx="2552700" cy="3217862"/>
            <a:chOff x="8096250" y="2019300"/>
            <a:chExt cx="2552700" cy="3219803"/>
          </a:xfrm>
        </p:grpSpPr>
        <p:sp>
          <p:nvSpPr>
            <p:cNvPr id="16" name="îṣļîḑé-Rounded Rectangle 2"/>
            <p:cNvSpPr/>
            <p:nvPr/>
          </p:nvSpPr>
          <p:spPr>
            <a:xfrm>
              <a:off x="8096250" y="2019300"/>
              <a:ext cx="2552700" cy="3219803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îṣļîḑé-Oval 3"/>
            <p:cNvSpPr/>
            <p:nvPr/>
          </p:nvSpPr>
          <p:spPr>
            <a:xfrm>
              <a:off x="8505825" y="2386233"/>
              <a:ext cx="1733550" cy="17345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ṣļîḑé-Oval 10"/>
            <p:cNvSpPr/>
            <p:nvPr/>
          </p:nvSpPr>
          <p:spPr>
            <a:xfrm>
              <a:off x="9745662" y="2287749"/>
              <a:ext cx="493713" cy="4940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îṣļîḑé-Rectangle 13"/>
            <p:cNvSpPr/>
            <p:nvPr/>
          </p:nvSpPr>
          <p:spPr>
            <a:xfrm>
              <a:off x="8208962" y="4211371"/>
              <a:ext cx="2376488" cy="883182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伪随机探测法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935244" y="2837656"/>
              <a:ext cx="874713" cy="830263"/>
              <a:chOff x="10437813" y="4480719"/>
              <a:chExt cx="874713" cy="830263"/>
            </a:xfrm>
            <a:solidFill>
              <a:sysClr val="window" lastClr="FFFFFF"/>
            </a:solidFill>
          </p:grpSpPr>
          <p:sp>
            <p:nvSpPr>
              <p:cNvPr id="21" name="Freeform 72"/>
              <p:cNvSpPr>
                <a:spLocks noEditPoints="1"/>
              </p:cNvSpPr>
              <p:nvPr/>
            </p:nvSpPr>
            <p:spPr bwMode="auto">
              <a:xfrm>
                <a:off x="10518776" y="4582319"/>
                <a:ext cx="715963" cy="728663"/>
              </a:xfrm>
              <a:custGeom>
                <a:avLst/>
                <a:gdLst>
                  <a:gd name="T0" fmla="*/ 241 w 241"/>
                  <a:gd name="T1" fmla="*/ 117 h 245"/>
                  <a:gd name="T2" fmla="*/ 120 w 241"/>
                  <a:gd name="T3" fmla="*/ 0 h 245"/>
                  <a:gd name="T4" fmla="*/ 0 w 241"/>
                  <a:gd name="T5" fmla="*/ 117 h 245"/>
                  <a:gd name="T6" fmla="*/ 46 w 241"/>
                  <a:gd name="T7" fmla="*/ 209 h 245"/>
                  <a:gd name="T8" fmla="*/ 31 w 241"/>
                  <a:gd name="T9" fmla="*/ 232 h 245"/>
                  <a:gd name="T10" fmla="*/ 33 w 241"/>
                  <a:gd name="T11" fmla="*/ 244 h 245"/>
                  <a:gd name="T12" fmla="*/ 38 w 241"/>
                  <a:gd name="T13" fmla="*/ 245 h 245"/>
                  <a:gd name="T14" fmla="*/ 45 w 241"/>
                  <a:gd name="T15" fmla="*/ 241 h 245"/>
                  <a:gd name="T16" fmla="*/ 60 w 241"/>
                  <a:gd name="T17" fmla="*/ 218 h 245"/>
                  <a:gd name="T18" fmla="*/ 120 w 241"/>
                  <a:gd name="T19" fmla="*/ 234 h 245"/>
                  <a:gd name="T20" fmla="*/ 181 w 241"/>
                  <a:gd name="T21" fmla="*/ 218 h 245"/>
                  <a:gd name="T22" fmla="*/ 196 w 241"/>
                  <a:gd name="T23" fmla="*/ 241 h 245"/>
                  <a:gd name="T24" fmla="*/ 203 w 241"/>
                  <a:gd name="T25" fmla="*/ 245 h 245"/>
                  <a:gd name="T26" fmla="*/ 208 w 241"/>
                  <a:gd name="T27" fmla="*/ 244 h 245"/>
                  <a:gd name="T28" fmla="*/ 210 w 241"/>
                  <a:gd name="T29" fmla="*/ 232 h 245"/>
                  <a:gd name="T30" fmla="*/ 195 w 241"/>
                  <a:gd name="T31" fmla="*/ 209 h 245"/>
                  <a:gd name="T32" fmla="*/ 241 w 241"/>
                  <a:gd name="T33" fmla="*/ 117 h 245"/>
                  <a:gd name="T34" fmla="*/ 120 w 241"/>
                  <a:gd name="T35" fmla="*/ 198 h 245"/>
                  <a:gd name="T36" fmla="*/ 37 w 241"/>
                  <a:gd name="T37" fmla="*/ 117 h 245"/>
                  <a:gd name="T38" fmla="*/ 120 w 241"/>
                  <a:gd name="T39" fmla="*/ 37 h 245"/>
                  <a:gd name="T40" fmla="*/ 203 w 241"/>
                  <a:gd name="T41" fmla="*/ 117 h 245"/>
                  <a:gd name="T42" fmla="*/ 120 w 241"/>
                  <a:gd name="T43" fmla="*/ 19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1" h="245">
                    <a:moveTo>
                      <a:pt x="241" y="117"/>
                    </a:moveTo>
                    <a:cubicBezTo>
                      <a:pt x="241" y="53"/>
                      <a:pt x="187" y="0"/>
                      <a:pt x="120" y="0"/>
                    </a:cubicBezTo>
                    <a:cubicBezTo>
                      <a:pt x="54" y="0"/>
                      <a:pt x="0" y="53"/>
                      <a:pt x="0" y="117"/>
                    </a:cubicBezTo>
                    <a:cubicBezTo>
                      <a:pt x="0" y="154"/>
                      <a:pt x="18" y="187"/>
                      <a:pt x="46" y="209"/>
                    </a:cubicBezTo>
                    <a:cubicBezTo>
                      <a:pt x="31" y="232"/>
                      <a:pt x="31" y="232"/>
                      <a:pt x="31" y="232"/>
                    </a:cubicBezTo>
                    <a:cubicBezTo>
                      <a:pt x="28" y="236"/>
                      <a:pt x="29" y="241"/>
                      <a:pt x="33" y="244"/>
                    </a:cubicBezTo>
                    <a:cubicBezTo>
                      <a:pt x="35" y="245"/>
                      <a:pt x="36" y="245"/>
                      <a:pt x="38" y="245"/>
                    </a:cubicBezTo>
                    <a:cubicBezTo>
                      <a:pt x="41" y="245"/>
                      <a:pt x="43" y="244"/>
                      <a:pt x="45" y="241"/>
                    </a:cubicBezTo>
                    <a:cubicBezTo>
                      <a:pt x="60" y="218"/>
                      <a:pt x="60" y="218"/>
                      <a:pt x="60" y="218"/>
                    </a:cubicBezTo>
                    <a:cubicBezTo>
                      <a:pt x="78" y="228"/>
                      <a:pt x="98" y="234"/>
                      <a:pt x="120" y="234"/>
                    </a:cubicBezTo>
                    <a:cubicBezTo>
                      <a:pt x="142" y="234"/>
                      <a:pt x="163" y="228"/>
                      <a:pt x="181" y="218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7" y="244"/>
                      <a:pt x="200" y="245"/>
                      <a:pt x="203" y="245"/>
                    </a:cubicBezTo>
                    <a:cubicBezTo>
                      <a:pt x="205" y="245"/>
                      <a:pt x="206" y="245"/>
                      <a:pt x="208" y="244"/>
                    </a:cubicBezTo>
                    <a:cubicBezTo>
                      <a:pt x="212" y="241"/>
                      <a:pt x="213" y="236"/>
                      <a:pt x="210" y="232"/>
                    </a:cubicBezTo>
                    <a:cubicBezTo>
                      <a:pt x="195" y="209"/>
                      <a:pt x="195" y="209"/>
                      <a:pt x="195" y="209"/>
                    </a:cubicBezTo>
                    <a:cubicBezTo>
                      <a:pt x="223" y="187"/>
                      <a:pt x="241" y="154"/>
                      <a:pt x="241" y="117"/>
                    </a:cubicBezTo>
                    <a:close/>
                    <a:moveTo>
                      <a:pt x="120" y="198"/>
                    </a:moveTo>
                    <a:cubicBezTo>
                      <a:pt x="75" y="198"/>
                      <a:pt x="37" y="162"/>
                      <a:pt x="37" y="117"/>
                    </a:cubicBezTo>
                    <a:cubicBezTo>
                      <a:pt x="37" y="73"/>
                      <a:pt x="75" y="37"/>
                      <a:pt x="120" y="37"/>
                    </a:cubicBezTo>
                    <a:cubicBezTo>
                      <a:pt x="166" y="37"/>
                      <a:pt x="203" y="73"/>
                      <a:pt x="203" y="117"/>
                    </a:cubicBezTo>
                    <a:cubicBezTo>
                      <a:pt x="203" y="162"/>
                      <a:pt x="166" y="198"/>
                      <a:pt x="120" y="1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3"/>
              <p:cNvSpPr/>
              <p:nvPr/>
            </p:nvSpPr>
            <p:spPr bwMode="auto">
              <a:xfrm>
                <a:off x="10437813" y="4480719"/>
                <a:ext cx="309563" cy="288925"/>
              </a:xfrm>
              <a:custGeom>
                <a:avLst/>
                <a:gdLst>
                  <a:gd name="T0" fmla="*/ 102 w 104"/>
                  <a:gd name="T1" fmla="*/ 19 h 97"/>
                  <a:gd name="T2" fmla="*/ 93 w 104"/>
                  <a:gd name="T3" fmla="*/ 17 h 97"/>
                  <a:gd name="T4" fmla="*/ 25 w 104"/>
                  <a:gd name="T5" fmla="*/ 17 h 97"/>
                  <a:gd name="T6" fmla="*/ 14 w 104"/>
                  <a:gd name="T7" fmla="*/ 83 h 97"/>
                  <a:gd name="T8" fmla="*/ 14 w 104"/>
                  <a:gd name="T9" fmla="*/ 93 h 97"/>
                  <a:gd name="T10" fmla="*/ 25 w 104"/>
                  <a:gd name="T11" fmla="*/ 94 h 97"/>
                  <a:gd name="T12" fmla="*/ 101 w 104"/>
                  <a:gd name="T13" fmla="*/ 30 h 97"/>
                  <a:gd name="T14" fmla="*/ 102 w 104"/>
                  <a:gd name="T15" fmla="*/ 1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102" y="19"/>
                    </a:moveTo>
                    <a:cubicBezTo>
                      <a:pt x="99" y="16"/>
                      <a:pt x="96" y="16"/>
                      <a:pt x="93" y="17"/>
                    </a:cubicBezTo>
                    <a:cubicBezTo>
                      <a:pt x="74" y="0"/>
                      <a:pt x="45" y="0"/>
                      <a:pt x="25" y="17"/>
                    </a:cubicBezTo>
                    <a:cubicBezTo>
                      <a:pt x="5" y="34"/>
                      <a:pt x="0" y="62"/>
                      <a:pt x="14" y="83"/>
                    </a:cubicBezTo>
                    <a:cubicBezTo>
                      <a:pt x="12" y="86"/>
                      <a:pt x="12" y="90"/>
                      <a:pt x="14" y="93"/>
                    </a:cubicBezTo>
                    <a:cubicBezTo>
                      <a:pt x="17" y="96"/>
                      <a:pt x="22" y="97"/>
                      <a:pt x="25" y="94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4" y="27"/>
                      <a:pt x="104" y="23"/>
                      <a:pt x="10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74"/>
              <p:cNvSpPr/>
              <p:nvPr/>
            </p:nvSpPr>
            <p:spPr bwMode="auto">
              <a:xfrm>
                <a:off x="11002963" y="4480719"/>
                <a:ext cx="309563" cy="288925"/>
              </a:xfrm>
              <a:custGeom>
                <a:avLst/>
                <a:gdLst>
                  <a:gd name="T0" fmla="*/ 80 w 104"/>
                  <a:gd name="T1" fmla="*/ 17 h 97"/>
                  <a:gd name="T2" fmla="*/ 12 w 104"/>
                  <a:gd name="T3" fmla="*/ 17 h 97"/>
                  <a:gd name="T4" fmla="*/ 3 w 104"/>
                  <a:gd name="T5" fmla="*/ 19 h 97"/>
                  <a:gd name="T6" fmla="*/ 4 w 104"/>
                  <a:gd name="T7" fmla="*/ 30 h 97"/>
                  <a:gd name="T8" fmla="*/ 80 w 104"/>
                  <a:gd name="T9" fmla="*/ 94 h 97"/>
                  <a:gd name="T10" fmla="*/ 91 w 104"/>
                  <a:gd name="T11" fmla="*/ 93 h 97"/>
                  <a:gd name="T12" fmla="*/ 91 w 104"/>
                  <a:gd name="T13" fmla="*/ 83 h 97"/>
                  <a:gd name="T14" fmla="*/ 80 w 104"/>
                  <a:gd name="T15" fmla="*/ 1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80" y="17"/>
                    </a:moveTo>
                    <a:cubicBezTo>
                      <a:pt x="60" y="0"/>
                      <a:pt x="31" y="0"/>
                      <a:pt x="12" y="17"/>
                    </a:cubicBezTo>
                    <a:cubicBezTo>
                      <a:pt x="9" y="16"/>
                      <a:pt x="5" y="16"/>
                      <a:pt x="3" y="19"/>
                    </a:cubicBezTo>
                    <a:cubicBezTo>
                      <a:pt x="0" y="23"/>
                      <a:pt x="1" y="27"/>
                      <a:pt x="4" y="30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3" y="97"/>
                      <a:pt x="88" y="96"/>
                      <a:pt x="91" y="93"/>
                    </a:cubicBezTo>
                    <a:cubicBezTo>
                      <a:pt x="93" y="90"/>
                      <a:pt x="93" y="86"/>
                      <a:pt x="91" y="83"/>
                    </a:cubicBezTo>
                    <a:cubicBezTo>
                      <a:pt x="104" y="62"/>
                      <a:pt x="100" y="34"/>
                      <a:pt x="80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Freeform 75"/>
              <p:cNvSpPr/>
              <p:nvPr/>
            </p:nvSpPr>
            <p:spPr bwMode="auto">
              <a:xfrm>
                <a:off x="10780713" y="4707731"/>
                <a:ext cx="119063" cy="376238"/>
              </a:xfrm>
              <a:custGeom>
                <a:avLst/>
                <a:gdLst>
                  <a:gd name="T0" fmla="*/ 32 w 40"/>
                  <a:gd name="T1" fmla="*/ 0 h 127"/>
                  <a:gd name="T2" fmla="*/ 32 w 40"/>
                  <a:gd name="T3" fmla="*/ 0 h 127"/>
                  <a:gd name="T4" fmla="*/ 23 w 40"/>
                  <a:gd name="T5" fmla="*/ 9 h 127"/>
                  <a:gd name="T6" fmla="*/ 22 w 40"/>
                  <a:gd name="T7" fmla="*/ 73 h 127"/>
                  <a:gd name="T8" fmla="*/ 2 w 40"/>
                  <a:gd name="T9" fmla="*/ 115 h 127"/>
                  <a:gd name="T10" fmla="*/ 6 w 40"/>
                  <a:gd name="T11" fmla="*/ 126 h 127"/>
                  <a:gd name="T12" fmla="*/ 10 w 40"/>
                  <a:gd name="T13" fmla="*/ 127 h 127"/>
                  <a:gd name="T14" fmla="*/ 18 w 40"/>
                  <a:gd name="T15" fmla="*/ 122 h 127"/>
                  <a:gd name="T16" fmla="*/ 39 w 40"/>
                  <a:gd name="T17" fmla="*/ 79 h 127"/>
                  <a:gd name="T18" fmla="*/ 39 w 40"/>
                  <a:gd name="T19" fmla="*/ 75 h 127"/>
                  <a:gd name="T20" fmla="*/ 40 w 40"/>
                  <a:gd name="T21" fmla="*/ 9 h 127"/>
                  <a:gd name="T22" fmla="*/ 32 w 40"/>
                  <a:gd name="T2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27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3" y="9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0" y="119"/>
                      <a:pt x="2" y="124"/>
                      <a:pt x="6" y="126"/>
                    </a:cubicBezTo>
                    <a:cubicBezTo>
                      <a:pt x="7" y="127"/>
                      <a:pt x="9" y="127"/>
                      <a:pt x="10" y="127"/>
                    </a:cubicBezTo>
                    <a:cubicBezTo>
                      <a:pt x="13" y="127"/>
                      <a:pt x="16" y="125"/>
                      <a:pt x="18" y="122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39" y="78"/>
                      <a:pt x="39" y="77"/>
                      <a:pt x="39" y="7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4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295650" y="3141663"/>
            <a:ext cx="2552700" cy="3217862"/>
            <a:chOff x="4819650" y="2019300"/>
            <a:chExt cx="2552700" cy="3219803"/>
          </a:xfrm>
        </p:grpSpPr>
        <p:sp>
          <p:nvSpPr>
            <p:cNvPr id="26" name="îṣļîḑé-Rounded Rectangle 4"/>
            <p:cNvSpPr/>
            <p:nvPr/>
          </p:nvSpPr>
          <p:spPr>
            <a:xfrm>
              <a:off x="4819650" y="2019300"/>
              <a:ext cx="2552700" cy="3219803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îṣļîḑé-Oval 5"/>
            <p:cNvSpPr/>
            <p:nvPr/>
          </p:nvSpPr>
          <p:spPr>
            <a:xfrm>
              <a:off x="5229225" y="2386233"/>
              <a:ext cx="1733550" cy="1734596"/>
            </a:xfrm>
            <a:prstGeom prst="ellips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îṣļîḑé-Oval 9"/>
            <p:cNvSpPr/>
            <p:nvPr/>
          </p:nvSpPr>
          <p:spPr>
            <a:xfrm>
              <a:off x="6469063" y="2287749"/>
              <a:ext cx="493712" cy="494011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îṣļîḑé-Rectangle 12"/>
            <p:cNvSpPr/>
            <p:nvPr/>
          </p:nvSpPr>
          <p:spPr>
            <a:xfrm>
              <a:off x="4867275" y="4276498"/>
              <a:ext cx="2466975" cy="818056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二次探测法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684838" y="2891631"/>
              <a:ext cx="822325" cy="722313"/>
              <a:chOff x="7545388" y="1652587"/>
              <a:chExt cx="822325" cy="722313"/>
            </a:xfrm>
            <a:solidFill>
              <a:sysClr val="window" lastClr="FFFFFF"/>
            </a:solidFill>
          </p:grpSpPr>
          <p:sp>
            <p:nvSpPr>
              <p:cNvPr id="31" name="Freeform 58"/>
              <p:cNvSpPr/>
              <p:nvPr/>
            </p:nvSpPr>
            <p:spPr bwMode="auto">
              <a:xfrm>
                <a:off x="7773988" y="2282825"/>
                <a:ext cx="365125" cy="92075"/>
              </a:xfrm>
              <a:custGeom>
                <a:avLst/>
                <a:gdLst>
                  <a:gd name="T0" fmla="*/ 106 w 120"/>
                  <a:gd name="T1" fmla="*/ 11 h 30"/>
                  <a:gd name="T2" fmla="*/ 97 w 120"/>
                  <a:gd name="T3" fmla="*/ 11 h 30"/>
                  <a:gd name="T4" fmla="*/ 97 w 120"/>
                  <a:gd name="T5" fmla="*/ 0 h 30"/>
                  <a:gd name="T6" fmla="*/ 23 w 120"/>
                  <a:gd name="T7" fmla="*/ 0 h 30"/>
                  <a:gd name="T8" fmla="*/ 23 w 120"/>
                  <a:gd name="T9" fmla="*/ 11 h 30"/>
                  <a:gd name="T10" fmla="*/ 14 w 120"/>
                  <a:gd name="T11" fmla="*/ 11 h 30"/>
                  <a:gd name="T12" fmla="*/ 0 w 120"/>
                  <a:gd name="T13" fmla="*/ 30 h 30"/>
                  <a:gd name="T14" fmla="*/ 120 w 120"/>
                  <a:gd name="T15" fmla="*/ 30 h 30"/>
                  <a:gd name="T16" fmla="*/ 106 w 120"/>
                  <a:gd name="T17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30">
                    <a:moveTo>
                      <a:pt x="106" y="11"/>
                    </a:move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6" y="11"/>
                      <a:pt x="0" y="20"/>
                      <a:pt x="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20"/>
                      <a:pt x="114" y="11"/>
                      <a:pt x="10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Freeform 59"/>
              <p:cNvSpPr>
                <a:spLocks noEditPoints="1"/>
              </p:cNvSpPr>
              <p:nvPr/>
            </p:nvSpPr>
            <p:spPr bwMode="auto">
              <a:xfrm>
                <a:off x="7545388" y="1652587"/>
                <a:ext cx="822325" cy="612775"/>
              </a:xfrm>
              <a:custGeom>
                <a:avLst/>
                <a:gdLst>
                  <a:gd name="T0" fmla="*/ 251 w 270"/>
                  <a:gd name="T1" fmla="*/ 0 h 201"/>
                  <a:gd name="T2" fmla="*/ 19 w 270"/>
                  <a:gd name="T3" fmla="*/ 0 h 201"/>
                  <a:gd name="T4" fmla="*/ 0 w 270"/>
                  <a:gd name="T5" fmla="*/ 19 h 201"/>
                  <a:gd name="T6" fmla="*/ 0 w 270"/>
                  <a:gd name="T7" fmla="*/ 183 h 201"/>
                  <a:gd name="T8" fmla="*/ 19 w 270"/>
                  <a:gd name="T9" fmla="*/ 201 h 201"/>
                  <a:gd name="T10" fmla="*/ 251 w 270"/>
                  <a:gd name="T11" fmla="*/ 201 h 201"/>
                  <a:gd name="T12" fmla="*/ 270 w 270"/>
                  <a:gd name="T13" fmla="*/ 183 h 201"/>
                  <a:gd name="T14" fmla="*/ 270 w 270"/>
                  <a:gd name="T15" fmla="*/ 19 h 201"/>
                  <a:gd name="T16" fmla="*/ 251 w 270"/>
                  <a:gd name="T17" fmla="*/ 0 h 201"/>
                  <a:gd name="T18" fmla="*/ 135 w 270"/>
                  <a:gd name="T19" fmla="*/ 183 h 201"/>
                  <a:gd name="T20" fmla="*/ 128 w 270"/>
                  <a:gd name="T21" fmla="*/ 176 h 201"/>
                  <a:gd name="T22" fmla="*/ 135 w 270"/>
                  <a:gd name="T23" fmla="*/ 169 h 201"/>
                  <a:gd name="T24" fmla="*/ 142 w 270"/>
                  <a:gd name="T25" fmla="*/ 176 h 201"/>
                  <a:gd name="T26" fmla="*/ 135 w 270"/>
                  <a:gd name="T27" fmla="*/ 183 h 201"/>
                  <a:gd name="T28" fmla="*/ 254 w 270"/>
                  <a:gd name="T29" fmla="*/ 146 h 201"/>
                  <a:gd name="T30" fmla="*/ 252 w 270"/>
                  <a:gd name="T31" fmla="*/ 148 h 201"/>
                  <a:gd name="T32" fmla="*/ 18 w 270"/>
                  <a:gd name="T33" fmla="*/ 148 h 201"/>
                  <a:gd name="T34" fmla="*/ 16 w 270"/>
                  <a:gd name="T35" fmla="*/ 146 h 201"/>
                  <a:gd name="T36" fmla="*/ 16 w 270"/>
                  <a:gd name="T37" fmla="*/ 20 h 201"/>
                  <a:gd name="T38" fmla="*/ 18 w 270"/>
                  <a:gd name="T39" fmla="*/ 18 h 201"/>
                  <a:gd name="T40" fmla="*/ 252 w 270"/>
                  <a:gd name="T41" fmla="*/ 18 h 201"/>
                  <a:gd name="T42" fmla="*/ 254 w 270"/>
                  <a:gd name="T43" fmla="*/ 20 h 201"/>
                  <a:gd name="T44" fmla="*/ 254 w 270"/>
                  <a:gd name="T45" fmla="*/ 14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0" h="201">
                    <a:moveTo>
                      <a:pt x="25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3"/>
                      <a:pt x="9" y="201"/>
                      <a:pt x="19" y="201"/>
                    </a:cubicBezTo>
                    <a:cubicBezTo>
                      <a:pt x="251" y="201"/>
                      <a:pt x="251" y="201"/>
                      <a:pt x="251" y="201"/>
                    </a:cubicBezTo>
                    <a:cubicBezTo>
                      <a:pt x="261" y="201"/>
                      <a:pt x="270" y="193"/>
                      <a:pt x="270" y="183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9"/>
                      <a:pt x="261" y="0"/>
                      <a:pt x="251" y="0"/>
                    </a:cubicBezTo>
                    <a:close/>
                    <a:moveTo>
                      <a:pt x="135" y="183"/>
                    </a:moveTo>
                    <a:cubicBezTo>
                      <a:pt x="131" y="183"/>
                      <a:pt x="128" y="180"/>
                      <a:pt x="128" y="176"/>
                    </a:cubicBezTo>
                    <a:cubicBezTo>
                      <a:pt x="128" y="172"/>
                      <a:pt x="131" y="169"/>
                      <a:pt x="135" y="169"/>
                    </a:cubicBezTo>
                    <a:cubicBezTo>
                      <a:pt x="139" y="169"/>
                      <a:pt x="142" y="172"/>
                      <a:pt x="142" y="176"/>
                    </a:cubicBezTo>
                    <a:cubicBezTo>
                      <a:pt x="142" y="180"/>
                      <a:pt x="139" y="183"/>
                      <a:pt x="135" y="183"/>
                    </a:cubicBezTo>
                    <a:close/>
                    <a:moveTo>
                      <a:pt x="254" y="146"/>
                    </a:moveTo>
                    <a:cubicBezTo>
                      <a:pt x="254" y="147"/>
                      <a:pt x="253" y="148"/>
                      <a:pt x="252" y="148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17" y="148"/>
                      <a:pt x="16" y="147"/>
                      <a:pt x="16" y="14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252" y="18"/>
                      <a:pt x="252" y="18"/>
                      <a:pt x="252" y="18"/>
                    </a:cubicBezTo>
                    <a:cubicBezTo>
                      <a:pt x="253" y="18"/>
                      <a:pt x="254" y="19"/>
                      <a:pt x="254" y="20"/>
                    </a:cubicBezTo>
                    <a:lnTo>
                      <a:pt x="254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Freeform 60"/>
              <p:cNvSpPr/>
              <p:nvPr/>
            </p:nvSpPr>
            <p:spPr bwMode="auto">
              <a:xfrm>
                <a:off x="7834313" y="1828800"/>
                <a:ext cx="244475" cy="115888"/>
              </a:xfrm>
              <a:custGeom>
                <a:avLst/>
                <a:gdLst>
                  <a:gd name="T0" fmla="*/ 4 w 80"/>
                  <a:gd name="T1" fmla="*/ 20 h 38"/>
                  <a:gd name="T2" fmla="*/ 4 w 80"/>
                  <a:gd name="T3" fmla="*/ 34 h 38"/>
                  <a:gd name="T4" fmla="*/ 11 w 80"/>
                  <a:gd name="T5" fmla="*/ 37 h 38"/>
                  <a:gd name="T6" fmla="*/ 18 w 80"/>
                  <a:gd name="T7" fmla="*/ 34 h 38"/>
                  <a:gd name="T8" fmla="*/ 62 w 80"/>
                  <a:gd name="T9" fmla="*/ 34 h 38"/>
                  <a:gd name="T10" fmla="*/ 76 w 80"/>
                  <a:gd name="T11" fmla="*/ 34 h 38"/>
                  <a:gd name="T12" fmla="*/ 76 w 80"/>
                  <a:gd name="T13" fmla="*/ 20 h 38"/>
                  <a:gd name="T14" fmla="*/ 4 w 80"/>
                  <a:gd name="T15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38">
                    <a:moveTo>
                      <a:pt x="4" y="20"/>
                    </a:moveTo>
                    <a:cubicBezTo>
                      <a:pt x="0" y="24"/>
                      <a:pt x="0" y="30"/>
                      <a:pt x="4" y="34"/>
                    </a:cubicBezTo>
                    <a:cubicBezTo>
                      <a:pt x="6" y="36"/>
                      <a:pt x="8" y="37"/>
                      <a:pt x="11" y="37"/>
                    </a:cubicBezTo>
                    <a:cubicBezTo>
                      <a:pt x="13" y="37"/>
                      <a:pt x="16" y="36"/>
                      <a:pt x="18" y="34"/>
                    </a:cubicBezTo>
                    <a:cubicBezTo>
                      <a:pt x="30" y="22"/>
                      <a:pt x="50" y="22"/>
                      <a:pt x="62" y="34"/>
                    </a:cubicBezTo>
                    <a:cubicBezTo>
                      <a:pt x="66" y="38"/>
                      <a:pt x="72" y="38"/>
                      <a:pt x="76" y="34"/>
                    </a:cubicBezTo>
                    <a:cubicBezTo>
                      <a:pt x="80" y="30"/>
                      <a:pt x="80" y="24"/>
                      <a:pt x="76" y="20"/>
                    </a:cubicBezTo>
                    <a:cubicBezTo>
                      <a:pt x="56" y="0"/>
                      <a:pt x="24" y="0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Freeform 61"/>
              <p:cNvSpPr/>
              <p:nvPr/>
            </p:nvSpPr>
            <p:spPr bwMode="auto">
              <a:xfrm>
                <a:off x="7761288" y="1744662"/>
                <a:ext cx="390525" cy="127000"/>
              </a:xfrm>
              <a:custGeom>
                <a:avLst/>
                <a:gdLst>
                  <a:gd name="T0" fmla="*/ 64 w 128"/>
                  <a:gd name="T1" fmla="*/ 0 h 42"/>
                  <a:gd name="T2" fmla="*/ 4 w 128"/>
                  <a:gd name="T3" fmla="*/ 24 h 42"/>
                  <a:gd name="T4" fmla="*/ 4 w 128"/>
                  <a:gd name="T5" fmla="*/ 39 h 42"/>
                  <a:gd name="T6" fmla="*/ 18 w 128"/>
                  <a:gd name="T7" fmla="*/ 39 h 42"/>
                  <a:gd name="T8" fmla="*/ 64 w 128"/>
                  <a:gd name="T9" fmla="*/ 20 h 42"/>
                  <a:gd name="T10" fmla="*/ 110 w 128"/>
                  <a:gd name="T11" fmla="*/ 39 h 42"/>
                  <a:gd name="T12" fmla="*/ 117 w 128"/>
                  <a:gd name="T13" fmla="*/ 41 h 42"/>
                  <a:gd name="T14" fmla="*/ 124 w 128"/>
                  <a:gd name="T15" fmla="*/ 39 h 42"/>
                  <a:gd name="T16" fmla="*/ 124 w 128"/>
                  <a:gd name="T17" fmla="*/ 24 h 42"/>
                  <a:gd name="T18" fmla="*/ 64 w 128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42">
                    <a:moveTo>
                      <a:pt x="64" y="0"/>
                    </a:moveTo>
                    <a:cubicBezTo>
                      <a:pt x="41" y="0"/>
                      <a:pt x="20" y="8"/>
                      <a:pt x="4" y="24"/>
                    </a:cubicBezTo>
                    <a:cubicBezTo>
                      <a:pt x="0" y="28"/>
                      <a:pt x="0" y="35"/>
                      <a:pt x="4" y="39"/>
                    </a:cubicBezTo>
                    <a:cubicBezTo>
                      <a:pt x="8" y="42"/>
                      <a:pt x="14" y="42"/>
                      <a:pt x="18" y="39"/>
                    </a:cubicBezTo>
                    <a:cubicBezTo>
                      <a:pt x="30" y="26"/>
                      <a:pt x="47" y="20"/>
                      <a:pt x="64" y="20"/>
                    </a:cubicBezTo>
                    <a:cubicBezTo>
                      <a:pt x="81" y="20"/>
                      <a:pt x="97" y="26"/>
                      <a:pt x="110" y="39"/>
                    </a:cubicBezTo>
                    <a:cubicBezTo>
                      <a:pt x="112" y="41"/>
                      <a:pt x="114" y="41"/>
                      <a:pt x="117" y="41"/>
                    </a:cubicBezTo>
                    <a:cubicBezTo>
                      <a:pt x="119" y="41"/>
                      <a:pt x="122" y="41"/>
                      <a:pt x="124" y="39"/>
                    </a:cubicBezTo>
                    <a:cubicBezTo>
                      <a:pt x="128" y="35"/>
                      <a:pt x="128" y="28"/>
                      <a:pt x="124" y="24"/>
                    </a:cubicBezTo>
                    <a:cubicBezTo>
                      <a:pt x="108" y="8"/>
                      <a:pt x="8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Freeform 62"/>
              <p:cNvSpPr/>
              <p:nvPr/>
            </p:nvSpPr>
            <p:spPr bwMode="auto">
              <a:xfrm>
                <a:off x="7907338" y="1954212"/>
                <a:ext cx="104775" cy="100013"/>
              </a:xfrm>
              <a:custGeom>
                <a:avLst/>
                <a:gdLst>
                  <a:gd name="T0" fmla="*/ 6 w 34"/>
                  <a:gd name="T1" fmla="*/ 6 h 33"/>
                  <a:gd name="T2" fmla="*/ 6 w 34"/>
                  <a:gd name="T3" fmla="*/ 27 h 33"/>
                  <a:gd name="T4" fmla="*/ 28 w 34"/>
                  <a:gd name="T5" fmla="*/ 27 h 33"/>
                  <a:gd name="T6" fmla="*/ 28 w 34"/>
                  <a:gd name="T7" fmla="*/ 6 h 33"/>
                  <a:gd name="T8" fmla="*/ 6 w 34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6" y="6"/>
                    </a:moveTo>
                    <a:cubicBezTo>
                      <a:pt x="0" y="12"/>
                      <a:pt x="0" y="21"/>
                      <a:pt x="6" y="27"/>
                    </a:cubicBezTo>
                    <a:cubicBezTo>
                      <a:pt x="12" y="33"/>
                      <a:pt x="22" y="33"/>
                      <a:pt x="28" y="27"/>
                    </a:cubicBezTo>
                    <a:cubicBezTo>
                      <a:pt x="34" y="21"/>
                      <a:pt x="34" y="12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5.55556E-7 0.092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92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0.092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804" name="AutoShape 316"/>
          <p:cNvSpPr>
            <a:spLocks noChangeArrowheads="1"/>
          </p:cNvSpPr>
          <p:nvPr/>
        </p:nvSpPr>
        <p:spPr bwMode="auto">
          <a:xfrm>
            <a:off x="949325" y="4017963"/>
            <a:ext cx="7200900" cy="863600"/>
          </a:xfrm>
          <a:prstGeom prst="wedgeRoundRectCallout">
            <a:avLst>
              <a:gd name="adj1" fmla="val 6580"/>
              <a:gd name="adj2" fmla="val -178306"/>
              <a:gd name="adj3" fmla="val 16667"/>
            </a:avLst>
          </a:prstGeom>
          <a:solidFill>
            <a:srgbClr val="7030A0"/>
          </a:solidFill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一旦冲突，就找下一个空地址存入</a:t>
            </a:r>
          </a:p>
        </p:txBody>
      </p:sp>
      <p:sp>
        <p:nvSpPr>
          <p:cNvPr id="959803" name="Rectangle 315"/>
          <p:cNvSpPr>
            <a:spLocks noChangeArrowheads="1"/>
          </p:cNvSpPr>
          <p:nvPr/>
        </p:nvSpPr>
        <p:spPr bwMode="auto">
          <a:xfrm>
            <a:off x="1116013" y="1989138"/>
            <a:ext cx="7416800" cy="1658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=(Hash(key)+d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mod 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( 1≤i &lt; m )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其中：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为哈希表长度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为增量序列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…m-1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88" name="Rectangle 317"/>
          <p:cNvSpPr>
            <a:spLocks noChangeArrowheads="1"/>
          </p:cNvSpPr>
          <p:nvPr/>
        </p:nvSpPr>
        <p:spPr bwMode="auto">
          <a:xfrm>
            <a:off x="887413" y="227013"/>
            <a:ext cx="40274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线性探测法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804" grpId="0" animBg="1"/>
      <p:bldP spid="9598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900" y="2708275"/>
            <a:ext cx="7850188" cy="1584325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endParaRPr lang="zh-CN" altLang="en-US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94210" name="Rectangle 20"/>
          <p:cNvSpPr>
            <a:spLocks noChangeArrowheads="1"/>
          </p:cNvSpPr>
          <p:nvPr/>
        </p:nvSpPr>
        <p:spPr bwMode="auto">
          <a:xfrm>
            <a:off x="603250" y="1030288"/>
            <a:ext cx="8062913" cy="147796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关键码集为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{47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哈希表表长为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m=11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哈希函数为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Hash(key)=key mod 11    </a:t>
            </a:r>
          </a:p>
        </p:txBody>
      </p:sp>
      <p:sp>
        <p:nvSpPr>
          <p:cNvPr id="960533" name="Rectangle 21"/>
          <p:cNvSpPr>
            <a:spLocks noChangeArrowheads="1"/>
          </p:cNvSpPr>
          <p:nvPr/>
        </p:nvSpPr>
        <p:spPr bwMode="auto">
          <a:xfrm>
            <a:off x="1811338" y="2911475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0    1    2     3     4    5    6    7     8    9   10</a:t>
            </a:r>
          </a:p>
        </p:txBody>
      </p:sp>
      <p:graphicFrame>
        <p:nvGraphicFramePr>
          <p:cNvPr id="92165" name="表格 92164"/>
          <p:cNvGraphicFramePr/>
          <p:nvPr/>
        </p:nvGraphicFramePr>
        <p:xfrm>
          <a:off x="1811338" y="3368675"/>
          <a:ext cx="5257800" cy="431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solidFill>
                          <a:srgbClr val="FF33CC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solidFill>
                          <a:srgbClr val="FF33CC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solidFill>
                          <a:srgbClr val="FF33CC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0000"/>
                        </a:spcBef>
                        <a:buNone/>
                      </a:pPr>
                      <a:endParaRPr lang="zh-CN" altLang="zh-CN" sz="20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0560" name="Rectangle 48"/>
          <p:cNvSpPr>
            <a:spLocks noChangeArrowheads="1"/>
          </p:cNvSpPr>
          <p:nvPr/>
        </p:nvSpPr>
        <p:spPr bwMode="auto">
          <a:xfrm>
            <a:off x="2268538" y="3749675"/>
            <a:ext cx="42608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△                                                            ▲                      △        △</a:t>
            </a:r>
          </a:p>
        </p:txBody>
      </p:sp>
      <p:sp>
        <p:nvSpPr>
          <p:cNvPr id="960561" name="Rectangle 49"/>
          <p:cNvSpPr>
            <a:spLocks noChangeArrowheads="1"/>
          </p:cNvSpPr>
          <p:nvPr/>
        </p:nvSpPr>
        <p:spPr bwMode="auto">
          <a:xfrm>
            <a:off x="5640388" y="3306763"/>
            <a:ext cx="441325" cy="476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29</a:t>
            </a:r>
          </a:p>
        </p:txBody>
      </p:sp>
      <p:grpSp>
        <p:nvGrpSpPr>
          <p:cNvPr id="2" name="Group 50"/>
          <p:cNvGrpSpPr/>
          <p:nvPr/>
        </p:nvGrpSpPr>
        <p:grpSpPr>
          <a:xfrm>
            <a:off x="1830388" y="3292475"/>
            <a:ext cx="2803525" cy="490538"/>
            <a:chOff x="1212" y="1392"/>
            <a:chExt cx="1766" cy="309"/>
          </a:xfrm>
        </p:grpSpPr>
        <p:sp>
          <p:nvSpPr>
            <p:cNvPr id="94241" name="Rectangle 51"/>
            <p:cNvSpPr>
              <a:spLocks noChangeArrowheads="1"/>
            </p:cNvSpPr>
            <p:nvPr/>
          </p:nvSpPr>
          <p:spPr bwMode="auto">
            <a:xfrm>
              <a:off x="1212" y="1392"/>
              <a:ext cx="269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11</a:t>
              </a:r>
            </a:p>
          </p:txBody>
        </p:sp>
        <p:sp>
          <p:nvSpPr>
            <p:cNvPr id="94242" name="Rectangle 52"/>
            <p:cNvSpPr>
              <a:spLocks noChangeArrowheads="1"/>
            </p:cNvSpPr>
            <p:nvPr/>
          </p:nvSpPr>
          <p:spPr bwMode="auto">
            <a:xfrm>
              <a:off x="2700" y="1392"/>
              <a:ext cx="278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16</a:t>
              </a:r>
            </a:p>
          </p:txBody>
        </p:sp>
        <p:sp>
          <p:nvSpPr>
            <p:cNvPr id="94243" name="Rectangle 53"/>
            <p:cNvSpPr>
              <a:spLocks noChangeArrowheads="1"/>
            </p:cNvSpPr>
            <p:nvPr/>
          </p:nvSpPr>
          <p:spPr bwMode="auto">
            <a:xfrm>
              <a:off x="2400" y="1401"/>
              <a:ext cx="278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92</a:t>
              </a:r>
            </a:p>
          </p:txBody>
        </p:sp>
      </p:grpSp>
      <p:sp>
        <p:nvSpPr>
          <p:cNvPr id="960566" name="Rectangle 54"/>
          <p:cNvSpPr>
            <a:spLocks noChangeArrowheads="1"/>
          </p:cNvSpPr>
          <p:nvPr/>
        </p:nvSpPr>
        <p:spPr bwMode="auto">
          <a:xfrm>
            <a:off x="2268538" y="3292475"/>
            <a:ext cx="533400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</a:t>
            </a:r>
          </a:p>
        </p:txBody>
      </p:sp>
      <p:sp>
        <p:nvSpPr>
          <p:cNvPr id="960567" name="Rectangle 55"/>
          <p:cNvSpPr>
            <a:spLocks noChangeArrowheads="1"/>
          </p:cNvSpPr>
          <p:nvPr/>
        </p:nvSpPr>
        <p:spPr bwMode="auto">
          <a:xfrm>
            <a:off x="6224588" y="3292475"/>
            <a:ext cx="312738" cy="476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960568" name="Rectangle 56"/>
          <p:cNvSpPr>
            <a:spLocks noChangeArrowheads="1"/>
          </p:cNvSpPr>
          <p:nvPr/>
        </p:nvSpPr>
        <p:spPr bwMode="auto">
          <a:xfrm>
            <a:off x="4776788" y="3306763"/>
            <a:ext cx="312738" cy="476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60569" name="Rectangle 57"/>
          <p:cNvSpPr>
            <a:spLocks noChangeArrowheads="1"/>
          </p:cNvSpPr>
          <p:nvPr/>
        </p:nvSpPr>
        <p:spPr bwMode="auto">
          <a:xfrm>
            <a:off x="1263650" y="4578350"/>
            <a:ext cx="67262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76250" indent="-476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476250" marR="0" lvl="0" indent="-476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 47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没有冲突</a:t>
            </a:r>
          </a:p>
        </p:txBody>
      </p:sp>
      <p:sp>
        <p:nvSpPr>
          <p:cNvPr id="960570" name="Rectangle 58"/>
          <p:cNvSpPr>
            <a:spLocks noChangeArrowheads="1"/>
          </p:cNvSpPr>
          <p:nvPr/>
        </p:nvSpPr>
        <p:spPr bwMode="auto">
          <a:xfrm>
            <a:off x="1263650" y="5086350"/>
            <a:ext cx="6726238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 Hash(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29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，有冲突，由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=(Hash(29)+1) mod 11=8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，哈希地址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为空，因此将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存入</a:t>
            </a:r>
          </a:p>
        </p:txBody>
      </p:sp>
      <p:sp>
        <p:nvSpPr>
          <p:cNvPr id="960571" name="Rectangle 59"/>
          <p:cNvSpPr>
            <a:spLocks noChangeArrowheads="1"/>
          </p:cNvSpPr>
          <p:nvPr/>
        </p:nvSpPr>
        <p:spPr bwMode="auto">
          <a:xfrm>
            <a:off x="1263650" y="5903913"/>
            <a:ext cx="47831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③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连续移动了两次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250" name="Rectangle 60"/>
          <p:cNvSpPr>
            <a:spLocks noChangeArrowheads="1"/>
          </p:cNvSpPr>
          <p:nvPr/>
        </p:nvSpPr>
        <p:spPr bwMode="auto">
          <a:xfrm>
            <a:off x="792163" y="255588"/>
            <a:ext cx="40259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线性探测法</a:t>
            </a:r>
          </a:p>
        </p:txBody>
      </p:sp>
      <p:grpSp>
        <p:nvGrpSpPr>
          <p:cNvPr id="37" name="Group 32"/>
          <p:cNvGrpSpPr/>
          <p:nvPr/>
        </p:nvGrpSpPr>
        <p:grpSpPr>
          <a:xfrm flipV="1">
            <a:off x="596900" y="5191125"/>
            <a:ext cx="409575" cy="411163"/>
            <a:chOff x="6528170" y="3281715"/>
            <a:chExt cx="914400" cy="914400"/>
          </a:xfrm>
        </p:grpSpPr>
        <p:sp>
          <p:nvSpPr>
            <p:cNvPr id="38" name="Rounded Rectangle 8"/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69"/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40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1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2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3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4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5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6" name="Group 33"/>
          <p:cNvGrpSpPr/>
          <p:nvPr/>
        </p:nvGrpSpPr>
        <p:grpSpPr>
          <a:xfrm flipV="1">
            <a:off x="596900" y="5954713"/>
            <a:ext cx="409575" cy="411162"/>
            <a:chOff x="6528170" y="4684221"/>
            <a:chExt cx="914400" cy="914400"/>
          </a:xfrm>
        </p:grpSpPr>
        <p:sp>
          <p:nvSpPr>
            <p:cNvPr id="47" name="Rounded Rectangle 9"/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76"/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49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0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1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52" name="Group 31"/>
          <p:cNvGrpSpPr/>
          <p:nvPr/>
        </p:nvGrpSpPr>
        <p:grpSpPr>
          <a:xfrm flipV="1">
            <a:off x="596900" y="4587875"/>
            <a:ext cx="409575" cy="411163"/>
            <a:chOff x="6528170" y="1885071"/>
            <a:chExt cx="914400" cy="914400"/>
          </a:xfrm>
        </p:grpSpPr>
        <p:sp>
          <p:nvSpPr>
            <p:cNvPr id="53" name="Rounded Rectangle 7"/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" name="Group 83"/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55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6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6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96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0533" grpId="0"/>
      <p:bldP spid="960560" grpId="0"/>
      <p:bldP spid="960561" grpId="0"/>
      <p:bldP spid="960566" grpId="0"/>
      <p:bldP spid="960567" grpId="0"/>
      <p:bldP spid="960568" grpId="0"/>
      <p:bldP spid="960569" grpId="0"/>
      <p:bldP spid="960570" grpId="0"/>
      <p:bldP spid="96057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ChangeArrowheads="1"/>
          </p:cNvSpPr>
          <p:nvPr/>
        </p:nvSpPr>
        <p:spPr bwMode="auto">
          <a:xfrm>
            <a:off x="971550" y="207963"/>
            <a:ext cx="40274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线性探测法的特点</a:t>
            </a:r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515938" y="5951538"/>
            <a:ext cx="4395788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762000" indent="-762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762000" marR="0" lvl="0" indent="-762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解决方案：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二次探测法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5099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H="1">
            <a:off x="8267700" y="6096000"/>
            <a:ext cx="533400" cy="4572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3366FF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8313" y="3597275"/>
            <a:ext cx="3302000" cy="1476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只要哈希表未被填满，保证能找到一个空地址单元存放有冲突的元素。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16425" y="3625850"/>
            <a:ext cx="4117975" cy="2016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可能使第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个哈希地址的同义词存入第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个地址，这样本应存入第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个哈希地址的元素变成了第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个哈希地址的同义词，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，产生“聚集”现象，降低查找效率。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11725" y="1228725"/>
            <a:ext cx="2711450" cy="2270125"/>
            <a:chOff x="4561682" y="2200808"/>
            <a:chExt cx="3219450" cy="2697163"/>
          </a:xfrm>
        </p:grpSpPr>
        <p:sp>
          <p:nvSpPr>
            <p:cNvPr id="12" name="i$liḋe-Oval 12"/>
            <p:cNvSpPr/>
            <p:nvPr/>
          </p:nvSpPr>
          <p:spPr bwMode="auto">
            <a:xfrm>
              <a:off x="4997100" y="2200808"/>
              <a:ext cx="2284528" cy="228410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缺点：</a:t>
              </a:r>
            </a:p>
          </p:txBody>
        </p:sp>
        <p:sp>
          <p:nvSpPr>
            <p:cNvPr id="13" name="i$liḋe-Oval 14"/>
            <p:cNvSpPr/>
            <p:nvPr/>
          </p:nvSpPr>
          <p:spPr bwMode="auto">
            <a:xfrm>
              <a:off x="4561682" y="3047680"/>
              <a:ext cx="326092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i$liḋe-Oval 15"/>
            <p:cNvSpPr/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Oval 18"/>
            <p:cNvSpPr/>
            <p:nvPr/>
          </p:nvSpPr>
          <p:spPr bwMode="auto">
            <a:xfrm>
              <a:off x="7292937" y="2940170"/>
              <a:ext cx="488195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7063" y="1063625"/>
            <a:ext cx="3000375" cy="2557463"/>
            <a:chOff x="755650" y="1929345"/>
            <a:chExt cx="3562350" cy="3037682"/>
          </a:xfrm>
        </p:grpSpPr>
        <p:sp>
          <p:nvSpPr>
            <p:cNvPr id="19" name="i$liḋe-Oval 4"/>
            <p:cNvSpPr/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优点：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7"/>
            <p:cNvSpPr/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i$liḋe-Oval 9"/>
            <p:cNvSpPr/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85099" grpId="0" animBg="1"/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ChangeArrowheads="1"/>
          </p:cNvSpPr>
          <p:nvPr/>
        </p:nvSpPr>
        <p:spPr bwMode="auto">
          <a:xfrm>
            <a:off x="827088" y="212725"/>
            <a:ext cx="40274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二次探测法</a:t>
            </a:r>
          </a:p>
        </p:txBody>
      </p:sp>
      <p:sp>
        <p:nvSpPr>
          <p:cNvPr id="96259" name="Rectangle 8"/>
          <p:cNvSpPr>
            <a:spLocks noChangeArrowheads="1"/>
          </p:cNvSpPr>
          <p:nvPr/>
        </p:nvSpPr>
        <p:spPr bwMode="auto">
          <a:xfrm>
            <a:off x="320675" y="955675"/>
            <a:ext cx="8497888" cy="97313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关键码集为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{47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设：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哈希函数为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Hash(key)=key mod 11    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>
            <a:off x="357188" y="2078038"/>
            <a:ext cx="8535988" cy="138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1" lang="en-US" altLang="zh-CN" sz="2400" b="0" kern="1200" cap="none" spc="0" normalizeH="0" baseline="-30000" noProof="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=(Hash(key)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±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1" lang="en-US" altLang="zh-CN" sz="2400" b="0" kern="1200" cap="none" spc="0" normalizeH="0" baseline="-30000" noProof="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) mod m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其中：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为哈希表长度，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要求是某个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4k+3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的质数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；</a:t>
            </a:r>
          </a:p>
          <a:p>
            <a:pPr marR="0" algn="just" defTabSz="914400" ea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1" lang="en-US" altLang="zh-CN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1" lang="en-US" altLang="zh-CN" sz="2400" b="0" kern="1200" cap="none" spc="0" normalizeH="0" baseline="-30000" noProof="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为增量序列 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400" b="0" kern="1200" cap="none" spc="0" normalizeH="0" baseline="3000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1" lang="en-US" altLang="zh-CN" sz="2400" b="0" kern="1200" cap="none" spc="0" normalizeH="0" baseline="3000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400" b="0" kern="1200" cap="none" spc="0" normalizeH="0" baseline="3000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-2</a:t>
            </a:r>
            <a:r>
              <a:rPr kumimoji="1" lang="en-US" altLang="zh-CN" sz="2400" b="0" kern="1200" cap="none" spc="0" normalizeH="0" baseline="3000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kumimoji="1" lang="en-US" altLang="zh-CN" sz="2400" b="0" kern="1200" cap="none" spc="0" normalizeH="0" baseline="3000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2400" b="0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395288" y="3719513"/>
            <a:ext cx="5410200" cy="1265237"/>
            <a:chOff x="960" y="2429"/>
            <a:chExt cx="3408" cy="797"/>
          </a:xfrm>
        </p:grpSpPr>
        <p:sp>
          <p:nvSpPr>
            <p:cNvPr id="96262" name="Rectangle 10"/>
            <p:cNvSpPr>
              <a:spLocks noChangeArrowheads="1"/>
            </p:cNvSpPr>
            <p:nvPr/>
          </p:nvSpPr>
          <p:spPr bwMode="auto">
            <a:xfrm>
              <a:off x="1008" y="2429"/>
              <a:ext cx="336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0    1    2    3     4    5    6    7     8    9   10</a:t>
              </a:r>
            </a:p>
          </p:txBody>
        </p:sp>
        <p:grpSp>
          <p:nvGrpSpPr>
            <p:cNvPr id="134150" name="Group 38"/>
            <p:cNvGrpSpPr/>
            <p:nvPr/>
          </p:nvGrpSpPr>
          <p:grpSpPr>
            <a:xfrm>
              <a:off x="960" y="2717"/>
              <a:ext cx="3312" cy="320"/>
              <a:chOff x="960" y="2717"/>
              <a:chExt cx="3312" cy="320"/>
            </a:xfrm>
          </p:grpSpPr>
          <p:sp>
            <p:nvSpPr>
              <p:cNvPr id="96264" name="Rectangle 12"/>
              <p:cNvSpPr>
                <a:spLocks noChangeArrowheads="1"/>
              </p:cNvSpPr>
              <p:nvPr/>
            </p:nvSpPr>
            <p:spPr bwMode="auto">
              <a:xfrm>
                <a:off x="3971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65" name="Rectangle 13"/>
              <p:cNvSpPr>
                <a:spLocks noChangeArrowheads="1"/>
              </p:cNvSpPr>
              <p:nvPr/>
            </p:nvSpPr>
            <p:spPr bwMode="auto">
              <a:xfrm>
                <a:off x="3670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8</a:t>
                </a:r>
              </a:p>
            </p:txBody>
          </p:sp>
          <p:sp>
            <p:nvSpPr>
              <p:cNvPr id="96266" name="Rectangle 14"/>
              <p:cNvSpPr>
                <a:spLocks noChangeArrowheads="1"/>
              </p:cNvSpPr>
              <p:nvPr/>
            </p:nvSpPr>
            <p:spPr bwMode="auto">
              <a:xfrm>
                <a:off x="3369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29</a:t>
                </a:r>
              </a:p>
            </p:txBody>
          </p:sp>
          <p:sp>
            <p:nvSpPr>
              <p:cNvPr id="96267" name="Rectangle 15"/>
              <p:cNvSpPr>
                <a:spLocks noChangeArrowheads="1"/>
              </p:cNvSpPr>
              <p:nvPr/>
            </p:nvSpPr>
            <p:spPr bwMode="auto">
              <a:xfrm>
                <a:off x="3068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  <p:sp>
            <p:nvSpPr>
              <p:cNvPr id="96268" name="Rectangle 16"/>
              <p:cNvSpPr>
                <a:spLocks noChangeArrowheads="1"/>
              </p:cNvSpPr>
              <p:nvPr/>
            </p:nvSpPr>
            <p:spPr bwMode="auto">
              <a:xfrm>
                <a:off x="2768" y="2717"/>
                <a:ext cx="300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69" name="Rectangle 17"/>
              <p:cNvSpPr>
                <a:spLocks noChangeArrowheads="1"/>
              </p:cNvSpPr>
              <p:nvPr/>
            </p:nvSpPr>
            <p:spPr bwMode="auto">
              <a:xfrm>
                <a:off x="2464" y="2717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16</a:t>
                </a:r>
              </a:p>
            </p:txBody>
          </p:sp>
          <p:sp>
            <p:nvSpPr>
              <p:cNvPr id="96270" name="Rectangle 18"/>
              <p:cNvSpPr>
                <a:spLocks noChangeArrowheads="1"/>
              </p:cNvSpPr>
              <p:nvPr/>
            </p:nvSpPr>
            <p:spPr bwMode="auto">
              <a:xfrm>
                <a:off x="2164" y="2717"/>
                <a:ext cx="300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92</a:t>
                </a:r>
              </a:p>
            </p:txBody>
          </p:sp>
          <p:sp>
            <p:nvSpPr>
              <p:cNvPr id="96271" name="Rectangle 19"/>
              <p:cNvSpPr>
                <a:spLocks noChangeArrowheads="1"/>
              </p:cNvSpPr>
              <p:nvPr/>
            </p:nvSpPr>
            <p:spPr bwMode="auto">
              <a:xfrm>
                <a:off x="1882" y="2717"/>
                <a:ext cx="282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47</a:t>
                </a:r>
              </a:p>
            </p:txBody>
          </p:sp>
          <p:sp>
            <p:nvSpPr>
              <p:cNvPr id="96272" name="Rectangle 20"/>
              <p:cNvSpPr>
                <a:spLocks noChangeArrowheads="1"/>
              </p:cNvSpPr>
              <p:nvPr/>
            </p:nvSpPr>
            <p:spPr bwMode="auto">
              <a:xfrm>
                <a:off x="1562" y="2717"/>
                <a:ext cx="320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96273" name="Rectangle 21"/>
              <p:cNvSpPr>
                <a:spLocks noChangeArrowheads="1"/>
              </p:cNvSpPr>
              <p:nvPr/>
            </p:nvSpPr>
            <p:spPr bwMode="auto">
              <a:xfrm>
                <a:off x="1261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22</a:t>
                </a:r>
              </a:p>
            </p:txBody>
          </p:sp>
          <p:sp>
            <p:nvSpPr>
              <p:cNvPr id="96274" name="Rectangle 22"/>
              <p:cNvSpPr>
                <a:spLocks noChangeArrowheads="1"/>
              </p:cNvSpPr>
              <p:nvPr/>
            </p:nvSpPr>
            <p:spPr bwMode="auto">
              <a:xfrm>
                <a:off x="960" y="2717"/>
                <a:ext cx="301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11</a:t>
                </a:r>
              </a:p>
            </p:txBody>
          </p:sp>
          <p:sp>
            <p:nvSpPr>
              <p:cNvPr id="96275" name="Line 23"/>
              <p:cNvSpPr>
                <a:spLocks noChangeShapeType="1"/>
              </p:cNvSpPr>
              <p:nvPr/>
            </p:nvSpPr>
            <p:spPr bwMode="auto">
              <a:xfrm>
                <a:off x="960" y="2717"/>
                <a:ext cx="3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76" name="Line 24"/>
              <p:cNvSpPr>
                <a:spLocks noChangeShapeType="1"/>
              </p:cNvSpPr>
              <p:nvPr/>
            </p:nvSpPr>
            <p:spPr bwMode="auto">
              <a:xfrm>
                <a:off x="960" y="3037"/>
                <a:ext cx="3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77" name="Line 25"/>
              <p:cNvSpPr>
                <a:spLocks noChangeShapeType="1"/>
              </p:cNvSpPr>
              <p:nvPr/>
            </p:nvSpPr>
            <p:spPr bwMode="auto">
              <a:xfrm>
                <a:off x="960" y="2717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78" name="Line 26"/>
              <p:cNvSpPr>
                <a:spLocks noChangeShapeType="1"/>
              </p:cNvSpPr>
              <p:nvPr/>
            </p:nvSpPr>
            <p:spPr bwMode="auto">
              <a:xfrm>
                <a:off x="1261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79" name="Line 27"/>
              <p:cNvSpPr>
                <a:spLocks noChangeShapeType="1"/>
              </p:cNvSpPr>
              <p:nvPr/>
            </p:nvSpPr>
            <p:spPr bwMode="auto">
              <a:xfrm>
                <a:off x="1562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0" name="Line 28"/>
              <p:cNvSpPr>
                <a:spLocks noChangeShapeType="1"/>
              </p:cNvSpPr>
              <p:nvPr/>
            </p:nvSpPr>
            <p:spPr bwMode="auto">
              <a:xfrm>
                <a:off x="1882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1" name="Line 29"/>
              <p:cNvSpPr>
                <a:spLocks noChangeShapeType="1"/>
              </p:cNvSpPr>
              <p:nvPr/>
            </p:nvSpPr>
            <p:spPr bwMode="auto">
              <a:xfrm>
                <a:off x="2164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2" name="Line 30"/>
              <p:cNvSpPr>
                <a:spLocks noChangeShapeType="1"/>
              </p:cNvSpPr>
              <p:nvPr/>
            </p:nvSpPr>
            <p:spPr bwMode="auto">
              <a:xfrm>
                <a:off x="2464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3" name="Line 31"/>
              <p:cNvSpPr>
                <a:spLocks noChangeShapeType="1"/>
              </p:cNvSpPr>
              <p:nvPr/>
            </p:nvSpPr>
            <p:spPr bwMode="auto">
              <a:xfrm>
                <a:off x="2768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4" name="Line 32"/>
              <p:cNvSpPr>
                <a:spLocks noChangeShapeType="1"/>
              </p:cNvSpPr>
              <p:nvPr/>
            </p:nvSpPr>
            <p:spPr bwMode="auto">
              <a:xfrm>
                <a:off x="3068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5" name="Line 33"/>
              <p:cNvSpPr>
                <a:spLocks noChangeShapeType="1"/>
              </p:cNvSpPr>
              <p:nvPr/>
            </p:nvSpPr>
            <p:spPr bwMode="auto">
              <a:xfrm>
                <a:off x="3369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6" name="Line 34"/>
              <p:cNvSpPr>
                <a:spLocks noChangeShapeType="1"/>
              </p:cNvSpPr>
              <p:nvPr/>
            </p:nvSpPr>
            <p:spPr bwMode="auto">
              <a:xfrm>
                <a:off x="3670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7" name="Line 35"/>
              <p:cNvSpPr>
                <a:spLocks noChangeShapeType="1"/>
              </p:cNvSpPr>
              <p:nvPr/>
            </p:nvSpPr>
            <p:spPr bwMode="auto">
              <a:xfrm>
                <a:off x="3971" y="2717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88" name="Line 36"/>
              <p:cNvSpPr>
                <a:spLocks noChangeShapeType="1"/>
              </p:cNvSpPr>
              <p:nvPr/>
            </p:nvSpPr>
            <p:spPr bwMode="auto">
              <a:xfrm>
                <a:off x="4272" y="2717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6289" name="Rectangle 37"/>
            <p:cNvSpPr>
              <a:spLocks noChangeArrowheads="1"/>
            </p:cNvSpPr>
            <p:nvPr/>
          </p:nvSpPr>
          <p:spPr bwMode="auto">
            <a:xfrm>
              <a:off x="1296" y="3053"/>
              <a:ext cx="2636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△        ▲                                                                       △         △</a:t>
              </a:r>
            </a:p>
          </p:txBody>
        </p:sp>
      </p:grpSp>
      <p:sp>
        <p:nvSpPr>
          <p:cNvPr id="961576" name="Rectangle 40"/>
          <p:cNvSpPr>
            <a:spLocks noChangeArrowheads="1"/>
          </p:cNvSpPr>
          <p:nvPr/>
        </p:nvSpPr>
        <p:spPr bwMode="auto">
          <a:xfrm>
            <a:off x="357188" y="5207000"/>
            <a:ext cx="8423275" cy="1476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Hash(3)=3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，哈希地址冲突，由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=(Hash(3)+1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mod 11=4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，仍然冲突；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=(Hash(3)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mod 11=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，找到空的哈希地址，存入。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5" grpId="0" animBg="1"/>
      <p:bldP spid="96157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00113" y="192088"/>
            <a:ext cx="40274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伪随机探测法</a:t>
            </a:r>
          </a:p>
        </p:txBody>
      </p:sp>
      <p:sp>
        <p:nvSpPr>
          <p:cNvPr id="105472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H="1">
            <a:off x="8001000" y="5791200"/>
            <a:ext cx="533400" cy="4572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3366FF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990600" y="4595813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20675" y="4605338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315913" y="2238375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288" y="2349500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4248000" rIns="252000" anchor="ctr"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346075" y="2235200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985838" y="2228850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1016000" y="2225675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</p:spPr>
        <p:txBody>
          <a:bodyPr vert="eaVert" lIns="7200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1916113" y="2633663"/>
            <a:ext cx="7416800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=(Hash(key)+d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mod 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( 1≤i &lt; m )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其中：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为哈希表长度</a:t>
            </a: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为随机数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7" name="Rectangle 5"/>
          <p:cNvSpPr>
            <a:spLocks noChangeArrowheads="1"/>
          </p:cNvSpPr>
          <p:nvPr/>
        </p:nvSpPr>
        <p:spPr bwMode="auto">
          <a:xfrm>
            <a:off x="406400" y="2060575"/>
            <a:ext cx="4092575" cy="3240088"/>
          </a:xfrm>
          <a:prstGeom prst="roundRect">
            <a:avLst>
              <a:gd name="adj" fmla="val 6477"/>
            </a:avLst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step1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取数据元素的关键字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，计算其哈希地址。若该地址对应的存储空间还没有被占用，则将该元素存入；否则执行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解决冲突。</a:t>
            </a:r>
          </a:p>
        </p:txBody>
      </p:sp>
      <p:sp>
        <p:nvSpPr>
          <p:cNvPr id="98307" name="Rectangle 6"/>
          <p:cNvSpPr>
            <a:spLocks noChangeArrowheads="1"/>
          </p:cNvSpPr>
          <p:nvPr/>
        </p:nvSpPr>
        <p:spPr bwMode="auto">
          <a:xfrm>
            <a:off x="827088" y="207963"/>
            <a:ext cx="56118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开放地址法建立哈希表步骤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59338" y="2060575"/>
            <a:ext cx="3960813" cy="3240088"/>
          </a:xfrm>
          <a:prstGeom prst="roundRect">
            <a:avLst>
              <a:gd name="adj" fmla="val 5301"/>
            </a:avLst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step2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根据选择的冲突处理方法，计算关键字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的下一个存储地址。若下一个存储地址仍被占用，则继续执行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，直到找 到能用的存储地址为止。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矩形 2"/>
          <p:cNvSpPr/>
          <p:nvPr/>
        </p:nvSpPr>
        <p:spPr>
          <a:xfrm>
            <a:off x="0" y="2446338"/>
            <a:ext cx="9144000" cy="4302125"/>
          </a:xfrm>
          <a:prstGeom prst="rect">
            <a:avLst/>
          </a:prstGeom>
          <a:solidFill>
            <a:srgbClr val="EBEBEB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endParaRPr lang="zh-CN" altLang="en-US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99330" name="Rectangle 19"/>
          <p:cNvSpPr>
            <a:spLocks noChangeArrowheads="1"/>
          </p:cNvSpPr>
          <p:nvPr/>
        </p:nvSpPr>
        <p:spPr bwMode="auto">
          <a:xfrm>
            <a:off x="801688" y="190500"/>
            <a:ext cx="438785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链地址法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拉链法）</a:t>
            </a:r>
          </a:p>
        </p:txBody>
      </p:sp>
      <p:sp>
        <p:nvSpPr>
          <p:cNvPr id="99331" name="Text Box 23"/>
          <p:cNvSpPr txBox="1">
            <a:spLocks noChangeArrowheads="1"/>
          </p:cNvSpPr>
          <p:nvPr/>
        </p:nvSpPr>
        <p:spPr bwMode="auto">
          <a:xfrm>
            <a:off x="392113" y="914400"/>
            <a:ext cx="8555038" cy="1477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基本思想：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相同哈希地址的记录链成一单链表，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个哈希地址就设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个单链表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，然后用用一个数组将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个单链表的表头指针存储起来，形成一个动态的结构。</a:t>
            </a:r>
          </a:p>
        </p:txBody>
      </p:sp>
      <p:grpSp>
        <p:nvGrpSpPr>
          <p:cNvPr id="2" name="Group 168"/>
          <p:cNvGrpSpPr/>
          <p:nvPr/>
        </p:nvGrpSpPr>
        <p:grpSpPr>
          <a:xfrm>
            <a:off x="1604963" y="2560638"/>
            <a:ext cx="5948363" cy="4146550"/>
            <a:chOff x="971" y="1448"/>
            <a:chExt cx="3747" cy="2612"/>
          </a:xfrm>
        </p:grpSpPr>
        <p:grpSp>
          <p:nvGrpSpPr>
            <p:cNvPr id="137221" name="Group 169"/>
            <p:cNvGrpSpPr/>
            <p:nvPr/>
          </p:nvGrpSpPr>
          <p:grpSpPr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99334" name="Rectangle 170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35" name="Line 171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36" name="Line 172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37" name="Line 173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38" name="Line 174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39" name="Line 175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0" name="Line 176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1" name="Line 177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2" name="Line 178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3" name="Line 179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4" name="Line 180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5" name="Line 181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46" name="Line 182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9347" name="Text Box 183"/>
            <p:cNvSpPr txBox="1">
              <a:spLocks noChangeArrowheads="1"/>
            </p:cNvSpPr>
            <p:nvPr/>
          </p:nvSpPr>
          <p:spPr bwMode="auto">
            <a:xfrm>
              <a:off x="971" y="1473"/>
              <a:ext cx="349" cy="256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0  1  2   3  4  5  6  7  8 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9  10 11 12 </a:t>
              </a:r>
            </a:p>
          </p:txBody>
        </p:sp>
        <p:grpSp>
          <p:nvGrpSpPr>
            <p:cNvPr id="137236" name="Group 184"/>
            <p:cNvGrpSpPr/>
            <p:nvPr/>
          </p:nvGrpSpPr>
          <p:grpSpPr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9349" name="Rectangle 18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14</a:t>
                </a:r>
              </a:p>
            </p:txBody>
          </p:sp>
          <p:sp>
            <p:nvSpPr>
              <p:cNvPr id="99350" name="Line 18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51" name="Line 18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9352" name="Text Box 188"/>
            <p:cNvSpPr txBox="1">
              <a:spLocks noChangeArrowheads="1"/>
            </p:cNvSpPr>
            <p:nvPr/>
          </p:nvSpPr>
          <p:spPr bwMode="auto">
            <a:xfrm>
              <a:off x="1362" y="144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grpSp>
          <p:nvGrpSpPr>
            <p:cNvPr id="137241" name="Group 189"/>
            <p:cNvGrpSpPr/>
            <p:nvPr/>
          </p:nvGrpSpPr>
          <p:grpSpPr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9354" name="Rectangle 19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99355" name="Line 19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56" name="Line 19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45" name="Group 193"/>
            <p:cNvGrpSpPr/>
            <p:nvPr/>
          </p:nvGrpSpPr>
          <p:grpSpPr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9358" name="Rectangle 19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27</a:t>
                </a:r>
              </a:p>
            </p:txBody>
          </p:sp>
          <p:sp>
            <p:nvSpPr>
              <p:cNvPr id="99359" name="Line 19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60" name="Line 19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49" name="Group 197"/>
            <p:cNvGrpSpPr/>
            <p:nvPr/>
          </p:nvGrpSpPr>
          <p:grpSpPr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99362" name="Rectangle 19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79</a:t>
                </a:r>
              </a:p>
            </p:txBody>
          </p:sp>
          <p:sp>
            <p:nvSpPr>
              <p:cNvPr id="99363" name="Line 19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64" name="Line 20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53" name="Group 201"/>
            <p:cNvGrpSpPr/>
            <p:nvPr/>
          </p:nvGrpSpPr>
          <p:grpSpPr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99366" name="Rectangle 20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68</a:t>
                </a:r>
              </a:p>
            </p:txBody>
          </p:sp>
          <p:sp>
            <p:nvSpPr>
              <p:cNvPr id="99367" name="Line 20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68" name="Line 20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57" name="Group 205"/>
            <p:cNvGrpSpPr/>
            <p:nvPr/>
          </p:nvGrpSpPr>
          <p:grpSpPr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99370" name="Rectangle 20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55</a:t>
                </a:r>
              </a:p>
            </p:txBody>
          </p:sp>
          <p:sp>
            <p:nvSpPr>
              <p:cNvPr id="99371" name="Line 20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72" name="Line 20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61" name="Group 209"/>
            <p:cNvGrpSpPr/>
            <p:nvPr/>
          </p:nvGrpSpPr>
          <p:grpSpPr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99374" name="Rectangle 21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19</a:t>
                </a:r>
              </a:p>
            </p:txBody>
          </p:sp>
          <p:sp>
            <p:nvSpPr>
              <p:cNvPr id="99375" name="Line 21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76" name="Line 21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65" name="Group 213"/>
            <p:cNvGrpSpPr/>
            <p:nvPr/>
          </p:nvGrpSpPr>
          <p:grpSpPr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99378" name="Rectangle 21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84</a:t>
                </a:r>
              </a:p>
            </p:txBody>
          </p:sp>
          <p:sp>
            <p:nvSpPr>
              <p:cNvPr id="99379" name="Line 21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80" name="Line 21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69" name="Group 217"/>
            <p:cNvGrpSpPr/>
            <p:nvPr/>
          </p:nvGrpSpPr>
          <p:grpSpPr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99382" name="Rectangle 21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20</a:t>
                </a:r>
              </a:p>
            </p:txBody>
          </p:sp>
          <p:sp>
            <p:nvSpPr>
              <p:cNvPr id="99383" name="Line 21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84" name="Line 22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73" name="Group 221"/>
            <p:cNvGrpSpPr/>
            <p:nvPr/>
          </p:nvGrpSpPr>
          <p:grpSpPr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99386" name="Rectangle 2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23</a:t>
                </a:r>
              </a:p>
            </p:txBody>
          </p:sp>
          <p:sp>
            <p:nvSpPr>
              <p:cNvPr id="99387" name="Line 2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88" name="Line 2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77" name="Group 225"/>
            <p:cNvGrpSpPr/>
            <p:nvPr/>
          </p:nvGrpSpPr>
          <p:grpSpPr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99390" name="Rectangle 22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99391" name="Line 22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92" name="Line 22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7281" name="Group 229"/>
            <p:cNvGrpSpPr/>
            <p:nvPr/>
          </p:nvGrpSpPr>
          <p:grpSpPr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99394" name="Rectangle 23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11</a:t>
                </a:r>
              </a:p>
            </p:txBody>
          </p:sp>
          <p:sp>
            <p:nvSpPr>
              <p:cNvPr id="99395" name="Line 23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96" name="Line 23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9397" name="Text Box 233"/>
            <p:cNvSpPr txBox="1">
              <a:spLocks noChangeArrowheads="1"/>
            </p:cNvSpPr>
            <p:nvPr/>
          </p:nvSpPr>
          <p:spPr bwMode="auto">
            <a:xfrm>
              <a:off x="1362" y="184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398" name="Text Box 234"/>
            <p:cNvSpPr txBox="1">
              <a:spLocks noChangeArrowheads="1"/>
            </p:cNvSpPr>
            <p:nvPr/>
          </p:nvSpPr>
          <p:spPr bwMode="auto">
            <a:xfrm>
              <a:off x="1362" y="2216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399" name="Text Box 235"/>
            <p:cNvSpPr txBox="1">
              <a:spLocks noChangeArrowheads="1"/>
            </p:cNvSpPr>
            <p:nvPr/>
          </p:nvSpPr>
          <p:spPr bwMode="auto">
            <a:xfrm>
              <a:off x="1362" y="2423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0" name="Text Box 236"/>
            <p:cNvSpPr txBox="1">
              <a:spLocks noChangeArrowheads="1"/>
            </p:cNvSpPr>
            <p:nvPr/>
          </p:nvSpPr>
          <p:spPr bwMode="auto">
            <a:xfrm>
              <a:off x="1362" y="303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1" name="Text Box 237"/>
            <p:cNvSpPr txBox="1">
              <a:spLocks noChangeArrowheads="1"/>
            </p:cNvSpPr>
            <p:nvPr/>
          </p:nvSpPr>
          <p:spPr bwMode="auto">
            <a:xfrm>
              <a:off x="1362" y="3231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2" name="Text Box 238"/>
            <p:cNvSpPr txBox="1">
              <a:spLocks noChangeArrowheads="1"/>
            </p:cNvSpPr>
            <p:nvPr/>
          </p:nvSpPr>
          <p:spPr bwMode="auto">
            <a:xfrm>
              <a:off x="1362" y="3810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3" name="Text Box 239"/>
            <p:cNvSpPr txBox="1">
              <a:spLocks noChangeArrowheads="1"/>
            </p:cNvSpPr>
            <p:nvPr/>
          </p:nvSpPr>
          <p:spPr bwMode="auto">
            <a:xfrm>
              <a:off x="4497" y="1616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4" name="Text Box 240"/>
            <p:cNvSpPr txBox="1">
              <a:spLocks noChangeArrowheads="1"/>
            </p:cNvSpPr>
            <p:nvPr/>
          </p:nvSpPr>
          <p:spPr bwMode="auto">
            <a:xfrm>
              <a:off x="2967" y="2010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5" name="Text Box 241"/>
            <p:cNvSpPr txBox="1">
              <a:spLocks noChangeArrowheads="1"/>
            </p:cNvSpPr>
            <p:nvPr/>
          </p:nvSpPr>
          <p:spPr bwMode="auto">
            <a:xfrm>
              <a:off x="2956" y="2599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6" name="Text Box 242"/>
            <p:cNvSpPr txBox="1">
              <a:spLocks noChangeArrowheads="1"/>
            </p:cNvSpPr>
            <p:nvPr/>
          </p:nvSpPr>
          <p:spPr bwMode="auto">
            <a:xfrm>
              <a:off x="2201" y="28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7" name="Text Box 243"/>
            <p:cNvSpPr txBox="1">
              <a:spLocks noChangeArrowheads="1"/>
            </p:cNvSpPr>
            <p:nvPr/>
          </p:nvSpPr>
          <p:spPr bwMode="auto">
            <a:xfrm>
              <a:off x="2956" y="337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99408" name="Text Box 244"/>
            <p:cNvSpPr txBox="1">
              <a:spLocks noChangeArrowheads="1"/>
            </p:cNvSpPr>
            <p:nvPr/>
          </p:nvSpPr>
          <p:spPr bwMode="auto">
            <a:xfrm>
              <a:off x="2211" y="362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933450" y="201613"/>
            <a:ext cx="309245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顺序查找</a:t>
            </a:r>
          </a:p>
        </p:txBody>
      </p:sp>
      <p:sp>
        <p:nvSpPr>
          <p:cNvPr id="17412" name="Rectangle 41"/>
          <p:cNvSpPr>
            <a:spLocks noChangeArrowheads="1"/>
          </p:cNvSpPr>
          <p:nvPr/>
        </p:nvSpPr>
        <p:spPr bwMode="auto">
          <a:xfrm>
            <a:off x="0" y="1676400"/>
            <a:ext cx="4787900" cy="34274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3" indent="0" algn="l" defTabSz="914400" rtl="0" eaLnBrk="0" fontAlgn="base" latinLnBrk="0" hangingPunct="0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应用范围：</a:t>
            </a:r>
          </a:p>
          <a:p>
            <a:pPr marL="0" marR="0" lvl="3" indent="0" algn="l" defTabSz="914400" rtl="0" eaLnBrk="0" fontAlgn="base" latinLnBrk="0" hangingPunct="0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顺序表或线性链表表示的静态查找表</a:t>
            </a:r>
          </a:p>
          <a:p>
            <a:pPr marL="0" marR="0" lvl="3" indent="0" algn="l" defTabSz="914400" rtl="0" eaLnBrk="0" fontAlgn="base" latinLnBrk="0" hangingPunct="0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表内元素之间无序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3" indent="0" algn="l" defTabSz="914400" rtl="0" eaLnBrk="0" fontAlgn="base" latinLnBrk="0" hangingPunct="0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3" indent="0" algn="l" defTabSz="914400" rtl="0" eaLnBrk="0" fontAlgn="base" latinLnBrk="0" hangingPunct="0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32363" y="1671638"/>
            <a:ext cx="4211638" cy="3432175"/>
          </a:xfrm>
          <a:prstGeom prst="rect">
            <a:avLst/>
          </a:prstGeom>
          <a:solidFill>
            <a:srgbClr val="6C4C8F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4994275" y="1844675"/>
            <a:ext cx="3997325" cy="2789238"/>
            <a:chOff x="25" y="1497"/>
            <a:chExt cx="2518" cy="1757"/>
          </a:xfrm>
        </p:grpSpPr>
        <p:sp>
          <p:nvSpPr>
            <p:cNvPr id="17414" name="Rectangle 42"/>
            <p:cNvSpPr>
              <a:spLocks noChangeArrowheads="1"/>
            </p:cNvSpPr>
            <p:nvPr/>
          </p:nvSpPr>
          <p:spPr bwMode="auto">
            <a:xfrm>
              <a:off x="126" y="2033"/>
              <a:ext cx="2417" cy="1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typedef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struct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ElemType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*R; //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表基址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 int          length;     //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表长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}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SSTable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;</a:t>
              </a:r>
            </a:p>
          </p:txBody>
        </p:sp>
        <p:sp>
          <p:nvSpPr>
            <p:cNvPr id="17415" name="Rectangle 43"/>
            <p:cNvSpPr>
              <a:spLocks noChangeArrowheads="1"/>
            </p:cNvSpPr>
            <p:nvPr/>
          </p:nvSpPr>
          <p:spPr bwMode="auto">
            <a:xfrm>
              <a:off x="25" y="1497"/>
              <a:ext cx="164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顺序表的表示</a:t>
              </a:r>
            </a:p>
          </p:txBody>
        </p:sp>
      </p:grpSp>
      <p:sp>
        <p:nvSpPr>
          <p:cNvPr id="24583" name="矩形 2"/>
          <p:cNvSpPr>
            <a:spLocks noChangeArrowheads="1"/>
          </p:cNvSpPr>
          <p:nvPr/>
        </p:nvSpPr>
        <p:spPr bwMode="auto">
          <a:xfrm>
            <a:off x="6350" y="4298950"/>
            <a:ext cx="4787900" cy="11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4" name="矩形 17"/>
          <p:cNvSpPr>
            <a:spLocks noChangeArrowheads="1"/>
          </p:cNvSpPr>
          <p:nvPr/>
        </p:nvSpPr>
        <p:spPr bwMode="auto">
          <a:xfrm>
            <a:off x="6350" y="4662488"/>
            <a:ext cx="47879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1919288" y="1385888"/>
            <a:ext cx="6710363" cy="4895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取数据元素的关键字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，计算其哈希地址。若该地址对应的链表为空，则将该元素插入此链表；否则执行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解决冲突。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step2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根据选择的冲突处理方法，计算关键字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的下一个存储地址。若该地址对应的链表为不为空，则利用链表的前插法或后插法将该元素插入此链表。</a:t>
            </a:r>
          </a:p>
        </p:txBody>
      </p:sp>
      <p:sp>
        <p:nvSpPr>
          <p:cNvPr id="100355" name="Rectangle 6"/>
          <p:cNvSpPr>
            <a:spLocks noChangeArrowheads="1"/>
          </p:cNvSpPr>
          <p:nvPr/>
        </p:nvSpPr>
        <p:spPr bwMode="auto">
          <a:xfrm>
            <a:off x="827088" y="220663"/>
            <a:ext cx="56118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链地址法建立哈希表步骤</a:t>
            </a:r>
          </a:p>
        </p:txBody>
      </p:sp>
      <p:grpSp>
        <p:nvGrpSpPr>
          <p:cNvPr id="22" name="Group 29"/>
          <p:cNvGrpSpPr/>
          <p:nvPr/>
        </p:nvGrpSpPr>
        <p:grpSpPr>
          <a:xfrm>
            <a:off x="706438" y="3783013"/>
            <a:ext cx="914400" cy="914400"/>
            <a:chOff x="1253782" y="3281715"/>
            <a:chExt cx="914400" cy="914400"/>
          </a:xfrm>
        </p:grpSpPr>
        <p:sp>
          <p:nvSpPr>
            <p:cNvPr id="23" name="Rounded Rectangle 5"/>
            <p:cNvSpPr/>
            <p:nvPr/>
          </p:nvSpPr>
          <p:spPr>
            <a:xfrm>
              <a:off x="1253782" y="3281715"/>
              <a:ext cx="914400" cy="914400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59"/>
            <p:cNvGrpSpPr/>
            <p:nvPr/>
          </p:nvGrpSpPr>
          <p:grpSpPr>
            <a:xfrm>
              <a:off x="1478810" y="3521030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25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6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7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8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9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0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1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2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3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4" name="Group 28"/>
          <p:cNvGrpSpPr/>
          <p:nvPr/>
        </p:nvGrpSpPr>
        <p:grpSpPr>
          <a:xfrm>
            <a:off x="706438" y="1592263"/>
            <a:ext cx="914400" cy="914400"/>
            <a:chOff x="1253782" y="1885071"/>
            <a:chExt cx="914400" cy="914400"/>
          </a:xfrm>
        </p:grpSpPr>
        <p:sp>
          <p:nvSpPr>
            <p:cNvPr id="35" name="Rounded Rectangle 4"/>
            <p:cNvSpPr/>
            <p:nvPr/>
          </p:nvSpPr>
          <p:spPr>
            <a:xfrm>
              <a:off x="1253782" y="1885071"/>
              <a:ext cx="914400" cy="914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80"/>
            <p:cNvGrpSpPr/>
            <p:nvPr/>
          </p:nvGrpSpPr>
          <p:grpSpPr>
            <a:xfrm>
              <a:off x="1551438" y="2110099"/>
              <a:ext cx="319088" cy="465138"/>
              <a:chOff x="3582988" y="3510757"/>
              <a:chExt cx="319088" cy="465138"/>
            </a:xfrm>
            <a:solidFill>
              <a:srgbClr val="EEECE1"/>
            </a:solidFill>
          </p:grpSpPr>
          <p:sp>
            <p:nvSpPr>
              <p:cNvPr id="3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769938" y="3635375"/>
            <a:ext cx="7777162" cy="0"/>
          </a:xfrm>
          <a:prstGeom prst="line">
            <a:avLst/>
          </a:prstGeom>
          <a:ln w="9525" cap="flat" cmpd="sng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>
          <a:xfrm>
            <a:off x="706438" y="5994400"/>
            <a:ext cx="7777162" cy="0"/>
          </a:xfrm>
          <a:prstGeom prst="line">
            <a:avLst/>
          </a:prstGeom>
          <a:ln w="9525" cap="flat" cmpd="sng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827088" y="1066800"/>
            <a:ext cx="34480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链地址法的优点：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1944688" y="2154238"/>
            <a:ext cx="6692900" cy="2362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非同义词不会冲突，无“聚集”现象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链表上结点空间动态申请，更适合于表长不确定的情况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088" y="220663"/>
            <a:ext cx="56118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链地址法建立哈希表步骤</a:t>
            </a:r>
          </a:p>
        </p:txBody>
      </p:sp>
      <p:grpSp>
        <p:nvGrpSpPr>
          <p:cNvPr id="6" name="Group 32"/>
          <p:cNvGrpSpPr/>
          <p:nvPr/>
        </p:nvGrpSpPr>
        <p:grpSpPr>
          <a:xfrm>
            <a:off x="827088" y="3346450"/>
            <a:ext cx="914400" cy="915988"/>
            <a:chOff x="6528170" y="3281715"/>
            <a:chExt cx="914400" cy="914400"/>
          </a:xfrm>
        </p:grpSpPr>
        <p:sp>
          <p:nvSpPr>
            <p:cNvPr id="7" name="Rounded Rectangle 8"/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69"/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9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0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3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4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5" name="Group 31"/>
          <p:cNvGrpSpPr/>
          <p:nvPr/>
        </p:nvGrpSpPr>
        <p:grpSpPr>
          <a:xfrm>
            <a:off x="827088" y="1949450"/>
            <a:ext cx="914400" cy="915988"/>
            <a:chOff x="6528170" y="1885071"/>
            <a:chExt cx="914400" cy="914400"/>
          </a:xfrm>
        </p:grpSpPr>
        <p:sp>
          <p:nvSpPr>
            <p:cNvPr id="16" name="Rounded Rectangle 7"/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83"/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18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8"/>
          <p:cNvSpPr>
            <a:spLocks noChangeArrowheads="1"/>
          </p:cNvSpPr>
          <p:nvPr/>
        </p:nvSpPr>
        <p:spPr bwMode="auto">
          <a:xfrm>
            <a:off x="842963" y="206375"/>
            <a:ext cx="32432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</a:t>
            </a:r>
          </a:p>
        </p:txBody>
      </p:sp>
      <p:grpSp>
        <p:nvGrpSpPr>
          <p:cNvPr id="2" name="Group 39"/>
          <p:cNvGrpSpPr/>
          <p:nvPr/>
        </p:nvGrpSpPr>
        <p:grpSpPr>
          <a:xfrm>
            <a:off x="2187575" y="955675"/>
            <a:ext cx="6376988" cy="5729288"/>
            <a:chOff x="927" y="859"/>
            <a:chExt cx="2559" cy="2813"/>
          </a:xfrm>
        </p:grpSpPr>
        <p:grpSp>
          <p:nvGrpSpPr>
            <p:cNvPr id="140291" name="Group 40"/>
            <p:cNvGrpSpPr/>
            <p:nvPr/>
          </p:nvGrpSpPr>
          <p:grpSpPr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2405" name="AutoShape 41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6" cy="238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给定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值</a:t>
                </a: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06" name="AutoShape 42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9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计算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H(k)</a:t>
                </a:r>
              </a:p>
            </p:txBody>
          </p:sp>
          <p:sp>
            <p:nvSpPr>
              <p:cNvPr id="102407" name="AutoShape 43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6"/>
              </a:xfrm>
              <a:prstGeom prst="flowChartDecision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此地址为空</a:t>
                </a:r>
              </a:p>
            </p:txBody>
          </p:sp>
          <p:sp>
            <p:nvSpPr>
              <p:cNvPr id="102408" name="AutoShape 44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关键字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==k</a:t>
                </a:r>
              </a:p>
            </p:txBody>
          </p:sp>
          <p:sp>
            <p:nvSpPr>
              <p:cNvPr id="102409" name="AutoShape 45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查找失败</a:t>
                </a:r>
              </a:p>
            </p:txBody>
          </p:sp>
          <p:sp>
            <p:nvSpPr>
              <p:cNvPr id="102410" name="AutoShape 46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9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查找成功</a:t>
                </a:r>
              </a:p>
            </p:txBody>
          </p:sp>
          <p:sp>
            <p:nvSpPr>
              <p:cNvPr id="102411" name="AutoShape 47"/>
              <p:cNvSpPr>
                <a:spLocks noChangeArrowheads="1"/>
              </p:cNvSpPr>
              <p:nvPr/>
            </p:nvSpPr>
            <p:spPr bwMode="auto">
              <a:xfrm>
                <a:off x="1879" y="3400"/>
                <a:ext cx="694" cy="408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按处理冲突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方法计算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Hi</a:t>
                </a:r>
              </a:p>
            </p:txBody>
          </p:sp>
          <p:sp>
            <p:nvSpPr>
              <p:cNvPr id="102412" name="Line 48"/>
              <p:cNvSpPr>
                <a:spLocks noChangeShapeType="1"/>
              </p:cNvSpPr>
              <p:nvPr/>
            </p:nvSpPr>
            <p:spPr bwMode="auto">
              <a:xfrm>
                <a:off x="2170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3" name="Line 49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4" name="Line 50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5" name="Line 51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6" name="Line 52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7" name="Line 53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8" name="Line 54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19" name="Line 55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20" name="Line 56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21" name="Line 57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22" name="Line 58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23" name="Line 59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24" name="Line 60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2425" name="Text Box 61"/>
            <p:cNvSpPr txBox="1">
              <a:spLocks noChangeArrowheads="1"/>
            </p:cNvSpPr>
            <p:nvPr/>
          </p:nvSpPr>
          <p:spPr bwMode="auto">
            <a:xfrm>
              <a:off x="1592" y="1886"/>
              <a:ext cx="164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02426" name="Text Box 62"/>
            <p:cNvSpPr txBox="1">
              <a:spLocks noChangeArrowheads="1"/>
            </p:cNvSpPr>
            <p:nvPr/>
          </p:nvSpPr>
          <p:spPr bwMode="auto">
            <a:xfrm>
              <a:off x="2431" y="2289"/>
              <a:ext cx="164" cy="2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02427" name="Text Box 63"/>
            <p:cNvSpPr txBox="1">
              <a:spLocks noChangeArrowheads="1"/>
            </p:cNvSpPr>
            <p:nvPr/>
          </p:nvSpPr>
          <p:spPr bwMode="auto">
            <a:xfrm>
              <a:off x="1593" y="2482"/>
              <a:ext cx="164" cy="2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02428" name="Text Box 64"/>
            <p:cNvSpPr txBox="1">
              <a:spLocks noChangeArrowheads="1"/>
            </p:cNvSpPr>
            <p:nvPr/>
          </p:nvSpPr>
          <p:spPr bwMode="auto">
            <a:xfrm>
              <a:off x="2420" y="2834"/>
              <a:ext cx="164" cy="2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</p:grpSp>
      <p:sp>
        <p:nvSpPr>
          <p:cNvPr id="102429" name="Rectangle 65"/>
          <p:cNvSpPr>
            <a:spLocks noChangeArrowheads="1"/>
          </p:cNvSpPr>
          <p:nvPr/>
        </p:nvSpPr>
        <p:spPr bwMode="auto">
          <a:xfrm>
            <a:off x="431800" y="1358900"/>
            <a:ext cx="3770313" cy="5238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给定值与关键字比较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矩形 1"/>
          <p:cNvSpPr/>
          <p:nvPr/>
        </p:nvSpPr>
        <p:spPr>
          <a:xfrm>
            <a:off x="0" y="3357563"/>
            <a:ext cx="9158288" cy="330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endParaRPr lang="zh-CN" altLang="en-US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03427" name="Text Box 129"/>
          <p:cNvSpPr txBox="1">
            <a:spLocks noChangeArrowheads="1"/>
          </p:cNvSpPr>
          <p:nvPr/>
        </p:nvSpPr>
        <p:spPr bwMode="auto">
          <a:xfrm>
            <a:off x="3175" y="1289050"/>
            <a:ext cx="9155113" cy="1476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已知一组关键字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(19,14,23,1,68,20,84,27,55,11,10,79)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哈希函数为：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H(key)=key MOD 13,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哈希表长为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m=16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设每个记录的查找概率相等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428" name="Text Box 130"/>
          <p:cNvSpPr txBox="1">
            <a:spLocks noChangeArrowheads="1"/>
          </p:cNvSpPr>
          <p:nvPr/>
        </p:nvSpPr>
        <p:spPr bwMode="auto">
          <a:xfrm>
            <a:off x="88900" y="2781300"/>
            <a:ext cx="820896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用线性探测再散列处理冲突，即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Hi=(H(key)+di) MOD m</a:t>
            </a:r>
          </a:p>
        </p:txBody>
      </p:sp>
      <p:grpSp>
        <p:nvGrpSpPr>
          <p:cNvPr id="141316" name="Group 131"/>
          <p:cNvGrpSpPr/>
          <p:nvPr/>
        </p:nvGrpSpPr>
        <p:grpSpPr>
          <a:xfrm>
            <a:off x="442913" y="3449638"/>
            <a:ext cx="6143625" cy="684212"/>
            <a:chOff x="1261" y="1173"/>
            <a:chExt cx="3870" cy="431"/>
          </a:xfrm>
        </p:grpSpPr>
        <p:sp>
          <p:nvSpPr>
            <p:cNvPr id="103430" name="Text Box 132"/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0    1    2    3    4    5    6    7    8    9   10   11 12  13  14  15</a:t>
              </a:r>
            </a:p>
          </p:txBody>
        </p:sp>
        <p:grpSp>
          <p:nvGrpSpPr>
            <p:cNvPr id="141318" name="Group 133"/>
            <p:cNvGrpSpPr/>
            <p:nvPr/>
          </p:nvGrpSpPr>
          <p:grpSpPr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103432" name="Rectangle 134"/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3" name="Line 135"/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4" name="Line 136"/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5" name="Line 137"/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6" name="Line 138"/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7" name="Line 139"/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8" name="Line 140"/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39" name="Line 141"/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0" name="Line 142"/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1" name="Line 143"/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2" name="Line 144"/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3" name="Line 145"/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4" name="Line 146"/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5" name="Line 147"/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6" name="Line 148"/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47" name="Line 149"/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03448" name="Text Box 150"/>
          <p:cNvSpPr txBox="1">
            <a:spLocks noChangeArrowheads="1"/>
          </p:cNvSpPr>
          <p:nvPr/>
        </p:nvSpPr>
        <p:spPr bwMode="auto">
          <a:xfrm>
            <a:off x="782638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14</a:t>
            </a:r>
          </a:p>
        </p:txBody>
      </p:sp>
      <p:sp>
        <p:nvSpPr>
          <p:cNvPr id="103449" name="Text Box 151"/>
          <p:cNvSpPr txBox="1">
            <a:spLocks noChangeArrowheads="1"/>
          </p:cNvSpPr>
          <p:nvPr/>
        </p:nvSpPr>
        <p:spPr bwMode="auto">
          <a:xfrm>
            <a:off x="1165225" y="3719513"/>
            <a:ext cx="3746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1</a:t>
            </a:r>
          </a:p>
        </p:txBody>
      </p:sp>
      <p:sp>
        <p:nvSpPr>
          <p:cNvPr id="103450" name="Text Box 152"/>
          <p:cNvSpPr txBox="1">
            <a:spLocks noChangeArrowheads="1"/>
          </p:cNvSpPr>
          <p:nvPr/>
        </p:nvSpPr>
        <p:spPr bwMode="auto">
          <a:xfrm>
            <a:off x="1546225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68</a:t>
            </a:r>
          </a:p>
        </p:txBody>
      </p:sp>
      <p:sp>
        <p:nvSpPr>
          <p:cNvPr id="103451" name="Text Box 153"/>
          <p:cNvSpPr txBox="1">
            <a:spLocks noChangeArrowheads="1"/>
          </p:cNvSpPr>
          <p:nvPr/>
        </p:nvSpPr>
        <p:spPr bwMode="auto">
          <a:xfrm>
            <a:off x="1928813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27</a:t>
            </a:r>
          </a:p>
        </p:txBody>
      </p:sp>
      <p:sp>
        <p:nvSpPr>
          <p:cNvPr id="103452" name="Text Box 154"/>
          <p:cNvSpPr txBox="1">
            <a:spLocks noChangeArrowheads="1"/>
          </p:cNvSpPr>
          <p:nvPr/>
        </p:nvSpPr>
        <p:spPr bwMode="auto">
          <a:xfrm>
            <a:off x="2309813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55</a:t>
            </a:r>
          </a:p>
        </p:txBody>
      </p:sp>
      <p:sp>
        <p:nvSpPr>
          <p:cNvPr id="103453" name="Text Box 155"/>
          <p:cNvSpPr txBox="1">
            <a:spLocks noChangeArrowheads="1"/>
          </p:cNvSpPr>
          <p:nvPr/>
        </p:nvSpPr>
        <p:spPr bwMode="auto">
          <a:xfrm>
            <a:off x="2692400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19</a:t>
            </a:r>
          </a:p>
        </p:txBody>
      </p:sp>
      <p:sp>
        <p:nvSpPr>
          <p:cNvPr id="103454" name="Text Box 156"/>
          <p:cNvSpPr txBox="1">
            <a:spLocks noChangeArrowheads="1"/>
          </p:cNvSpPr>
          <p:nvPr/>
        </p:nvSpPr>
        <p:spPr bwMode="auto">
          <a:xfrm>
            <a:off x="3073400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20</a:t>
            </a:r>
          </a:p>
        </p:txBody>
      </p:sp>
      <p:sp>
        <p:nvSpPr>
          <p:cNvPr id="103455" name="Text Box 157"/>
          <p:cNvSpPr txBox="1">
            <a:spLocks noChangeArrowheads="1"/>
          </p:cNvSpPr>
          <p:nvPr/>
        </p:nvSpPr>
        <p:spPr bwMode="auto">
          <a:xfrm>
            <a:off x="3455988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84</a:t>
            </a:r>
          </a:p>
        </p:txBody>
      </p:sp>
      <p:sp>
        <p:nvSpPr>
          <p:cNvPr id="103456" name="Text Box 158"/>
          <p:cNvSpPr txBox="1">
            <a:spLocks noChangeArrowheads="1"/>
          </p:cNvSpPr>
          <p:nvPr/>
        </p:nvSpPr>
        <p:spPr bwMode="auto">
          <a:xfrm>
            <a:off x="3836988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79</a:t>
            </a:r>
          </a:p>
        </p:txBody>
      </p:sp>
      <p:sp>
        <p:nvSpPr>
          <p:cNvPr id="103457" name="Text Box 159"/>
          <p:cNvSpPr txBox="1">
            <a:spLocks noChangeArrowheads="1"/>
          </p:cNvSpPr>
          <p:nvPr/>
        </p:nvSpPr>
        <p:spPr bwMode="auto">
          <a:xfrm>
            <a:off x="4219575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23</a:t>
            </a:r>
          </a:p>
        </p:txBody>
      </p:sp>
      <p:sp>
        <p:nvSpPr>
          <p:cNvPr id="103458" name="Text Box 160"/>
          <p:cNvSpPr txBox="1">
            <a:spLocks noChangeArrowheads="1"/>
          </p:cNvSpPr>
          <p:nvPr/>
        </p:nvSpPr>
        <p:spPr bwMode="auto">
          <a:xfrm>
            <a:off x="4600575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</a:p>
        </p:txBody>
      </p:sp>
      <p:sp>
        <p:nvSpPr>
          <p:cNvPr id="103459" name="Text Box 161"/>
          <p:cNvSpPr txBox="1">
            <a:spLocks noChangeArrowheads="1"/>
          </p:cNvSpPr>
          <p:nvPr/>
        </p:nvSpPr>
        <p:spPr bwMode="auto">
          <a:xfrm>
            <a:off x="4981575" y="371951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03461" name="Text Box 172"/>
          <p:cNvSpPr txBox="1">
            <a:spLocks noChangeArrowheads="1"/>
          </p:cNvSpPr>
          <p:nvPr/>
        </p:nvSpPr>
        <p:spPr bwMode="auto">
          <a:xfrm>
            <a:off x="730250" y="4887913"/>
            <a:ext cx="5856288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7021" name="Text Box 173"/>
          <p:cNvSpPr txBox="1">
            <a:spLocks noChangeArrowheads="1"/>
          </p:cNvSpPr>
          <p:nvPr/>
        </p:nvSpPr>
        <p:spPr bwMode="auto">
          <a:xfrm>
            <a:off x="730250" y="4133850"/>
            <a:ext cx="50466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1   2   1  4   3  1  1  3   9  1   1  3   </a:t>
            </a:r>
          </a:p>
        </p:txBody>
      </p:sp>
      <p:sp>
        <p:nvSpPr>
          <p:cNvPr id="847022" name="Text Box 174"/>
          <p:cNvSpPr txBox="1">
            <a:spLocks noChangeArrowheads="1"/>
          </p:cNvSpPr>
          <p:nvPr/>
        </p:nvSpPr>
        <p:spPr bwMode="auto">
          <a:xfrm>
            <a:off x="496888" y="4711700"/>
            <a:ext cx="10747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H(19)=6</a:t>
            </a:r>
          </a:p>
        </p:txBody>
      </p:sp>
      <p:sp>
        <p:nvSpPr>
          <p:cNvPr id="847023" name="Text Box 175"/>
          <p:cNvSpPr txBox="1">
            <a:spLocks noChangeArrowheads="1"/>
          </p:cNvSpPr>
          <p:nvPr/>
        </p:nvSpPr>
        <p:spPr bwMode="auto">
          <a:xfrm>
            <a:off x="496888" y="5022850"/>
            <a:ext cx="10747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H(14)=1</a:t>
            </a:r>
          </a:p>
        </p:txBody>
      </p:sp>
      <p:sp>
        <p:nvSpPr>
          <p:cNvPr id="847024" name="Text Box 176"/>
          <p:cNvSpPr txBox="1">
            <a:spLocks noChangeArrowheads="1"/>
          </p:cNvSpPr>
          <p:nvPr/>
        </p:nvSpPr>
        <p:spPr bwMode="auto">
          <a:xfrm>
            <a:off x="496888" y="5332413"/>
            <a:ext cx="12017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H(23)=10</a:t>
            </a:r>
          </a:p>
        </p:txBody>
      </p:sp>
      <p:sp>
        <p:nvSpPr>
          <p:cNvPr id="847025" name="Text Box 177"/>
          <p:cNvSpPr txBox="1">
            <a:spLocks noChangeArrowheads="1"/>
          </p:cNvSpPr>
          <p:nvPr/>
        </p:nvSpPr>
        <p:spPr bwMode="auto">
          <a:xfrm>
            <a:off x="496888" y="5643563"/>
            <a:ext cx="4276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H(1)=1    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H1=(1+1) MOD16=2</a:t>
            </a:r>
          </a:p>
        </p:txBody>
      </p:sp>
      <p:sp>
        <p:nvSpPr>
          <p:cNvPr id="847026" name="Text Box 178"/>
          <p:cNvSpPr txBox="1">
            <a:spLocks noChangeArrowheads="1"/>
          </p:cNvSpPr>
          <p:nvPr/>
        </p:nvSpPr>
        <p:spPr bwMode="auto">
          <a:xfrm>
            <a:off x="496888" y="5953125"/>
            <a:ext cx="10747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H(68)=3</a:t>
            </a:r>
          </a:p>
        </p:txBody>
      </p:sp>
      <p:sp>
        <p:nvSpPr>
          <p:cNvPr id="847027" name="Text Box 179"/>
          <p:cNvSpPr txBox="1">
            <a:spLocks noChangeArrowheads="1"/>
          </p:cNvSpPr>
          <p:nvPr/>
        </p:nvSpPr>
        <p:spPr bwMode="auto">
          <a:xfrm>
            <a:off x="496888" y="6262688"/>
            <a:ext cx="10747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H(20)=7</a:t>
            </a:r>
          </a:p>
        </p:txBody>
      </p:sp>
      <p:sp>
        <p:nvSpPr>
          <p:cNvPr id="847028" name="Text Box 180"/>
          <p:cNvSpPr txBox="1">
            <a:spLocks noChangeArrowheads="1"/>
          </p:cNvSpPr>
          <p:nvPr/>
        </p:nvSpPr>
        <p:spPr bwMode="auto">
          <a:xfrm>
            <a:off x="4859338" y="4897438"/>
            <a:ext cx="4213225" cy="1006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H(27)=1  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H1=(1+1)MOD16=2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H2=(1+2)MOD16=3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冲突，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H3=(1+3)MOD16=4</a:t>
            </a:r>
          </a:p>
        </p:txBody>
      </p:sp>
      <p:sp>
        <p:nvSpPr>
          <p:cNvPr id="847029" name="Text Box 181"/>
          <p:cNvSpPr txBox="1">
            <a:spLocks noChangeArrowheads="1"/>
          </p:cNvSpPr>
          <p:nvPr/>
        </p:nvSpPr>
        <p:spPr bwMode="auto">
          <a:xfrm>
            <a:off x="4325938" y="765175"/>
            <a:ext cx="4832350" cy="519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ASL=(1*6+2+3*3+4+9)/12=2.5</a:t>
            </a:r>
          </a:p>
        </p:txBody>
      </p:sp>
      <p:sp>
        <p:nvSpPr>
          <p:cNvPr id="103471" name="Rectangle 182"/>
          <p:cNvSpPr>
            <a:spLocks noChangeArrowheads="1"/>
          </p:cNvSpPr>
          <p:nvPr/>
        </p:nvSpPr>
        <p:spPr bwMode="auto">
          <a:xfrm>
            <a:off x="819150" y="241300"/>
            <a:ext cx="32432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4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4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4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4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4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4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4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84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021" grpId="0"/>
      <p:bldP spid="847022" grpId="0" build="p"/>
      <p:bldP spid="847023" grpId="0" build="p"/>
      <p:bldP spid="847024" grpId="0" build="p"/>
      <p:bldP spid="847025" grpId="0" build="p"/>
      <p:bldP spid="847026" grpId="0" build="p"/>
      <p:bldP spid="847027" grpId="0" build="p"/>
      <p:bldP spid="847028" grpId="0" build="p"/>
      <p:bldP spid="8470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33600"/>
            <a:ext cx="9144000" cy="4608513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endParaRPr lang="zh-CN" altLang="en-US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028100" name="Text Box 4"/>
          <p:cNvSpPr txBox="1">
            <a:spLocks noChangeArrowheads="1"/>
          </p:cNvSpPr>
          <p:nvPr/>
        </p:nvSpPr>
        <p:spPr bwMode="auto">
          <a:xfrm>
            <a:off x="396875" y="1503363"/>
            <a:ext cx="356711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(2)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用链地址法处理冲突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93713" y="2376488"/>
            <a:ext cx="5886450" cy="4365625"/>
            <a:chOff x="1010" y="1448"/>
            <a:chExt cx="3708" cy="2750"/>
          </a:xfrm>
        </p:grpSpPr>
        <p:grpSp>
          <p:nvGrpSpPr>
            <p:cNvPr id="142340" name="Group 6"/>
            <p:cNvGrpSpPr/>
            <p:nvPr/>
          </p:nvGrpSpPr>
          <p:grpSpPr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4453" name="Rectangle 7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4" name="Line 8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5" name="Line 9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6" name="Line 10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7" name="Line 11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8" name="Line 12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9" name="Line 13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0" name="Line 14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1" name="Line 15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2" name="Line 16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3" name="Line 17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4" name="Line 18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5" name="Line 19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466" name="Text Box 20"/>
            <p:cNvSpPr txBox="1">
              <a:spLocks noChangeArrowheads="1"/>
            </p:cNvSpPr>
            <p:nvPr/>
          </p:nvSpPr>
          <p:spPr bwMode="auto">
            <a:xfrm>
              <a:off x="1010" y="1450"/>
              <a:ext cx="349" cy="274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A834A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0  1   2  3  4  5   6  7  8  9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834A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10 11 12 </a:t>
              </a:r>
            </a:p>
          </p:txBody>
        </p:sp>
        <p:grpSp>
          <p:nvGrpSpPr>
            <p:cNvPr id="142355" name="Group 21"/>
            <p:cNvGrpSpPr/>
            <p:nvPr/>
          </p:nvGrpSpPr>
          <p:grpSpPr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104468" name="Rectangle 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14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9" name="Line 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0" name="Line 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471" name="Text Box 25"/>
            <p:cNvSpPr txBox="1">
              <a:spLocks noChangeArrowheads="1"/>
            </p:cNvSpPr>
            <p:nvPr/>
          </p:nvSpPr>
          <p:spPr bwMode="auto">
            <a:xfrm>
              <a:off x="1362" y="144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grpSp>
          <p:nvGrpSpPr>
            <p:cNvPr id="142360" name="Group 26"/>
            <p:cNvGrpSpPr/>
            <p:nvPr/>
          </p:nvGrpSpPr>
          <p:grpSpPr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104473" name="Rectangle 2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folHlin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4" name="Line 2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5" name="Line 2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64" name="Group 30"/>
            <p:cNvGrpSpPr/>
            <p:nvPr/>
          </p:nvGrpSpPr>
          <p:grpSpPr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104477" name="Rectangle 3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27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8" name="Line 3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9" name="Line 3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68" name="Group 34"/>
            <p:cNvGrpSpPr/>
            <p:nvPr/>
          </p:nvGrpSpPr>
          <p:grpSpPr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104481" name="Rectangle 3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CC00CC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79</a:t>
                </a:r>
              </a:p>
            </p:txBody>
          </p:sp>
          <p:sp>
            <p:nvSpPr>
              <p:cNvPr id="104482" name="Line 3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3" name="Line 3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72" name="Group 38"/>
            <p:cNvGrpSpPr/>
            <p:nvPr/>
          </p:nvGrpSpPr>
          <p:grpSpPr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104485" name="Rectangle 3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68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6" name="Line 4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7" name="Line 4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76" name="Group 42"/>
            <p:cNvGrpSpPr/>
            <p:nvPr/>
          </p:nvGrpSpPr>
          <p:grpSpPr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104489" name="Rectangle 4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folHlin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55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0" name="Line 4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1" name="Line 4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80" name="Group 46"/>
            <p:cNvGrpSpPr/>
            <p:nvPr/>
          </p:nvGrpSpPr>
          <p:grpSpPr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104493" name="Rectangle 4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19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4" name="Line 4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5" name="Line 4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84" name="Group 50"/>
            <p:cNvGrpSpPr/>
            <p:nvPr/>
          </p:nvGrpSpPr>
          <p:grpSpPr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104497" name="Rectangle 5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folHlin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84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8" name="Line 5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9" name="Line 5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88" name="Group 54"/>
            <p:cNvGrpSpPr/>
            <p:nvPr/>
          </p:nvGrpSpPr>
          <p:grpSpPr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104501" name="Rectangle 5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2" name="Line 5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3" name="Line 5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92" name="Group 58"/>
            <p:cNvGrpSpPr/>
            <p:nvPr/>
          </p:nvGrpSpPr>
          <p:grpSpPr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104505" name="Rectangle 5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23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6" name="Line 6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7" name="Line 6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396" name="Group 62"/>
            <p:cNvGrpSpPr/>
            <p:nvPr/>
          </p:nvGrpSpPr>
          <p:grpSpPr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104509" name="Rectangle 6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folHlin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10" name="Line 6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11" name="Line 6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2400" name="Group 66"/>
            <p:cNvGrpSpPr/>
            <p:nvPr/>
          </p:nvGrpSpPr>
          <p:grpSpPr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104513" name="Rectangle 6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11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14" name="Line 6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15" name="Line 6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516" name="Text Box 70"/>
            <p:cNvSpPr txBox="1">
              <a:spLocks noChangeArrowheads="1"/>
            </p:cNvSpPr>
            <p:nvPr/>
          </p:nvSpPr>
          <p:spPr bwMode="auto">
            <a:xfrm>
              <a:off x="1362" y="184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17" name="Text Box 71"/>
            <p:cNvSpPr txBox="1">
              <a:spLocks noChangeArrowheads="1"/>
            </p:cNvSpPr>
            <p:nvPr/>
          </p:nvSpPr>
          <p:spPr bwMode="auto">
            <a:xfrm>
              <a:off x="1362" y="2216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18" name="Text Box 72"/>
            <p:cNvSpPr txBox="1">
              <a:spLocks noChangeArrowheads="1"/>
            </p:cNvSpPr>
            <p:nvPr/>
          </p:nvSpPr>
          <p:spPr bwMode="auto">
            <a:xfrm>
              <a:off x="1362" y="2423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19" name="Text Box 73"/>
            <p:cNvSpPr txBox="1">
              <a:spLocks noChangeArrowheads="1"/>
            </p:cNvSpPr>
            <p:nvPr/>
          </p:nvSpPr>
          <p:spPr bwMode="auto">
            <a:xfrm>
              <a:off x="1362" y="303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0" name="Text Box 74"/>
            <p:cNvSpPr txBox="1">
              <a:spLocks noChangeArrowheads="1"/>
            </p:cNvSpPr>
            <p:nvPr/>
          </p:nvSpPr>
          <p:spPr bwMode="auto">
            <a:xfrm>
              <a:off x="1362" y="3231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1" name="Text Box 75"/>
            <p:cNvSpPr txBox="1">
              <a:spLocks noChangeArrowheads="1"/>
            </p:cNvSpPr>
            <p:nvPr/>
          </p:nvSpPr>
          <p:spPr bwMode="auto">
            <a:xfrm>
              <a:off x="1362" y="3810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2" name="Text Box 76"/>
            <p:cNvSpPr txBox="1">
              <a:spLocks noChangeArrowheads="1"/>
            </p:cNvSpPr>
            <p:nvPr/>
          </p:nvSpPr>
          <p:spPr bwMode="auto">
            <a:xfrm>
              <a:off x="4497" y="1616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3" name="Text Box 77"/>
            <p:cNvSpPr txBox="1">
              <a:spLocks noChangeArrowheads="1"/>
            </p:cNvSpPr>
            <p:nvPr/>
          </p:nvSpPr>
          <p:spPr bwMode="auto">
            <a:xfrm>
              <a:off x="2967" y="2010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4" name="Text Box 78"/>
            <p:cNvSpPr txBox="1">
              <a:spLocks noChangeArrowheads="1"/>
            </p:cNvSpPr>
            <p:nvPr/>
          </p:nvSpPr>
          <p:spPr bwMode="auto">
            <a:xfrm>
              <a:off x="2956" y="2599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5" name="Text Box 79"/>
            <p:cNvSpPr txBox="1">
              <a:spLocks noChangeArrowheads="1"/>
            </p:cNvSpPr>
            <p:nvPr/>
          </p:nvSpPr>
          <p:spPr bwMode="auto">
            <a:xfrm>
              <a:off x="2201" y="28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6" name="Text Box 80"/>
            <p:cNvSpPr txBox="1">
              <a:spLocks noChangeArrowheads="1"/>
            </p:cNvSpPr>
            <p:nvPr/>
          </p:nvSpPr>
          <p:spPr bwMode="auto">
            <a:xfrm>
              <a:off x="2956" y="337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04527" name="Text Box 81"/>
            <p:cNvSpPr txBox="1">
              <a:spLocks noChangeArrowheads="1"/>
            </p:cNvSpPr>
            <p:nvPr/>
          </p:nvSpPr>
          <p:spPr bwMode="auto">
            <a:xfrm>
              <a:off x="2211" y="3624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  <p:sp>
        <p:nvSpPr>
          <p:cNvPr id="1028178" name="Text Box 82"/>
          <p:cNvSpPr txBox="1">
            <a:spLocks noChangeArrowheads="1"/>
          </p:cNvSpPr>
          <p:nvPr/>
        </p:nvSpPr>
        <p:spPr bwMode="auto">
          <a:xfrm>
            <a:off x="4265613" y="931863"/>
            <a:ext cx="4629150" cy="520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ASL=(1*6+2*4+3+4)/12=1.75</a:t>
            </a:r>
          </a:p>
        </p:txBody>
      </p:sp>
      <p:sp>
        <p:nvSpPr>
          <p:cNvPr id="1028179" name="Rectangle 83"/>
          <p:cNvSpPr>
            <a:spLocks noChangeArrowheads="1"/>
          </p:cNvSpPr>
          <p:nvPr/>
        </p:nvSpPr>
        <p:spPr bwMode="auto">
          <a:xfrm>
            <a:off x="4211638" y="1547813"/>
            <a:ext cx="473868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关键字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(19,14,23,1,68,20,84,27,55,11,10,79)</a:t>
            </a:r>
          </a:p>
        </p:txBody>
      </p:sp>
      <p:sp>
        <p:nvSpPr>
          <p:cNvPr id="104530" name="Rectangle 84"/>
          <p:cNvSpPr>
            <a:spLocks noChangeArrowheads="1"/>
          </p:cNvSpPr>
          <p:nvPr/>
        </p:nvSpPr>
        <p:spPr bwMode="auto">
          <a:xfrm>
            <a:off x="815975" y="215900"/>
            <a:ext cx="32432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28100" grpId="0" build="p"/>
      <p:bldP spid="1028178" grpId="0"/>
      <p:bldP spid="102817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1135063" y="1444625"/>
            <a:ext cx="656113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(19,14,23,1,68,20,84,27,55,11,10,79)</a:t>
            </a:r>
          </a:p>
        </p:txBody>
      </p:sp>
      <p:sp>
        <p:nvSpPr>
          <p:cNvPr id="105477" name="Rectangle 7"/>
          <p:cNvSpPr>
            <a:spLocks noChangeArrowheads="1"/>
          </p:cNvSpPr>
          <p:nvPr/>
        </p:nvSpPr>
        <p:spPr bwMode="auto">
          <a:xfrm>
            <a:off x="827088" y="188913"/>
            <a:ext cx="32432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思考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54625" y="2754313"/>
            <a:ext cx="2711450" cy="2270125"/>
            <a:chOff x="4561682" y="2200808"/>
            <a:chExt cx="3219450" cy="2697163"/>
          </a:xfrm>
        </p:grpSpPr>
        <p:sp>
          <p:nvSpPr>
            <p:cNvPr id="10" name="i$liḋe-Oval 12"/>
            <p:cNvSpPr/>
            <p:nvPr/>
          </p:nvSpPr>
          <p:spPr bwMode="auto">
            <a:xfrm>
              <a:off x="4997100" y="2200808"/>
              <a:ext cx="2284528" cy="22841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有序表折半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查找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ASL?</a:t>
              </a:r>
            </a:p>
          </p:txBody>
        </p:sp>
        <p:sp>
          <p:nvSpPr>
            <p:cNvPr id="11" name="i$liḋe-Oval 14"/>
            <p:cNvSpPr/>
            <p:nvPr/>
          </p:nvSpPr>
          <p:spPr bwMode="auto">
            <a:xfrm>
              <a:off x="4561682" y="3047679"/>
              <a:ext cx="326092" cy="3263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i$liḋe-Oval 15"/>
            <p:cNvSpPr/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i$liḋe-Oval 16"/>
            <p:cNvSpPr/>
            <p:nvPr/>
          </p:nvSpPr>
          <p:spPr bwMode="auto">
            <a:xfrm>
              <a:off x="6857519" y="2221555"/>
              <a:ext cx="173413" cy="1754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i$liḋe-Oval 17"/>
            <p:cNvSpPr/>
            <p:nvPr/>
          </p:nvSpPr>
          <p:spPr bwMode="auto">
            <a:xfrm>
              <a:off x="7117639" y="3907753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Oval 18"/>
            <p:cNvSpPr/>
            <p:nvPr/>
          </p:nvSpPr>
          <p:spPr bwMode="auto">
            <a:xfrm>
              <a:off x="7292937" y="2940170"/>
              <a:ext cx="488195" cy="4885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8375" y="2589213"/>
            <a:ext cx="3000375" cy="2557462"/>
            <a:chOff x="755650" y="1929345"/>
            <a:chExt cx="3562350" cy="3037682"/>
          </a:xfrm>
        </p:grpSpPr>
        <p:sp>
          <p:nvSpPr>
            <p:cNvPr id="17" name="i$liḋe-Oval 4"/>
            <p:cNvSpPr/>
            <p:nvPr/>
          </p:nvSpPr>
          <p:spPr bwMode="auto">
            <a:xfrm>
              <a:off x="1560478" y="2263094"/>
              <a:ext cx="2222227" cy="22231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无序表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查找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ASL?</a:t>
              </a:r>
            </a:p>
          </p:txBody>
        </p:sp>
        <p:sp>
          <p:nvSpPr>
            <p:cNvPr id="18" name="i$liḋe-Oval 6"/>
            <p:cNvSpPr/>
            <p:nvPr/>
          </p:nvSpPr>
          <p:spPr bwMode="auto">
            <a:xfrm>
              <a:off x="3967420" y="3601861"/>
              <a:ext cx="350580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7"/>
            <p:cNvSpPr/>
            <p:nvPr/>
          </p:nvSpPr>
          <p:spPr bwMode="auto">
            <a:xfrm>
              <a:off x="1524665" y="3835674"/>
              <a:ext cx="348696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9"/>
            <p:cNvSpPr/>
            <p:nvPr/>
          </p:nvSpPr>
          <p:spPr bwMode="auto">
            <a:xfrm>
              <a:off x="2485934" y="1929345"/>
              <a:ext cx="201679" cy="2017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Oval 10"/>
            <p:cNvSpPr/>
            <p:nvPr/>
          </p:nvSpPr>
          <p:spPr bwMode="auto">
            <a:xfrm>
              <a:off x="755650" y="3109723"/>
              <a:ext cx="433513" cy="4355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2288" y="4149725"/>
            <a:ext cx="4537075" cy="2232025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endParaRPr lang="zh-CN" altLang="en-US" b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274638" y="1208088"/>
            <a:ext cx="5853113" cy="2622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使用平均查找长度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来衡量查找算法，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取决于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4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哈希函数</a:t>
            </a:r>
          </a:p>
          <a:p>
            <a:pPr marL="0" marR="0" lvl="4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处理冲突的方法</a:t>
            </a:r>
          </a:p>
          <a:p>
            <a:pPr marL="0" marR="0" lvl="4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哈希表的装填因子</a:t>
            </a:r>
          </a:p>
        </p:txBody>
      </p:sp>
      <p:graphicFrame>
        <p:nvGraphicFramePr>
          <p:cNvPr id="752664" name="Object 24"/>
          <p:cNvGraphicFramePr/>
          <p:nvPr/>
        </p:nvGraphicFramePr>
        <p:xfrm>
          <a:off x="4429125" y="4725988"/>
          <a:ext cx="4343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1638300" imgH="419100" progId="Equation.3">
                  <p:embed/>
                </p:oleObj>
              </mc:Choice>
              <mc:Fallback>
                <p:oleObj r:id="rId3" imgW="16383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5" y="4725988"/>
                        <a:ext cx="4343400" cy="10795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25"/>
          <p:cNvSpPr>
            <a:spLocks noChangeArrowheads="1"/>
          </p:cNvSpPr>
          <p:nvPr/>
        </p:nvSpPr>
        <p:spPr bwMode="auto">
          <a:xfrm>
            <a:off x="827088" y="212725"/>
            <a:ext cx="47482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哈希表的查找效率分析</a:t>
            </a:r>
          </a:p>
        </p:txBody>
      </p:sp>
      <p:sp>
        <p:nvSpPr>
          <p:cNvPr id="752666" name="AutoShape 26"/>
          <p:cNvSpPr>
            <a:spLocks noChangeArrowheads="1"/>
          </p:cNvSpPr>
          <p:nvPr/>
        </p:nvSpPr>
        <p:spPr bwMode="auto">
          <a:xfrm>
            <a:off x="280988" y="4149725"/>
            <a:ext cx="3873500" cy="2232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越大，表中记录数越多，说明表装得越满，发生冲突的可能性就越大，查找时比较次数就越多。</a:t>
            </a:r>
          </a:p>
        </p:txBody>
      </p:sp>
      <p:sp>
        <p:nvSpPr>
          <p:cNvPr id="752667" name="AutoShape 27"/>
          <p:cNvSpPr>
            <a:spLocks noChangeArrowheads="1"/>
          </p:cNvSpPr>
          <p:nvPr/>
        </p:nvSpPr>
        <p:spPr bwMode="auto">
          <a:xfrm>
            <a:off x="6697663" y="1981200"/>
            <a:ext cx="1682750" cy="1076325"/>
          </a:xfrm>
          <a:prstGeom prst="cloudCallout">
            <a:avLst>
              <a:gd name="adj1" fmla="val -182453"/>
              <a:gd name="adj2" fmla="val -317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O(1)?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2663" grpId="0" build="p"/>
      <p:bldP spid="752666" grpId="0" animBg="1"/>
      <p:bldP spid="75266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052" name="Object 4"/>
          <p:cNvGraphicFramePr>
            <a:graphicFrameLocks noGrp="1"/>
          </p:cNvGraphicFramePr>
          <p:nvPr>
            <p:ph/>
          </p:nvPr>
        </p:nvGraphicFramePr>
        <p:xfrm>
          <a:off x="785813" y="2338388"/>
          <a:ext cx="7570787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2717800" imgH="1244600" progId="Equation.3">
                  <p:embed/>
                </p:oleObj>
              </mc:Choice>
              <mc:Fallback>
                <p:oleObj r:id="rId3" imgW="2717800" imgH="1244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2338388"/>
                        <a:ext cx="7570787" cy="34671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722313" y="1682750"/>
            <a:ext cx="7697788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与装填因子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有关！既不是严格的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，也不是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O(n)</a:t>
            </a:r>
          </a:p>
        </p:txBody>
      </p:sp>
      <p:sp>
        <p:nvSpPr>
          <p:cNvPr id="107524" name="Rectangle 8"/>
          <p:cNvSpPr>
            <a:spLocks noChangeArrowheads="1"/>
          </p:cNvSpPr>
          <p:nvPr/>
        </p:nvSpPr>
        <p:spPr bwMode="auto">
          <a:xfrm>
            <a:off x="755650" y="227013"/>
            <a:ext cx="47482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哈希表的查找效率分析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6"/>
          <p:cNvSpPr>
            <a:spLocks noChangeArrowheads="1"/>
          </p:cNvSpPr>
          <p:nvPr/>
        </p:nvSpPr>
        <p:spPr bwMode="auto">
          <a:xfrm>
            <a:off x="755650" y="207963"/>
            <a:ext cx="47482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几点结论</a:t>
            </a:r>
          </a:p>
        </p:txBody>
      </p:sp>
      <p:grpSp>
        <p:nvGrpSpPr>
          <p:cNvPr id="146434" name="组合 1"/>
          <p:cNvGrpSpPr/>
          <p:nvPr/>
        </p:nvGrpSpPr>
        <p:grpSpPr>
          <a:xfrm>
            <a:off x="534988" y="1757363"/>
            <a:ext cx="8297862" cy="3652990"/>
            <a:chOff x="535249" y="1757362"/>
            <a:chExt cx="8296937" cy="365273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35249" y="4133686"/>
              <a:ext cx="2165109" cy="127641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81000" indent="-3810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哈希表技术具有很好的平均性能，优于传统技术</a:t>
              </a:r>
            </a:p>
          </p:txBody>
        </p:sp>
        <p:grpSp>
          <p:nvGrpSpPr>
            <p:cNvPr id="146436" name="组合 5"/>
            <p:cNvGrpSpPr/>
            <p:nvPr/>
          </p:nvGrpSpPr>
          <p:grpSpPr>
            <a:xfrm>
              <a:off x="693074" y="1757362"/>
              <a:ext cx="1900237" cy="2141538"/>
              <a:chOff x="1168053" y="2217316"/>
              <a:chExt cx="1901372" cy="2140857"/>
            </a:xfrm>
          </p:grpSpPr>
          <p:sp>
            <p:nvSpPr>
              <p:cNvPr id="7" name="íṡľíḍè-Rectangle 22"/>
              <p:cNvSpPr/>
              <p:nvPr/>
            </p:nvSpPr>
            <p:spPr>
              <a:xfrm>
                <a:off x="1167372" y="2217316"/>
                <a:ext cx="1902749" cy="190109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" name="íṡľíḍè-Freeform: Shape 23"/>
              <p:cNvSpPr/>
              <p:nvPr/>
            </p:nvSpPr>
            <p:spPr>
              <a:xfrm rot="10800000">
                <a:off x="1167372" y="3988281"/>
                <a:ext cx="1902749" cy="369744"/>
              </a:xfrm>
              <a:custGeom>
                <a:avLst/>
                <a:gdLst>
                  <a:gd name="connsiteX0" fmla="*/ 1901372 w 1901372"/>
                  <a:gd name="connsiteY0" fmla="*/ 370114 h 370114"/>
                  <a:gd name="connsiteX1" fmla="*/ 0 w 1901372"/>
                  <a:gd name="connsiteY1" fmla="*/ 370114 h 370114"/>
                  <a:gd name="connsiteX2" fmla="*/ 0 w 1901372"/>
                  <a:gd name="connsiteY2" fmla="*/ 239486 h 370114"/>
                  <a:gd name="connsiteX3" fmla="*/ 639355 w 1901372"/>
                  <a:gd name="connsiteY3" fmla="*/ 239486 h 370114"/>
                  <a:gd name="connsiteX4" fmla="*/ 950686 w 1901372"/>
                  <a:gd name="connsiteY4" fmla="*/ 0 h 370114"/>
                  <a:gd name="connsiteX5" fmla="*/ 1262017 w 1901372"/>
                  <a:gd name="connsiteY5" fmla="*/ 239486 h 370114"/>
                  <a:gd name="connsiteX6" fmla="*/ 1901372 w 1901372"/>
                  <a:gd name="connsiteY6" fmla="*/ 239486 h 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1372" h="370114">
                    <a:moveTo>
                      <a:pt x="1901372" y="370114"/>
                    </a:moveTo>
                    <a:lnTo>
                      <a:pt x="0" y="370114"/>
                    </a:lnTo>
                    <a:lnTo>
                      <a:pt x="0" y="239486"/>
                    </a:lnTo>
                    <a:lnTo>
                      <a:pt x="639355" y="239486"/>
                    </a:lnTo>
                    <a:lnTo>
                      <a:pt x="950686" y="0"/>
                    </a:lnTo>
                    <a:lnTo>
                      <a:pt x="1262017" y="239486"/>
                    </a:lnTo>
                    <a:lnTo>
                      <a:pt x="1901372" y="239486"/>
                    </a:lnTo>
                    <a:close/>
                  </a:path>
                </a:pathLst>
              </a:custGeom>
              <a:solidFill>
                <a:srgbClr val="4F81B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îŝḷîḓé-Freeform: Shape 42"/>
              <p:cNvSpPr/>
              <p:nvPr/>
            </p:nvSpPr>
            <p:spPr bwMode="auto">
              <a:xfrm>
                <a:off x="1688325" y="2469630"/>
                <a:ext cx="946610" cy="944198"/>
              </a:xfrm>
              <a:custGeom>
                <a:avLst/>
                <a:gdLst>
                  <a:gd name="T0" fmla="*/ 184 w 260"/>
                  <a:gd name="T1" fmla="*/ 106 h 260"/>
                  <a:gd name="T2" fmla="*/ 193 w 260"/>
                  <a:gd name="T3" fmla="*/ 143 h 260"/>
                  <a:gd name="T4" fmla="*/ 117 w 260"/>
                  <a:gd name="T5" fmla="*/ 219 h 260"/>
                  <a:gd name="T6" fmla="*/ 42 w 260"/>
                  <a:gd name="T7" fmla="*/ 143 h 260"/>
                  <a:gd name="T8" fmla="*/ 117 w 260"/>
                  <a:gd name="T9" fmla="*/ 66 h 260"/>
                  <a:gd name="T10" fmla="*/ 154 w 260"/>
                  <a:gd name="T11" fmla="*/ 76 h 260"/>
                  <a:gd name="T12" fmla="*/ 183 w 260"/>
                  <a:gd name="T13" fmla="*/ 46 h 260"/>
                  <a:gd name="T14" fmla="*/ 117 w 260"/>
                  <a:gd name="T15" fmla="*/ 25 h 260"/>
                  <a:gd name="T16" fmla="*/ 0 w 260"/>
                  <a:gd name="T17" fmla="*/ 143 h 260"/>
                  <a:gd name="T18" fmla="*/ 117 w 260"/>
                  <a:gd name="T19" fmla="*/ 260 h 260"/>
                  <a:gd name="T20" fmla="*/ 233 w 260"/>
                  <a:gd name="T21" fmla="*/ 143 h 260"/>
                  <a:gd name="T22" fmla="*/ 213 w 260"/>
                  <a:gd name="T23" fmla="*/ 77 h 260"/>
                  <a:gd name="T24" fmla="*/ 184 w 260"/>
                  <a:gd name="T25" fmla="*/ 106 h 260"/>
                  <a:gd name="T26" fmla="*/ 225 w 260"/>
                  <a:gd name="T27" fmla="*/ 35 h 260"/>
                  <a:gd name="T28" fmla="*/ 225 w 260"/>
                  <a:gd name="T29" fmla="*/ 35 h 260"/>
                  <a:gd name="T30" fmla="*/ 225 w 260"/>
                  <a:gd name="T31" fmla="*/ 0 h 260"/>
                  <a:gd name="T32" fmla="*/ 203 w 260"/>
                  <a:gd name="T33" fmla="*/ 23 h 260"/>
                  <a:gd name="T34" fmla="*/ 203 w 260"/>
                  <a:gd name="T35" fmla="*/ 46 h 260"/>
                  <a:gd name="T36" fmla="*/ 139 w 260"/>
                  <a:gd name="T37" fmla="*/ 111 h 260"/>
                  <a:gd name="T38" fmla="*/ 117 w 260"/>
                  <a:gd name="T39" fmla="*/ 104 h 260"/>
                  <a:gd name="T40" fmla="*/ 79 w 260"/>
                  <a:gd name="T41" fmla="*/ 143 h 260"/>
                  <a:gd name="T42" fmla="*/ 117 w 260"/>
                  <a:gd name="T43" fmla="*/ 181 h 260"/>
                  <a:gd name="T44" fmla="*/ 155 w 260"/>
                  <a:gd name="T45" fmla="*/ 143 h 260"/>
                  <a:gd name="T46" fmla="*/ 150 w 260"/>
                  <a:gd name="T47" fmla="*/ 123 h 260"/>
                  <a:gd name="T48" fmla="*/ 215 w 260"/>
                  <a:gd name="T49" fmla="*/ 58 h 260"/>
                  <a:gd name="T50" fmla="*/ 237 w 260"/>
                  <a:gd name="T51" fmla="*/ 58 h 260"/>
                  <a:gd name="T52" fmla="*/ 260 w 260"/>
                  <a:gd name="T53" fmla="*/ 35 h 260"/>
                  <a:gd name="T54" fmla="*/ 225 w 260"/>
                  <a:gd name="T55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260">
                    <a:moveTo>
                      <a:pt x="184" y="106"/>
                    </a:moveTo>
                    <a:cubicBezTo>
                      <a:pt x="190" y="117"/>
                      <a:pt x="193" y="129"/>
                      <a:pt x="193" y="143"/>
                    </a:cubicBezTo>
                    <a:cubicBezTo>
                      <a:pt x="193" y="185"/>
                      <a:pt x="159" y="219"/>
                      <a:pt x="117" y="219"/>
                    </a:cubicBezTo>
                    <a:cubicBezTo>
                      <a:pt x="76" y="219"/>
                      <a:pt x="42" y="185"/>
                      <a:pt x="42" y="143"/>
                    </a:cubicBezTo>
                    <a:cubicBezTo>
                      <a:pt x="42" y="100"/>
                      <a:pt x="76" y="66"/>
                      <a:pt x="117" y="66"/>
                    </a:cubicBezTo>
                    <a:cubicBezTo>
                      <a:pt x="131" y="66"/>
                      <a:pt x="143" y="70"/>
                      <a:pt x="154" y="7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65" y="33"/>
                      <a:pt x="141" y="25"/>
                      <a:pt x="117" y="25"/>
                    </a:cubicBezTo>
                    <a:cubicBezTo>
                      <a:pt x="52" y="25"/>
                      <a:pt x="0" y="78"/>
                      <a:pt x="0" y="143"/>
                    </a:cubicBezTo>
                    <a:cubicBezTo>
                      <a:pt x="0" y="207"/>
                      <a:pt x="52" y="260"/>
                      <a:pt x="117" y="260"/>
                    </a:cubicBezTo>
                    <a:cubicBezTo>
                      <a:pt x="181" y="260"/>
                      <a:pt x="233" y="207"/>
                      <a:pt x="233" y="143"/>
                    </a:cubicBezTo>
                    <a:cubicBezTo>
                      <a:pt x="233" y="118"/>
                      <a:pt x="226" y="96"/>
                      <a:pt x="213" y="77"/>
                    </a:cubicBezTo>
                    <a:cubicBezTo>
                      <a:pt x="184" y="106"/>
                      <a:pt x="184" y="106"/>
                      <a:pt x="184" y="106"/>
                    </a:cubicBezTo>
                    <a:close/>
                    <a:moveTo>
                      <a:pt x="225" y="35"/>
                    </a:move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3" y="23"/>
                      <a:pt x="203" y="23"/>
                      <a:pt x="203" y="23"/>
                    </a:cubicBezTo>
                    <a:cubicBezTo>
                      <a:pt x="203" y="46"/>
                      <a:pt x="203" y="46"/>
                      <a:pt x="203" y="46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33" y="106"/>
                      <a:pt x="125" y="104"/>
                      <a:pt x="117" y="104"/>
                    </a:cubicBezTo>
                    <a:cubicBezTo>
                      <a:pt x="96" y="104"/>
                      <a:pt x="79" y="121"/>
                      <a:pt x="79" y="143"/>
                    </a:cubicBezTo>
                    <a:cubicBezTo>
                      <a:pt x="79" y="164"/>
                      <a:pt x="96" y="181"/>
                      <a:pt x="117" y="181"/>
                    </a:cubicBezTo>
                    <a:cubicBezTo>
                      <a:pt x="138" y="181"/>
                      <a:pt x="155" y="164"/>
                      <a:pt x="155" y="143"/>
                    </a:cubicBezTo>
                    <a:cubicBezTo>
                      <a:pt x="155" y="136"/>
                      <a:pt x="154" y="129"/>
                      <a:pt x="150" y="123"/>
                    </a:cubicBezTo>
                    <a:cubicBezTo>
                      <a:pt x="215" y="58"/>
                      <a:pt x="215" y="58"/>
                      <a:pt x="215" y="58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60" y="35"/>
                      <a:pt x="260" y="35"/>
                      <a:pt x="260" y="35"/>
                    </a:cubicBezTo>
                    <a:cubicBezTo>
                      <a:pt x="225" y="35"/>
                      <a:pt x="225" y="35"/>
                      <a:pt x="225" y="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6440" name="组合 9"/>
            <p:cNvGrpSpPr/>
            <p:nvPr/>
          </p:nvGrpSpPr>
          <p:grpSpPr>
            <a:xfrm>
              <a:off x="6785899" y="1757362"/>
              <a:ext cx="1901825" cy="2181225"/>
              <a:chOff x="9271092" y="2217316"/>
              <a:chExt cx="1901375" cy="2180771"/>
            </a:xfrm>
          </p:grpSpPr>
          <p:sp>
            <p:nvSpPr>
              <p:cNvPr id="11" name="íṡľíḍè-Rectangle 30"/>
              <p:cNvSpPr/>
              <p:nvPr/>
            </p:nvSpPr>
            <p:spPr>
              <a:xfrm>
                <a:off x="9271320" y="2217316"/>
                <a:ext cx="1901163" cy="1901298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íṡľíḍè-Freeform: Shape 31"/>
              <p:cNvSpPr/>
              <p:nvPr/>
            </p:nvSpPr>
            <p:spPr>
              <a:xfrm rot="10800000">
                <a:off x="9271320" y="4028151"/>
                <a:ext cx="1901163" cy="369786"/>
              </a:xfrm>
              <a:custGeom>
                <a:avLst/>
                <a:gdLst>
                  <a:gd name="connsiteX0" fmla="*/ 1901372 w 1901372"/>
                  <a:gd name="connsiteY0" fmla="*/ 370114 h 370114"/>
                  <a:gd name="connsiteX1" fmla="*/ 0 w 1901372"/>
                  <a:gd name="connsiteY1" fmla="*/ 370114 h 370114"/>
                  <a:gd name="connsiteX2" fmla="*/ 0 w 1901372"/>
                  <a:gd name="connsiteY2" fmla="*/ 239486 h 370114"/>
                  <a:gd name="connsiteX3" fmla="*/ 639355 w 1901372"/>
                  <a:gd name="connsiteY3" fmla="*/ 239486 h 370114"/>
                  <a:gd name="connsiteX4" fmla="*/ 950686 w 1901372"/>
                  <a:gd name="connsiteY4" fmla="*/ 0 h 370114"/>
                  <a:gd name="connsiteX5" fmla="*/ 1262017 w 1901372"/>
                  <a:gd name="connsiteY5" fmla="*/ 239486 h 370114"/>
                  <a:gd name="connsiteX6" fmla="*/ 1901372 w 1901372"/>
                  <a:gd name="connsiteY6" fmla="*/ 239486 h 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1372" h="370114">
                    <a:moveTo>
                      <a:pt x="1901372" y="370114"/>
                    </a:moveTo>
                    <a:lnTo>
                      <a:pt x="0" y="370114"/>
                    </a:lnTo>
                    <a:lnTo>
                      <a:pt x="0" y="239486"/>
                    </a:lnTo>
                    <a:lnTo>
                      <a:pt x="639355" y="239486"/>
                    </a:lnTo>
                    <a:lnTo>
                      <a:pt x="950686" y="0"/>
                    </a:lnTo>
                    <a:lnTo>
                      <a:pt x="1262017" y="239486"/>
                    </a:lnTo>
                    <a:lnTo>
                      <a:pt x="1901372" y="239486"/>
                    </a:lnTo>
                    <a:close/>
                  </a:path>
                </a:pathLst>
              </a:custGeom>
              <a:solidFill>
                <a:srgbClr val="8064A2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îŝḷîḓé-Freeform: Shape 43"/>
              <p:cNvSpPr/>
              <p:nvPr/>
            </p:nvSpPr>
            <p:spPr bwMode="auto">
              <a:xfrm>
                <a:off x="9763274" y="2560121"/>
                <a:ext cx="837908" cy="839554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6444" name="组合 13"/>
            <p:cNvGrpSpPr/>
            <p:nvPr/>
          </p:nvGrpSpPr>
          <p:grpSpPr>
            <a:xfrm>
              <a:off x="3761711" y="1757362"/>
              <a:ext cx="1901825" cy="2144713"/>
              <a:chOff x="3869067" y="2217316"/>
              <a:chExt cx="1901372" cy="2144485"/>
            </a:xfrm>
          </p:grpSpPr>
          <p:sp>
            <p:nvSpPr>
              <p:cNvPr id="15" name="íṡľíḍè-Rectangle 18"/>
              <p:cNvSpPr/>
              <p:nvPr/>
            </p:nvSpPr>
            <p:spPr>
              <a:xfrm>
                <a:off x="3869632" y="2217316"/>
                <a:ext cx="1901160" cy="1901492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íṡľíḍè-Freeform: Shape 19"/>
              <p:cNvSpPr/>
              <p:nvPr/>
            </p:nvSpPr>
            <p:spPr>
              <a:xfrm rot="10800000">
                <a:off x="3869632" y="3991831"/>
                <a:ext cx="1901160" cy="369822"/>
              </a:xfrm>
              <a:custGeom>
                <a:avLst/>
                <a:gdLst>
                  <a:gd name="connsiteX0" fmla="*/ 1901372 w 1901372"/>
                  <a:gd name="connsiteY0" fmla="*/ 370114 h 370114"/>
                  <a:gd name="connsiteX1" fmla="*/ 0 w 1901372"/>
                  <a:gd name="connsiteY1" fmla="*/ 370114 h 370114"/>
                  <a:gd name="connsiteX2" fmla="*/ 0 w 1901372"/>
                  <a:gd name="connsiteY2" fmla="*/ 239486 h 370114"/>
                  <a:gd name="connsiteX3" fmla="*/ 639355 w 1901372"/>
                  <a:gd name="connsiteY3" fmla="*/ 239486 h 370114"/>
                  <a:gd name="connsiteX4" fmla="*/ 950686 w 1901372"/>
                  <a:gd name="connsiteY4" fmla="*/ 0 h 370114"/>
                  <a:gd name="connsiteX5" fmla="*/ 1262017 w 1901372"/>
                  <a:gd name="connsiteY5" fmla="*/ 239486 h 370114"/>
                  <a:gd name="connsiteX6" fmla="*/ 1901372 w 1901372"/>
                  <a:gd name="connsiteY6" fmla="*/ 239486 h 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1372" h="370114">
                    <a:moveTo>
                      <a:pt x="1901372" y="370114"/>
                    </a:moveTo>
                    <a:lnTo>
                      <a:pt x="0" y="370114"/>
                    </a:lnTo>
                    <a:lnTo>
                      <a:pt x="0" y="239486"/>
                    </a:lnTo>
                    <a:lnTo>
                      <a:pt x="639355" y="239486"/>
                    </a:lnTo>
                    <a:lnTo>
                      <a:pt x="950686" y="0"/>
                    </a:lnTo>
                    <a:lnTo>
                      <a:pt x="1262017" y="239486"/>
                    </a:lnTo>
                    <a:lnTo>
                      <a:pt x="1901372" y="239486"/>
                    </a:lnTo>
                    <a:close/>
                  </a:path>
                </a:pathLst>
              </a:custGeom>
              <a:solidFill>
                <a:srgbClr val="C0504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îŝḷîḓé-Freeform: Shape 44"/>
              <p:cNvSpPr/>
              <p:nvPr/>
            </p:nvSpPr>
            <p:spPr bwMode="auto">
              <a:xfrm>
                <a:off x="4388563" y="2568092"/>
                <a:ext cx="852189" cy="850751"/>
              </a:xfrm>
              <a:custGeom>
                <a:avLst/>
                <a:gdLst>
                  <a:gd name="T0" fmla="*/ 187 w 228"/>
                  <a:gd name="T1" fmla="*/ 114 h 240"/>
                  <a:gd name="T2" fmla="*/ 114 w 228"/>
                  <a:gd name="T3" fmla="*/ 40 h 240"/>
                  <a:gd name="T4" fmla="*/ 40 w 228"/>
                  <a:gd name="T5" fmla="*/ 114 h 240"/>
                  <a:gd name="T6" fmla="*/ 68 w 228"/>
                  <a:gd name="T7" fmla="*/ 171 h 240"/>
                  <a:gd name="T8" fmla="*/ 74 w 228"/>
                  <a:gd name="T9" fmla="*/ 173 h 240"/>
                  <a:gd name="T10" fmla="*/ 81 w 228"/>
                  <a:gd name="T11" fmla="*/ 169 h 240"/>
                  <a:gd name="T12" fmla="*/ 79 w 228"/>
                  <a:gd name="T13" fmla="*/ 156 h 240"/>
                  <a:gd name="T14" fmla="*/ 59 w 228"/>
                  <a:gd name="T15" fmla="*/ 114 h 240"/>
                  <a:gd name="T16" fmla="*/ 114 w 228"/>
                  <a:gd name="T17" fmla="*/ 59 h 240"/>
                  <a:gd name="T18" fmla="*/ 169 w 228"/>
                  <a:gd name="T19" fmla="*/ 114 h 240"/>
                  <a:gd name="T20" fmla="*/ 152 w 228"/>
                  <a:gd name="T21" fmla="*/ 153 h 240"/>
                  <a:gd name="T22" fmla="*/ 151 w 228"/>
                  <a:gd name="T23" fmla="*/ 166 h 240"/>
                  <a:gd name="T24" fmla="*/ 165 w 228"/>
                  <a:gd name="T25" fmla="*/ 167 h 240"/>
                  <a:gd name="T26" fmla="*/ 187 w 228"/>
                  <a:gd name="T27" fmla="*/ 114 h 240"/>
                  <a:gd name="T28" fmla="*/ 116 w 228"/>
                  <a:gd name="T29" fmla="*/ 79 h 240"/>
                  <a:gd name="T30" fmla="*/ 81 w 228"/>
                  <a:gd name="T31" fmla="*/ 114 h 240"/>
                  <a:gd name="T32" fmla="*/ 101 w 228"/>
                  <a:gd name="T33" fmla="*/ 144 h 240"/>
                  <a:gd name="T34" fmla="*/ 101 w 228"/>
                  <a:gd name="T35" fmla="*/ 226 h 240"/>
                  <a:gd name="T36" fmla="*/ 115 w 228"/>
                  <a:gd name="T37" fmla="*/ 240 h 240"/>
                  <a:gd name="T38" fmla="*/ 129 w 228"/>
                  <a:gd name="T39" fmla="*/ 226 h 240"/>
                  <a:gd name="T40" fmla="*/ 129 w 228"/>
                  <a:gd name="T41" fmla="*/ 145 h 240"/>
                  <a:gd name="T42" fmla="*/ 150 w 228"/>
                  <a:gd name="T43" fmla="*/ 114 h 240"/>
                  <a:gd name="T44" fmla="*/ 116 w 228"/>
                  <a:gd name="T45" fmla="*/ 79 h 240"/>
                  <a:gd name="T46" fmla="*/ 114 w 228"/>
                  <a:gd name="T47" fmla="*/ 0 h 240"/>
                  <a:gd name="T48" fmla="*/ 0 w 228"/>
                  <a:gd name="T49" fmla="*/ 114 h 240"/>
                  <a:gd name="T50" fmla="*/ 52 w 228"/>
                  <a:gd name="T51" fmla="*/ 209 h 240"/>
                  <a:gd name="T52" fmla="*/ 57 w 228"/>
                  <a:gd name="T53" fmla="*/ 211 h 240"/>
                  <a:gd name="T54" fmla="*/ 65 w 228"/>
                  <a:gd name="T55" fmla="*/ 206 h 240"/>
                  <a:gd name="T56" fmla="*/ 62 w 228"/>
                  <a:gd name="T57" fmla="*/ 193 h 240"/>
                  <a:gd name="T58" fmla="*/ 19 w 228"/>
                  <a:gd name="T59" fmla="*/ 114 h 240"/>
                  <a:gd name="T60" fmla="*/ 114 w 228"/>
                  <a:gd name="T61" fmla="*/ 18 h 240"/>
                  <a:gd name="T62" fmla="*/ 209 w 228"/>
                  <a:gd name="T63" fmla="*/ 114 h 240"/>
                  <a:gd name="T64" fmla="*/ 168 w 228"/>
                  <a:gd name="T65" fmla="*/ 192 h 240"/>
                  <a:gd name="T66" fmla="*/ 165 w 228"/>
                  <a:gd name="T67" fmla="*/ 205 h 240"/>
                  <a:gd name="T68" fmla="*/ 178 w 228"/>
                  <a:gd name="T69" fmla="*/ 208 h 240"/>
                  <a:gd name="T70" fmla="*/ 228 w 228"/>
                  <a:gd name="T71" fmla="*/ 114 h 240"/>
                  <a:gd name="T72" fmla="*/ 114 w 228"/>
                  <a:gd name="T7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8" h="240">
                    <a:moveTo>
                      <a:pt x="187" y="114"/>
                    </a:moveTo>
                    <a:cubicBezTo>
                      <a:pt x="187" y="73"/>
                      <a:pt x="154" y="40"/>
                      <a:pt x="114" y="40"/>
                    </a:cubicBezTo>
                    <a:cubicBezTo>
                      <a:pt x="73" y="40"/>
                      <a:pt x="40" y="73"/>
                      <a:pt x="40" y="114"/>
                    </a:cubicBezTo>
                    <a:cubicBezTo>
                      <a:pt x="40" y="136"/>
                      <a:pt x="50" y="157"/>
                      <a:pt x="68" y="171"/>
                    </a:cubicBezTo>
                    <a:cubicBezTo>
                      <a:pt x="69" y="172"/>
                      <a:pt x="71" y="173"/>
                      <a:pt x="74" y="173"/>
                    </a:cubicBezTo>
                    <a:cubicBezTo>
                      <a:pt x="76" y="173"/>
                      <a:pt x="79" y="171"/>
                      <a:pt x="81" y="169"/>
                    </a:cubicBezTo>
                    <a:cubicBezTo>
                      <a:pt x="84" y="165"/>
                      <a:pt x="83" y="159"/>
                      <a:pt x="79" y="156"/>
                    </a:cubicBezTo>
                    <a:cubicBezTo>
                      <a:pt x="67" y="146"/>
                      <a:pt x="59" y="130"/>
                      <a:pt x="59" y="114"/>
                    </a:cubicBezTo>
                    <a:cubicBezTo>
                      <a:pt x="59" y="83"/>
                      <a:pt x="84" y="59"/>
                      <a:pt x="114" y="59"/>
                    </a:cubicBezTo>
                    <a:cubicBezTo>
                      <a:pt x="144" y="59"/>
                      <a:pt x="169" y="83"/>
                      <a:pt x="169" y="114"/>
                    </a:cubicBezTo>
                    <a:cubicBezTo>
                      <a:pt x="169" y="129"/>
                      <a:pt x="163" y="143"/>
                      <a:pt x="152" y="153"/>
                    </a:cubicBezTo>
                    <a:cubicBezTo>
                      <a:pt x="148" y="157"/>
                      <a:pt x="148" y="163"/>
                      <a:pt x="151" y="166"/>
                    </a:cubicBezTo>
                    <a:cubicBezTo>
                      <a:pt x="155" y="170"/>
                      <a:pt x="161" y="170"/>
                      <a:pt x="165" y="167"/>
                    </a:cubicBezTo>
                    <a:cubicBezTo>
                      <a:pt x="179" y="153"/>
                      <a:pt x="187" y="134"/>
                      <a:pt x="187" y="114"/>
                    </a:cubicBezTo>
                    <a:close/>
                    <a:moveTo>
                      <a:pt x="116" y="79"/>
                    </a:moveTo>
                    <a:cubicBezTo>
                      <a:pt x="97" y="79"/>
                      <a:pt x="81" y="95"/>
                      <a:pt x="81" y="114"/>
                    </a:cubicBezTo>
                    <a:cubicBezTo>
                      <a:pt x="81" y="127"/>
                      <a:pt x="89" y="139"/>
                      <a:pt x="101" y="144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1" y="233"/>
                      <a:pt x="107" y="240"/>
                      <a:pt x="115" y="240"/>
                    </a:cubicBezTo>
                    <a:cubicBezTo>
                      <a:pt x="123" y="240"/>
                      <a:pt x="129" y="233"/>
                      <a:pt x="129" y="226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41" y="140"/>
                      <a:pt x="150" y="128"/>
                      <a:pt x="150" y="114"/>
                    </a:cubicBezTo>
                    <a:cubicBezTo>
                      <a:pt x="150" y="95"/>
                      <a:pt x="134" y="79"/>
                      <a:pt x="116" y="79"/>
                    </a:cubicBezTo>
                    <a:close/>
                    <a:moveTo>
                      <a:pt x="114" y="0"/>
                    </a:moveTo>
                    <a:cubicBezTo>
                      <a:pt x="51" y="0"/>
                      <a:pt x="0" y="51"/>
                      <a:pt x="0" y="114"/>
                    </a:cubicBezTo>
                    <a:cubicBezTo>
                      <a:pt x="0" y="152"/>
                      <a:pt x="19" y="188"/>
                      <a:pt x="52" y="209"/>
                    </a:cubicBezTo>
                    <a:cubicBezTo>
                      <a:pt x="54" y="210"/>
                      <a:pt x="55" y="211"/>
                      <a:pt x="57" y="211"/>
                    </a:cubicBezTo>
                    <a:cubicBezTo>
                      <a:pt x="60" y="211"/>
                      <a:pt x="63" y="209"/>
                      <a:pt x="65" y="206"/>
                    </a:cubicBezTo>
                    <a:cubicBezTo>
                      <a:pt x="68" y="202"/>
                      <a:pt x="67" y="196"/>
                      <a:pt x="62" y="193"/>
                    </a:cubicBezTo>
                    <a:cubicBezTo>
                      <a:pt x="35" y="176"/>
                      <a:pt x="19" y="146"/>
                      <a:pt x="19" y="114"/>
                    </a:cubicBezTo>
                    <a:cubicBezTo>
                      <a:pt x="19" y="61"/>
                      <a:pt x="61" y="18"/>
                      <a:pt x="114" y="18"/>
                    </a:cubicBezTo>
                    <a:cubicBezTo>
                      <a:pt x="166" y="18"/>
                      <a:pt x="209" y="61"/>
                      <a:pt x="209" y="114"/>
                    </a:cubicBezTo>
                    <a:cubicBezTo>
                      <a:pt x="209" y="145"/>
                      <a:pt x="194" y="174"/>
                      <a:pt x="168" y="192"/>
                    </a:cubicBezTo>
                    <a:cubicBezTo>
                      <a:pt x="163" y="195"/>
                      <a:pt x="162" y="201"/>
                      <a:pt x="165" y="205"/>
                    </a:cubicBezTo>
                    <a:cubicBezTo>
                      <a:pt x="168" y="209"/>
                      <a:pt x="174" y="211"/>
                      <a:pt x="178" y="208"/>
                    </a:cubicBezTo>
                    <a:cubicBezTo>
                      <a:pt x="209" y="186"/>
                      <a:pt x="228" y="151"/>
                      <a:pt x="228" y="114"/>
                    </a:cubicBezTo>
                    <a:cubicBezTo>
                      <a:pt x="228" y="51"/>
                      <a:pt x="177" y="0"/>
                      <a:pt x="114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203812" y="4133686"/>
              <a:ext cx="3025165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81000" indent="-3810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链地址法优于开地址法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6641680" y="4133686"/>
              <a:ext cx="2190506" cy="8701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81000" indent="-3810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除留余数法优于其它哈希函数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89" name="Rectangle 73"/>
          <p:cNvSpPr>
            <a:spLocks noChangeArrowheads="1"/>
          </p:cNvSpPr>
          <p:nvPr/>
        </p:nvSpPr>
        <p:spPr bwMode="auto">
          <a:xfrm>
            <a:off x="466725" y="2136775"/>
            <a:ext cx="8281988" cy="37401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构造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Hash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函数的方法：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将标识符中的每个字符转换为一个非负整数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将得到的各个整数组合成一个整数（可以将第一个、中间的和最后一个字符值加在一起，也可以将所有字符的值加起来）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将结果数调整到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0~M-1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范围内，可以利用取模的方法，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Ki%M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为素数）</a:t>
            </a:r>
          </a:p>
        </p:txBody>
      </p:sp>
      <p:sp>
        <p:nvSpPr>
          <p:cNvPr id="109571" name="Rectangle 74"/>
          <p:cNvSpPr>
            <a:spLocks noChangeArrowheads="1"/>
          </p:cNvSpPr>
          <p:nvPr/>
        </p:nvSpPr>
        <p:spPr bwMode="auto">
          <a:xfrm>
            <a:off x="827088" y="192088"/>
            <a:ext cx="47482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哈希表应用举例</a:t>
            </a:r>
          </a:p>
        </p:txBody>
      </p:sp>
      <p:sp>
        <p:nvSpPr>
          <p:cNvPr id="905291" name="Rectangle 75"/>
          <p:cNvSpPr>
            <a:spLocks noChangeArrowheads="1"/>
          </p:cNvSpPr>
          <p:nvPr/>
        </p:nvSpPr>
        <p:spPr bwMode="auto">
          <a:xfrm>
            <a:off x="466725" y="1412875"/>
            <a:ext cx="8281988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编译器对标识符的管理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多是采用哈希表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052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905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905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05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05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89" grpId="0" build="p" animBg="1"/>
      <p:bldP spid="9052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0" y="4440238"/>
            <a:ext cx="9144000" cy="21574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25450" y="1069975"/>
            <a:ext cx="8153400" cy="3213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LocateELem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SqList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L,ElemType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for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=0;i&lt;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L.length;i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++)</a:t>
            </a:r>
          </a:p>
          <a:p>
            <a:pPr marL="457200" marR="0" lvl="1" indent="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if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L.elem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]==e) return i+1;                </a:t>
            </a:r>
          </a:p>
          <a:p>
            <a:pPr marL="457200" marR="0" lvl="1" indent="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return 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91237" name="Rectangle 5"/>
          <p:cNvSpPr>
            <a:spLocks noChangeArrowheads="1"/>
          </p:cNvSpPr>
          <p:nvPr/>
        </p:nvSpPr>
        <p:spPr bwMode="auto">
          <a:xfrm>
            <a:off x="395288" y="4581525"/>
            <a:ext cx="8153400" cy="1773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改进：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把待查关键字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存入表头（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“哨兵”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从后向前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逐个比较，可免去查找过程中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每一步都要检测是否查找完毕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，加快速度。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900113" y="219075"/>
            <a:ext cx="79930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在顺序表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中查找值为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的数据元素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590550" y="944563"/>
            <a:ext cx="8229600" cy="550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熟练掌握顺序表和有序表（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折半查找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）的查找算法及其性能分析方法；</a:t>
            </a: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二叉排序树的构造和查找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算法及其性能分析方法；</a:t>
            </a: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熟练掌握二叉排序树的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算法，掌握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删除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方法；</a:t>
            </a: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掌握平衡二叉树的定义</a:t>
            </a: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熟练掌握哈希函数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（除留余数法）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的构造</a:t>
            </a: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熟练掌握哈希函数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解决冲突的方法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及其特点</a:t>
            </a:r>
          </a:p>
          <a:p>
            <a:pPr marL="899795" marR="0" lvl="2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开放地址法（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线性探测法、二次探测法）</a:t>
            </a:r>
          </a:p>
          <a:p>
            <a:pPr marL="899795" marR="0" lvl="2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链地址法</a:t>
            </a:r>
          </a:p>
          <a:p>
            <a:pPr marL="899795" marR="0" lvl="2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给定实例计算平均查找长度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ASL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依赖于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装填因子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charset="-122"/>
                <a:cs typeface="+mn-cs"/>
                <a:sym typeface="Symbol" panose="05050102010706020507" pitchFamily="18" charset="2"/>
              </a:rPr>
              <a:t></a:t>
            </a:r>
            <a:endParaRPr kumimoji="1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9748" name="Comment 4"/>
          <p:cNvSpPr>
            <a:spLocks noChangeArrowheads="1"/>
          </p:cNvSpPr>
          <p:nvPr/>
        </p:nvSpPr>
        <p:spPr bwMode="auto">
          <a:xfrm>
            <a:off x="900113" y="198438"/>
            <a:ext cx="1676400" cy="5222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小结</a:t>
            </a:r>
          </a:p>
        </p:txBody>
      </p:sp>
      <p:grpSp>
        <p:nvGrpSpPr>
          <p:cNvPr id="156675" name="组合 28"/>
          <p:cNvGrpSpPr/>
          <p:nvPr/>
        </p:nvGrpSpPr>
        <p:grpSpPr>
          <a:xfrm>
            <a:off x="295275" y="928688"/>
            <a:ext cx="590550" cy="627062"/>
            <a:chOff x="6242320" y="1105727"/>
            <a:chExt cx="589786" cy="626517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文本框 22"/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6678" name="组合 45"/>
          <p:cNvGrpSpPr/>
          <p:nvPr/>
        </p:nvGrpSpPr>
        <p:grpSpPr>
          <a:xfrm>
            <a:off x="295275" y="1882775"/>
            <a:ext cx="590550" cy="631825"/>
            <a:chOff x="6242320" y="2373233"/>
            <a:chExt cx="589786" cy="631741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23"/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6681" name="组合 48"/>
          <p:cNvGrpSpPr/>
          <p:nvPr/>
        </p:nvGrpSpPr>
        <p:grpSpPr>
          <a:xfrm>
            <a:off x="295275" y="2847975"/>
            <a:ext cx="590550" cy="620713"/>
            <a:chOff x="6242320" y="3640739"/>
            <a:chExt cx="589786" cy="620418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24"/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6684" name="组合 51"/>
          <p:cNvGrpSpPr/>
          <p:nvPr/>
        </p:nvGrpSpPr>
        <p:grpSpPr>
          <a:xfrm>
            <a:off x="295275" y="3351213"/>
            <a:ext cx="590550" cy="608012"/>
            <a:chOff x="6250444" y="4908245"/>
            <a:chExt cx="589786" cy="609656"/>
          </a:xfrm>
        </p:grpSpPr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2" cy="4918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文本框 25"/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6687" name="组合 54"/>
          <p:cNvGrpSpPr/>
          <p:nvPr/>
        </p:nvGrpSpPr>
        <p:grpSpPr>
          <a:xfrm>
            <a:off x="295275" y="3883025"/>
            <a:ext cx="590550" cy="609600"/>
            <a:chOff x="6250444" y="4908245"/>
            <a:chExt cx="589786" cy="609094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2" cy="49171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25"/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6690" name="组合 48"/>
          <p:cNvGrpSpPr/>
          <p:nvPr/>
        </p:nvGrpSpPr>
        <p:grpSpPr>
          <a:xfrm>
            <a:off x="295275" y="4416425"/>
            <a:ext cx="590550" cy="620713"/>
            <a:chOff x="6242320" y="3640739"/>
            <a:chExt cx="589786" cy="620418"/>
          </a:xfrm>
        </p:grpSpPr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文本框 24"/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o0wogij3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o0wogij3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o0wogij3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5908</Words>
  <Application>Microsoft Office PowerPoint</Application>
  <PresentationFormat>全屏显示(4:3)</PresentationFormat>
  <Paragraphs>1058</Paragraphs>
  <Slides>90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101" baseType="lpstr">
      <vt:lpstr>Gill Sans</vt:lpstr>
      <vt:lpstr>楷体_GB2312</vt:lpstr>
      <vt:lpstr>Arial</vt:lpstr>
      <vt:lpstr>Calibri</vt:lpstr>
      <vt:lpstr>Times New Roman</vt:lpstr>
      <vt:lpstr>Wingdings</vt:lpstr>
      <vt:lpstr>1_默认设计模板</vt:lpstr>
      <vt:lpstr>默认设计模板</vt:lpstr>
      <vt:lpstr>2_默认设计模板</vt:lpstr>
      <vt:lpstr>Microsoft Equation 3.0</vt:lpstr>
      <vt:lpstr>Photoshop.Image.5</vt:lpstr>
      <vt:lpstr>PowerPoint 演示文稿</vt:lpstr>
      <vt:lpstr>PowerPoint 演示文稿</vt:lpstr>
      <vt:lpstr>PowerPoint 演示文稿</vt:lpstr>
      <vt:lpstr>查找的基本概念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8613958096569</cp:lastModifiedBy>
  <cp:revision>1243</cp:revision>
  <dcterms:created xsi:type="dcterms:W3CDTF">1996-07-15T15:40:00Z</dcterms:created>
  <dcterms:modified xsi:type="dcterms:W3CDTF">2024-05-22T11:02:03Z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20307ABD30D04F2193D0C8526A71F9E4</vt:lpwstr>
  </property>
</Properties>
</file>