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80" r:id="rId6"/>
    <p:sldId id="281" r:id="rId7"/>
    <p:sldId id="282" r:id="rId8"/>
    <p:sldId id="283" r:id="rId9"/>
    <p:sldId id="284" r:id="rId10"/>
    <p:sldId id="285" r:id="rId11"/>
    <p:sldId id="286" r:id="rId12"/>
    <p:sldId id="287" r:id="rId13"/>
    <p:sldId id="274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4885"/>
    <a:srgbClr val="20B3A1"/>
    <a:srgbClr val="D642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91" autoAdjust="0"/>
    <p:restoredTop sz="96314" autoAdjust="0"/>
  </p:normalViewPr>
  <p:slideViewPr>
    <p:cSldViewPr snapToGrid="0" showGuides="1">
      <p:cViewPr varScale="1">
        <p:scale>
          <a:sx n="108" d="100"/>
          <a:sy n="108" d="100"/>
        </p:scale>
        <p:origin x="474" y="114"/>
      </p:cViewPr>
      <p:guideLst>
        <p:guide orient="horz" pos="1166"/>
        <p:guide pos="385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8B725A-BFDD-44D0-A8D3-61766B07B7F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BCC932-0C1F-4C94-8B9A-3944ABBB4E3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6F278-ABF0-48CA-ADF0-1D43CCA8A1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799FB-52B8-4698-BECF-01ADD9E846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3000"/>
    </mc:Choice>
    <mc:Fallback>
      <p:transition advTm="3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6F278-ABF0-48CA-ADF0-1D43CCA8A1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799FB-52B8-4698-BECF-01ADD9E846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3000"/>
    </mc:Choice>
    <mc:Fallback>
      <p:transition advTm="3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6F278-ABF0-48CA-ADF0-1D43CCA8A1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799FB-52B8-4698-BECF-01ADD9E846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3000"/>
    </mc:Choice>
    <mc:Fallback>
      <p:transition advTm="3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6F278-ABF0-48CA-ADF0-1D43CCA8A1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799FB-52B8-4698-BECF-01ADD9E846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3000"/>
    </mc:Choice>
    <mc:Fallback>
      <p:transition advTm="3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6F278-ABF0-48CA-ADF0-1D43CCA8A1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799FB-52B8-4698-BECF-01ADD9E846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3000"/>
    </mc:Choice>
    <mc:Fallback>
      <p:transition advTm="3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6F278-ABF0-48CA-ADF0-1D43CCA8A1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799FB-52B8-4698-BECF-01ADD9E846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3000"/>
    </mc:Choice>
    <mc:Fallback>
      <p:transition advTm="3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6F278-ABF0-48CA-ADF0-1D43CCA8A1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799FB-52B8-4698-BECF-01ADD9E846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3000"/>
    </mc:Choice>
    <mc:Fallback>
      <p:transition advTm="3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6F278-ABF0-48CA-ADF0-1D43CCA8A1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799FB-52B8-4698-BECF-01ADD9E846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3000"/>
    </mc:Choice>
    <mc:Fallback>
      <p:transition advTm="3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6F278-ABF0-48CA-ADF0-1D43CCA8A1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799FB-52B8-4698-BECF-01ADD9E846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3000"/>
    </mc:Choice>
    <mc:Fallback>
      <p:transition advTm="3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6F278-ABF0-48CA-ADF0-1D43CCA8A1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799FB-52B8-4698-BECF-01ADD9E846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3000"/>
    </mc:Choice>
    <mc:Fallback>
      <p:transition advTm="3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6F278-ABF0-48CA-ADF0-1D43CCA8A1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799FB-52B8-4698-BECF-01ADD9E846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3000"/>
    </mc:Choice>
    <mc:Fallback>
      <p:transition advTm="3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F6F278-ABF0-48CA-ADF0-1D43CCA8A1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6799FB-52B8-4698-BECF-01ADD9E846B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p14:dur="0" advTm="3000"/>
    </mc:Choice>
    <mc:Fallback>
      <p:transition advTm="300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984658" y="4866967"/>
            <a:ext cx="1961536" cy="1696064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45805" y="294968"/>
            <a:ext cx="1961536" cy="1696064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45805" y="4866967"/>
            <a:ext cx="1961536" cy="1696064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9984658" y="294968"/>
            <a:ext cx="1961536" cy="1696064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403122" y="405580"/>
            <a:ext cx="11385755" cy="5958349"/>
          </a:xfrm>
          <a:prstGeom prst="roundRect">
            <a:avLst>
              <a:gd name="adj" fmla="val 1568"/>
            </a:avLst>
          </a:prstGeom>
          <a:solidFill>
            <a:schemeClr val="bg1"/>
          </a:solidFill>
          <a:ln>
            <a:noFill/>
          </a:ln>
          <a:effectLst>
            <a:glow rad="228600">
              <a:schemeClr val="tx1">
                <a:alpha val="3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2718927" y="2461651"/>
            <a:ext cx="6754146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>
                <a:solidFill>
                  <a:srgbClr val="1C4885"/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智能世界2030</a:t>
            </a:r>
            <a:endParaRPr lang="zh-CN" altLang="en-US" sz="4800" dirty="0">
              <a:solidFill>
                <a:srgbClr val="1C4885"/>
              </a:solidFill>
              <a:latin typeface="FZZhengHeiS-DB-GB" panose="02000000000000000000" pitchFamily="2" charset="0"/>
              <a:ea typeface="FZZhengHeiS-DB-GB" panose="02000000000000000000" pitchFamily="2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3888373" y="4499166"/>
            <a:ext cx="4416523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汇报人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蔡正奕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汇报时间：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17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4352290" y="3700780"/>
            <a:ext cx="3486150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62660" y="512445"/>
            <a:ext cx="107232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800" dirty="0">
                <a:latin typeface="FZZhengHeiS-DB-GB" panose="02000000000000000000" pitchFamily="2" charset="0"/>
                <a:ea typeface="FZZhengHeiS-DB-GB" panose="02000000000000000000" pitchFamily="2" charset="0"/>
                <a:sym typeface="+mn-ea"/>
              </a:rPr>
              <a:t>科技</a:t>
            </a:r>
            <a:r>
              <a:rPr lang="en-US" altLang="zh-CN" sz="2800" dirty="0">
                <a:latin typeface="FZZhengHeiS-DB-GB" panose="02000000000000000000" pitchFamily="2" charset="0"/>
                <a:ea typeface="FZZhengHeiS-DB-GB" panose="02000000000000000000" pitchFamily="2" charset="0"/>
                <a:sym typeface="+mn-ea"/>
              </a:rPr>
              <a:t>——</a:t>
            </a:r>
            <a:r>
              <a:rPr lang="zh-CN" altLang="en-US" sz="2800" dirty="0">
                <a:latin typeface="FZZhengHeiS-DB-GB" panose="02000000000000000000" pitchFamily="2" charset="0"/>
                <a:ea typeface="FZZhengHeiS-DB-GB" panose="02000000000000000000" pitchFamily="2" charset="0"/>
                <a:sym typeface="+mn-ea"/>
              </a:rPr>
              <a:t>数字技术与规则塑造可信未来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FZZhengHeiS-DB-GB" panose="02000000000000000000" pitchFamily="2" charset="0"/>
              <a:ea typeface="FZZhengHeiS-DB-GB" panose="02000000000000000000" pitchFamily="2" charset="0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796413" y="457203"/>
            <a:ext cx="0" cy="632244"/>
          </a:xfrm>
          <a:prstGeom prst="line">
            <a:avLst/>
          </a:prstGeom>
          <a:ln w="76200">
            <a:solidFill>
              <a:srgbClr val="1C4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组合 10"/>
          <p:cNvGrpSpPr/>
          <p:nvPr/>
        </p:nvGrpSpPr>
        <p:grpSpPr>
          <a:xfrm>
            <a:off x="7778750" y="1841500"/>
            <a:ext cx="3907790" cy="3716020"/>
            <a:chOff x="10501" y="2774"/>
            <a:chExt cx="7903" cy="5852"/>
          </a:xfrm>
        </p:grpSpPr>
        <p:sp>
          <p:nvSpPr>
            <p:cNvPr id="2" name="文本框 1"/>
            <p:cNvSpPr txBox="1"/>
            <p:nvPr/>
          </p:nvSpPr>
          <p:spPr>
            <a:xfrm>
              <a:off x="10501" y="2774"/>
              <a:ext cx="6509" cy="58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/>
                <a:t>基于区块链的智能合约</a:t>
              </a:r>
              <a:endParaRPr lang="zh-CN" altLang="en-US"/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10501" y="3948"/>
              <a:ext cx="7661" cy="58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/>
                <a:t>AI打假，维护组织声誉和公信力</a:t>
              </a:r>
              <a:endParaRPr lang="zh-CN" altLang="en-US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10501" y="4961"/>
              <a:ext cx="5588" cy="58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/>
                <a:t>隐私增强计算</a:t>
              </a:r>
              <a:endParaRPr lang="zh-CN" altLang="en-US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10502" y="5997"/>
              <a:ext cx="7901" cy="58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/>
                <a:t>建立新的互联网个人信息调动机制</a:t>
              </a:r>
              <a:endParaRPr lang="zh-CN" altLang="en-US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10503" y="6987"/>
              <a:ext cx="7901" cy="58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/>
                <a:t>各国纷纷出台数据保护相关规则</a:t>
              </a:r>
              <a:endParaRPr lang="zh-CN" altLang="en-US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10503" y="8046"/>
              <a:ext cx="7382" cy="58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/>
                <a:t>数据反垄断趋势全球化</a:t>
              </a:r>
              <a:endParaRPr lang="zh-CN" altLang="en-US"/>
            </a:p>
          </p:txBody>
        </p:sp>
      </p:grp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6290" y="1681480"/>
            <a:ext cx="6066790" cy="38760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984658" y="4866967"/>
            <a:ext cx="1961536" cy="1696064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45805" y="294968"/>
            <a:ext cx="1961536" cy="1696064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45805" y="4866967"/>
            <a:ext cx="1961536" cy="1696064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9984658" y="294968"/>
            <a:ext cx="1961536" cy="1696064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403122" y="405580"/>
            <a:ext cx="11385755" cy="5958349"/>
          </a:xfrm>
          <a:prstGeom prst="roundRect">
            <a:avLst>
              <a:gd name="adj" fmla="val 1568"/>
            </a:avLst>
          </a:prstGeom>
          <a:solidFill>
            <a:schemeClr val="bg1"/>
          </a:solidFill>
          <a:ln>
            <a:noFill/>
          </a:ln>
          <a:effectLst>
            <a:glow rad="228600">
              <a:schemeClr val="tx1">
                <a:alpha val="3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718292" y="2461651"/>
            <a:ext cx="6754146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800" dirty="0">
                <a:solidFill>
                  <a:srgbClr val="1C4885"/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感谢聆听</a:t>
            </a:r>
            <a:endParaRPr lang="zh-CN" altLang="en-US" sz="4800" dirty="0">
              <a:solidFill>
                <a:srgbClr val="1C4885"/>
              </a:solidFill>
              <a:latin typeface="FZZhengHeiS-DB-GB" panose="02000000000000000000" pitchFamily="2" charset="0"/>
              <a:ea typeface="FZZhengHeiS-DB-GB" panose="02000000000000000000" pitchFamily="2" charset="0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2686050" y="3738880"/>
            <a:ext cx="6648450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988709" y="5737122"/>
            <a:ext cx="3957485" cy="825909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45804" y="294968"/>
            <a:ext cx="3957485" cy="825909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403122" y="539995"/>
            <a:ext cx="11385755" cy="5958349"/>
          </a:xfrm>
          <a:prstGeom prst="roundRect">
            <a:avLst>
              <a:gd name="adj" fmla="val 1568"/>
            </a:avLst>
          </a:prstGeom>
          <a:solidFill>
            <a:schemeClr val="bg1"/>
          </a:solidFill>
          <a:ln>
            <a:noFill/>
          </a:ln>
          <a:effectLst>
            <a:glow rad="228600">
              <a:schemeClr val="tx1">
                <a:alpha val="3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385042" y="964791"/>
            <a:ext cx="23259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800" dirty="0">
                <a:solidFill>
                  <a:srgbClr val="1C4885"/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目录</a:t>
            </a:r>
            <a:endParaRPr lang="zh-CN" altLang="en-US" sz="4800" dirty="0">
              <a:solidFill>
                <a:srgbClr val="1C4885"/>
              </a:solidFill>
              <a:latin typeface="FZZhengHeiS-DB-GB" panose="02000000000000000000" pitchFamily="2" charset="0"/>
              <a:ea typeface="FZZhengHeiS-DB-GB" panose="02000000000000000000" pitchFamily="2" charset="0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1534160" y="2097405"/>
            <a:ext cx="4481830" cy="643890"/>
            <a:chOff x="2416" y="4124"/>
            <a:chExt cx="7058" cy="1014"/>
          </a:xfrm>
        </p:grpSpPr>
        <p:sp>
          <p:nvSpPr>
            <p:cNvPr id="9" name="椭圆 8"/>
            <p:cNvSpPr/>
            <p:nvPr/>
          </p:nvSpPr>
          <p:spPr>
            <a:xfrm>
              <a:off x="2416" y="4124"/>
              <a:ext cx="1014" cy="1014"/>
            </a:xfrm>
            <a:prstGeom prst="ellipse">
              <a:avLst/>
            </a:prstGeom>
            <a:solidFill>
              <a:srgbClr val="1C48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FuturaBookC" charset="-52"/>
                  <a:ea typeface="宋体" charset="0"/>
                </a:rPr>
                <a:t>医</a:t>
              </a:r>
              <a:endParaRPr lang="zh-CN" altLang="en-US" sz="1200" b="1" dirty="0">
                <a:solidFill>
                  <a:schemeClr val="bg1"/>
                </a:solidFill>
                <a:latin typeface="FuturaBookC" charset="-52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3644" y="4317"/>
              <a:ext cx="5830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zh-CN" altLang="en-US" sz="2000" dirty="0">
                  <a:latin typeface="FZZhengHeiS-DB-GB" panose="02000000000000000000" pitchFamily="2" charset="0"/>
                  <a:ea typeface="FZZhengHeiS-DB-GB" panose="02000000000000000000" pitchFamily="2" charset="0"/>
                </a:rPr>
                <a:t>让</a:t>
              </a:r>
              <a:r>
                <a:rPr lang="zh-CN" altLang="en-US" sz="2000" dirty="0">
                  <a:solidFill>
                    <a:srgbClr val="FF0000"/>
                  </a:solidFill>
                  <a:latin typeface="FZZhengHeiS-DB-GB" panose="02000000000000000000" pitchFamily="2" charset="0"/>
                  <a:ea typeface="FZZhengHeiS-DB-GB" panose="02000000000000000000" pitchFamily="2" charset="0"/>
                </a:rPr>
                <a:t>健康</a:t>
              </a:r>
              <a:r>
                <a:rPr lang="zh-CN" altLang="en-US" sz="2000" dirty="0">
                  <a:latin typeface="FZZhengHeiS-DB-GB" panose="02000000000000000000" pitchFamily="2" charset="0"/>
                  <a:ea typeface="FZZhengHeiS-DB-GB" panose="02000000000000000000" pitchFamily="2" charset="0"/>
                </a:rPr>
                <a:t>可计算，让生命有质量</a:t>
              </a:r>
              <a:endParaRPr lang="zh-CN" altLang="en-US" sz="2000" dirty="0">
                <a:latin typeface="FZZhengHeiS-DB-GB" panose="02000000000000000000" pitchFamily="2" charset="0"/>
                <a:ea typeface="FZZhengHeiS-DB-GB" panose="02000000000000000000" pitchFamily="2" charset="0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6118860" y="2097405"/>
            <a:ext cx="4481830" cy="643890"/>
            <a:chOff x="2416" y="4124"/>
            <a:chExt cx="7058" cy="1014"/>
          </a:xfrm>
        </p:grpSpPr>
        <p:sp>
          <p:nvSpPr>
            <p:cNvPr id="24" name="椭圆 23"/>
            <p:cNvSpPr/>
            <p:nvPr/>
          </p:nvSpPr>
          <p:spPr>
            <a:xfrm>
              <a:off x="2416" y="4124"/>
              <a:ext cx="1014" cy="1014"/>
            </a:xfrm>
            <a:prstGeom prst="ellipse">
              <a:avLst/>
            </a:prstGeom>
            <a:solidFill>
              <a:srgbClr val="1C48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FuturaBookC" charset="-52"/>
                  <a:ea typeface="宋体" charset="0"/>
                </a:rPr>
                <a:t>食</a:t>
              </a:r>
              <a:endParaRPr lang="zh-CN" altLang="en-US" sz="1200" b="1" dirty="0">
                <a:solidFill>
                  <a:schemeClr val="bg1"/>
                </a:solidFill>
                <a:latin typeface="FuturaBookC" charset="-52"/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3644" y="4317"/>
              <a:ext cx="5830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just"/>
              <a:r>
                <a:rPr lang="zh-CN" altLang="en-US" sz="2000" dirty="0">
                  <a:latin typeface="FZZhengHeiS-DB-GB" panose="02000000000000000000" pitchFamily="2" charset="0"/>
                  <a:ea typeface="FZZhengHeiS-DB-GB" panose="02000000000000000000" pitchFamily="2" charset="0"/>
                </a:rPr>
                <a:t>用数据换产量，普惠绿色</a:t>
              </a:r>
              <a:r>
                <a:rPr lang="zh-CN" altLang="en-US" sz="2000" dirty="0">
                  <a:solidFill>
                    <a:srgbClr val="FF0000"/>
                  </a:solidFill>
                  <a:latin typeface="FZZhengHeiS-DB-GB" panose="02000000000000000000" pitchFamily="2" charset="0"/>
                  <a:ea typeface="FZZhengHeiS-DB-GB" panose="02000000000000000000" pitchFamily="2" charset="0"/>
                </a:rPr>
                <a:t>饮食</a:t>
              </a:r>
              <a:endParaRPr lang="zh-CN" altLang="en-US" sz="2000" dirty="0">
                <a:solidFill>
                  <a:srgbClr val="FF0000"/>
                </a:solidFill>
                <a:latin typeface="FZZhengHeiS-DB-GB" panose="02000000000000000000" pitchFamily="2" charset="0"/>
                <a:ea typeface="FZZhengHeiS-DB-GB" panose="02000000000000000000" pitchFamily="2" charset="0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1534160" y="3074035"/>
            <a:ext cx="4481830" cy="643890"/>
            <a:chOff x="2416" y="4124"/>
            <a:chExt cx="7058" cy="1014"/>
          </a:xfrm>
        </p:grpSpPr>
        <p:sp>
          <p:nvSpPr>
            <p:cNvPr id="27" name="椭圆 26"/>
            <p:cNvSpPr/>
            <p:nvPr/>
          </p:nvSpPr>
          <p:spPr>
            <a:xfrm>
              <a:off x="2416" y="4124"/>
              <a:ext cx="1014" cy="1014"/>
            </a:xfrm>
            <a:prstGeom prst="ellipse">
              <a:avLst/>
            </a:prstGeom>
            <a:solidFill>
              <a:srgbClr val="1C48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FuturaBookC" charset="-52"/>
                  <a:ea typeface="宋体" charset="0"/>
                </a:rPr>
                <a:t>住</a:t>
              </a:r>
              <a:endParaRPr lang="zh-CN" altLang="en-US" sz="1200" b="1" dirty="0">
                <a:solidFill>
                  <a:schemeClr val="bg1"/>
                </a:solidFill>
                <a:latin typeface="FuturaBookC" charset="-52"/>
                <a:ea typeface="宋体" charset="0"/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3644" y="4317"/>
              <a:ext cx="5830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zh-CN" altLang="en-US" sz="2000" dirty="0">
                  <a:latin typeface="FZZhengHeiS-DB-GB" panose="02000000000000000000" pitchFamily="2" charset="0"/>
                  <a:ea typeface="FZZhengHeiS-DB-GB" panose="02000000000000000000" pitchFamily="2" charset="0"/>
                </a:rPr>
                <a:t>新</a:t>
              </a:r>
              <a:r>
                <a:rPr lang="zh-CN" altLang="en-US" sz="2000" dirty="0">
                  <a:solidFill>
                    <a:srgbClr val="FF0000"/>
                  </a:solidFill>
                  <a:latin typeface="FZZhengHeiS-DB-GB" panose="02000000000000000000" pitchFamily="2" charset="0"/>
                  <a:ea typeface="FZZhengHeiS-DB-GB" panose="02000000000000000000" pitchFamily="2" charset="0"/>
                </a:rPr>
                <a:t>交互</a:t>
              </a:r>
              <a:r>
                <a:rPr lang="zh-CN" altLang="en-US" sz="2000" dirty="0">
                  <a:latin typeface="FZZhengHeiS-DB-GB" panose="02000000000000000000" pitchFamily="2" charset="0"/>
                  <a:ea typeface="FZZhengHeiS-DB-GB" panose="02000000000000000000" pitchFamily="2" charset="0"/>
                </a:rPr>
                <a:t>体验，让空间人性化</a:t>
              </a:r>
              <a:endParaRPr lang="zh-CN" altLang="en-US" sz="2000" dirty="0">
                <a:latin typeface="FZZhengHeiS-DB-GB" panose="02000000000000000000" pitchFamily="2" charset="0"/>
                <a:ea typeface="FZZhengHeiS-DB-GB" panose="02000000000000000000" pitchFamily="2" charset="0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6118860" y="3107690"/>
            <a:ext cx="4481830" cy="829310"/>
            <a:chOff x="2416" y="4124"/>
            <a:chExt cx="7058" cy="1306"/>
          </a:xfrm>
        </p:grpSpPr>
        <p:sp>
          <p:nvSpPr>
            <p:cNvPr id="30" name="椭圆 29"/>
            <p:cNvSpPr/>
            <p:nvPr/>
          </p:nvSpPr>
          <p:spPr>
            <a:xfrm>
              <a:off x="2416" y="4124"/>
              <a:ext cx="1014" cy="1014"/>
            </a:xfrm>
            <a:prstGeom prst="ellipse">
              <a:avLst/>
            </a:prstGeom>
            <a:solidFill>
              <a:srgbClr val="1C48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FuturaBookC" charset="-52"/>
                  <a:ea typeface="宋体" charset="0"/>
                </a:rPr>
                <a:t>行</a:t>
              </a:r>
              <a:endParaRPr lang="zh-CN" altLang="en-US" sz="1200" b="1" dirty="0">
                <a:solidFill>
                  <a:schemeClr val="bg1"/>
                </a:solidFill>
                <a:latin typeface="FuturaBookC" charset="-52"/>
                <a:ea typeface="宋体" charset="0"/>
              </a:endParaRP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3644" y="4317"/>
              <a:ext cx="5830" cy="11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zh-CN" altLang="en-US" sz="2000" dirty="0">
                  <a:latin typeface="FZZhengHeiS-DB-GB" panose="02000000000000000000" pitchFamily="2" charset="0"/>
                  <a:ea typeface="FZZhengHeiS-DB-GB" panose="02000000000000000000" pitchFamily="2" charset="0"/>
                </a:rPr>
                <a:t>智能低碳</a:t>
              </a:r>
              <a:r>
                <a:rPr lang="zh-CN" altLang="en-US" sz="2000" dirty="0">
                  <a:solidFill>
                    <a:srgbClr val="FF0000"/>
                  </a:solidFill>
                  <a:latin typeface="FZZhengHeiS-DB-GB" panose="02000000000000000000" pitchFamily="2" charset="0"/>
                  <a:ea typeface="FZZhengHeiS-DB-GB" panose="02000000000000000000" pitchFamily="2" charset="0"/>
                </a:rPr>
                <a:t>出行</a:t>
              </a:r>
              <a:r>
                <a:rPr lang="zh-CN" altLang="en-US" sz="2000" dirty="0">
                  <a:latin typeface="FZZhengHeiS-DB-GB" panose="02000000000000000000" pitchFamily="2" charset="0"/>
                  <a:ea typeface="FZZhengHeiS-DB-GB" panose="02000000000000000000" pitchFamily="2" charset="0"/>
                </a:rPr>
                <a:t>，开启移动第三度空间</a:t>
              </a:r>
              <a:endParaRPr lang="zh-CN" altLang="en-US" sz="2000" dirty="0">
                <a:latin typeface="FZZhengHeiS-DB-GB" panose="02000000000000000000" pitchFamily="2" charset="0"/>
                <a:ea typeface="FZZhengHeiS-DB-GB" panose="02000000000000000000" pitchFamily="2" charset="0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1534160" y="4072255"/>
            <a:ext cx="4481830" cy="829310"/>
            <a:chOff x="2416" y="4124"/>
            <a:chExt cx="7058" cy="1306"/>
          </a:xfrm>
        </p:grpSpPr>
        <p:sp>
          <p:nvSpPr>
            <p:cNvPr id="33" name="椭圆 32"/>
            <p:cNvSpPr/>
            <p:nvPr/>
          </p:nvSpPr>
          <p:spPr>
            <a:xfrm>
              <a:off x="2416" y="4124"/>
              <a:ext cx="1014" cy="1014"/>
            </a:xfrm>
            <a:prstGeom prst="ellipse">
              <a:avLst/>
            </a:prstGeom>
            <a:solidFill>
              <a:srgbClr val="1C48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FuturaBookC" charset="-52"/>
                  <a:ea typeface="宋体" charset="0"/>
                </a:rPr>
                <a:t>城市</a:t>
              </a:r>
              <a:endParaRPr lang="zh-CN" altLang="en-US" sz="1200" b="1" dirty="0">
                <a:solidFill>
                  <a:schemeClr val="bg1"/>
                </a:solidFill>
                <a:latin typeface="FuturaBookC" charset="-52"/>
                <a:ea typeface="宋体" charset="0"/>
              </a:endParaRP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3644" y="4317"/>
              <a:ext cx="5830" cy="11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zh-CN" altLang="en-US" sz="2000" dirty="0">
                  <a:latin typeface="FZZhengHeiS-DB-GB" panose="02000000000000000000" pitchFamily="2" charset="0"/>
                  <a:ea typeface="FZZhengHeiS-DB-GB" panose="02000000000000000000" pitchFamily="2" charset="0"/>
                </a:rPr>
                <a:t>城市</a:t>
              </a:r>
              <a:r>
                <a:rPr lang="zh-CN" altLang="en-US" sz="2000" dirty="0">
                  <a:solidFill>
                    <a:srgbClr val="FF0000"/>
                  </a:solidFill>
                  <a:latin typeface="FZZhengHeiS-DB-GB" panose="02000000000000000000" pitchFamily="2" charset="0"/>
                  <a:ea typeface="FZZhengHeiS-DB-GB" panose="02000000000000000000" pitchFamily="2" charset="0"/>
                </a:rPr>
                <a:t>新基建</a:t>
              </a:r>
              <a:r>
                <a:rPr lang="zh-CN" altLang="en-US" sz="2000" dirty="0">
                  <a:latin typeface="FZZhengHeiS-DB-GB" panose="02000000000000000000" pitchFamily="2" charset="0"/>
                  <a:ea typeface="FZZhengHeiS-DB-GB" panose="02000000000000000000" pitchFamily="2" charset="0"/>
                </a:rPr>
                <a:t>，让城市有温度更宜居</a:t>
              </a:r>
              <a:endParaRPr lang="zh-CN" altLang="en-US" sz="2000" dirty="0">
                <a:latin typeface="FZZhengHeiS-DB-GB" panose="02000000000000000000" pitchFamily="2" charset="0"/>
                <a:ea typeface="FZZhengHeiS-DB-GB" panose="02000000000000000000" pitchFamily="2" charset="0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6118860" y="4072255"/>
            <a:ext cx="4481830" cy="829310"/>
            <a:chOff x="2416" y="4124"/>
            <a:chExt cx="7058" cy="1306"/>
          </a:xfrm>
        </p:grpSpPr>
        <p:sp>
          <p:nvSpPr>
            <p:cNvPr id="36" name="椭圆 35"/>
            <p:cNvSpPr/>
            <p:nvPr/>
          </p:nvSpPr>
          <p:spPr>
            <a:xfrm>
              <a:off x="2416" y="4124"/>
              <a:ext cx="1014" cy="1014"/>
            </a:xfrm>
            <a:prstGeom prst="ellipse">
              <a:avLst/>
            </a:prstGeom>
            <a:solidFill>
              <a:srgbClr val="1C48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FuturaBookC" charset="-52"/>
                  <a:ea typeface="宋体" charset="0"/>
                </a:rPr>
                <a:t>企业</a:t>
              </a:r>
              <a:endParaRPr lang="zh-CN" altLang="en-US" sz="1200" b="1" dirty="0">
                <a:solidFill>
                  <a:schemeClr val="bg1"/>
                </a:solidFill>
                <a:latin typeface="FuturaBookC" charset="-52"/>
              </a:endParaRPr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3644" y="4317"/>
              <a:ext cx="5830" cy="11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zh-CN" altLang="en-US" sz="2000" dirty="0">
                  <a:latin typeface="FZZhengHeiS-DB-GB" panose="02000000000000000000" pitchFamily="2" charset="0"/>
                  <a:ea typeface="FZZhengHeiS-DB-GB" panose="02000000000000000000" pitchFamily="2" charset="0"/>
                </a:rPr>
                <a:t>新生产力重塑生产模式，增强企业韧性</a:t>
              </a:r>
              <a:endParaRPr lang="zh-CN" altLang="en-US" sz="2000" dirty="0">
                <a:latin typeface="FZZhengHeiS-DB-GB" panose="02000000000000000000" pitchFamily="2" charset="0"/>
                <a:ea typeface="FZZhengHeiS-DB-GB" panose="02000000000000000000" pitchFamily="2" charset="0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1534160" y="5093335"/>
            <a:ext cx="4481830" cy="829310"/>
            <a:chOff x="2416" y="4124"/>
            <a:chExt cx="7058" cy="1306"/>
          </a:xfrm>
        </p:grpSpPr>
        <p:sp>
          <p:nvSpPr>
            <p:cNvPr id="39" name="椭圆 38"/>
            <p:cNvSpPr/>
            <p:nvPr/>
          </p:nvSpPr>
          <p:spPr>
            <a:xfrm>
              <a:off x="2416" y="4124"/>
              <a:ext cx="1014" cy="1014"/>
            </a:xfrm>
            <a:prstGeom prst="ellipse">
              <a:avLst/>
            </a:prstGeom>
            <a:solidFill>
              <a:srgbClr val="1C48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FuturaBookC" charset="-52"/>
                  <a:ea typeface="宋体" charset="0"/>
                </a:rPr>
                <a:t>环境</a:t>
              </a:r>
              <a:endParaRPr lang="zh-CN" altLang="en-US" sz="1200" b="1" dirty="0">
                <a:solidFill>
                  <a:schemeClr val="bg1"/>
                </a:solidFill>
                <a:latin typeface="FuturaBookC" charset="-52"/>
              </a:endParaRPr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3644" y="4317"/>
              <a:ext cx="5830" cy="11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zh-CN" altLang="en-US" sz="2000" dirty="0">
                  <a:latin typeface="FZZhengHeiS-DB-GB" panose="02000000000000000000" pitchFamily="2" charset="0"/>
                  <a:ea typeface="FZZhengHeiS-DB-GB" panose="02000000000000000000" pitchFamily="2" charset="0"/>
                </a:rPr>
                <a:t>绿色</a:t>
              </a:r>
              <a:r>
                <a:rPr lang="zh-CN" altLang="en-US" sz="2000" dirty="0">
                  <a:solidFill>
                    <a:srgbClr val="FF0000"/>
                  </a:solidFill>
                  <a:latin typeface="FZZhengHeiS-DB-GB" panose="02000000000000000000" pitchFamily="2" charset="0"/>
                  <a:ea typeface="FZZhengHeiS-DB-GB" panose="02000000000000000000" pitchFamily="2" charset="0"/>
                </a:rPr>
                <a:t>能源</a:t>
              </a:r>
              <a:r>
                <a:rPr lang="zh-CN" altLang="en-US" sz="2000" dirty="0">
                  <a:latin typeface="FZZhengHeiS-DB-GB" panose="02000000000000000000" pitchFamily="2" charset="0"/>
                  <a:ea typeface="FZZhengHeiS-DB-GB" panose="02000000000000000000" pitchFamily="2" charset="0"/>
                </a:rPr>
                <a:t>更智能，呵护蓝色星球</a:t>
              </a:r>
              <a:endParaRPr lang="zh-CN" altLang="en-US" sz="2000" dirty="0">
                <a:latin typeface="FZZhengHeiS-DB-GB" panose="02000000000000000000" pitchFamily="2" charset="0"/>
                <a:ea typeface="FZZhengHeiS-DB-GB" panose="02000000000000000000" pitchFamily="2" charset="0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6118860" y="5093335"/>
            <a:ext cx="4481830" cy="643890"/>
            <a:chOff x="2416" y="4124"/>
            <a:chExt cx="7058" cy="1014"/>
          </a:xfrm>
        </p:grpSpPr>
        <p:sp>
          <p:nvSpPr>
            <p:cNvPr id="42" name="椭圆 41"/>
            <p:cNvSpPr/>
            <p:nvPr/>
          </p:nvSpPr>
          <p:spPr>
            <a:xfrm>
              <a:off x="2416" y="4124"/>
              <a:ext cx="1014" cy="1014"/>
            </a:xfrm>
            <a:prstGeom prst="ellipse">
              <a:avLst/>
            </a:prstGeom>
            <a:solidFill>
              <a:srgbClr val="1C48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FuturaBookC" charset="-52"/>
                  <a:ea typeface="宋体" charset="0"/>
                </a:rPr>
                <a:t>科技</a:t>
              </a:r>
              <a:endParaRPr lang="zh-CN" altLang="en-US" sz="1200" b="1" dirty="0">
                <a:solidFill>
                  <a:schemeClr val="bg1"/>
                </a:solidFill>
                <a:latin typeface="FuturaBookC" charset="-52"/>
              </a:endParaRPr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3644" y="4317"/>
              <a:ext cx="5830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zh-CN" altLang="en-US" sz="2000" dirty="0">
                  <a:solidFill>
                    <a:srgbClr val="FF0000"/>
                  </a:solidFill>
                  <a:latin typeface="FZZhengHeiS-DB-GB" panose="02000000000000000000" pitchFamily="2" charset="0"/>
                  <a:ea typeface="FZZhengHeiS-DB-GB" panose="02000000000000000000" pitchFamily="2" charset="0"/>
                </a:rPr>
                <a:t>数字技术</a:t>
              </a:r>
              <a:r>
                <a:rPr lang="zh-CN" altLang="en-US" sz="2000" dirty="0">
                  <a:latin typeface="FZZhengHeiS-DB-GB" panose="02000000000000000000" pitchFamily="2" charset="0"/>
                  <a:ea typeface="FZZhengHeiS-DB-GB" panose="02000000000000000000" pitchFamily="2" charset="0"/>
                </a:rPr>
                <a:t>与规则塑造可信未来</a:t>
              </a:r>
              <a:endParaRPr lang="zh-CN" altLang="en-US" sz="2000" dirty="0">
                <a:latin typeface="FZZhengHeiS-DB-GB" panose="02000000000000000000" pitchFamily="2" charset="0"/>
                <a:ea typeface="FZZhengHeiS-DB-GB" panose="02000000000000000000" pitchFamily="2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62660" y="512445"/>
            <a:ext cx="107232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医</a:t>
            </a: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——</a:t>
            </a:r>
            <a:r>
              <a:rPr lang="zh-CN" altLang="en-US" sz="2800" dirty="0">
                <a:latin typeface="FZZhengHeiS-DB-GB" panose="02000000000000000000" pitchFamily="2" charset="0"/>
                <a:ea typeface="FZZhengHeiS-DB-GB" panose="02000000000000000000" pitchFamily="2" charset="0"/>
                <a:sym typeface="+mn-ea"/>
              </a:rPr>
              <a:t>让健康可计算，让生命有质量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  <a:latin typeface="FZZhengHeiS-DB-GB" panose="02000000000000000000" pitchFamily="2" charset="0"/>
              <a:ea typeface="FZZhengHeiS-DB-GB" panose="02000000000000000000" pitchFamily="2" charset="0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796413" y="457203"/>
            <a:ext cx="0" cy="632244"/>
          </a:xfrm>
          <a:prstGeom prst="line">
            <a:avLst/>
          </a:prstGeom>
          <a:ln w="76200">
            <a:solidFill>
              <a:srgbClr val="1C4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组合 12"/>
          <p:cNvGrpSpPr/>
          <p:nvPr/>
        </p:nvGrpSpPr>
        <p:grpSpPr>
          <a:xfrm>
            <a:off x="6642100" y="2051685"/>
            <a:ext cx="6533515" cy="3206750"/>
            <a:chOff x="2135" y="2631"/>
            <a:chExt cx="10289" cy="5050"/>
          </a:xfrm>
        </p:grpSpPr>
        <p:sp>
          <p:nvSpPr>
            <p:cNvPr id="3" name="文本框 2"/>
            <p:cNvSpPr txBox="1"/>
            <p:nvPr/>
          </p:nvSpPr>
          <p:spPr>
            <a:xfrm>
              <a:off x="2135" y="2631"/>
              <a:ext cx="7250" cy="58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/>
                <a:t>构建知识图谱，让健康更靠谱</a:t>
              </a:r>
              <a:endParaRPr lang="zh-CN" altLang="en-US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2135" y="3531"/>
              <a:ext cx="10125" cy="58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/>
                <a:t>传染病蔓延轨迹预测，让疾病预报更准确</a:t>
              </a:r>
              <a:endParaRPr lang="zh-CN" altLang="en-US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2135" y="4485"/>
              <a:ext cx="9134" cy="58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/>
                <a:t>药效精确评估，从“千人一药”到“千人千药</a:t>
              </a:r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2135" y="5355"/>
              <a:ext cx="10031" cy="58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/>
                <a:t>AI精准识别靶区，减少错杀健康细胞</a:t>
              </a:r>
              <a:endParaRPr lang="zh-CN" altLang="en-US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2135" y="6233"/>
              <a:ext cx="10289" cy="58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/>
                <a:t>云上诊断，专家资源面对面</a:t>
              </a:r>
              <a:endParaRPr lang="zh-CN" altLang="en-US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2135" y="7101"/>
              <a:ext cx="9230" cy="58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/>
                <a:t>设备便携化，降低专业医疗检测的门槛</a:t>
              </a:r>
              <a:endParaRPr lang="zh-CN" altLang="en-US"/>
            </a:p>
          </p:txBody>
        </p:sp>
      </p:grpSp>
      <p:pic>
        <p:nvPicPr>
          <p:cNvPr id="16" name="图片 1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6290" y="1793240"/>
            <a:ext cx="5571490" cy="37236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62660" y="512445"/>
            <a:ext cx="107232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食</a:t>
            </a: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——</a:t>
            </a:r>
            <a:r>
              <a:rPr lang="zh-CN" altLang="en-US" sz="2800" dirty="0">
                <a:latin typeface="FZZhengHeiS-DB-GB" panose="02000000000000000000" pitchFamily="2" charset="0"/>
                <a:ea typeface="FZZhengHeiS-DB-GB" panose="02000000000000000000" pitchFamily="2" charset="0"/>
                <a:sym typeface="+mn-ea"/>
              </a:rPr>
              <a:t>用数据换产量，普惠绿色饮食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  <a:latin typeface="FZZhengHeiS-DB-GB" panose="02000000000000000000" pitchFamily="2" charset="0"/>
              <a:ea typeface="FZZhengHeiS-DB-GB" panose="02000000000000000000" pitchFamily="2" charset="0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796413" y="457203"/>
            <a:ext cx="0" cy="632244"/>
          </a:xfrm>
          <a:prstGeom prst="line">
            <a:avLst/>
          </a:prstGeom>
          <a:ln w="76200">
            <a:solidFill>
              <a:srgbClr val="1C4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/>
          <p:cNvGrpSpPr/>
          <p:nvPr/>
        </p:nvGrpSpPr>
        <p:grpSpPr>
          <a:xfrm>
            <a:off x="6612255" y="2055495"/>
            <a:ext cx="5776595" cy="2747645"/>
            <a:chOff x="9814" y="3290"/>
            <a:chExt cx="9097" cy="4327"/>
          </a:xfrm>
        </p:grpSpPr>
        <p:sp>
          <p:nvSpPr>
            <p:cNvPr id="2" name="文本框 1"/>
            <p:cNvSpPr txBox="1"/>
            <p:nvPr/>
          </p:nvSpPr>
          <p:spPr>
            <a:xfrm>
              <a:off x="9814" y="3290"/>
              <a:ext cx="7980" cy="58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/>
                <a:t>未来场景：精准农耕，构建农情多元数据图谱</a:t>
              </a:r>
              <a:endParaRPr lang="zh-CN" altLang="en-US"/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9825" y="5110"/>
              <a:ext cx="9087" cy="58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/>
                <a:t>未来场景：智能垂直农场，打造未来农业新形态</a:t>
              </a:r>
              <a:endParaRPr lang="zh-CN" altLang="en-US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9825" y="7037"/>
              <a:ext cx="8402" cy="58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/>
                <a:t>未来场景：3D人造肉—追求健康安全</a:t>
              </a:r>
              <a:endParaRPr lang="zh-CN" altLang="en-US"/>
            </a:p>
          </p:txBody>
        </p:sp>
      </p:grp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6290" y="1533525"/>
            <a:ext cx="5561965" cy="37903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62660" y="512445"/>
            <a:ext cx="107232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住</a:t>
            </a: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——</a:t>
            </a:r>
            <a:r>
              <a:rPr lang="zh-CN" altLang="en-US" sz="2800" dirty="0">
                <a:latin typeface="FZZhengHeiS-DB-GB" panose="02000000000000000000" pitchFamily="2" charset="0"/>
                <a:ea typeface="FZZhengHeiS-DB-GB" panose="02000000000000000000" pitchFamily="2" charset="0"/>
                <a:sym typeface="+mn-ea"/>
              </a:rPr>
              <a:t>新交互体验，让空间人性化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  <a:latin typeface="FZZhengHeiS-DB-GB" panose="02000000000000000000" pitchFamily="2" charset="0"/>
              <a:ea typeface="FZZhengHeiS-DB-GB" panose="02000000000000000000" pitchFamily="2" charset="0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796413" y="457203"/>
            <a:ext cx="0" cy="632244"/>
          </a:xfrm>
          <a:prstGeom prst="line">
            <a:avLst/>
          </a:prstGeom>
          <a:ln w="76200">
            <a:solidFill>
              <a:srgbClr val="1C4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组合 7"/>
          <p:cNvGrpSpPr/>
          <p:nvPr/>
        </p:nvGrpSpPr>
        <p:grpSpPr>
          <a:xfrm>
            <a:off x="7080885" y="2077720"/>
            <a:ext cx="4822825" cy="2892425"/>
            <a:chOff x="11151" y="3272"/>
            <a:chExt cx="7595" cy="4555"/>
          </a:xfrm>
        </p:grpSpPr>
        <p:sp>
          <p:nvSpPr>
            <p:cNvPr id="2" name="文本框 1"/>
            <p:cNvSpPr txBox="1"/>
            <p:nvPr/>
          </p:nvSpPr>
          <p:spPr>
            <a:xfrm>
              <a:off x="11192" y="3272"/>
              <a:ext cx="7554" cy="1016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/>
                <a:t>打造数字化的物品目录，通过自动配送，实现储住分离</a:t>
              </a:r>
              <a:endParaRPr lang="zh-CN" altLang="en-US"/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11151" y="5110"/>
              <a:ext cx="7252" cy="58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/>
                <a:t>博物馆自动管理控制系统</a:t>
              </a:r>
              <a:endParaRPr lang="zh-CN" altLang="en-US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11192" y="6811"/>
              <a:ext cx="7500" cy="1016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/>
                <a:t>全屋智能结合场景式交互，打造亲切自然的居家体验</a:t>
              </a:r>
              <a:endParaRPr lang="zh-CN" altLang="en-US"/>
            </a:p>
          </p:txBody>
        </p: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6290" y="1531620"/>
            <a:ext cx="6123940" cy="43427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62660" y="512445"/>
            <a:ext cx="107232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dirty="0">
                <a:latin typeface="FZZhengHeiS-DB-GB" panose="02000000000000000000" pitchFamily="2" charset="0"/>
                <a:ea typeface="FZZhengHeiS-DB-GB" panose="02000000000000000000" pitchFamily="2" charset="0"/>
                <a:sym typeface="+mn-ea"/>
              </a:rPr>
              <a:t>行</a:t>
            </a:r>
            <a:r>
              <a:rPr lang="en-US" altLang="zh-CN" sz="2800" dirty="0">
                <a:latin typeface="FZZhengHeiS-DB-GB" panose="02000000000000000000" pitchFamily="2" charset="0"/>
                <a:ea typeface="FZZhengHeiS-DB-GB" panose="02000000000000000000" pitchFamily="2" charset="0"/>
                <a:sym typeface="+mn-ea"/>
              </a:rPr>
              <a:t>——</a:t>
            </a:r>
            <a:r>
              <a:rPr lang="zh-CN" altLang="en-US" sz="2800" dirty="0">
                <a:latin typeface="FZZhengHeiS-DB-GB" panose="02000000000000000000" pitchFamily="2" charset="0"/>
                <a:ea typeface="FZZhengHeiS-DB-GB" panose="02000000000000000000" pitchFamily="2" charset="0"/>
                <a:sym typeface="+mn-ea"/>
              </a:rPr>
              <a:t>智能低碳出行，开启移动第三度空间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FZZhengHeiS-DB-GB" panose="02000000000000000000" pitchFamily="2" charset="0"/>
              <a:ea typeface="FZZhengHeiS-DB-GB" panose="02000000000000000000" pitchFamily="2" charset="0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796413" y="457203"/>
            <a:ext cx="0" cy="632244"/>
          </a:xfrm>
          <a:prstGeom prst="line">
            <a:avLst/>
          </a:prstGeom>
          <a:ln w="76200">
            <a:solidFill>
              <a:srgbClr val="1C4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/>
          <p:cNvGrpSpPr/>
          <p:nvPr/>
        </p:nvGrpSpPr>
        <p:grpSpPr>
          <a:xfrm>
            <a:off x="7352665" y="1850390"/>
            <a:ext cx="5262245" cy="3751580"/>
            <a:chOff x="10605" y="3312"/>
            <a:chExt cx="10772" cy="5908"/>
          </a:xfrm>
        </p:grpSpPr>
        <p:sp>
          <p:nvSpPr>
            <p:cNvPr id="2" name="文本框 1"/>
            <p:cNvSpPr txBox="1"/>
            <p:nvPr/>
          </p:nvSpPr>
          <p:spPr>
            <a:xfrm>
              <a:off x="10605" y="3312"/>
              <a:ext cx="8112" cy="58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/>
                <a:t>新能源加速绿色公共出行</a:t>
              </a:r>
              <a:endParaRPr lang="zh-CN" altLang="en-US"/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10605" y="4166"/>
              <a:ext cx="6703" cy="58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/>
                <a:t>新能源民航飞机试水</a:t>
              </a:r>
              <a:endParaRPr lang="zh-CN" altLang="en-US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10605" y="5110"/>
              <a:ext cx="7681" cy="58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/>
                <a:t>自动驾驶汽车驶入“快车道”</a:t>
              </a:r>
              <a:endParaRPr lang="zh-CN" altLang="en-US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10605" y="5984"/>
              <a:ext cx="7953" cy="58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/>
                <a:t>城市空中交通</a:t>
              </a:r>
              <a:endParaRPr lang="zh-CN" altLang="en-US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10605" y="6858"/>
              <a:ext cx="9204" cy="58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/>
                <a:t>出行即服务（Maas）打造一键式出行服务</a:t>
              </a:r>
              <a:endParaRPr lang="zh-CN" altLang="en-US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10605" y="7749"/>
              <a:ext cx="10772" cy="58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/>
                <a:t>提供更安全，更高效的调度服务</a:t>
              </a:r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10605" y="8640"/>
              <a:ext cx="8578" cy="58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/>
                <a:t>在空中拥有 “家一样”的带宽体验</a:t>
              </a:r>
              <a:endParaRPr lang="zh-CN" altLang="en-US"/>
            </a:p>
          </p:txBody>
        </p:sp>
      </p:grpSp>
      <p:pic>
        <p:nvPicPr>
          <p:cNvPr id="11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6290" y="1602740"/>
            <a:ext cx="6085840" cy="425704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0060" y="7205345"/>
            <a:ext cx="4866640" cy="25050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62660" y="512445"/>
            <a:ext cx="107232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dirty="0">
                <a:latin typeface="FZZhengHeiS-DB-GB" panose="02000000000000000000" pitchFamily="2" charset="0"/>
                <a:ea typeface="FZZhengHeiS-DB-GB" panose="02000000000000000000" pitchFamily="2" charset="0"/>
                <a:sym typeface="+mn-ea"/>
              </a:rPr>
              <a:t>城市</a:t>
            </a:r>
            <a:r>
              <a:rPr lang="en-US" altLang="zh-CN" sz="2800" dirty="0">
                <a:latin typeface="FZZhengHeiS-DB-GB" panose="02000000000000000000" pitchFamily="2" charset="0"/>
                <a:ea typeface="FZZhengHeiS-DB-GB" panose="02000000000000000000" pitchFamily="2" charset="0"/>
                <a:sym typeface="+mn-ea"/>
              </a:rPr>
              <a:t>——</a:t>
            </a:r>
            <a:r>
              <a:rPr lang="zh-CN" altLang="en-US" sz="2800" dirty="0">
                <a:latin typeface="FZZhengHeiS-DB-GB" panose="02000000000000000000" pitchFamily="2" charset="0"/>
                <a:ea typeface="FZZhengHeiS-DB-GB" panose="02000000000000000000" pitchFamily="2" charset="0"/>
                <a:sym typeface="+mn-ea"/>
              </a:rPr>
              <a:t>城市新基建，让城市有温度更宜居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FZZhengHeiS-DB-GB" panose="02000000000000000000" pitchFamily="2" charset="0"/>
              <a:ea typeface="FZZhengHeiS-DB-GB" panose="02000000000000000000" pitchFamily="2" charset="0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796413" y="457203"/>
            <a:ext cx="0" cy="632244"/>
          </a:xfrm>
          <a:prstGeom prst="line">
            <a:avLst/>
          </a:prstGeom>
          <a:ln w="76200">
            <a:solidFill>
              <a:srgbClr val="1C4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组合 12"/>
          <p:cNvGrpSpPr/>
          <p:nvPr/>
        </p:nvGrpSpPr>
        <p:grpSpPr>
          <a:xfrm>
            <a:off x="7259955" y="1312545"/>
            <a:ext cx="6215380" cy="5160010"/>
            <a:chOff x="9434" y="2019"/>
            <a:chExt cx="9788" cy="8126"/>
          </a:xfrm>
        </p:grpSpPr>
        <p:sp>
          <p:nvSpPr>
            <p:cNvPr id="2" name="文本框 1"/>
            <p:cNvSpPr txBox="1"/>
            <p:nvPr/>
          </p:nvSpPr>
          <p:spPr>
            <a:xfrm>
              <a:off x="9438" y="2019"/>
              <a:ext cx="8170" cy="58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/>
                <a:t>纳米传感，精准感知城市脉搏</a:t>
              </a:r>
              <a:endParaRPr lang="zh-CN" altLang="en-US"/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9438" y="3054"/>
              <a:ext cx="9466" cy="58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/>
                <a:t>全光城市，开启万兆互联时代</a:t>
              </a:r>
              <a:endParaRPr lang="zh-CN" altLang="en-US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9438" y="3903"/>
              <a:ext cx="8322" cy="58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/>
                <a:t>智慧中枢，城市从人治走向AI治理</a:t>
              </a:r>
              <a:endParaRPr lang="zh-CN" altLang="en-US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9451" y="4885"/>
              <a:ext cx="8288" cy="58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/>
                <a:t>智慧产业生态，让城市走向全场景智慧</a:t>
              </a:r>
              <a:endParaRPr lang="zh-CN" altLang="en-US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9451" y="5811"/>
              <a:ext cx="8617" cy="58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/>
                <a:t>基于数据的主动精准服务</a:t>
              </a:r>
              <a:endParaRPr lang="zh-CN" altLang="en-US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9451" y="6730"/>
              <a:ext cx="6332" cy="58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/>
                <a:t>基于区块链的数据共享</a:t>
              </a:r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9434" y="7679"/>
              <a:ext cx="8322" cy="58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/>
                <a:t>自动垃圾处理，让“无废”城市成为现实</a:t>
              </a:r>
              <a:endParaRPr lang="zh-CN" altLang="en-US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9451" y="8627"/>
              <a:ext cx="9055" cy="58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/>
                <a:t>光谱检测，用光的技术让“生命之源“更清澈</a:t>
              </a:r>
              <a:endParaRPr lang="zh-CN" altLang="en-US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9451" y="9565"/>
              <a:ext cx="9771" cy="58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/>
                <a:t>AI传感，实时的空气质量感知与治理</a:t>
              </a:r>
              <a:endParaRPr lang="zh-CN" altLang="en-US"/>
            </a:p>
          </p:txBody>
        </p:sp>
      </p:grpSp>
      <p:pic>
        <p:nvPicPr>
          <p:cNvPr id="14" name="图片 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6290" y="1680845"/>
            <a:ext cx="6095365" cy="38379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62660" y="512445"/>
            <a:ext cx="107232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dirty="0">
                <a:latin typeface="FZZhengHeiS-DB-GB" panose="02000000000000000000" pitchFamily="2" charset="0"/>
                <a:ea typeface="FZZhengHeiS-DB-GB" panose="02000000000000000000" pitchFamily="2" charset="0"/>
                <a:sym typeface="+mn-ea"/>
              </a:rPr>
              <a:t>企业</a:t>
            </a:r>
            <a:r>
              <a:rPr lang="en-US" altLang="zh-CN" sz="2800" dirty="0">
                <a:latin typeface="FZZhengHeiS-DB-GB" panose="02000000000000000000" pitchFamily="2" charset="0"/>
                <a:ea typeface="FZZhengHeiS-DB-GB" panose="02000000000000000000" pitchFamily="2" charset="0"/>
                <a:sym typeface="+mn-ea"/>
              </a:rPr>
              <a:t>——</a:t>
            </a:r>
            <a:r>
              <a:rPr lang="zh-CN" altLang="en-US" sz="2800" dirty="0">
                <a:latin typeface="FZZhengHeiS-DB-GB" panose="02000000000000000000" pitchFamily="2" charset="0"/>
                <a:ea typeface="FZZhengHeiS-DB-GB" panose="02000000000000000000" pitchFamily="2" charset="0"/>
                <a:sym typeface="+mn-ea"/>
              </a:rPr>
              <a:t>新生产力重塑生产模式，增强企业韧性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FZZhengHeiS-DB-GB" panose="02000000000000000000" pitchFamily="2" charset="0"/>
              <a:ea typeface="FZZhengHeiS-DB-GB" panose="02000000000000000000" pitchFamily="2" charset="0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796413" y="457203"/>
            <a:ext cx="0" cy="632244"/>
          </a:xfrm>
          <a:prstGeom prst="line">
            <a:avLst/>
          </a:prstGeom>
          <a:ln w="76200">
            <a:solidFill>
              <a:srgbClr val="1C4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组合 10"/>
          <p:cNvGrpSpPr/>
          <p:nvPr/>
        </p:nvGrpSpPr>
        <p:grpSpPr>
          <a:xfrm>
            <a:off x="7666990" y="1951990"/>
            <a:ext cx="5404485" cy="3345180"/>
            <a:chOff x="10592" y="2748"/>
            <a:chExt cx="9961" cy="5268"/>
          </a:xfrm>
        </p:grpSpPr>
        <p:sp>
          <p:nvSpPr>
            <p:cNvPr id="2" name="文本框 1"/>
            <p:cNvSpPr txBox="1"/>
            <p:nvPr/>
          </p:nvSpPr>
          <p:spPr>
            <a:xfrm>
              <a:off x="10592" y="2748"/>
              <a:ext cx="6096" cy="58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/>
                <a:t>（动手）协作机器人</a:t>
              </a:r>
              <a:endParaRPr lang="zh-CN" altLang="en-US"/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10592" y="3715"/>
              <a:ext cx="9888" cy="58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/>
                <a:t>（跑腿）自主移动机器人</a:t>
              </a:r>
              <a:endParaRPr lang="zh-CN" altLang="en-US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10592" y="4601"/>
              <a:ext cx="8076" cy="58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/>
                <a:t>AI教员，实现因材施教</a:t>
              </a:r>
              <a:endParaRPr lang="zh-CN" altLang="en-US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10593" y="5487"/>
              <a:ext cx="7368" cy="58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/>
                <a:t>ICT使能柔性生产</a:t>
              </a:r>
              <a:endParaRPr lang="zh-CN" altLang="en-US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10593" y="6461"/>
              <a:ext cx="9960" cy="58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/>
                <a:t>数字化技术让供应链可视化</a:t>
              </a:r>
              <a:endParaRPr lang="zh-CN" altLang="en-US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10593" y="7436"/>
              <a:ext cx="9158" cy="58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/>
                <a:t>由“供应链”向“供应网”转型</a:t>
              </a:r>
              <a:endParaRPr lang="zh-CN" altLang="en-US"/>
            </a:p>
          </p:txBody>
        </p:sp>
      </p:grp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6290" y="1698625"/>
            <a:ext cx="5771515" cy="40855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62660" y="512445"/>
            <a:ext cx="107232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dirty="0">
                <a:latin typeface="FZZhengHeiS-DB-GB" panose="02000000000000000000" pitchFamily="2" charset="0"/>
                <a:ea typeface="FZZhengHeiS-DB-GB" panose="02000000000000000000" pitchFamily="2" charset="0"/>
                <a:sym typeface="+mn-ea"/>
              </a:rPr>
              <a:t>环境</a:t>
            </a:r>
            <a:r>
              <a:rPr lang="en-US" altLang="zh-CN" sz="2800" dirty="0">
                <a:latin typeface="FZZhengHeiS-DB-GB" panose="02000000000000000000" pitchFamily="2" charset="0"/>
                <a:ea typeface="FZZhengHeiS-DB-GB" panose="02000000000000000000" pitchFamily="2" charset="0"/>
                <a:sym typeface="+mn-ea"/>
              </a:rPr>
              <a:t>——</a:t>
            </a:r>
            <a:r>
              <a:rPr lang="zh-CN" altLang="en-US" sz="2800" dirty="0">
                <a:latin typeface="FZZhengHeiS-DB-GB" panose="02000000000000000000" pitchFamily="2" charset="0"/>
                <a:ea typeface="FZZhengHeiS-DB-GB" panose="02000000000000000000" pitchFamily="2" charset="0"/>
                <a:sym typeface="+mn-ea"/>
              </a:rPr>
              <a:t>绿色能源更智能，呵护蓝色星球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FZZhengHeiS-DB-GB" panose="02000000000000000000" pitchFamily="2" charset="0"/>
              <a:ea typeface="FZZhengHeiS-DB-GB" panose="02000000000000000000" pitchFamily="2" charset="0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796413" y="457203"/>
            <a:ext cx="0" cy="632244"/>
          </a:xfrm>
          <a:prstGeom prst="line">
            <a:avLst/>
          </a:prstGeom>
          <a:ln w="76200">
            <a:solidFill>
              <a:srgbClr val="1C4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组合 13"/>
          <p:cNvGrpSpPr/>
          <p:nvPr/>
        </p:nvGrpSpPr>
        <p:grpSpPr>
          <a:xfrm>
            <a:off x="7160895" y="2165350"/>
            <a:ext cx="6654165" cy="3063875"/>
            <a:chOff x="9550" y="2282"/>
            <a:chExt cx="10479" cy="4825"/>
          </a:xfrm>
        </p:grpSpPr>
        <p:sp>
          <p:nvSpPr>
            <p:cNvPr id="2" name="文本框 1"/>
            <p:cNvSpPr txBox="1"/>
            <p:nvPr/>
          </p:nvSpPr>
          <p:spPr>
            <a:xfrm>
              <a:off x="9550" y="2282"/>
              <a:ext cx="8170" cy="58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/>
                <a:t>海上风能，潜在的主力新能源</a:t>
              </a:r>
              <a:endParaRPr lang="zh-CN" altLang="en-US"/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9550" y="3421"/>
              <a:ext cx="8561" cy="58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/>
                <a:t>漂浮光伏（FPV），光伏产业新趋势</a:t>
              </a:r>
              <a:endParaRPr lang="zh-CN" altLang="en-US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9550" y="4543"/>
              <a:ext cx="7359" cy="58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/>
                <a:t>虚拟电厂，电力价值链新范式</a:t>
              </a:r>
              <a:endParaRPr lang="zh-CN" altLang="en-US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9550" y="5535"/>
              <a:ext cx="9130" cy="58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/>
                <a:t>能源云，能源互联网的操作系统</a:t>
              </a:r>
              <a:endParaRPr lang="zh-CN" altLang="en-US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9550" y="6527"/>
              <a:ext cx="10479" cy="58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/>
                <a:t>打造低碳数据中心与低碳网络，加速“碳中和”进程</a:t>
              </a:r>
              <a:endParaRPr lang="zh-CN" altLang="en-US"/>
            </a:p>
          </p:txBody>
        </p:sp>
      </p:grpSp>
      <p:pic>
        <p:nvPicPr>
          <p:cNvPr id="13" name="图片 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6290" y="1542415"/>
            <a:ext cx="6057265" cy="40951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954</Words>
  <Application>WPS 演示</Application>
  <PresentationFormat>宽屏</PresentationFormat>
  <Paragraphs>146</Paragraphs>
  <Slides>11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21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33" baseType="lpstr">
      <vt:lpstr>Arial</vt:lpstr>
      <vt:lpstr>宋体</vt:lpstr>
      <vt:lpstr>Wingdings</vt:lpstr>
      <vt:lpstr>FZZhengHeiS-DB-GB</vt:lpstr>
      <vt:lpstr>微软雅黑</vt:lpstr>
      <vt:lpstr>FuturaBookC</vt:lpstr>
      <vt:lpstr>锐字逼格青春粗黑体简2.0</vt:lpstr>
      <vt:lpstr>Meiryo</vt:lpstr>
      <vt:lpstr>Arial Narrow</vt:lpstr>
      <vt:lpstr>Calibri</vt:lpstr>
      <vt:lpstr>等线</vt:lpstr>
      <vt:lpstr>Gubbi</vt:lpstr>
      <vt:lpstr>Pagul</vt:lpstr>
      <vt:lpstr>宋体</vt:lpstr>
      <vt:lpstr>Droid Sans Fallback</vt:lpstr>
      <vt:lpstr>DejaVu Sans</vt:lpstr>
      <vt:lpstr>Arial Unicode MS</vt:lpstr>
      <vt:lpstr>等线 Light</vt:lpstr>
      <vt:lpstr>Standard Symbols PS</vt:lpstr>
      <vt:lpstr>Calibri Light</vt:lpstr>
      <vt:lpstr>AR PL UKai HK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kan</dc:creator>
  <dc:description>http://www.ypppt.com/</dc:description>
  <cp:lastModifiedBy>daxiongpro</cp:lastModifiedBy>
  <cp:revision>28</cp:revision>
  <dcterms:created xsi:type="dcterms:W3CDTF">2021-12-16T09:03:34Z</dcterms:created>
  <dcterms:modified xsi:type="dcterms:W3CDTF">2021-12-16T09:03:34Z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2052-10.1.0.6757</vt:lpwstr>
  </property>
</Properties>
</file>