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474" y="114"/>
      </p:cViewPr>
      <p:guideLst>
        <p:guide orient="horz" pos="1193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18927" y="2461651"/>
            <a:ext cx="675414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智能世界2030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88373" y="4499166"/>
            <a:ext cx="44165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蔡正奕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52290" y="3700780"/>
            <a:ext cx="348615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科技</a:t>
            </a:r>
            <a:r>
              <a:rPr lang="en-US" altLang="zh-CN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数字技术与规则塑造可信未来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778115" y="1841500"/>
            <a:ext cx="3907790" cy="3716020"/>
            <a:chOff x="10501" y="2774"/>
            <a:chExt cx="7903" cy="5852"/>
          </a:xfrm>
        </p:grpSpPr>
        <p:sp>
          <p:nvSpPr>
            <p:cNvPr id="2" name="文本框 1"/>
            <p:cNvSpPr txBox="1"/>
            <p:nvPr/>
          </p:nvSpPr>
          <p:spPr>
            <a:xfrm>
              <a:off x="10501" y="2774"/>
              <a:ext cx="7902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基于区块链的智能合约（将合约条款写入区块链中）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501" y="3948"/>
              <a:ext cx="766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AI打假，维护组织声誉和公信力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501" y="4961"/>
              <a:ext cx="55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隐私增强计算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02" y="5997"/>
              <a:ext cx="790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建立新的互联网个人信息调动机制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503" y="6987"/>
              <a:ext cx="790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各国纷纷出台数据保护相关规则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03" y="8046"/>
              <a:ext cx="738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数据反垄断趋势全球化</a:t>
              </a:r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681480"/>
            <a:ext cx="6066790" cy="387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8292" y="2461651"/>
            <a:ext cx="675414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感谢聆听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86050" y="3738880"/>
            <a:ext cx="664845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53999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85042" y="964791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34160" y="2097405"/>
            <a:ext cx="4481830" cy="643890"/>
            <a:chOff x="2416" y="4124"/>
            <a:chExt cx="7058" cy="1014"/>
          </a:xfrm>
        </p:grpSpPr>
        <p:sp>
          <p:nvSpPr>
            <p:cNvPr id="9" name="椭圆 8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医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44" y="4317"/>
              <a:ext cx="5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让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健康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可计算，让生命有质量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18860" y="2097405"/>
            <a:ext cx="4481830" cy="643890"/>
            <a:chOff x="2416" y="4124"/>
            <a:chExt cx="7058" cy="1014"/>
          </a:xfrm>
        </p:grpSpPr>
        <p:sp>
          <p:nvSpPr>
            <p:cNvPr id="24" name="椭圆 23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食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44" y="4317"/>
              <a:ext cx="5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用数据换产量，普惠绿色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饮食</a:t>
              </a:r>
              <a:endParaRPr lang="zh-CN" altLang="en-US" sz="2000" dirty="0">
                <a:solidFill>
                  <a:srgbClr val="FF0000"/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34160" y="3074035"/>
            <a:ext cx="4481830" cy="643890"/>
            <a:chOff x="2416" y="4124"/>
            <a:chExt cx="7058" cy="1014"/>
          </a:xfrm>
        </p:grpSpPr>
        <p:sp>
          <p:nvSpPr>
            <p:cNvPr id="27" name="椭圆 26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住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  <a:ea typeface="宋体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4" y="4317"/>
              <a:ext cx="5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新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交互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体验，让空间人性化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18860" y="3107690"/>
            <a:ext cx="4481830" cy="829310"/>
            <a:chOff x="2416" y="4124"/>
            <a:chExt cx="7058" cy="1306"/>
          </a:xfrm>
        </p:grpSpPr>
        <p:sp>
          <p:nvSpPr>
            <p:cNvPr id="30" name="椭圆 29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行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  <a:ea typeface="宋体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44" y="4317"/>
              <a:ext cx="583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智能低碳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出行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，开启移动第三度空间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34160" y="4072255"/>
            <a:ext cx="4481830" cy="829310"/>
            <a:chOff x="2416" y="4124"/>
            <a:chExt cx="7058" cy="1306"/>
          </a:xfrm>
        </p:grpSpPr>
        <p:sp>
          <p:nvSpPr>
            <p:cNvPr id="33" name="椭圆 32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城市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  <a:ea typeface="宋体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44" y="4317"/>
              <a:ext cx="583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城市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新基建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，让城市有温度更宜居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18860" y="4072255"/>
            <a:ext cx="4481830" cy="829310"/>
            <a:chOff x="2416" y="4124"/>
            <a:chExt cx="7058" cy="1306"/>
          </a:xfrm>
        </p:grpSpPr>
        <p:sp>
          <p:nvSpPr>
            <p:cNvPr id="36" name="椭圆 35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企业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44" y="4317"/>
              <a:ext cx="583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新生产力重塑生产模式，增强企业韧性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34160" y="5093335"/>
            <a:ext cx="4481830" cy="829310"/>
            <a:chOff x="2416" y="4124"/>
            <a:chExt cx="7058" cy="1306"/>
          </a:xfrm>
        </p:grpSpPr>
        <p:sp>
          <p:nvSpPr>
            <p:cNvPr id="39" name="椭圆 38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环境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44" y="4317"/>
              <a:ext cx="583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绿色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能源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更智能，呵护蓝色星球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118860" y="5093335"/>
            <a:ext cx="4481830" cy="643890"/>
            <a:chOff x="2416" y="4124"/>
            <a:chExt cx="7058" cy="1014"/>
          </a:xfrm>
        </p:grpSpPr>
        <p:sp>
          <p:nvSpPr>
            <p:cNvPr id="42" name="椭圆 41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科技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44" y="4317"/>
              <a:ext cx="5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数字技术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与规则塑造可信未来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医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让健康可计算，让生命有质量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642100" y="2051685"/>
            <a:ext cx="6533515" cy="3206750"/>
            <a:chOff x="2135" y="2631"/>
            <a:chExt cx="10289" cy="5050"/>
          </a:xfrm>
        </p:grpSpPr>
        <p:sp>
          <p:nvSpPr>
            <p:cNvPr id="3" name="文本框 2"/>
            <p:cNvSpPr txBox="1"/>
            <p:nvPr/>
          </p:nvSpPr>
          <p:spPr>
            <a:xfrm>
              <a:off x="2135" y="2631"/>
              <a:ext cx="725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构建知识图谱，让健康更靠谱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35" y="3531"/>
              <a:ext cx="1012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传染病蔓延轨迹预测，让疾病预报更准确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35" y="4485"/>
              <a:ext cx="913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药效精确评估，从“千人一药”到“千人千药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35" y="5355"/>
              <a:ext cx="1003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AI精准识别靶区，减少错杀健康细胞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35" y="6233"/>
              <a:ext cx="1028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云上诊断，专家资源面对面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35" y="7101"/>
              <a:ext cx="923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设备便携化，降低专业医疗检测的门槛</a:t>
              </a:r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793240"/>
            <a:ext cx="5571490" cy="372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食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用数据换产量，普惠绿色饮食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612255" y="2055495"/>
            <a:ext cx="5777230" cy="2747645"/>
            <a:chOff x="9814" y="3290"/>
            <a:chExt cx="9098" cy="4327"/>
          </a:xfrm>
        </p:grpSpPr>
        <p:sp>
          <p:nvSpPr>
            <p:cNvPr id="2" name="文本框 1"/>
            <p:cNvSpPr txBox="1"/>
            <p:nvPr/>
          </p:nvSpPr>
          <p:spPr>
            <a:xfrm>
              <a:off x="9814" y="3290"/>
              <a:ext cx="7980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精准农耕，构建农情多元数据图谱（土地水分、营养）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825" y="5110"/>
              <a:ext cx="908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智能垂直农场，打造未来农业新形态（室内种植）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825" y="7037"/>
              <a:ext cx="84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3D人造肉—追求健康安全</a:t>
              </a:r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533525"/>
            <a:ext cx="5561965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住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新交互体验，让空间人性化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7080885" y="2077720"/>
            <a:ext cx="4822825" cy="2892425"/>
            <a:chOff x="11151" y="3272"/>
            <a:chExt cx="7595" cy="4555"/>
          </a:xfrm>
        </p:grpSpPr>
        <p:sp>
          <p:nvSpPr>
            <p:cNvPr id="2" name="文本框 1"/>
            <p:cNvSpPr txBox="1"/>
            <p:nvPr/>
          </p:nvSpPr>
          <p:spPr>
            <a:xfrm>
              <a:off x="11192" y="3272"/>
              <a:ext cx="755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打造数字化的物品目录，通过自动配送，实现储住分离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151" y="5110"/>
              <a:ext cx="7252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博物馆自动管理控制系统（自动调节适宜展品陈列和参观者观展时的温光水气条件）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192" y="6811"/>
              <a:ext cx="7500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全屋智能结合场景式交互，打造亲切自然的居家体验</a:t>
              </a:r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531620"/>
            <a:ext cx="6123940" cy="434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行</a:t>
            </a:r>
            <a:r>
              <a:rPr lang="en-US" altLang="zh-CN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智能低碳出行，开启移动第三度空间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7352665" y="1850390"/>
            <a:ext cx="5262245" cy="3751580"/>
            <a:chOff x="10605" y="3312"/>
            <a:chExt cx="10772" cy="5908"/>
          </a:xfrm>
        </p:grpSpPr>
        <p:sp>
          <p:nvSpPr>
            <p:cNvPr id="2" name="文本框 1"/>
            <p:cNvSpPr txBox="1"/>
            <p:nvPr/>
          </p:nvSpPr>
          <p:spPr>
            <a:xfrm>
              <a:off x="10605" y="3312"/>
              <a:ext cx="811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新能源加速绿色公共出行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05" y="4166"/>
              <a:ext cx="670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新能源民航飞机试水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605" y="5110"/>
              <a:ext cx="768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自动驾驶汽车驶入“快车道”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605" y="5984"/>
              <a:ext cx="795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城市空中交通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05" y="6858"/>
              <a:ext cx="920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出行即服务（Maas）打造一键式出行服务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605" y="7749"/>
              <a:ext cx="1077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提供更安全，更高效的调度服务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605" y="8640"/>
              <a:ext cx="85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在空中拥有 “家一样”的带宽体验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602740"/>
            <a:ext cx="6085840" cy="4257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60" y="7205345"/>
            <a:ext cx="4866640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城市</a:t>
            </a:r>
            <a:r>
              <a:rPr lang="en-US" altLang="zh-CN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城市新基建，让城市有温度更宜居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7259955" y="1312545"/>
            <a:ext cx="6215380" cy="5160010"/>
            <a:chOff x="9434" y="2019"/>
            <a:chExt cx="9788" cy="8126"/>
          </a:xfrm>
        </p:grpSpPr>
        <p:sp>
          <p:nvSpPr>
            <p:cNvPr id="2" name="文本框 1"/>
            <p:cNvSpPr txBox="1"/>
            <p:nvPr/>
          </p:nvSpPr>
          <p:spPr>
            <a:xfrm>
              <a:off x="9438" y="2019"/>
              <a:ext cx="817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纳米传感，精准感知城市脉搏（石墨烯）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438" y="3054"/>
              <a:ext cx="946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全光城市，开启万兆互联时代（光纤）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438" y="3903"/>
              <a:ext cx="832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智慧中枢，城市从人治走向AI治理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451" y="4885"/>
              <a:ext cx="82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智慧产业生态，让城市走向全场景智慧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51" y="5811"/>
              <a:ext cx="861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基于数据的主动精准服务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451" y="6730"/>
              <a:ext cx="633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基于区块链的数据共享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34" y="7679"/>
              <a:ext cx="832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自动垃圾处理，让“无废”城市成为现实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51" y="8627"/>
              <a:ext cx="6952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光谱检测，用光的技术让“生命之源“更清澈（基于天气，工业优化取水）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451" y="9565"/>
              <a:ext cx="977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AI传感，实时的空气质量感知与治理</a:t>
              </a:r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680845"/>
            <a:ext cx="6095365" cy="383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企业</a:t>
            </a:r>
            <a:r>
              <a:rPr lang="en-US" altLang="zh-CN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新生产力重塑生产模式，增强企业韧性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009130" y="1893570"/>
            <a:ext cx="4494604" cy="3345180"/>
            <a:chOff x="10592" y="2748"/>
            <a:chExt cx="8284" cy="5268"/>
          </a:xfrm>
        </p:grpSpPr>
        <p:sp>
          <p:nvSpPr>
            <p:cNvPr id="2" name="文本框 1"/>
            <p:cNvSpPr txBox="1"/>
            <p:nvPr/>
          </p:nvSpPr>
          <p:spPr>
            <a:xfrm>
              <a:off x="10592" y="2748"/>
              <a:ext cx="828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（动手）协作机器人（</a:t>
              </a:r>
              <a:r>
                <a:rPr lang="zh-CN" altLang="en-US">
                  <a:sym typeface="+mn-ea"/>
                </a:rPr>
                <a:t>虚拟数字围栏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592" y="3715"/>
              <a:ext cx="573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（跑腿）自主移动机器人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592" y="4601"/>
              <a:ext cx="573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AI教员，实现因材施教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93" y="5487"/>
              <a:ext cx="82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ICT使能柔性生产（生产全过程进行模拟）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593" y="6461"/>
              <a:ext cx="8043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数字化技术让供应链可视化（对接物流系统中的各种状态）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93" y="7436"/>
              <a:ext cx="622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由“供应链”向“供应网”转型</a:t>
              </a:r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698625"/>
            <a:ext cx="5771515" cy="408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环境</a:t>
            </a:r>
            <a:r>
              <a:rPr lang="en-US" altLang="zh-CN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绿色能源更智能，呵护蓝色星球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6970395" y="2150745"/>
            <a:ext cx="4672965" cy="3340735"/>
            <a:chOff x="9550" y="2282"/>
            <a:chExt cx="7359" cy="5261"/>
          </a:xfrm>
        </p:grpSpPr>
        <p:sp>
          <p:nvSpPr>
            <p:cNvPr id="2" name="文本框 1"/>
            <p:cNvSpPr txBox="1"/>
            <p:nvPr/>
          </p:nvSpPr>
          <p:spPr>
            <a:xfrm>
              <a:off x="9550" y="2282"/>
              <a:ext cx="695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海上风能，潜在的主力新能源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550" y="3421"/>
              <a:ext cx="6420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漂浮光伏（FPV），光伏产业新趋势（水上太阳能板）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550" y="4543"/>
              <a:ext cx="7359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虚拟电厂，电力价值链新范式（自动调度和优化分布式能源资源）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50" y="5535"/>
              <a:ext cx="7220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能源云，能源互联网的操作系统（电、气、冷、热自动分配）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550" y="6527"/>
              <a:ext cx="7221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打造低碳数据中心与低碳网络，加速“碳中和”进程</a:t>
              </a:r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1542415"/>
            <a:ext cx="6057265" cy="409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WPS 演示</Application>
  <PresentationFormat>宽屏</PresentationFormat>
  <Paragraphs>146</Paragraphs>
  <Slides>11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FZZhengHeiS-DB-GB</vt:lpstr>
      <vt:lpstr>微软雅黑</vt:lpstr>
      <vt:lpstr>FuturaBookC</vt:lpstr>
      <vt:lpstr>宋体</vt:lpstr>
      <vt:lpstr>等线</vt:lpstr>
      <vt:lpstr>Gubbi</vt:lpstr>
      <vt:lpstr>Pagul</vt:lpstr>
      <vt:lpstr>Droid Sans Fallback</vt:lpstr>
      <vt:lpstr>DejaVu Sans</vt:lpstr>
      <vt:lpstr>Arial Unicode MS</vt:lpstr>
      <vt:lpstr>等线 Light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daxiongpro</cp:lastModifiedBy>
  <cp:revision>45</cp:revision>
  <dcterms:created xsi:type="dcterms:W3CDTF">2021-12-16T13:01:19Z</dcterms:created>
  <dcterms:modified xsi:type="dcterms:W3CDTF">2021-12-16T13:01:19Z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