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0" r:id="rId5"/>
    <p:sldId id="294" r:id="rId6"/>
    <p:sldId id="290" r:id="rId7"/>
    <p:sldId id="288" r:id="rId8"/>
    <p:sldId id="299" r:id="rId9"/>
    <p:sldId id="292" r:id="rId10"/>
    <p:sldId id="274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066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474" y="114"/>
      </p:cViewPr>
      <p:guideLst>
        <p:guide orient="horz" pos="1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2487" y="39859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56055" y="2761615"/>
            <a:ext cx="9280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1C488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激光雷达在</a:t>
            </a:r>
            <a:r>
              <a:rPr lang="en-US" altLang="zh-CN" sz="4800" dirty="0">
                <a:solidFill>
                  <a:srgbClr val="1C488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4800" dirty="0">
                <a:solidFill>
                  <a:srgbClr val="1C488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上的</a:t>
            </a:r>
            <a:r>
              <a:rPr lang="zh-CN" altLang="en-US" sz="4800" dirty="0">
                <a:solidFill>
                  <a:srgbClr val="1C488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部署</a:t>
            </a:r>
            <a:endParaRPr lang="zh-CN" altLang="en-US" sz="4800" dirty="0">
              <a:solidFill>
                <a:srgbClr val="1C488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751330" y="3805555"/>
            <a:ext cx="86887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75" y="550545"/>
            <a:ext cx="3104515" cy="1638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0265" y="4595495"/>
            <a:ext cx="491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蔡正奕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487" y="512162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74700" y="1790065"/>
            <a:ext cx="10948670" cy="2950210"/>
            <a:chOff x="1179" y="2240"/>
            <a:chExt cx="17242" cy="46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9" y="2441"/>
              <a:ext cx="8851" cy="398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9" y="2240"/>
              <a:ext cx="7942" cy="4646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1344295" y="5114290"/>
            <a:ext cx="89046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　　ROS则是对机器人的硬件进行了</a:t>
            </a:r>
            <a:r>
              <a:rPr lang="zh-CN" altLang="en-US">
                <a:solidFill>
                  <a:srgbClr val="FF0000"/>
                </a:solidFill>
              </a:rPr>
              <a:t>封装</a:t>
            </a:r>
            <a:r>
              <a:rPr lang="zh-CN" altLang="en-US"/>
              <a:t>，不同的机器人、不同的传感器，在ROS里可以用</a:t>
            </a:r>
            <a:r>
              <a:rPr lang="zh-CN" altLang="en-US">
                <a:solidFill>
                  <a:srgbClr val="FF0000"/>
                </a:solidFill>
              </a:rPr>
              <a:t>相同的方式表示（topic等）</a:t>
            </a:r>
            <a:r>
              <a:rPr lang="zh-CN" altLang="en-US"/>
              <a:t>，供上层应用程序（运动规划等）调用。</a:t>
            </a:r>
            <a:r>
              <a:rPr lang="zh-CN" altLang="en-US">
                <a:sym typeface="+mn-ea"/>
              </a:rPr>
              <a:t>用户只需要在ROS中编写应用程序，并不用关心机器人的控制方式。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03145" y="1150620"/>
            <a:ext cx="9338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ROS（Robot Operating System）是一个适用于机器人的开源的</a:t>
            </a:r>
            <a:r>
              <a:rPr lang="zh-CN" altLang="en-US">
                <a:solidFill>
                  <a:srgbClr val="FF0000"/>
                </a:solidFill>
              </a:rPr>
              <a:t>元操作系统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720" y="512445"/>
            <a:ext cx="3765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节点——ROS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21360" y="2364105"/>
            <a:ext cx="33699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节点就是</a:t>
            </a:r>
            <a:r>
              <a:rPr lang="zh-CN" altLang="en-US">
                <a:solidFill>
                  <a:srgbClr val="FF0000"/>
                </a:solidFill>
              </a:rPr>
              <a:t>功能</a:t>
            </a:r>
            <a:r>
              <a:rPr lang="zh-CN" altLang="en-US"/>
              <a:t>，是计算机术语中常说的</a:t>
            </a:r>
            <a:r>
              <a:rPr lang="zh-CN" altLang="en-US">
                <a:solidFill>
                  <a:srgbClr val="FF0000"/>
                </a:solidFill>
              </a:rPr>
              <a:t>进程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一个机器人有多个功能，因此也就有了多个节点。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1360" y="4319270"/>
            <a:ext cx="37471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功能包</a:t>
            </a:r>
            <a:r>
              <a:rPr lang="en-US" altLang="zh-CN"/>
              <a:t>——</a:t>
            </a:r>
            <a:r>
              <a:rPr lang="zh-CN" altLang="en-US"/>
              <a:t>大功能；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节点</a:t>
            </a:r>
            <a:r>
              <a:rPr lang="en-US" altLang="zh-CN"/>
              <a:t>——</a:t>
            </a:r>
            <a:r>
              <a:rPr lang="zh-CN" altLang="en-US"/>
              <a:t>小功能。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一个机器人系统包含多个</a:t>
            </a:r>
            <a:r>
              <a:rPr lang="zh-CN" altLang="en-US">
                <a:solidFill>
                  <a:srgbClr val="FF0000"/>
                </a:solidFill>
              </a:rPr>
              <a:t>功能包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一个功能包可以包含多个</a:t>
            </a:r>
            <a:r>
              <a:rPr lang="zh-CN" altLang="en-US">
                <a:solidFill>
                  <a:srgbClr val="FF0000"/>
                </a:solidFill>
              </a:rPr>
              <a:t>节点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9275" y="1847215"/>
            <a:ext cx="7704455" cy="43300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21360" y="1404620"/>
            <a:ext cx="8035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如果一个机器人的各个功能被分开，也就是一个个的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节点</a:t>
            </a:r>
            <a:r>
              <a:rPr lang="zh-CN" altLang="en-US">
                <a:sym typeface="+mn-ea"/>
              </a:rPr>
              <a:t>，那ROS进行软件的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复用</a:t>
            </a:r>
            <a:r>
              <a:rPr lang="zh-CN" altLang="en-US">
                <a:sym typeface="+mn-ea"/>
              </a:rPr>
              <a:t>就会方便的多。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487" y="512162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53460" y="566991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重点：</a:t>
            </a:r>
            <a:r>
              <a:rPr lang="zh-CN" altLang="en-US"/>
              <a:t>三个节点、检测追踪</a:t>
            </a:r>
            <a:r>
              <a:rPr lang="zh-CN" altLang="en-US"/>
              <a:t>算法</a:t>
            </a:r>
            <a:r>
              <a:rPr lang="zh-CN" altLang="en-US"/>
              <a:t>的实现</a:t>
            </a:r>
            <a:endParaRPr lang="zh-CN" altLang="en-US"/>
          </a:p>
        </p:txBody>
      </p:sp>
      <p:pic>
        <p:nvPicPr>
          <p:cNvPr id="2" name="图片 1" descr="ROS部署思维导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95" y="1034415"/>
            <a:ext cx="7033260" cy="455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487" y="512162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节点划分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62635" y="1341755"/>
            <a:ext cx="10504805" cy="5429885"/>
            <a:chOff x="1169" y="1941"/>
            <a:chExt cx="16201" cy="8372"/>
          </a:xfrm>
        </p:grpSpPr>
        <p:sp>
          <p:nvSpPr>
            <p:cNvPr id="2" name="椭圆 1"/>
            <p:cNvSpPr/>
            <p:nvPr/>
          </p:nvSpPr>
          <p:spPr>
            <a:xfrm>
              <a:off x="1169" y="2115"/>
              <a:ext cx="4186" cy="4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激光雷达节点</a:t>
              </a:r>
              <a:endParaRPr lang="zh-CN" altLang="en-US" b="1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接收：硬件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发布：原始点云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61" y="2589"/>
              <a:ext cx="3306" cy="1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Topic</a:t>
              </a:r>
              <a:r>
                <a:rPr lang="zh-CN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：</a:t>
              </a:r>
              <a:r>
                <a:rPr lang="zh-CN" altLang="en-US"/>
                <a:t>原始点云</a:t>
              </a: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184" y="1941"/>
              <a:ext cx="4186" cy="4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检测追踪节点</a:t>
              </a:r>
              <a:endPara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algn="ctr"/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接收：原始点云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发布：</a:t>
              </a:r>
              <a:r>
                <a:rPr lang="en-US" altLang="zh-CN"/>
                <a:t>box</a:t>
              </a:r>
              <a:r>
                <a:rPr lang="zh-CN" altLang="en-US"/>
                <a:t>、</a:t>
              </a:r>
              <a:r>
                <a:rPr lang="en-US" altLang="zh-CN"/>
                <a:t>ID</a:t>
              </a:r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133" y="6127"/>
              <a:ext cx="4186" cy="4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可视化节点</a:t>
              </a:r>
              <a:endParaRPr lang="zh-CN" altLang="en-US" b="1"/>
            </a:p>
            <a:p>
              <a:pPr algn="ctr"/>
              <a:endParaRPr lang="zh-CN" altLang="en-US" b="1"/>
            </a:p>
            <a:p>
              <a:pPr algn="ctr"/>
              <a:r>
                <a:rPr lang="zh-CN" altLang="en-US">
                  <a:sym typeface="+mn-ea"/>
                </a:rPr>
                <a:t>接收：</a:t>
              </a:r>
              <a:r>
                <a:rPr lang="en-US" altLang="zh-CN">
                  <a:sym typeface="+mn-ea"/>
                </a:rPr>
                <a:t>box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ID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发布：</a:t>
              </a:r>
              <a:r>
                <a:rPr lang="en-US" altLang="zh-CN"/>
                <a:t>Rviz</a:t>
              </a:r>
              <a:r>
                <a:rPr lang="zh-CN" altLang="en-US"/>
                <a:t>或者直接可视化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353" y="7142"/>
              <a:ext cx="3016" cy="1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4">
                      <a:lumMod val="60000"/>
                      <a:lumOff val="40000"/>
                    </a:schemeClr>
                  </a:solidFill>
                  <a:sym typeface="+mn-ea"/>
                </a:rPr>
                <a:t>Topic</a:t>
              </a:r>
              <a:r>
                <a:rPr lang="zh-CN" altLang="en-US">
                  <a:solidFill>
                    <a:schemeClr val="accent4">
                      <a:lumMod val="60000"/>
                      <a:lumOff val="40000"/>
                    </a:schemeClr>
                  </a:solidFill>
                  <a:sym typeface="+mn-ea"/>
                </a:rPr>
                <a:t>：</a:t>
              </a:r>
              <a:r>
                <a:rPr lang="en-US" altLang="zh-CN">
                  <a:sym typeface="+mn-ea"/>
                </a:rPr>
                <a:t>box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ID</a:t>
              </a:r>
              <a:endParaRPr lang="zh-CN" altLang="en-US"/>
            </a:p>
          </p:txBody>
        </p:sp>
        <p:cxnSp>
          <p:nvCxnSpPr>
            <p:cNvPr id="10" name="曲线连接符 9"/>
            <p:cNvCxnSpPr>
              <a:stCxn id="2" idx="6"/>
              <a:endCxn id="5" idx="1"/>
            </p:cNvCxnSpPr>
            <p:nvPr/>
          </p:nvCxnSpPr>
          <p:spPr>
            <a:xfrm flipV="1">
              <a:off x="5355" y="3336"/>
              <a:ext cx="2406" cy="87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线连接符 10"/>
            <p:cNvCxnSpPr>
              <a:stCxn id="5" idx="3"/>
              <a:endCxn id="7" idx="2"/>
            </p:cNvCxnSpPr>
            <p:nvPr/>
          </p:nvCxnSpPr>
          <p:spPr>
            <a:xfrm>
              <a:off x="11067" y="3336"/>
              <a:ext cx="2117" cy="698"/>
            </a:xfrm>
            <a:prstGeom prst="curvedConnector3">
              <a:avLst>
                <a:gd name="adj1" fmla="val 5002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线连接符 11"/>
            <p:cNvCxnSpPr>
              <a:stCxn id="7" idx="6"/>
              <a:endCxn id="9" idx="3"/>
            </p:cNvCxnSpPr>
            <p:nvPr/>
          </p:nvCxnSpPr>
          <p:spPr>
            <a:xfrm flipH="1">
              <a:off x="14369" y="4034"/>
              <a:ext cx="3001" cy="3855"/>
            </a:xfrm>
            <a:prstGeom prst="curvedConnector3">
              <a:avLst>
                <a:gd name="adj1" fmla="val -1249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12"/>
            <p:cNvCxnSpPr>
              <a:stCxn id="9" idx="1"/>
              <a:endCxn id="8" idx="6"/>
            </p:cNvCxnSpPr>
            <p:nvPr/>
          </p:nvCxnSpPr>
          <p:spPr>
            <a:xfrm rot="10800000" flipV="1">
              <a:off x="8319" y="7889"/>
              <a:ext cx="3034" cy="33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487" y="512162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节点划分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1896745" y="186690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节点名称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接收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zh-CN" altLang="en-US"/>
                        <a:t>激光雷达节点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sensor_type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timestamp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x,y,z,r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r>
                        <a:rPr lang="zh-CN" altLang="en-US"/>
                        <a:t>检测追踪节点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sensor_type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timestamp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x,y,z,r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sensor_type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timestamp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bbox_conf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theta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r>
                        <a:rPr lang="zh-CN" altLang="en-US"/>
                        <a:t>可视化节点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sensor_type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timestamp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ID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Class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bbox_conf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x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y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z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w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h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l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theta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60000"/>
                        </a:lnSpc>
                        <a:buNone/>
                      </a:pPr>
                      <a:r>
                        <a:rPr lang="en-US" altLang="zh-CN"/>
                        <a:t>——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4720" y="512445"/>
            <a:ext cx="3582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工作进展以及展望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9180" y="1385570"/>
            <a:ext cx="5646420" cy="31889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24090" y="4845050"/>
            <a:ext cx="327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理想的</a:t>
            </a:r>
            <a:r>
              <a:rPr lang="en-US" altLang="zh-CN"/>
              <a:t>RVIZ2</a:t>
            </a:r>
            <a:r>
              <a:rPr lang="zh-CN" altLang="en-US"/>
              <a:t>上的可视化效果图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4720" y="2014220"/>
            <a:ext cx="4292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进展：</a:t>
            </a:r>
            <a:r>
              <a:rPr lang="zh-CN" altLang="en-US"/>
              <a:t>目前已经可以将图片、标注框使用</a:t>
            </a:r>
            <a:r>
              <a:rPr lang="en-US" altLang="zh-CN"/>
              <a:t>opencv</a:t>
            </a:r>
            <a:r>
              <a:rPr lang="zh-CN" altLang="en-US"/>
              <a:t>进行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动态视频形式</a:t>
            </a:r>
            <a:r>
              <a:rPr lang="zh-CN" altLang="en-US"/>
              <a:t>的可视化，但尚未套上算法。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4720" y="3331845"/>
            <a:ext cx="3964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未解决的问题：</a:t>
            </a:r>
            <a:r>
              <a:rPr lang="zh-CN" altLang="en-US"/>
              <a:t>将图片发布后无法用</a:t>
            </a:r>
            <a:r>
              <a:rPr lang="en-US" altLang="zh-CN"/>
              <a:t>RVIZ2</a:t>
            </a:r>
            <a:r>
              <a:rPr lang="zh-CN" altLang="en-US"/>
              <a:t>软件读取。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接下来的工作：</a:t>
            </a:r>
            <a:r>
              <a:rPr lang="zh-CN" altLang="en-US"/>
              <a:t>将点云进行可视化并套上检测、追踪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8927" y="2802011"/>
            <a:ext cx="675414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感谢观看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90520" y="3738880"/>
            <a:ext cx="6416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75" y="550545"/>
            <a:ext cx="3104515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TABLE_BEAUTIFY" val="smartTable{11c40806-b63c-451f-915d-4d8548a20c5b}"/>
</p:tagLst>
</file>

<file path=ppt/tags/tag2.xml><?xml version="1.0" encoding="utf-8"?>
<p:tagLst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WPS 演示</Application>
  <PresentationFormat>宽屏</PresentationFormat>
  <Paragraphs>96</Paragraphs>
  <Slides>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FZZhengHeiS-DB-GB</vt:lpstr>
      <vt:lpstr>Wide Latin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西伯利亚狼</cp:lastModifiedBy>
  <cp:revision>92</cp:revision>
  <dcterms:created xsi:type="dcterms:W3CDTF">2018-02-27T12:12:00Z</dcterms:created>
  <dcterms:modified xsi:type="dcterms:W3CDTF">2021-12-07T08:49:36Z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