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0" r:id="rId5"/>
    <p:sldId id="281" r:id="rId6"/>
    <p:sldId id="282" r:id="rId7"/>
    <p:sldId id="284" r:id="rId8"/>
    <p:sldId id="283" r:id="rId9"/>
    <p:sldId id="285" r:id="rId10"/>
    <p:sldId id="274" r:id="rId11"/>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066" initials="9"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96314" autoAdjust="0"/>
  </p:normalViewPr>
  <p:slideViewPr>
    <p:cSldViewPr snapToGrid="0" showGuides="1">
      <p:cViewPr varScale="1">
        <p:scale>
          <a:sx n="108" d="100"/>
          <a:sy n="108" d="100"/>
        </p:scale>
        <p:origin x="474" y="114"/>
      </p:cViewPr>
      <p:guideLst>
        <p:guide orient="horz" pos="1181"/>
        <p:guide pos="38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hyperlink" Target="https://blog.lopygo.com/2020/2020-04-27-remote-desktop-without-display/" TargetMode="External"/><Relationship Id="rId1" Type="http://schemas.openxmlformats.org/officeDocument/2006/relationships/hyperlink" Target="https://github.com/quaggalinux/ubuntu18.04_desktop_fix_xorg_not_compatible"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2487" y="39859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456055" y="2761615"/>
            <a:ext cx="9280525" cy="829945"/>
          </a:xfrm>
          <a:prstGeom prst="rect">
            <a:avLst/>
          </a:prstGeom>
          <a:noFill/>
        </p:spPr>
        <p:txBody>
          <a:bodyPr wrap="square" rtlCol="0">
            <a:spAutoFit/>
          </a:bodyPr>
          <a:lstStyle/>
          <a:p>
            <a:pPr algn="ctr"/>
            <a:r>
              <a:rPr lang="zh-CN" altLang="en-US" sz="4800" dirty="0">
                <a:solidFill>
                  <a:srgbClr val="1C4885"/>
                </a:solidFill>
                <a:latin typeface="宋体" panose="02010600030101010101" pitchFamily="2" charset="-122"/>
                <a:ea typeface="宋体" panose="02010600030101010101" pitchFamily="2" charset="-122"/>
                <a:cs typeface="宋体" panose="02010600030101010101" pitchFamily="2" charset="-122"/>
              </a:rPr>
              <a:t>基于Ubuntu20.04的远程桌面安装</a:t>
            </a:r>
            <a:endParaRPr lang="zh-CN" altLang="en-US" sz="4800" dirty="0">
              <a:solidFill>
                <a:srgbClr val="1C4885"/>
              </a:solidFill>
              <a:latin typeface="宋体" panose="02010600030101010101" pitchFamily="2" charset="-122"/>
              <a:ea typeface="宋体" panose="02010600030101010101" pitchFamily="2" charset="-122"/>
              <a:cs typeface="宋体" panose="02010600030101010101" pitchFamily="2" charset="-122"/>
            </a:endParaRPr>
          </a:p>
        </p:txBody>
      </p:sp>
      <p:cxnSp>
        <p:nvCxnSpPr>
          <p:cNvPr id="18" name="直接连接符 17"/>
          <p:cNvCxnSpPr/>
          <p:nvPr/>
        </p:nvCxnSpPr>
        <p:spPr>
          <a:xfrm>
            <a:off x="1751330" y="3805555"/>
            <a:ext cx="868870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8270875" y="550545"/>
            <a:ext cx="3104515" cy="1638300"/>
          </a:xfrm>
          <a:prstGeom prst="rect">
            <a:avLst/>
          </a:prstGeom>
        </p:spPr>
      </p:pic>
      <p:sp>
        <p:nvSpPr>
          <p:cNvPr id="3" name="文本框 2"/>
          <p:cNvSpPr txBox="1"/>
          <p:nvPr/>
        </p:nvSpPr>
        <p:spPr>
          <a:xfrm>
            <a:off x="3390265" y="4595495"/>
            <a:ext cx="4913630" cy="368300"/>
          </a:xfrm>
          <a:prstGeom prst="rect">
            <a:avLst/>
          </a:prstGeom>
          <a:noFill/>
        </p:spPr>
        <p:txBody>
          <a:bodyPr wrap="square" rtlCol="0">
            <a:spAutoFit/>
          </a:bodyPr>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蔡正奕</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2021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23</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4487" y="512162"/>
            <a:ext cx="2839450" cy="521970"/>
          </a:xfrm>
          <a:prstGeom prst="rect">
            <a:avLst/>
          </a:prstGeom>
          <a:noFill/>
        </p:spPr>
        <p:txBody>
          <a:bodyPr wrap="square" rtlCol="0">
            <a:spAutoFit/>
          </a:bodyPr>
          <a:lstStyle/>
          <a:p>
            <a:pPr algn="l"/>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动机</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a:blip r:embed="rId1"/>
          <a:stretch>
            <a:fillRect/>
          </a:stretch>
        </p:blipFill>
        <p:spPr>
          <a:xfrm>
            <a:off x="987425" y="1150620"/>
            <a:ext cx="5100955" cy="3005455"/>
          </a:xfrm>
          <a:prstGeom prst="rect">
            <a:avLst/>
          </a:prstGeom>
        </p:spPr>
      </p:pic>
      <p:pic>
        <p:nvPicPr>
          <p:cNvPr id="29" name="图片 28"/>
          <p:cNvPicPr>
            <a:picLocks noChangeAspect="1"/>
          </p:cNvPicPr>
          <p:nvPr/>
        </p:nvPicPr>
        <p:blipFill>
          <a:blip r:embed="rId2"/>
          <a:stretch>
            <a:fillRect/>
          </a:stretch>
        </p:blipFill>
        <p:spPr>
          <a:xfrm>
            <a:off x="6996430" y="683895"/>
            <a:ext cx="4500245" cy="3515360"/>
          </a:xfrm>
          <a:prstGeom prst="rect">
            <a:avLst/>
          </a:prstGeom>
        </p:spPr>
      </p:pic>
      <p:sp>
        <p:nvSpPr>
          <p:cNvPr id="30" name="文本框 29"/>
          <p:cNvSpPr txBox="1"/>
          <p:nvPr/>
        </p:nvSpPr>
        <p:spPr>
          <a:xfrm>
            <a:off x="2718435" y="4429760"/>
            <a:ext cx="533400" cy="368300"/>
          </a:xfrm>
          <a:prstGeom prst="rect">
            <a:avLst/>
          </a:prstGeom>
          <a:noFill/>
        </p:spPr>
        <p:txBody>
          <a:bodyPr wrap="none" rtlCol="0">
            <a:spAutoFit/>
          </a:bodyPr>
          <a:p>
            <a:r>
              <a:rPr lang="en-US" altLang="zh-CN"/>
              <a:t>CUI</a:t>
            </a:r>
            <a:endParaRPr lang="en-US" altLang="zh-CN"/>
          </a:p>
        </p:txBody>
      </p:sp>
      <p:sp>
        <p:nvSpPr>
          <p:cNvPr id="31" name="文本框 30"/>
          <p:cNvSpPr txBox="1"/>
          <p:nvPr/>
        </p:nvSpPr>
        <p:spPr>
          <a:xfrm>
            <a:off x="9017000" y="4429760"/>
            <a:ext cx="895350" cy="368300"/>
          </a:xfrm>
          <a:prstGeom prst="rect">
            <a:avLst/>
          </a:prstGeom>
          <a:noFill/>
        </p:spPr>
        <p:txBody>
          <a:bodyPr wrap="square" rtlCol="0">
            <a:spAutoFit/>
          </a:bodyPr>
          <a:p>
            <a:r>
              <a:rPr lang="en-US" altLang="zh-CN"/>
              <a:t>GUI</a:t>
            </a:r>
            <a:endParaRPr lang="en-US" altLang="zh-CN"/>
          </a:p>
        </p:txBody>
      </p:sp>
      <p:sp>
        <p:nvSpPr>
          <p:cNvPr id="34" name="文本框 33"/>
          <p:cNvSpPr txBox="1"/>
          <p:nvPr/>
        </p:nvSpPr>
        <p:spPr>
          <a:xfrm>
            <a:off x="1795780" y="4988560"/>
            <a:ext cx="8046085" cy="645160"/>
          </a:xfrm>
          <a:prstGeom prst="rect">
            <a:avLst/>
          </a:prstGeom>
          <a:noFill/>
        </p:spPr>
        <p:txBody>
          <a:bodyPr wrap="square" rtlCol="0">
            <a:spAutoFit/>
          </a:bodyPr>
          <a:p>
            <a:r>
              <a:rPr lang="zh-CN" altLang="en-US">
                <a:solidFill>
                  <a:srgbClr val="FFC000"/>
                </a:solidFill>
                <a:latin typeface="华文行楷" panose="02010800040101010101" charset="-122"/>
                <a:ea typeface="华文行楷" panose="02010800040101010101" charset="-122"/>
              </a:rPr>
              <a:t>安装动机：</a:t>
            </a:r>
            <a:r>
              <a:rPr lang="zh-CN" altLang="en-US">
                <a:latin typeface="华文行楷" panose="02010800040101010101" charset="-122"/>
                <a:ea typeface="华文行楷" panose="02010800040101010101" charset="-122"/>
              </a:rPr>
              <a:t>在多人公用一机的使用场景下，可视化过程需要跑到别人的工位上去操作，非常不方便，因此需要安装远程桌面。</a:t>
            </a:r>
            <a:endParaRPr lang="zh-CN" altLang="en-US">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4487" y="512162"/>
            <a:ext cx="2839450" cy="521970"/>
          </a:xfrm>
          <a:prstGeom prst="rect">
            <a:avLst/>
          </a:prstGeom>
          <a:noFill/>
        </p:spPr>
        <p:txBody>
          <a:bodyPr wrap="square" rtlCol="0">
            <a:spAutoFit/>
          </a:bodyPr>
          <a:lstStyle/>
          <a:p>
            <a:pPr algn="l"/>
            <a:r>
              <a:rPr lang="zh-CN" altLang="en-US" sz="2800" dirty="0">
                <a:solidFill>
                  <a:schemeClr val="tx1">
                    <a:lumMod val="85000"/>
                    <a:lumOff val="15000"/>
                  </a:schemeClr>
                </a:solidFill>
                <a:latin typeface="宋体" panose="02010600030101010101" pitchFamily="2" charset="-122"/>
                <a:ea typeface="宋体" panose="02010600030101010101" pitchFamily="2" charset="-122"/>
              </a:rPr>
              <a:t>概念介绍</a:t>
            </a:r>
            <a:endParaRPr lang="zh-CN" altLang="en-US" sz="2800" dirty="0">
              <a:solidFill>
                <a:schemeClr val="tx1">
                  <a:lumMod val="85000"/>
                  <a:lumOff val="15000"/>
                </a:schemeClr>
              </a:solidFill>
              <a:latin typeface="宋体" panose="02010600030101010101" pitchFamily="2" charset="-122"/>
              <a:ea typeface="宋体" panose="02010600030101010101" pitchFamily="2"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43635" y="2099310"/>
            <a:ext cx="6791325" cy="368300"/>
          </a:xfrm>
          <a:prstGeom prst="rect">
            <a:avLst/>
          </a:prstGeom>
          <a:noFill/>
        </p:spPr>
        <p:txBody>
          <a:bodyPr wrap="none" rtlCol="0">
            <a:spAutoFit/>
          </a:bodyPr>
          <a:p>
            <a:pPr algn="l"/>
            <a:r>
              <a:rPr lang="en-US" altLang="zh-CN" b="1">
                <a:solidFill>
                  <a:srgbClr val="002060"/>
                </a:solidFill>
              </a:rPr>
              <a:t>xrdp</a:t>
            </a:r>
            <a:r>
              <a:rPr lang="zh-CN" altLang="en-US" b="1">
                <a:solidFill>
                  <a:srgbClr val="002060"/>
                </a:solidFill>
              </a:rPr>
              <a:t>：</a:t>
            </a:r>
            <a:r>
              <a:rPr lang="zh-CN" altLang="en-US"/>
              <a:t>XRDP 是 RDP 的一个开源实现。如同</a:t>
            </a:r>
            <a:r>
              <a:rPr lang="en-US" altLang="zh-CN"/>
              <a:t>scp</a:t>
            </a:r>
            <a:r>
              <a:rPr lang="zh-CN" altLang="en-US"/>
              <a:t>和</a:t>
            </a:r>
            <a:r>
              <a:rPr lang="en-US" altLang="zh-CN"/>
              <a:t>ssh</a:t>
            </a:r>
            <a:r>
              <a:rPr lang="zh-CN" altLang="en-US"/>
              <a:t>的关系一样。</a:t>
            </a:r>
            <a:endParaRPr lang="zh-CN" altLang="en-US"/>
          </a:p>
        </p:txBody>
      </p:sp>
      <p:sp>
        <p:nvSpPr>
          <p:cNvPr id="3" name="文本框 2"/>
          <p:cNvSpPr txBox="1"/>
          <p:nvPr/>
        </p:nvSpPr>
        <p:spPr>
          <a:xfrm>
            <a:off x="1143635" y="2661920"/>
            <a:ext cx="9905365" cy="1198880"/>
          </a:xfrm>
          <a:prstGeom prst="rect">
            <a:avLst/>
          </a:prstGeom>
          <a:noFill/>
        </p:spPr>
        <p:txBody>
          <a:bodyPr wrap="square" rtlCol="0">
            <a:spAutoFit/>
          </a:bodyPr>
          <a:p>
            <a:pPr algn="l"/>
            <a:r>
              <a:rPr lang="en-US" altLang="zh-CN" b="1">
                <a:solidFill>
                  <a:srgbClr val="002060"/>
                </a:solidFill>
              </a:rPr>
              <a:t>xorg</a:t>
            </a:r>
            <a:r>
              <a:rPr lang="zh-CN" altLang="en-US"/>
              <a:t>：xorg是x11协议的一个实现，用来显示图像。</a:t>
            </a:r>
            <a:endParaRPr lang="zh-CN" altLang="en-US"/>
          </a:p>
          <a:p>
            <a:pPr algn="l"/>
            <a:endParaRPr lang="zh-CN" altLang="en-US"/>
          </a:p>
          <a:p>
            <a:pPr algn="l"/>
            <a:r>
              <a:rPr lang="en-US" altLang="zh-CN"/>
              <a:t>*</a:t>
            </a:r>
            <a:r>
              <a:rPr lang="zh-CN" altLang="en-US"/>
              <a:t>由于硬件厂商很多，所以x server不能自动识别出所有需要的参数，如果识别不出来，那么就需要编辑一下/etc/X11/xorg.conf文件进行配置。</a:t>
            </a:r>
            <a:endParaRPr lang="zh-CN" altLang="en-US"/>
          </a:p>
        </p:txBody>
      </p:sp>
      <p:sp>
        <p:nvSpPr>
          <p:cNvPr id="5" name="文本框 4"/>
          <p:cNvSpPr txBox="1"/>
          <p:nvPr/>
        </p:nvSpPr>
        <p:spPr>
          <a:xfrm>
            <a:off x="1143635" y="1337310"/>
            <a:ext cx="9904730" cy="645160"/>
          </a:xfrm>
          <a:prstGeom prst="rect">
            <a:avLst/>
          </a:prstGeom>
          <a:noFill/>
        </p:spPr>
        <p:txBody>
          <a:bodyPr wrap="square" rtlCol="0">
            <a:spAutoFit/>
          </a:bodyPr>
          <a:p>
            <a:pPr algn="l"/>
            <a:r>
              <a:rPr lang="en-US" altLang="zh-CN" b="1">
                <a:solidFill>
                  <a:srgbClr val="002060"/>
                </a:solidFill>
              </a:rPr>
              <a:t>rdp</a:t>
            </a:r>
            <a:r>
              <a:rPr lang="zh-CN" altLang="en-US" b="1">
                <a:solidFill>
                  <a:srgbClr val="002060"/>
                </a:solidFill>
              </a:rPr>
              <a:t>：</a:t>
            </a:r>
            <a:r>
              <a:rPr lang="zh-CN" altLang="en-US"/>
              <a:t>微软的 远程桌面协议（RDP） 是一个允许从一台计算机到另一台计算机进行图形化远程桌面连接的协议。</a:t>
            </a:r>
            <a:endParaRPr lang="zh-CN" altLang="en-US"/>
          </a:p>
        </p:txBody>
      </p:sp>
      <p:sp>
        <p:nvSpPr>
          <p:cNvPr id="7" name="文本框 6"/>
          <p:cNvSpPr txBox="1"/>
          <p:nvPr/>
        </p:nvSpPr>
        <p:spPr>
          <a:xfrm>
            <a:off x="1143635" y="4108450"/>
            <a:ext cx="5723255" cy="368300"/>
          </a:xfrm>
          <a:prstGeom prst="rect">
            <a:avLst/>
          </a:prstGeom>
          <a:noFill/>
        </p:spPr>
        <p:txBody>
          <a:bodyPr wrap="none" rtlCol="0">
            <a:spAutoFit/>
          </a:bodyPr>
          <a:p>
            <a:pPr algn="l"/>
            <a:r>
              <a:rPr lang="en-US" altLang="zh-CN" b="1">
                <a:solidFill>
                  <a:srgbClr val="002060"/>
                </a:solidFill>
              </a:rPr>
              <a:t>xfce</a:t>
            </a:r>
            <a:r>
              <a:rPr lang="zh-CN" altLang="en-US" b="1">
                <a:solidFill>
                  <a:srgbClr val="002060"/>
                </a:solidFill>
              </a:rPr>
              <a:t>：</a:t>
            </a:r>
            <a:r>
              <a:rPr lang="zh-CN" altLang="en-US"/>
              <a:t>XFCE是用于类似UNIX的系统的轻量级桌面环境。 </a:t>
            </a:r>
            <a:endParaRPr lang="zh-CN" altLang="en-US"/>
          </a:p>
        </p:txBody>
      </p:sp>
      <p:sp>
        <p:nvSpPr>
          <p:cNvPr id="8" name="文本框 7"/>
          <p:cNvSpPr txBox="1"/>
          <p:nvPr/>
        </p:nvSpPr>
        <p:spPr>
          <a:xfrm>
            <a:off x="1143635" y="4785360"/>
            <a:ext cx="9904730" cy="645160"/>
          </a:xfrm>
          <a:prstGeom prst="rect">
            <a:avLst/>
          </a:prstGeom>
          <a:noFill/>
        </p:spPr>
        <p:txBody>
          <a:bodyPr wrap="square" rtlCol="0" anchor="t">
            <a:spAutoFit/>
          </a:bodyPr>
          <a:p>
            <a:pPr algn="l"/>
            <a:r>
              <a:rPr lang="zh-CN" altLang="en-US">
                <a:sym typeface="+mn-ea"/>
              </a:rPr>
              <a:t>客户端(</a:t>
            </a:r>
            <a:r>
              <a:rPr lang="en-US" altLang="zh-CN">
                <a:sym typeface="+mn-ea"/>
              </a:rPr>
              <a:t>windows</a:t>
            </a:r>
            <a:r>
              <a:rPr lang="zh-CN" altLang="en-US">
                <a:sym typeface="+mn-ea"/>
              </a:rPr>
              <a:t>)将绘图请求发给服务端,服务端（</a:t>
            </a:r>
            <a:r>
              <a:rPr lang="en-US" altLang="zh-CN">
                <a:sym typeface="+mn-ea"/>
              </a:rPr>
              <a:t>linux</a:t>
            </a:r>
            <a:r>
              <a:rPr lang="zh-CN" altLang="en-US">
                <a:sym typeface="+mn-ea"/>
              </a:rPr>
              <a:t>）操纵显卡或视频终端把位图图像绘制出来,并处理键盘鼠标的事件,发送给客户端。</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4487" y="512162"/>
            <a:ext cx="2839450" cy="521970"/>
          </a:xfrm>
          <a:prstGeom prst="rect">
            <a:avLst/>
          </a:prstGeom>
          <a:noFill/>
        </p:spPr>
        <p:txBody>
          <a:bodyPr wrap="square" rtlCol="0">
            <a:spAutoFit/>
          </a:bodyPr>
          <a:lstStyle/>
          <a:p>
            <a:pPr algn="l"/>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安装和配置</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96290" y="1321435"/>
            <a:ext cx="9402445" cy="4799965"/>
          </a:xfrm>
          <a:prstGeom prst="rect">
            <a:avLst/>
          </a:prstGeom>
          <a:noFill/>
        </p:spPr>
        <p:txBody>
          <a:bodyPr wrap="square" rtlCol="0" anchor="t">
            <a:spAutoFit/>
          </a:bodyPr>
          <a:p>
            <a:r>
              <a:rPr lang="zh-CN" altLang="en-US" b="1">
                <a:solidFill>
                  <a:srgbClr val="002060"/>
                </a:solidFill>
              </a:rPr>
              <a:t># 安装xrdp等软件</a:t>
            </a:r>
            <a:endParaRPr lang="zh-CN" altLang="en-US" b="1">
              <a:solidFill>
                <a:srgbClr val="002060"/>
              </a:solidFill>
            </a:endParaRPr>
          </a:p>
          <a:p>
            <a:r>
              <a:rPr lang="zh-CN" altLang="en-US"/>
              <a:t>sudo apt install </a:t>
            </a:r>
            <a:r>
              <a:rPr lang="zh-CN" altLang="en-US">
                <a:solidFill>
                  <a:srgbClr val="C00000"/>
                </a:solidFill>
              </a:rPr>
              <a:t>xfce4 </a:t>
            </a:r>
            <a:r>
              <a:rPr lang="zh-CN" altLang="en-US"/>
              <a:t>xfce4-goodies </a:t>
            </a:r>
            <a:r>
              <a:rPr lang="zh-CN" altLang="en-US">
                <a:solidFill>
                  <a:srgbClr val="C00000"/>
                </a:solidFill>
              </a:rPr>
              <a:t>xorg </a:t>
            </a:r>
            <a:r>
              <a:rPr lang="zh-CN" altLang="en-US"/>
              <a:t>dbus-x11 x11-xserver-utils -y</a:t>
            </a:r>
            <a:endParaRPr lang="zh-CN" altLang="en-US"/>
          </a:p>
          <a:p>
            <a:r>
              <a:rPr lang="zh-CN" altLang="en-US"/>
              <a:t>sudo apt install </a:t>
            </a:r>
            <a:r>
              <a:rPr lang="zh-CN" altLang="en-US">
                <a:solidFill>
                  <a:srgbClr val="C00000"/>
                </a:solidFill>
              </a:rPr>
              <a:t>xrdp </a:t>
            </a:r>
            <a:r>
              <a:rPr lang="zh-CN" altLang="en-US"/>
              <a:t>xorgxrdp -y</a:t>
            </a:r>
            <a:endParaRPr lang="zh-CN" altLang="en-US"/>
          </a:p>
          <a:p>
            <a:endParaRPr lang="zh-CN" altLang="en-US"/>
          </a:p>
          <a:p>
            <a:r>
              <a:rPr lang="zh-CN" altLang="en-US" b="1">
                <a:solidFill>
                  <a:srgbClr val="002060"/>
                </a:solidFill>
              </a:rPr>
              <a:t># 启动xrdp</a:t>
            </a:r>
            <a:endParaRPr lang="zh-CN" altLang="en-US" b="1">
              <a:solidFill>
                <a:srgbClr val="002060"/>
              </a:solidFill>
            </a:endParaRPr>
          </a:p>
          <a:p>
            <a:r>
              <a:rPr lang="zh-CN" altLang="en-US"/>
              <a:t>sudo systemctl enable xrdp</a:t>
            </a:r>
            <a:endParaRPr lang="zh-CN" altLang="en-US"/>
          </a:p>
          <a:p>
            <a:r>
              <a:rPr lang="zh-CN" altLang="en-US"/>
              <a:t>sudo systemctl start xrdp</a:t>
            </a:r>
            <a:endParaRPr lang="zh-CN" altLang="en-US"/>
          </a:p>
          <a:p>
            <a:r>
              <a:rPr lang="zh-CN" altLang="en-US"/>
              <a:t>sudo systemctl status xrdp</a:t>
            </a:r>
            <a:endParaRPr lang="zh-CN" altLang="en-US"/>
          </a:p>
          <a:p>
            <a:endParaRPr lang="zh-CN" altLang="en-US"/>
          </a:p>
          <a:p>
            <a:r>
              <a:rPr lang="zh-CN" altLang="en-US" b="1">
                <a:solidFill>
                  <a:srgbClr val="002060"/>
                </a:solidFill>
              </a:rPr>
              <a:t># 配置xrdp</a:t>
            </a:r>
            <a:endParaRPr lang="zh-CN" altLang="en-US" b="1">
              <a:solidFill>
                <a:srgbClr val="002060"/>
              </a:solidFill>
            </a:endParaRPr>
          </a:p>
          <a:p>
            <a:r>
              <a:rPr lang="zh-CN" altLang="en-US"/>
              <a:t>sudo chmod 666 /etc/xrdp/xrdp.ini</a:t>
            </a:r>
            <a:endParaRPr lang="zh-CN" altLang="en-US"/>
          </a:p>
          <a:p>
            <a:r>
              <a:rPr lang="zh-CN" altLang="en-US"/>
              <a:t>sudo echo "exec startxfce4" &gt;&gt; /etc/xrdp/xrdp.ini</a:t>
            </a:r>
            <a:endParaRPr lang="zh-CN" altLang="en-US"/>
          </a:p>
          <a:p>
            <a:r>
              <a:rPr lang="zh-CN" altLang="en-US"/>
              <a:t>echo xfce4-session &gt; ~/.xsession</a:t>
            </a:r>
            <a:endParaRPr lang="zh-CN" altLang="en-US"/>
          </a:p>
          <a:p>
            <a:r>
              <a:rPr lang="zh-CN" altLang="en-US"/>
              <a:t>sudo systemctl restart xrdp</a:t>
            </a:r>
            <a:endParaRPr lang="zh-CN" altLang="en-US"/>
          </a:p>
          <a:p>
            <a:endParaRPr lang="zh-CN" altLang="en-US"/>
          </a:p>
          <a:p>
            <a:r>
              <a:rPr lang="zh-CN" altLang="en-US" b="1">
                <a:solidFill>
                  <a:srgbClr val="002060"/>
                </a:solidFill>
              </a:rPr>
              <a:t># 配置防火墙</a:t>
            </a:r>
            <a:endParaRPr lang="zh-CN" altLang="en-US" b="1">
              <a:solidFill>
                <a:srgbClr val="002060"/>
              </a:solidFill>
            </a:endParaRPr>
          </a:p>
          <a:p>
            <a:r>
              <a:rPr lang="zh-CN" altLang="en-US"/>
              <a:t>sudo ufw allow </a:t>
            </a:r>
            <a:r>
              <a:rPr lang="zh-CN" altLang="en-US">
                <a:solidFill>
                  <a:srgbClr val="C00000"/>
                </a:solidFill>
              </a:rPr>
              <a:t>3389</a:t>
            </a:r>
            <a:endParaRPr lang="zh-CN" altLang="en-US">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4487" y="512162"/>
            <a:ext cx="2839450" cy="521970"/>
          </a:xfrm>
          <a:prstGeom prst="rect">
            <a:avLst/>
          </a:prstGeom>
          <a:noFill/>
        </p:spPr>
        <p:txBody>
          <a:bodyPr wrap="square" rtlCol="0">
            <a:spAutoFit/>
          </a:bodyPr>
          <a:lstStyle/>
          <a:p>
            <a:pPr algn="l"/>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使用方法</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6927215" y="1282700"/>
            <a:ext cx="4524375" cy="2781300"/>
          </a:xfrm>
          <a:prstGeom prst="rect">
            <a:avLst/>
          </a:prstGeom>
        </p:spPr>
      </p:pic>
      <p:pic>
        <p:nvPicPr>
          <p:cNvPr id="3" name="图片 2"/>
          <p:cNvPicPr>
            <a:picLocks noChangeAspect="1"/>
          </p:cNvPicPr>
          <p:nvPr/>
        </p:nvPicPr>
        <p:blipFill>
          <a:blip r:embed="rId2"/>
          <a:stretch>
            <a:fillRect/>
          </a:stretch>
        </p:blipFill>
        <p:spPr>
          <a:xfrm>
            <a:off x="3017520" y="273685"/>
            <a:ext cx="3295650" cy="64960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4487" y="512162"/>
            <a:ext cx="2839450" cy="521970"/>
          </a:xfrm>
          <a:prstGeom prst="rect">
            <a:avLst/>
          </a:prstGeom>
          <a:noFill/>
        </p:spPr>
        <p:txBody>
          <a:bodyPr wrap="square" rtlCol="0">
            <a:spAutoFit/>
          </a:bodyPr>
          <a:lstStyle/>
          <a:p>
            <a:pPr algn="l"/>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使用方法</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a:stretch>
            <a:fillRect/>
          </a:stretch>
        </p:blipFill>
        <p:spPr>
          <a:xfrm>
            <a:off x="934720" y="1514475"/>
            <a:ext cx="4982845" cy="2883535"/>
          </a:xfrm>
          <a:prstGeom prst="rect">
            <a:avLst/>
          </a:prstGeom>
        </p:spPr>
      </p:pic>
      <p:pic>
        <p:nvPicPr>
          <p:cNvPr id="9" name="图片 8"/>
          <p:cNvPicPr>
            <a:picLocks noChangeAspect="1"/>
          </p:cNvPicPr>
          <p:nvPr/>
        </p:nvPicPr>
        <p:blipFill>
          <a:blip r:embed="rId2"/>
          <a:stretch>
            <a:fillRect/>
          </a:stretch>
        </p:blipFill>
        <p:spPr>
          <a:xfrm>
            <a:off x="6427470" y="1527810"/>
            <a:ext cx="4977765" cy="2870200"/>
          </a:xfrm>
          <a:prstGeom prst="rect">
            <a:avLst/>
          </a:prstGeom>
        </p:spPr>
      </p:pic>
      <p:sp>
        <p:nvSpPr>
          <p:cNvPr id="11" name="文本框 10"/>
          <p:cNvSpPr txBox="1"/>
          <p:nvPr/>
        </p:nvSpPr>
        <p:spPr>
          <a:xfrm>
            <a:off x="3774440" y="5200650"/>
            <a:ext cx="4069080" cy="368300"/>
          </a:xfrm>
          <a:prstGeom prst="rect">
            <a:avLst/>
          </a:prstGeom>
          <a:noFill/>
        </p:spPr>
        <p:txBody>
          <a:bodyPr wrap="none" rtlCol="0">
            <a:spAutoFit/>
          </a:bodyPr>
          <a:p>
            <a:pPr algn="l"/>
            <a:r>
              <a:rPr lang="zh-CN" altLang="en-US" b="1">
                <a:solidFill>
                  <a:srgbClr val="002060"/>
                </a:solidFill>
                <a:sym typeface="+mn-ea"/>
              </a:rPr>
              <a:t>可以进行可视化、开发等操作了！！！</a:t>
            </a:r>
            <a:endParaRPr lang="zh-CN" altLang="en-US" b="1">
              <a:solidFill>
                <a:srgbClr val="002060"/>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4487" y="512162"/>
            <a:ext cx="2839450" cy="521970"/>
          </a:xfrm>
          <a:prstGeom prst="rect">
            <a:avLst/>
          </a:prstGeom>
          <a:noFill/>
        </p:spPr>
        <p:txBody>
          <a:bodyPr wrap="square" rtlCol="0">
            <a:spAutoFit/>
          </a:bodyPr>
          <a:lstStyle/>
          <a:p>
            <a:pPr algn="l"/>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遇到的坑</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34720" y="1534160"/>
            <a:ext cx="10462895" cy="2738120"/>
          </a:xfrm>
          <a:prstGeom prst="rect">
            <a:avLst/>
          </a:prstGeom>
          <a:noFill/>
        </p:spPr>
        <p:txBody>
          <a:bodyPr wrap="square" rtlCol="0">
            <a:spAutoFit/>
          </a:bodyPr>
          <a:p>
            <a:r>
              <a:rPr lang="en-US" altLang="zh-CN" sz="3200" b="1">
                <a:solidFill>
                  <a:srgbClr val="002060"/>
                </a:solidFill>
              </a:rPr>
              <a:t>1.</a:t>
            </a:r>
            <a:r>
              <a:rPr lang="zh-CN" altLang="en-US" sz="3200" b="1">
                <a:solidFill>
                  <a:srgbClr val="002060"/>
                </a:solidFill>
              </a:rPr>
              <a:t>蓝色背景吊死问题：</a:t>
            </a:r>
            <a:endParaRPr lang="zh-CN" altLang="en-US" sz="3200" b="1">
              <a:solidFill>
                <a:srgbClr val="002060"/>
              </a:solidFill>
            </a:endParaRPr>
          </a:p>
          <a:p>
            <a:r>
              <a:rPr lang="en-US" altLang="zh-CN"/>
              <a:t>Ubuntu18.04</a:t>
            </a:r>
            <a:r>
              <a:rPr lang="zh-CN" altLang="en-US"/>
              <a:t>很难装上，登录后界面一直显示蓝色背景并且无响应。第一次参考</a:t>
            </a:r>
            <a:r>
              <a:rPr lang="zh-CN" altLang="en-US">
                <a:hlinkClick r:id="rId1" tooltip="" action="ppaction://hlinkfile"/>
              </a:rPr>
              <a:t>这里</a:t>
            </a:r>
            <a:r>
              <a:rPr lang="zh-CN" altLang="en-US"/>
              <a:t>很久装成功了，第二次死活装不上，看到网上评论说</a:t>
            </a:r>
            <a:r>
              <a:rPr lang="en-US" altLang="zh-CN"/>
              <a:t>Ubuntu18.04</a:t>
            </a:r>
            <a:r>
              <a:rPr lang="zh-CN" altLang="en-US"/>
              <a:t>版本驱动有问题。我换了</a:t>
            </a:r>
            <a:r>
              <a:rPr lang="en-US" altLang="zh-CN"/>
              <a:t>Ubuntu20.04</a:t>
            </a:r>
            <a:r>
              <a:rPr lang="zh-CN" altLang="en-US"/>
              <a:t>就行了。</a:t>
            </a:r>
            <a:endParaRPr lang="zh-CN" altLang="en-US"/>
          </a:p>
          <a:p>
            <a:endParaRPr lang="zh-CN" altLang="en-US"/>
          </a:p>
          <a:p>
            <a:r>
              <a:rPr lang="en-US" altLang="zh-CN"/>
              <a:t>*</a:t>
            </a:r>
            <a:r>
              <a:rPr lang="zh-CN" altLang="en-US"/>
              <a:t>不用重装系统，直接使用</a:t>
            </a:r>
            <a:r>
              <a:rPr lang="en-US" altLang="zh-CN"/>
              <a:t>“</a:t>
            </a:r>
            <a:r>
              <a:rPr lang="en-US" altLang="zh-CN">
                <a:solidFill>
                  <a:srgbClr val="C00000"/>
                </a:solidFill>
              </a:rPr>
              <a:t>sudo do-release-upgrade</a:t>
            </a:r>
            <a:r>
              <a:rPr lang="en-US" altLang="zh-CN"/>
              <a:t>”</a:t>
            </a:r>
            <a:r>
              <a:rPr lang="zh-CN" altLang="en-US"/>
              <a:t>命令就能从</a:t>
            </a:r>
            <a:r>
              <a:rPr lang="en-US" altLang="zh-CN"/>
              <a:t>Ubuntu18.04</a:t>
            </a:r>
            <a:r>
              <a:rPr lang="zh-CN" altLang="en-US"/>
              <a:t>升级成</a:t>
            </a:r>
            <a:r>
              <a:rPr lang="en-US" altLang="zh-CN"/>
              <a:t>Ubuntu20.04</a:t>
            </a:r>
            <a:r>
              <a:rPr lang="zh-CN" altLang="en-US"/>
              <a:t>。</a:t>
            </a:r>
            <a:endParaRPr lang="zh-CN" altLang="en-US"/>
          </a:p>
          <a:p>
            <a:endParaRPr lang="zh-CN" altLang="en-US"/>
          </a:p>
          <a:p>
            <a:r>
              <a:rPr lang="en-US" altLang="zh-CN" sz="3200" b="1">
                <a:solidFill>
                  <a:srgbClr val="002060"/>
                </a:solidFill>
              </a:rPr>
              <a:t>2.</a:t>
            </a:r>
            <a:r>
              <a:rPr lang="zh-CN" altLang="en-US" sz="3200" b="1">
                <a:solidFill>
                  <a:srgbClr val="002060"/>
                </a:solidFill>
              </a:rPr>
              <a:t>远程桌面卡顿问题：</a:t>
            </a:r>
            <a:endParaRPr lang="zh-CN" altLang="en-US" sz="3200" b="1">
              <a:solidFill>
                <a:srgbClr val="002060"/>
              </a:solidFill>
            </a:endParaRPr>
          </a:p>
          <a:p>
            <a:r>
              <a:rPr lang="zh-CN" altLang="en-US"/>
              <a:t>连上之后一卡一卡的，可以参考</a:t>
            </a:r>
            <a:r>
              <a:rPr lang="zh-CN" altLang="en-US">
                <a:hlinkClick r:id="rId2" tooltip="" action="ppaction://hlinkfile"/>
              </a:rPr>
              <a:t>这里</a:t>
            </a:r>
            <a:r>
              <a:rPr lang="zh-CN" altLang="en-US"/>
              <a:t>成功解决</a:t>
            </a:r>
            <a:endParaRPr lang="zh-CN" altLang="en-US"/>
          </a:p>
        </p:txBody>
      </p:sp>
      <p:sp>
        <p:nvSpPr>
          <p:cNvPr id="7" name="文本框 6"/>
          <p:cNvSpPr txBox="1"/>
          <p:nvPr/>
        </p:nvSpPr>
        <p:spPr>
          <a:xfrm>
            <a:off x="934720" y="4978400"/>
            <a:ext cx="9630410" cy="1476375"/>
          </a:xfrm>
          <a:prstGeom prst="rect">
            <a:avLst/>
          </a:prstGeom>
          <a:noFill/>
        </p:spPr>
        <p:txBody>
          <a:bodyPr wrap="square" rtlCol="0" anchor="t">
            <a:spAutoFit/>
          </a:bodyPr>
          <a:p>
            <a:r>
              <a:rPr lang="zh-CN" altLang="en-US">
                <a:solidFill>
                  <a:srgbClr val="C00000"/>
                </a:solidFill>
              </a:rPr>
              <a:t>为了方便，我把它写成脚本，放在我的</a:t>
            </a:r>
            <a:r>
              <a:rPr lang="en-US" altLang="zh-CN">
                <a:solidFill>
                  <a:srgbClr val="C00000"/>
                </a:solidFill>
              </a:rPr>
              <a:t>GitHub</a:t>
            </a:r>
            <a:r>
              <a:rPr lang="zh-CN" altLang="en-US">
                <a:solidFill>
                  <a:srgbClr val="C00000"/>
                </a:solidFill>
              </a:rPr>
              <a:t>里，</a:t>
            </a:r>
            <a:r>
              <a:rPr lang="zh-CN" altLang="en-US">
                <a:solidFill>
                  <a:srgbClr val="C00000"/>
                </a:solidFill>
              </a:rPr>
              <a:t>可以一键运行安装：</a:t>
            </a:r>
            <a:endParaRPr lang="zh-CN" altLang="en-US">
              <a:solidFill>
                <a:srgbClr val="C00000"/>
              </a:solidFill>
            </a:endParaRPr>
          </a:p>
          <a:p>
            <a:endParaRPr lang="zh-CN" altLang="en-US"/>
          </a:p>
          <a:p>
            <a:r>
              <a:rPr lang="zh-CN" altLang="en-US"/>
              <a:t>bash -c "$(curl -fsSL https://github.com/daxiongpro/Qdotfiles/blob/master/scripts/init_a_fresh_ubuntu/5.install_desktop.sh)"</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18927" y="2802011"/>
            <a:ext cx="6754146" cy="829945"/>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感谢观看</a:t>
            </a:r>
            <a:endParaRPr lang="zh-CN" altLang="en-US" sz="4800" dirty="0">
              <a:solidFill>
                <a:srgbClr val="1C4885"/>
              </a:solidFill>
              <a:latin typeface="FZZhengHeiS-DB-GB" panose="02000000000000000000" pitchFamily="2" charset="0"/>
              <a:ea typeface="FZZhengHeiS-DB-GB" panose="02000000000000000000" pitchFamily="2" charset="0"/>
            </a:endParaRPr>
          </a:p>
        </p:txBody>
      </p:sp>
      <p:cxnSp>
        <p:nvCxnSpPr>
          <p:cNvPr id="11" name="直接连接符 10"/>
          <p:cNvCxnSpPr/>
          <p:nvPr/>
        </p:nvCxnSpPr>
        <p:spPr>
          <a:xfrm>
            <a:off x="2890520" y="3738880"/>
            <a:ext cx="641604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8270875" y="550545"/>
            <a:ext cx="3104515" cy="1638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ISPRING_PRESENTATION_TITLE" val="蓝色简洁毕业答辩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1185</Words>
  <Application>WPS 演示</Application>
  <PresentationFormat>宽屏</PresentationFormat>
  <Paragraphs>68</Paragraphs>
  <Slides>8</Slides>
  <Notes>20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8</vt:i4>
      </vt:variant>
    </vt:vector>
  </HeadingPairs>
  <TitlesOfParts>
    <vt:vector size="34" baseType="lpstr">
      <vt:lpstr>Arial</vt:lpstr>
      <vt:lpstr>宋体</vt:lpstr>
      <vt:lpstr>Wingdings</vt:lpstr>
      <vt:lpstr>FZZhengHeiS-DB-GB</vt:lpstr>
      <vt:lpstr>Wide Latin</vt:lpstr>
      <vt:lpstr>微软雅黑</vt:lpstr>
      <vt:lpstr>FuturaBookC</vt:lpstr>
      <vt:lpstr>Segoe Print</vt:lpstr>
      <vt:lpstr>锐字逼格青春粗黑体简2.0</vt:lpstr>
      <vt:lpstr>等线</vt:lpstr>
      <vt:lpstr>Arial Unicode MS</vt:lpstr>
      <vt:lpstr>等线 Light</vt:lpstr>
      <vt:lpstr>Meiryo</vt:lpstr>
      <vt:lpstr>Yu Gothic UI</vt:lpstr>
      <vt:lpstr>Arial Narrow</vt:lpstr>
      <vt:lpstr>Calibri</vt:lpstr>
      <vt:lpstr>黑体</vt:lpstr>
      <vt:lpstr>Calibri Light</vt:lpstr>
      <vt:lpstr>仿宋</vt:lpstr>
      <vt:lpstr>华文中宋</vt:lpstr>
      <vt:lpstr>华文宋体</vt:lpstr>
      <vt:lpstr>方正舒体</vt:lpstr>
      <vt:lpstr>方正姚体</vt:lpstr>
      <vt:lpstr>华文细黑</vt:lpstr>
      <vt:lpstr>华文行楷</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西伯利亚狼</cp:lastModifiedBy>
  <cp:revision>22</cp:revision>
  <dcterms:created xsi:type="dcterms:W3CDTF">2018-02-27T12:12:00Z</dcterms:created>
  <dcterms:modified xsi:type="dcterms:W3CDTF">2021-11-23T07:06:10Z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