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69" r:id="rId3"/>
    <p:sldId id="258" r:id="rId4"/>
    <p:sldId id="259" r:id="rId5"/>
    <p:sldId id="270" r:id="rId6"/>
    <p:sldId id="271" r:id="rId7"/>
    <p:sldId id="263" r:id="rId8"/>
    <p:sldId id="266" r:id="rId9"/>
    <p:sldId id="267" r:id="rId10"/>
    <p:sldId id="268"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25" d="100"/>
          <a:sy n="25" d="100"/>
        </p:scale>
        <p:origin x="-480" y="1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4350"/>
          </a:xfrm>
          <a:prstGeom prst="rect">
            <a:avLst/>
          </a:prstGeom>
        </p:spPr>
        <p:txBody>
          <a:bodyPr vert="horz" lIns="91440" tIns="45720" rIns="91440" bIns="45720" rtlCol="0"/>
          <a:lstStyle>
            <a:lvl1pPr algn="r">
              <a:defRPr sz="1200"/>
            </a:lvl1pPr>
          </a:lstStyle>
          <a:p>
            <a:fld id="{4C73A847-5061-4890-8CFF-80828936D45B}" type="datetimeFigureOut">
              <a:rPr lang="en-US" smtClean="0"/>
              <a:t>9/10/2024</a:t>
            </a:fld>
            <a:endParaRPr lang="en-US"/>
          </a:p>
        </p:txBody>
      </p:sp>
      <p:sp>
        <p:nvSpPr>
          <p:cNvPr id="4" name="Slide Image Placeholder 3"/>
          <p:cNvSpPr>
            <a:spLocks noGrp="1" noRot="1" noChangeAspect="1"/>
          </p:cNvSpPr>
          <p:nvPr>
            <p:ph type="sldImg" idx="2"/>
          </p:nvPr>
        </p:nvSpPr>
        <p:spPr>
          <a:xfrm>
            <a:off x="5718175" y="773113"/>
            <a:ext cx="6864350" cy="3862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892675"/>
            <a:ext cx="14639925" cy="46339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82175"/>
            <a:ext cx="7929563" cy="515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2175"/>
            <a:ext cx="7929563" cy="515938"/>
          </a:xfrm>
          <a:prstGeom prst="rect">
            <a:avLst/>
          </a:prstGeom>
        </p:spPr>
        <p:txBody>
          <a:bodyPr vert="horz" lIns="91440" tIns="45720" rIns="91440" bIns="45720" rtlCol="0" anchor="b"/>
          <a:lstStyle>
            <a:lvl1pPr algn="r">
              <a:defRPr sz="1200"/>
            </a:lvl1pPr>
          </a:lstStyle>
          <a:p>
            <a:fld id="{BB069F89-2B5A-4354-B10E-92ADA0918B4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069F89-2B5A-4354-B10E-92ADA0918B45}"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069F89-2B5A-4354-B10E-92ADA0918B45}"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807" y="1091190"/>
            <a:ext cx="16563085" cy="181991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1209471" y="3420110"/>
            <a:ext cx="15881756" cy="342709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1606550" y="3930650"/>
            <a:ext cx="15621000" cy="3205942"/>
          </a:xfrm>
          <a:prstGeom prst="rect">
            <a:avLst/>
          </a:prstGeom>
        </p:spPr>
        <p:txBody>
          <a:bodyPr vert="horz" wrap="square" lIns="0" tIns="3810" rIns="0" bIns="0" rtlCol="0">
            <a:spAutoFit/>
          </a:bodyPr>
          <a:lstStyle/>
          <a:p>
            <a:pPr marL="12700" marR="1301115" indent="-635" algn="just">
              <a:lnSpc>
                <a:spcPct val="102299"/>
              </a:lnSpc>
              <a:spcBef>
                <a:spcPts val="30"/>
              </a:spcBef>
            </a:pPr>
            <a:r>
              <a:rPr lang="en-US" sz="3600" dirty="0" smtClean="0">
                <a:latin typeface="+mj-lt"/>
              </a:rPr>
              <a:t>Enhancing Urban Mobility with Real-Time Signal Optimization</a:t>
            </a:r>
          </a:p>
          <a:p>
            <a:pPr marL="12700" marR="1301115" indent="-635" algn="just">
              <a:lnSpc>
                <a:spcPct val="102299"/>
              </a:lnSpc>
              <a:spcBef>
                <a:spcPts val="30"/>
              </a:spcBef>
            </a:pPr>
            <a:endParaRPr lang="en-US" sz="2400" dirty="0">
              <a:latin typeface="+mj-lt"/>
              <a:cs typeface="Verdana"/>
            </a:endParaRPr>
          </a:p>
          <a:p>
            <a:pPr marL="12700" marR="1301115" indent="-635" algn="just">
              <a:lnSpc>
                <a:spcPct val="102299"/>
              </a:lnSpc>
              <a:spcBef>
                <a:spcPts val="30"/>
              </a:spcBef>
            </a:pPr>
            <a:r>
              <a:rPr lang="en-US" sz="3000" dirty="0" smtClean="0">
                <a:latin typeface="+mj-lt"/>
              </a:rPr>
              <a:t>Welcome to presentation on Smart Traffic Management. This innovative solution leverages real-time data to reduce congestion, optimize traffic flow, and enhance public transportation efficiency in urban areas. Join us as we explore how our advanced signal management system transforms urban mobility for a smoother, more efficient commute.</a:t>
            </a:r>
          </a:p>
          <a:p>
            <a:pPr marL="12700" marR="1301115" indent="-635">
              <a:lnSpc>
                <a:spcPct val="102299"/>
              </a:lnSpc>
              <a:spcBef>
                <a:spcPts val="30"/>
              </a:spcBef>
            </a:pPr>
            <a:endParaRPr sz="2400">
              <a:latin typeface="Verdana"/>
              <a:cs typeface="Verdana"/>
            </a:endParaRPr>
          </a:p>
        </p:txBody>
      </p:sp>
      <p:sp>
        <p:nvSpPr>
          <p:cNvPr id="15" name="object 15"/>
          <p:cNvSpPr txBox="1">
            <a:spLocks noGrp="1"/>
          </p:cNvSpPr>
          <p:nvPr>
            <p:ph type="title"/>
          </p:nvPr>
        </p:nvSpPr>
        <p:spPr>
          <a:xfrm>
            <a:off x="1530350" y="2559050"/>
            <a:ext cx="15340973" cy="662361"/>
          </a:xfrm>
          <a:prstGeom prst="rect">
            <a:avLst/>
          </a:prstGeom>
        </p:spPr>
        <p:txBody>
          <a:bodyPr vert="horz" wrap="square" lIns="0" tIns="15875" rIns="0" bIns="0" rtlCol="0">
            <a:spAutoFit/>
          </a:bodyPr>
          <a:lstStyle/>
          <a:p>
            <a:pPr algn="ctr"/>
            <a:r>
              <a:rPr lang="en-US" sz="4200" b="1" dirty="0" smtClean="0">
                <a:latin typeface="+mj-lt"/>
              </a:rPr>
              <a:t>Smart Traffic Management</a:t>
            </a:r>
            <a:endParaRPr lang="en-US" sz="42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10566" y="536295"/>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27"/>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3740150" y="4083050"/>
            <a:ext cx="10972800" cy="780983"/>
          </a:xfrm>
          <a:prstGeom prst="rect">
            <a:avLst/>
          </a:prstGeom>
        </p:spPr>
        <p:txBody>
          <a:bodyPr vert="horz" wrap="square" lIns="0" tIns="11430" rIns="0" bIns="0" rtlCol="0">
            <a:spAutoFit/>
          </a:bodyPr>
          <a:lstStyle/>
          <a:p>
            <a:pPr marL="12700">
              <a:lnSpc>
                <a:spcPct val="100000"/>
              </a:lnSpc>
              <a:spcBef>
                <a:spcPts val="90"/>
              </a:spcBef>
            </a:pPr>
            <a:r>
              <a:rPr lang="en-US" sz="5000" dirty="0" smtClean="0"/>
              <a:t>Thank you for your attention!</a:t>
            </a:r>
            <a:endParaRPr sz="5000">
              <a:latin typeface="Georgia"/>
              <a:cs typeface="Georgia"/>
            </a:endParaRPr>
          </a:p>
        </p:txBody>
      </p:sp>
      <p:sp>
        <p:nvSpPr>
          <p:cNvPr id="15" name="TextBox 14"/>
          <p:cNvSpPr txBox="1"/>
          <p:nvPr/>
        </p:nvSpPr>
        <p:spPr>
          <a:xfrm>
            <a:off x="12731750" y="9264650"/>
            <a:ext cx="7086600" cy="369332"/>
          </a:xfrm>
          <a:prstGeom prst="rect">
            <a:avLst/>
          </a:prstGeom>
          <a:noFill/>
        </p:spPr>
        <p:txBody>
          <a:bodyPr wrap="square" rtlCol="0">
            <a:spAutoFit/>
          </a:bodyPr>
          <a:lstStyle/>
          <a:p>
            <a:r>
              <a:rPr lang="en-US" dirty="0" smtClean="0"/>
              <a:t>Present by Dax Patel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3778250"/>
            <a:ext cx="17526000" cy="2000548"/>
          </a:xfrm>
        </p:spPr>
        <p:txBody>
          <a:bodyPr/>
          <a:lstStyle/>
          <a:p>
            <a:r>
              <a:rPr lang="en-US" sz="2600" b="1" dirty="0" smtClean="0"/>
              <a:t>Urban Traffic Congestion</a:t>
            </a:r>
            <a:r>
              <a:rPr lang="en-US" sz="2600" dirty="0" smtClean="0"/>
              <a:t/>
            </a:r>
            <a:br>
              <a:rPr lang="en-US" sz="2600" dirty="0" smtClean="0"/>
            </a:br>
            <a:r>
              <a:rPr lang="en-US" sz="2600" dirty="0" smtClean="0"/>
              <a:t>Urban areas often face significant traffic congestion, especially at intersections where multiple routes converge. Traditional traffic management systems rely on pre-set traffic light timings, which may not adapt well to fluctuating traffic conditions. This can lead to increased waiting times, fuel consumption, and emissions.</a:t>
            </a:r>
            <a:endParaRPr lang="en-US" sz="2600" dirty="0"/>
          </a:p>
        </p:txBody>
      </p:sp>
      <p:sp>
        <p:nvSpPr>
          <p:cNvPr id="3" name="Text Placeholder 2"/>
          <p:cNvSpPr>
            <a:spLocks noGrp="1"/>
          </p:cNvSpPr>
          <p:nvPr>
            <p:ph type="body" idx="1"/>
          </p:nvPr>
        </p:nvSpPr>
        <p:spPr>
          <a:xfrm>
            <a:off x="387350" y="5911850"/>
            <a:ext cx="17373600" cy="3200876"/>
          </a:xfrm>
        </p:spPr>
        <p:txBody>
          <a:bodyPr/>
          <a:lstStyle/>
          <a:p>
            <a:r>
              <a:rPr lang="en-US" sz="2600" b="1" dirty="0" smtClean="0"/>
              <a:t>Smart AI-Based Traffic Management System</a:t>
            </a:r>
            <a:endParaRPr lang="en-US" sz="2600" dirty="0" smtClean="0"/>
          </a:p>
          <a:p>
            <a:r>
              <a:rPr lang="en-US" sz="2600" dirty="0" smtClean="0"/>
              <a:t>An AI-based traffic management system can dynamically adjust traffic light timings based on real-time traffic data, improving traffic flow and reducing congestion.</a:t>
            </a:r>
          </a:p>
          <a:p>
            <a:r>
              <a:rPr lang="en-US" sz="2600" b="1" dirty="0" smtClean="0"/>
              <a:t>Expected Solution:</a:t>
            </a:r>
            <a:endParaRPr lang="en-US" sz="2600" dirty="0" smtClean="0"/>
          </a:p>
          <a:p>
            <a:r>
              <a:rPr lang="en-US" sz="2600" dirty="0" smtClean="0"/>
              <a:t>Develop a smart, AI-based traffic management system that monitors traffic conditions in real-time and adapts traffic light timings accordingly.</a:t>
            </a:r>
          </a:p>
          <a:p>
            <a:r>
              <a:rPr lang="en-US" sz="2600" dirty="0" smtClean="0"/>
              <a:t>Handle heavy traffic from multiple directions and optimize traffic flow to minimize delays and enhance overall efficiency.</a:t>
            </a:r>
            <a:endParaRPr lang="en-US" sz="2600" dirty="0"/>
          </a:p>
        </p:txBody>
      </p:sp>
      <p:sp>
        <p:nvSpPr>
          <p:cNvPr id="4" name="TextBox 3"/>
          <p:cNvSpPr txBox="1"/>
          <p:nvPr/>
        </p:nvSpPr>
        <p:spPr>
          <a:xfrm>
            <a:off x="0" y="2940050"/>
            <a:ext cx="18300700" cy="646331"/>
          </a:xfrm>
          <a:prstGeom prst="rect">
            <a:avLst/>
          </a:prstGeom>
          <a:noFill/>
        </p:spPr>
        <p:txBody>
          <a:bodyPr wrap="square" rtlCol="0">
            <a:spAutoFit/>
          </a:bodyPr>
          <a:lstStyle/>
          <a:p>
            <a:pPr algn="ctr"/>
            <a:r>
              <a:rPr lang="en-US" sz="3600" b="1" dirty="0" smtClean="0"/>
              <a:t>Problem Statement and Description</a:t>
            </a:r>
            <a:endParaRPr lang="en-US"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p:nvPr/>
        </p:nvSpPr>
        <p:spPr>
          <a:xfrm>
            <a:off x="844550" y="4311650"/>
            <a:ext cx="9296400" cy="3656450"/>
          </a:xfrm>
          <a:prstGeom prst="rect">
            <a:avLst/>
          </a:prstGeom>
        </p:spPr>
        <p:txBody>
          <a:bodyPr vert="horz" wrap="square" lIns="0" tIns="6985" rIns="0" bIns="0" rtlCol="0">
            <a:spAutoFit/>
          </a:bodyPr>
          <a:lstStyle/>
          <a:p>
            <a:pPr marL="12700" marR="64135">
              <a:lnSpc>
                <a:spcPct val="101499"/>
              </a:lnSpc>
              <a:spcBef>
                <a:spcPts val="55"/>
              </a:spcBef>
            </a:pPr>
            <a:r>
              <a:rPr lang="en-US" sz="2600" dirty="0" smtClean="0"/>
              <a:t>Urban areas often face significant traffic congestion, especially at intersections where multiple routes converge. This results in increased waiting times and delays</a:t>
            </a:r>
            <a:r>
              <a:rPr lang="en-US" sz="2600" dirty="0" smtClean="0"/>
              <a:t>.</a:t>
            </a:r>
          </a:p>
          <a:p>
            <a:pPr marL="12700" marR="64135">
              <a:lnSpc>
                <a:spcPct val="101499"/>
              </a:lnSpc>
              <a:spcBef>
                <a:spcPts val="55"/>
              </a:spcBef>
            </a:pPr>
            <a:r>
              <a:rPr lang="en-US" sz="2600" dirty="0" smtClean="0"/>
              <a:t>Traditional traffic management systems rely on pre-set traffic light timings that do not adapt well to fluctuating traffic conditions, leading to inefficient flow</a:t>
            </a:r>
            <a:r>
              <a:rPr lang="en-US" sz="2600" dirty="0" smtClean="0"/>
              <a:t>.</a:t>
            </a:r>
          </a:p>
          <a:p>
            <a:pPr marL="12700" marR="64135">
              <a:lnSpc>
                <a:spcPct val="101499"/>
              </a:lnSpc>
              <a:spcBef>
                <a:spcPts val="55"/>
              </a:spcBef>
            </a:pPr>
            <a:r>
              <a:rPr lang="en-US" sz="2600" dirty="0" smtClean="0"/>
              <a:t>Extended waiting times at red lights contribute to higher fuel consumption and increased emissions, negatively impacting the environment.</a:t>
            </a:r>
            <a:endParaRPr sz="2600">
              <a:latin typeface="+mj-lt"/>
              <a:cs typeface="Verdana"/>
            </a:endParaRPr>
          </a:p>
        </p:txBody>
      </p:sp>
      <p:sp>
        <p:nvSpPr>
          <p:cNvPr id="11" name="object 11"/>
          <p:cNvSpPr txBox="1">
            <a:spLocks noGrp="1"/>
          </p:cNvSpPr>
          <p:nvPr>
            <p:ph type="title"/>
          </p:nvPr>
        </p:nvSpPr>
        <p:spPr>
          <a:xfrm>
            <a:off x="1987550" y="2787650"/>
            <a:ext cx="13733959" cy="693138"/>
          </a:xfrm>
          <a:prstGeom prst="rect">
            <a:avLst/>
          </a:prstGeom>
        </p:spPr>
        <p:txBody>
          <a:bodyPr vert="horz" wrap="square" lIns="0" tIns="15875" rIns="0" bIns="0" rtlCol="0">
            <a:spAutoFit/>
          </a:bodyPr>
          <a:lstStyle/>
          <a:p>
            <a:pPr marL="12700" algn="ctr">
              <a:lnSpc>
                <a:spcPct val="100000"/>
              </a:lnSpc>
              <a:spcBef>
                <a:spcPts val="125"/>
              </a:spcBef>
            </a:pPr>
            <a:r>
              <a:rPr sz="4400" b="1" spc="90" dirty="0">
                <a:latin typeface="Arial" pitchFamily="34" charset="0"/>
                <a:cs typeface="Arial" pitchFamily="34" charset="0"/>
              </a:rPr>
              <a:t>Understanding</a:t>
            </a:r>
            <a:r>
              <a:rPr sz="4400" b="1" spc="-260" dirty="0">
                <a:latin typeface="Arial" pitchFamily="34" charset="0"/>
                <a:cs typeface="Arial" pitchFamily="34" charset="0"/>
              </a:rPr>
              <a:t> </a:t>
            </a:r>
            <a:r>
              <a:rPr sz="4400" b="1" spc="10" dirty="0">
                <a:latin typeface="Arial" pitchFamily="34" charset="0"/>
                <a:cs typeface="Arial" pitchFamily="34" charset="0"/>
              </a:rPr>
              <a:t>Trafﬁc</a:t>
            </a:r>
            <a:r>
              <a:rPr sz="4400" b="1" spc="-254" dirty="0">
                <a:latin typeface="Arial" pitchFamily="34" charset="0"/>
                <a:cs typeface="Arial" pitchFamily="34" charset="0"/>
              </a:rPr>
              <a:t> </a:t>
            </a:r>
            <a:r>
              <a:rPr sz="4400" b="1" spc="45" dirty="0">
                <a:latin typeface="Arial" pitchFamily="34" charset="0"/>
                <a:cs typeface="Arial" pitchFamily="34" charset="0"/>
              </a:rPr>
              <a:t>Congestion</a:t>
            </a:r>
            <a:endParaRPr sz="4400" b="1">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0750550" y="4235450"/>
            <a:ext cx="6657715" cy="2971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p:nvPr/>
        </p:nvSpPr>
        <p:spPr>
          <a:xfrm>
            <a:off x="7016750" y="3397250"/>
            <a:ext cx="8305800" cy="4808368"/>
          </a:xfrm>
          <a:prstGeom prst="rect">
            <a:avLst/>
          </a:prstGeom>
        </p:spPr>
        <p:txBody>
          <a:bodyPr vert="horz" wrap="square" lIns="0" tIns="6985" rIns="0" bIns="0" rtlCol="0">
            <a:spAutoFit/>
          </a:bodyPr>
          <a:lstStyle/>
          <a:p>
            <a:r>
              <a:rPr lang="en-US" sz="2600" dirty="0" smtClean="0"/>
              <a:t>Our system utilizes advanced AI algorithms to monitor and adjust traffic light timings in real-time. This approach dynamically adapts to current traffic conditions, optimizing flow and reducing congestion</a:t>
            </a:r>
            <a:r>
              <a:rPr lang="en-US" sz="2600" dirty="0" smtClean="0"/>
              <a:t>.</a:t>
            </a:r>
          </a:p>
          <a:p>
            <a:r>
              <a:rPr lang="en-US" sz="2600" dirty="0" smtClean="0"/>
              <a:t>The system continuously gathers data from sensors and cameras, analyzing traffic patterns to make timely adjustments to traffic light schedules. This helps in accommodating varying traffic volumes and improving overall traffic efficiency</a:t>
            </a:r>
            <a:r>
              <a:rPr lang="en-US" sz="2600" dirty="0" smtClean="0"/>
              <a:t>.</a:t>
            </a:r>
          </a:p>
          <a:p>
            <a:r>
              <a:rPr lang="en-US" sz="2600" dirty="0" smtClean="0"/>
              <a:t>Key benefits of our solution include reduced waiting times, lower fuel consumption, decreased emissions, and enhanced safety at intersections.</a:t>
            </a:r>
            <a:endParaRPr sz="2600">
              <a:latin typeface="+mj-lt"/>
              <a:cs typeface="Verdana"/>
            </a:endParaRPr>
          </a:p>
        </p:txBody>
      </p:sp>
      <p:sp>
        <p:nvSpPr>
          <p:cNvPr id="10" name="object 10"/>
          <p:cNvSpPr txBox="1">
            <a:spLocks noGrp="1"/>
          </p:cNvSpPr>
          <p:nvPr>
            <p:ph type="title"/>
          </p:nvPr>
        </p:nvSpPr>
        <p:spPr>
          <a:xfrm>
            <a:off x="0" y="1477124"/>
            <a:ext cx="18300700" cy="693138"/>
          </a:xfrm>
          <a:prstGeom prst="rect">
            <a:avLst/>
          </a:prstGeom>
        </p:spPr>
        <p:txBody>
          <a:bodyPr vert="horz" wrap="square" lIns="0" tIns="15875" rIns="0" bIns="0" rtlCol="0">
            <a:spAutoFit/>
          </a:bodyPr>
          <a:lstStyle/>
          <a:p>
            <a:pPr marL="12700" algn="ctr">
              <a:lnSpc>
                <a:spcPct val="100000"/>
              </a:lnSpc>
              <a:spcBef>
                <a:spcPts val="125"/>
              </a:spcBef>
            </a:pPr>
            <a:r>
              <a:rPr lang="en-US" sz="4400" b="1" dirty="0" smtClean="0">
                <a:latin typeface="+mn-lt"/>
              </a:rPr>
              <a:t>Proposed Solution</a:t>
            </a:r>
            <a:endParaRPr sz="4400" b="1">
              <a:latin typeface="+mn-lt"/>
              <a:cs typeface="Times New Roman"/>
            </a:endParaRPr>
          </a:p>
        </p:txBody>
      </p:sp>
      <p:pic>
        <p:nvPicPr>
          <p:cNvPr id="14338" name="Picture 2" descr="AI Art: The Fascinating World of AI-Generated Images"/>
          <p:cNvPicPr>
            <a:picLocks noChangeAspect="1" noChangeArrowheads="1"/>
          </p:cNvPicPr>
          <p:nvPr/>
        </p:nvPicPr>
        <p:blipFill>
          <a:blip r:embed="rId2"/>
          <a:srcRect/>
          <a:stretch>
            <a:fillRect/>
          </a:stretch>
        </p:blipFill>
        <p:spPr bwMode="auto">
          <a:xfrm>
            <a:off x="615950" y="3092450"/>
            <a:ext cx="5873750" cy="587375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50" y="1644650"/>
            <a:ext cx="7976743" cy="677108"/>
          </a:xfrm>
        </p:spPr>
        <p:txBody>
          <a:bodyPr/>
          <a:lstStyle/>
          <a:p>
            <a:pPr algn="ctr"/>
            <a:r>
              <a:rPr lang="en-US" sz="4400" b="1" dirty="0" smtClean="0"/>
              <a:t>System Flow </a:t>
            </a:r>
            <a:endParaRPr lang="en-US" sz="4400" b="1" dirty="0"/>
          </a:p>
        </p:txBody>
      </p:sp>
      <p:sp>
        <p:nvSpPr>
          <p:cNvPr id="3" name="Text Placeholder 2"/>
          <p:cNvSpPr>
            <a:spLocks noGrp="1"/>
          </p:cNvSpPr>
          <p:nvPr>
            <p:ph type="body" idx="1"/>
          </p:nvPr>
        </p:nvSpPr>
        <p:spPr>
          <a:xfrm>
            <a:off x="387350" y="3321050"/>
            <a:ext cx="10455479" cy="6278642"/>
          </a:xfrm>
        </p:spPr>
        <p:txBody>
          <a:bodyPr/>
          <a:lstStyle/>
          <a:p>
            <a:pPr>
              <a:buFont typeface="Arial" pitchFamily="34" charset="0"/>
              <a:buChar char="•"/>
            </a:pPr>
            <a:r>
              <a:rPr lang="en-US" sz="2400" dirty="0" smtClean="0">
                <a:latin typeface="+mj-lt"/>
              </a:rPr>
              <a:t>Data Collection: </a:t>
            </a:r>
            <a:r>
              <a:rPr lang="en-US" sz="2400" dirty="0" smtClean="0">
                <a:latin typeface="+mj-lt"/>
              </a:rPr>
              <a:t>Sensors and cameras collect real-time traffic data</a:t>
            </a:r>
            <a:r>
              <a:rPr lang="en-US" sz="2400" dirty="0" smtClean="0">
                <a:latin typeface="+mj-lt"/>
              </a:rPr>
              <a:t>.</a:t>
            </a:r>
            <a:endParaRPr lang="en-US" sz="2400" dirty="0" smtClean="0">
              <a:latin typeface="+mj-lt"/>
            </a:endParaRPr>
          </a:p>
          <a:p>
            <a:pPr>
              <a:buFont typeface="Arial" pitchFamily="34" charset="0"/>
              <a:buChar char="•"/>
            </a:pPr>
            <a:r>
              <a:rPr lang="en-US" sz="2400" dirty="0" smtClean="0">
                <a:latin typeface="+mj-lt"/>
              </a:rPr>
              <a:t>Data Transmission: </a:t>
            </a:r>
            <a:r>
              <a:rPr lang="en-US" sz="2400" dirty="0" smtClean="0">
                <a:latin typeface="+mj-lt"/>
              </a:rPr>
              <a:t>Collected data is transmitted to the central system</a:t>
            </a:r>
            <a:r>
              <a:rPr lang="en-US" sz="2400" dirty="0" smtClean="0">
                <a:latin typeface="+mj-lt"/>
              </a:rPr>
              <a:t>.</a:t>
            </a:r>
            <a:endParaRPr lang="en-US" sz="2400" dirty="0" smtClean="0">
              <a:latin typeface="+mj-lt"/>
            </a:endParaRPr>
          </a:p>
          <a:p>
            <a:pPr>
              <a:buFont typeface="Arial" pitchFamily="34" charset="0"/>
              <a:buChar char="•"/>
            </a:pPr>
            <a:r>
              <a:rPr lang="en-US" sz="2400" dirty="0" smtClean="0">
                <a:latin typeface="+mj-lt"/>
              </a:rPr>
              <a:t> </a:t>
            </a:r>
            <a:r>
              <a:rPr lang="en-US" sz="2400" dirty="0" smtClean="0">
                <a:latin typeface="+mj-lt"/>
              </a:rPr>
              <a:t>Data </a:t>
            </a:r>
            <a:r>
              <a:rPr lang="en-US" sz="2400" dirty="0" smtClean="0">
                <a:latin typeface="+mj-lt"/>
              </a:rPr>
              <a:t>Processing : AI </a:t>
            </a:r>
            <a:r>
              <a:rPr lang="en-US" sz="2400" dirty="0" smtClean="0">
                <a:latin typeface="+mj-lt"/>
              </a:rPr>
              <a:t>algorithms process the data to analyze traffic patterns and predict flow</a:t>
            </a:r>
            <a:r>
              <a:rPr lang="en-US" sz="2400" dirty="0" smtClean="0">
                <a:latin typeface="+mj-lt"/>
              </a:rPr>
              <a:t>.</a:t>
            </a:r>
          </a:p>
          <a:p>
            <a:r>
              <a:rPr lang="en-US" sz="2400" dirty="0" smtClean="0">
                <a:latin typeface="+mj-lt"/>
              </a:rPr>
              <a:t/>
            </a:r>
            <a:br>
              <a:rPr lang="en-US" sz="2400" dirty="0" smtClean="0">
                <a:latin typeface="+mj-lt"/>
              </a:rPr>
            </a:br>
            <a:r>
              <a:rPr lang="en-US" sz="2400" dirty="0" smtClean="0">
                <a:latin typeface="+mj-lt"/>
              </a:rPr>
              <a:t>If(Update==true):</a:t>
            </a:r>
          </a:p>
          <a:p>
            <a:r>
              <a:rPr lang="en-US" sz="2400" dirty="0" smtClean="0">
                <a:latin typeface="+mj-lt"/>
              </a:rPr>
              <a:t>	</a:t>
            </a:r>
            <a:r>
              <a:rPr lang="en-US" sz="2400" dirty="0" smtClean="0">
                <a:latin typeface="+mj-lt"/>
              </a:rPr>
              <a:t>continue</a:t>
            </a:r>
          </a:p>
          <a:p>
            <a:r>
              <a:rPr lang="en-US" sz="2400" dirty="0" smtClean="0">
                <a:latin typeface="+mj-lt"/>
              </a:rPr>
              <a:t>Else:</a:t>
            </a:r>
            <a:br>
              <a:rPr lang="en-US" sz="2400" dirty="0" smtClean="0">
                <a:latin typeface="+mj-lt"/>
              </a:rPr>
            </a:br>
            <a:r>
              <a:rPr lang="en-US" sz="2400" dirty="0" smtClean="0">
                <a:latin typeface="+mj-lt"/>
              </a:rPr>
              <a:t>	Reject dataset</a:t>
            </a:r>
          </a:p>
          <a:p>
            <a:pPr>
              <a:buFont typeface="Arial" pitchFamily="34" charset="0"/>
              <a:buChar char="•"/>
            </a:pPr>
            <a:endParaRPr lang="en-US" sz="2400" dirty="0" smtClean="0">
              <a:latin typeface="+mj-lt"/>
            </a:endParaRPr>
          </a:p>
          <a:p>
            <a:pPr>
              <a:buFont typeface="Arial" pitchFamily="34" charset="0"/>
              <a:buChar char="•"/>
            </a:pPr>
            <a:r>
              <a:rPr lang="en-US" sz="2400" dirty="0" smtClean="0">
                <a:latin typeface="+mj-lt"/>
              </a:rPr>
              <a:t>Redefine </a:t>
            </a:r>
            <a:r>
              <a:rPr lang="en-US" sz="2400" dirty="0" smtClean="0">
                <a:latin typeface="+mj-lt"/>
              </a:rPr>
              <a:t>System : Replace </a:t>
            </a:r>
            <a:r>
              <a:rPr lang="en-US" sz="2400" dirty="0" smtClean="0">
                <a:latin typeface="+mj-lt"/>
              </a:rPr>
              <a:t>old system with new one. </a:t>
            </a:r>
            <a:endParaRPr lang="en-US" sz="2400" dirty="0" smtClean="0">
              <a:latin typeface="+mj-lt"/>
            </a:endParaRPr>
          </a:p>
          <a:p>
            <a:pPr>
              <a:buFont typeface="Arial" pitchFamily="34" charset="0"/>
              <a:buChar char="•"/>
            </a:pPr>
            <a:r>
              <a:rPr lang="en-US" sz="2400" dirty="0" smtClean="0">
                <a:latin typeface="+mj-lt"/>
              </a:rPr>
              <a:t>Real-Time Monitoring  </a:t>
            </a:r>
            <a:r>
              <a:rPr lang="en-US" sz="2400" dirty="0" smtClean="0">
                <a:latin typeface="+mj-lt"/>
              </a:rPr>
              <a:t>: Added </a:t>
            </a:r>
            <a:r>
              <a:rPr lang="en-US" sz="2400" dirty="0" smtClean="0">
                <a:latin typeface="+mj-lt"/>
              </a:rPr>
              <a:t>case handling for accidents and emergencies, enabling real-time monitoring as well. </a:t>
            </a:r>
            <a:endParaRPr lang="en-US" sz="2400" dirty="0" smtClean="0">
              <a:latin typeface="+mj-lt"/>
            </a:endParaRPr>
          </a:p>
          <a:p>
            <a:pPr>
              <a:buFont typeface="Arial" pitchFamily="34" charset="0"/>
              <a:buChar char="•"/>
            </a:pPr>
            <a:r>
              <a:rPr lang="en-US" sz="2400" dirty="0" smtClean="0">
                <a:latin typeface="+mj-lt"/>
              </a:rPr>
              <a:t>Feedback </a:t>
            </a:r>
            <a:r>
              <a:rPr lang="en-US" sz="2400" dirty="0" smtClean="0">
                <a:latin typeface="+mj-lt"/>
              </a:rPr>
              <a:t>: Feedback </a:t>
            </a:r>
            <a:r>
              <a:rPr lang="en-US" sz="2400" dirty="0" smtClean="0">
                <a:latin typeface="+mj-lt"/>
              </a:rPr>
              <a:t>from the system is used to refine data processing and signal adjustment. </a:t>
            </a:r>
            <a:r>
              <a:rPr lang="en-US" sz="2400" dirty="0" smtClean="0">
                <a:latin typeface="+mj-lt"/>
              </a:rPr>
              <a:t/>
            </a:r>
            <a:br>
              <a:rPr lang="en-US" sz="2400" dirty="0" smtClean="0">
                <a:latin typeface="+mj-lt"/>
              </a:rPr>
            </a:br>
            <a:r>
              <a:rPr lang="en-US" sz="2400" dirty="0" smtClean="0">
                <a:latin typeface="+mj-lt"/>
              </a:rPr>
              <a:t/>
            </a:r>
            <a:br>
              <a:rPr lang="en-US" sz="2400" dirty="0" smtClean="0">
                <a:latin typeface="+mj-lt"/>
              </a:rPr>
            </a:br>
            <a:endParaRPr lang="en-US" sz="2400" dirty="0" smtClean="0">
              <a:latin typeface="+mj-lt"/>
            </a:endParaRPr>
          </a:p>
        </p:txBody>
      </p:sp>
      <p:pic>
        <p:nvPicPr>
          <p:cNvPr id="5" name="Picture 4" descr="Data Collection (1).jpg"/>
          <p:cNvPicPr>
            <a:picLocks noChangeAspect="1"/>
          </p:cNvPicPr>
          <p:nvPr/>
        </p:nvPicPr>
        <p:blipFill>
          <a:blip r:embed="rId2"/>
          <a:srcRect l="32083" t="6038" r="32500" b="5124"/>
          <a:stretch>
            <a:fillRect/>
          </a:stretch>
        </p:blipFill>
        <p:spPr>
          <a:xfrm>
            <a:off x="10750550" y="1111250"/>
            <a:ext cx="5562600" cy="7848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49450"/>
            <a:ext cx="18300700" cy="677108"/>
          </a:xfrm>
        </p:spPr>
        <p:txBody>
          <a:bodyPr/>
          <a:lstStyle/>
          <a:p>
            <a:pPr algn="ctr"/>
            <a:r>
              <a:rPr lang="en-US" sz="4400" b="1" dirty="0" smtClean="0">
                <a:latin typeface="+mj-lt"/>
              </a:rPr>
              <a:t>AI based Traffic </a:t>
            </a:r>
            <a:r>
              <a:rPr lang="en-US" sz="4400" b="1" dirty="0" smtClean="0">
                <a:latin typeface="+mj-lt"/>
              </a:rPr>
              <a:t>S</a:t>
            </a:r>
            <a:r>
              <a:rPr lang="en-US" sz="4400" b="1" dirty="0" smtClean="0">
                <a:latin typeface="+mj-lt"/>
              </a:rPr>
              <a:t>olution</a:t>
            </a:r>
            <a:endParaRPr lang="en-US" sz="4400" b="1" dirty="0">
              <a:latin typeface="+mj-lt"/>
            </a:endParaRPr>
          </a:p>
        </p:txBody>
      </p:sp>
      <p:sp>
        <p:nvSpPr>
          <p:cNvPr id="3" name="Text Placeholder 2"/>
          <p:cNvSpPr>
            <a:spLocks noGrp="1"/>
          </p:cNvSpPr>
          <p:nvPr>
            <p:ph type="body" idx="1"/>
          </p:nvPr>
        </p:nvSpPr>
        <p:spPr>
          <a:xfrm>
            <a:off x="2216150" y="3092450"/>
            <a:ext cx="13335000" cy="4431983"/>
          </a:xfrm>
        </p:spPr>
        <p:txBody>
          <a:bodyPr/>
          <a:lstStyle/>
          <a:p>
            <a:r>
              <a:rPr lang="en-US" sz="3200" b="1" dirty="0" smtClean="0">
                <a:latin typeface="+mj-lt"/>
              </a:rPr>
              <a:t>Main Components of </a:t>
            </a:r>
            <a:r>
              <a:rPr lang="en-US" sz="3200" b="1" dirty="0" smtClean="0">
                <a:latin typeface="+mj-lt"/>
              </a:rPr>
              <a:t>the </a:t>
            </a:r>
            <a:r>
              <a:rPr lang="en-US" sz="3200" b="1" dirty="0" smtClean="0">
                <a:latin typeface="+mj-lt"/>
              </a:rPr>
              <a:t>AI Traffic Control System:</a:t>
            </a:r>
            <a:endParaRPr lang="en-US" sz="3200" dirty="0" smtClean="0">
              <a:latin typeface="+mj-lt"/>
            </a:endParaRPr>
          </a:p>
          <a:p>
            <a:r>
              <a:rPr lang="en-US" sz="3200" b="1" dirty="0" smtClean="0">
                <a:latin typeface="+mj-lt"/>
              </a:rPr>
              <a:t>TrafficSimulation Class</a:t>
            </a:r>
            <a:r>
              <a:rPr lang="en-US" sz="3200" dirty="0" smtClean="0">
                <a:latin typeface="+mj-lt"/>
              </a:rPr>
              <a:t>:</a:t>
            </a:r>
            <a:endParaRPr lang="en-US" sz="2400" dirty="0" smtClean="0">
              <a:latin typeface="+mj-lt"/>
            </a:endParaRPr>
          </a:p>
          <a:p>
            <a:pPr lvl="1"/>
            <a:r>
              <a:rPr lang="en-US" sz="2400" dirty="0" smtClean="0">
                <a:latin typeface="+mj-lt"/>
              </a:rPr>
              <a:t>Simulates traffic conditions by calculating travel times and comparing them with green light timings.</a:t>
            </a:r>
          </a:p>
          <a:p>
            <a:pPr lvl="1"/>
            <a:r>
              <a:rPr lang="en-US" sz="2400" dirty="0" smtClean="0">
                <a:latin typeface="+mj-lt"/>
              </a:rPr>
              <a:t>Adjusts </a:t>
            </a:r>
            <a:r>
              <a:rPr lang="en-US" sz="2400" dirty="0" smtClean="0">
                <a:latin typeface="+mj-lt"/>
              </a:rPr>
              <a:t>signals based </a:t>
            </a:r>
            <a:r>
              <a:rPr lang="en-US" sz="2400" dirty="0" smtClean="0">
                <a:latin typeface="+mj-lt"/>
              </a:rPr>
              <a:t>on traffic volumes and vehicle speeds to avoid congestion and delays.</a:t>
            </a:r>
          </a:p>
          <a:p>
            <a:pPr lvl="1"/>
            <a:r>
              <a:rPr lang="en-US" sz="2400" dirty="0" smtClean="0">
                <a:latin typeface="+mj-lt"/>
              </a:rPr>
              <a:t>In cases of emergencies, the system adjusts the signals to prioritize emergency vehicles.</a:t>
            </a:r>
          </a:p>
          <a:p>
            <a:r>
              <a:rPr lang="en-US" sz="3200" b="1" dirty="0" smtClean="0">
                <a:latin typeface="+mj-lt"/>
              </a:rPr>
              <a:t>SignalOptimizer Class</a:t>
            </a:r>
            <a:r>
              <a:rPr lang="en-US" sz="3200" dirty="0" smtClean="0">
                <a:latin typeface="+mj-lt"/>
              </a:rPr>
              <a:t>:</a:t>
            </a:r>
          </a:p>
          <a:p>
            <a:pPr lvl="1"/>
            <a:r>
              <a:rPr lang="en-US" sz="2400" dirty="0" smtClean="0"/>
              <a:t>This module acts as the real-time brain of the system, analyzing incoming traffic data and predicting the best signal timings.</a:t>
            </a:r>
          </a:p>
          <a:p>
            <a:pPr lvl="1"/>
            <a:r>
              <a:rPr lang="en-US" sz="2400" dirty="0" smtClean="0"/>
              <a:t>Handles various traffic scenarios, optimizing signal timings for both regular traffic conditions and emergencies</a:t>
            </a:r>
            <a:r>
              <a:rPr lang="en-US" sz="2400" dirty="0" smtClean="0"/>
              <a:t>.</a:t>
            </a:r>
            <a:endParaRPr lang="en-US" sz="2400" dirty="0" smtClean="0"/>
          </a:p>
          <a:p>
            <a:endParaRPr lang="en-US" sz="2400" dirty="0">
              <a:latin typeface="+mn-lt"/>
            </a:endParaRPr>
          </a:p>
        </p:txBody>
      </p:sp>
      <p:sp>
        <p:nvSpPr>
          <p:cNvPr id="5" name="TextBox 4"/>
          <p:cNvSpPr txBox="1"/>
          <p:nvPr/>
        </p:nvSpPr>
        <p:spPr>
          <a:xfrm>
            <a:off x="2063750" y="7359650"/>
            <a:ext cx="16236950" cy="584775"/>
          </a:xfrm>
          <a:prstGeom prst="rect">
            <a:avLst/>
          </a:prstGeom>
          <a:noFill/>
        </p:spPr>
        <p:txBody>
          <a:bodyPr wrap="square" rtlCol="0">
            <a:spAutoFit/>
          </a:bodyPr>
          <a:lstStyle/>
          <a:p>
            <a:r>
              <a:rPr lang="en-US" sz="3200" b="1" dirty="0" smtClean="0"/>
              <a:t>Key Features</a:t>
            </a:r>
            <a:endParaRPr lang="en-US" sz="3200" b="1" dirty="0"/>
          </a:p>
        </p:txBody>
      </p:sp>
      <p:sp>
        <p:nvSpPr>
          <p:cNvPr id="6" name="TextBox 5"/>
          <p:cNvSpPr txBox="1"/>
          <p:nvPr/>
        </p:nvSpPr>
        <p:spPr>
          <a:xfrm>
            <a:off x="2520950" y="8274050"/>
            <a:ext cx="13335001" cy="1692771"/>
          </a:xfrm>
          <a:prstGeom prst="rect">
            <a:avLst/>
          </a:prstGeom>
          <a:noFill/>
        </p:spPr>
        <p:txBody>
          <a:bodyPr wrap="square" rtlCol="0">
            <a:spAutoFit/>
          </a:bodyPr>
          <a:lstStyle/>
          <a:p>
            <a:r>
              <a:rPr lang="en-US" sz="2800" b="1" dirty="0" smtClean="0"/>
              <a:t>Emergency Vehicle Prioritization</a:t>
            </a:r>
            <a:r>
              <a:rPr lang="en-US" sz="2400" dirty="0" smtClean="0"/>
              <a:t>: Detects emergencies and adjusts signals to provide uninterrupted routes for emergency vehicles</a:t>
            </a:r>
            <a:r>
              <a:rPr lang="en-US" sz="2400" dirty="0" smtClean="0"/>
              <a:t>.</a:t>
            </a:r>
          </a:p>
          <a:p>
            <a:r>
              <a:rPr lang="en-US" sz="2800" b="1" dirty="0" smtClean="0"/>
              <a:t>Real-Time </a:t>
            </a:r>
            <a:r>
              <a:rPr lang="en-US" sz="2800" b="1" dirty="0" smtClean="0"/>
              <a:t>Adaptation</a:t>
            </a:r>
            <a:r>
              <a:rPr lang="en-US" sz="2800" dirty="0" smtClean="0"/>
              <a:t>:</a:t>
            </a:r>
            <a:r>
              <a:rPr lang="en-US" sz="2400" dirty="0" smtClean="0"/>
              <a:t> The system continuously monitors and reacts to live data, making traffic management more responsive and efficient.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p:nvPr/>
        </p:nvSpPr>
        <p:spPr>
          <a:xfrm>
            <a:off x="7931150" y="3473450"/>
            <a:ext cx="8610600" cy="4067075"/>
          </a:xfrm>
          <a:prstGeom prst="rect">
            <a:avLst/>
          </a:prstGeom>
        </p:spPr>
        <p:txBody>
          <a:bodyPr vert="horz" wrap="square" lIns="0" tIns="3810" rIns="0" bIns="0" rtlCol="0">
            <a:spAutoFit/>
          </a:bodyPr>
          <a:lstStyle/>
          <a:p>
            <a:pPr marL="12700" marR="5080">
              <a:lnSpc>
                <a:spcPct val="102299"/>
              </a:lnSpc>
              <a:spcBef>
                <a:spcPts val="30"/>
              </a:spcBef>
            </a:pPr>
            <a:r>
              <a:rPr lang="en-US" sz="2600" b="1" dirty="0" smtClean="0"/>
              <a:t>Data Accuracy</a:t>
            </a:r>
            <a:r>
              <a:rPr lang="en-US" sz="2600" dirty="0" smtClean="0"/>
              <a:t>: Ensuring the accuracy of satellite images and GPS data for precise distance and travel time measurements.</a:t>
            </a:r>
          </a:p>
          <a:p>
            <a:pPr marL="12700" marR="5080">
              <a:lnSpc>
                <a:spcPct val="102299"/>
              </a:lnSpc>
              <a:spcBef>
                <a:spcPts val="30"/>
              </a:spcBef>
            </a:pPr>
            <a:r>
              <a:rPr lang="en-US" sz="2600" b="1" dirty="0" smtClean="0"/>
              <a:t>Scalability</a:t>
            </a:r>
            <a:r>
              <a:rPr lang="en-US" sz="2600" dirty="0" smtClean="0"/>
              <a:t>: Managing and scaling the system to handle varying traffic conditions and road networks.</a:t>
            </a:r>
          </a:p>
          <a:p>
            <a:pPr marL="12700" marR="5080">
              <a:lnSpc>
                <a:spcPct val="102299"/>
              </a:lnSpc>
              <a:spcBef>
                <a:spcPts val="30"/>
              </a:spcBef>
            </a:pPr>
            <a:r>
              <a:rPr lang="en-US" sz="2600" b="1" dirty="0" smtClean="0"/>
              <a:t>ML Model Training</a:t>
            </a:r>
            <a:r>
              <a:rPr lang="en-US" sz="2600" dirty="0" smtClean="0"/>
              <a:t>: Developing and training ML models to handle diverse traffic scenarios and adapt to new data.</a:t>
            </a:r>
          </a:p>
          <a:p>
            <a:pPr marL="12700" marR="5080">
              <a:lnSpc>
                <a:spcPct val="102299"/>
              </a:lnSpc>
              <a:spcBef>
                <a:spcPts val="30"/>
              </a:spcBef>
            </a:pPr>
            <a:r>
              <a:rPr lang="en-US" sz="2600" b="1" dirty="0" smtClean="0"/>
              <a:t>System Reliability</a:t>
            </a:r>
            <a:r>
              <a:rPr lang="en-US" sz="2600" dirty="0" smtClean="0"/>
              <a:t>: Ensuring the system remains reliable and performs well under different conditions and scenarios.</a:t>
            </a:r>
          </a:p>
          <a:p>
            <a:pPr marL="12700" marR="5080">
              <a:lnSpc>
                <a:spcPct val="102299"/>
              </a:lnSpc>
              <a:spcBef>
                <a:spcPts val="30"/>
              </a:spcBef>
            </a:pPr>
            <a:r>
              <a:rPr lang="en-US" sz="2600" b="1" dirty="0" smtClean="0"/>
              <a:t>User Acceptance</a:t>
            </a:r>
            <a:r>
              <a:rPr lang="en-US" sz="2600" dirty="0" smtClean="0"/>
              <a:t>: Ensuring that the system is user-friendly and accepted by traffic management authorities and the public.</a:t>
            </a:r>
            <a:endParaRPr sz="2600">
              <a:latin typeface="Verdana"/>
              <a:cs typeface="Verdana"/>
            </a:endParaRPr>
          </a:p>
        </p:txBody>
      </p:sp>
      <p:sp>
        <p:nvSpPr>
          <p:cNvPr id="10" name="object 10"/>
          <p:cNvSpPr txBox="1">
            <a:spLocks noGrp="1"/>
          </p:cNvSpPr>
          <p:nvPr>
            <p:ph type="title"/>
          </p:nvPr>
        </p:nvSpPr>
        <p:spPr>
          <a:xfrm>
            <a:off x="8370282" y="1467599"/>
            <a:ext cx="7468234" cy="754694"/>
          </a:xfrm>
          <a:prstGeom prst="rect">
            <a:avLst/>
          </a:prstGeom>
        </p:spPr>
        <p:txBody>
          <a:bodyPr vert="horz" wrap="square" lIns="0" tIns="15875" rIns="0" bIns="0" rtlCol="0">
            <a:spAutoFit/>
          </a:bodyPr>
          <a:lstStyle/>
          <a:p>
            <a:pPr marL="12700">
              <a:lnSpc>
                <a:spcPct val="100000"/>
              </a:lnSpc>
              <a:spcBef>
                <a:spcPts val="125"/>
              </a:spcBef>
            </a:pPr>
            <a:r>
              <a:rPr lang="en-US" sz="4800" dirty="0" smtClean="0"/>
              <a:t>Challenges</a:t>
            </a:r>
            <a:endParaRPr sz="4700">
              <a:latin typeface="+mj-lt"/>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a:spLocks noGrp="1"/>
          </p:cNvSpPr>
          <p:nvPr>
            <p:ph type="title"/>
          </p:nvPr>
        </p:nvSpPr>
        <p:spPr>
          <a:xfrm>
            <a:off x="615950" y="2940050"/>
            <a:ext cx="8763000" cy="4125487"/>
          </a:xfrm>
          <a:prstGeom prst="rect">
            <a:avLst/>
          </a:prstGeom>
        </p:spPr>
        <p:txBody>
          <a:bodyPr vert="horz" wrap="square" lIns="0" tIns="62229" rIns="0" bIns="0" rtlCol="0">
            <a:spAutoFit/>
          </a:bodyPr>
          <a:lstStyle/>
          <a:p>
            <a:r>
              <a:rPr lang="en-US" sz="2400" b="1" dirty="0" smtClean="0"/>
              <a:t>Effective Policy and Regulation for AI in Traffic Management</a:t>
            </a:r>
            <a:r>
              <a:rPr lang="en-US" sz="2400" dirty="0" smtClean="0"/>
              <a:t/>
            </a:r>
            <a:br>
              <a:rPr lang="en-US" sz="2400" dirty="0" smtClean="0"/>
            </a:br>
            <a:r>
              <a:rPr lang="en-US" sz="2400" dirty="0" smtClean="0"/>
              <a:t>Effective policy and regulation are crucial for the successful implementation of AI in traffic management. Policymakers must tackle key issues such as:</a:t>
            </a:r>
            <a:br>
              <a:rPr lang="en-US" sz="2400" dirty="0" smtClean="0"/>
            </a:br>
            <a:r>
              <a:rPr lang="en-US" sz="2400" b="1" dirty="0" smtClean="0"/>
              <a:t>Data Usage</a:t>
            </a:r>
            <a:r>
              <a:rPr lang="en-US" sz="2400" dirty="0" smtClean="0"/>
              <a:t>: Establish guidelines for the collection, storage, and use of traffic data to ensure it is used responsibly and efficiently.</a:t>
            </a:r>
            <a:br>
              <a:rPr lang="en-US" sz="2400" dirty="0" smtClean="0"/>
            </a:br>
            <a:r>
              <a:rPr lang="en-US" sz="2400" b="1" dirty="0" smtClean="0"/>
              <a:t>Privacy</a:t>
            </a:r>
            <a:r>
              <a:rPr lang="en-US" sz="2400" dirty="0" smtClean="0"/>
              <a:t>: Develop regulations to protect the privacy of individuals, particularly with respect to GPS and other personal data collected from vehicles.</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10217150" y="2559050"/>
            <a:ext cx="6849453" cy="47529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sp>
        <p:nvSpPr>
          <p:cNvPr id="9" name="object 9"/>
          <p:cNvSpPr txBox="1"/>
          <p:nvPr/>
        </p:nvSpPr>
        <p:spPr>
          <a:xfrm>
            <a:off x="1758950" y="3702050"/>
            <a:ext cx="7498715" cy="4821320"/>
          </a:xfrm>
          <a:prstGeom prst="rect">
            <a:avLst/>
          </a:prstGeom>
        </p:spPr>
        <p:txBody>
          <a:bodyPr vert="horz" wrap="square" lIns="0" tIns="6350" rIns="0" bIns="0" rtlCol="0">
            <a:spAutoFit/>
          </a:bodyPr>
          <a:lstStyle/>
          <a:p>
            <a:pPr marL="12700" marR="5080">
              <a:lnSpc>
                <a:spcPct val="101600"/>
              </a:lnSpc>
              <a:spcBef>
                <a:spcPts val="50"/>
              </a:spcBef>
            </a:pPr>
            <a:r>
              <a:rPr lang="en-US" sz="2800" dirty="0" smtClean="0"/>
              <a:t>In conclusion, the integration of AI into traffic management systems represents a significant advancement towards optimizing urban mobility and enhancing road safety. By leveraging satellite imagery, GPS data, and machine learning algorithms, we can achieve more accurate and real-time traffic management solutions. However, the successful implementation of these technologies requires addressing key challenges, including data accuracy, real-time processing, integration, and scalability.</a:t>
            </a:r>
            <a:endParaRPr sz="2750">
              <a:latin typeface="Verdana"/>
              <a:cs typeface="Verdana"/>
            </a:endParaRPr>
          </a:p>
        </p:txBody>
      </p:sp>
      <p:sp>
        <p:nvSpPr>
          <p:cNvPr id="10" name="object 10"/>
          <p:cNvSpPr txBox="1">
            <a:spLocks noGrp="1"/>
          </p:cNvSpPr>
          <p:nvPr>
            <p:ph type="title"/>
          </p:nvPr>
        </p:nvSpPr>
        <p:spPr>
          <a:xfrm>
            <a:off x="1835150" y="2254250"/>
            <a:ext cx="7554595" cy="631583"/>
          </a:xfrm>
          <a:prstGeom prst="rect">
            <a:avLst/>
          </a:prstGeom>
        </p:spPr>
        <p:txBody>
          <a:bodyPr vert="horz" wrap="square" lIns="0" tIns="15875" rIns="0" bIns="0" rtlCol="0">
            <a:spAutoFit/>
          </a:bodyPr>
          <a:lstStyle/>
          <a:p>
            <a:r>
              <a:rPr lang="en-US" sz="4000" dirty="0" smtClean="0"/>
              <a:t>Conclusion</a:t>
            </a:r>
            <a:endParaRPr lang="en-US" sz="4000" dirty="0"/>
          </a:p>
        </p:txBody>
      </p:sp>
      <p:pic>
        <p:nvPicPr>
          <p:cNvPr id="4098" name="Picture 2"/>
          <p:cNvPicPr>
            <a:picLocks noChangeAspect="1" noChangeArrowheads="1"/>
          </p:cNvPicPr>
          <p:nvPr/>
        </p:nvPicPr>
        <p:blipFill>
          <a:blip r:embed="rId2"/>
          <a:srcRect/>
          <a:stretch>
            <a:fillRect/>
          </a:stretch>
        </p:blipFill>
        <p:spPr bwMode="auto">
          <a:xfrm>
            <a:off x="9531350" y="3549650"/>
            <a:ext cx="8077200" cy="3352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677</Words>
  <Application>Microsoft Office PowerPoint</Application>
  <PresentationFormat>Custom</PresentationFormat>
  <Paragraphs>55</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Smart Traffic Management</vt:lpstr>
      <vt:lpstr>Urban Traffic Congestion Urban areas often face significant traffic congestion, especially at intersections where multiple routes converge. Traditional traffic management systems rely on pre-set traffic light timings, which may not adapt well to fluctuating traffic conditions. This can lead to increased waiting times, fuel consumption, and emissions.</vt:lpstr>
      <vt:lpstr>Understanding Trafﬁc Congestion</vt:lpstr>
      <vt:lpstr>Proposed Solution</vt:lpstr>
      <vt:lpstr>System Flow </vt:lpstr>
      <vt:lpstr>AI based Traffic Solution</vt:lpstr>
      <vt:lpstr>Challenges</vt:lpstr>
      <vt:lpstr>Effective Policy and Regulation for AI in Traffic Management Effective policy and regulation are crucial for the successful implementation of AI in traffic management. Policymakers must tackle key issues such as: Data Usage: Establish guidelines for the collection, storage, and use of traffic data to ensure it is used responsibly and efficiently. Privacy: Develop regulations to protect the privacy of individuals, particularly with respect to GPS and other personal data collected from vehicles.</vt:lpstr>
      <vt:lpstr>Conclusion</vt:lpstr>
      <vt:lpstr>Thank you for your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Management: Enhancing Urban Mobility with Real-Time Signal Optimization</dc:title>
  <dc:creator>Admin</dc:creator>
  <cp:lastModifiedBy>asus</cp:lastModifiedBy>
  <cp:revision>4</cp:revision>
  <dcterms:created xsi:type="dcterms:W3CDTF">2024-07-29T10:05:51Z</dcterms:created>
  <dcterms:modified xsi:type="dcterms:W3CDTF">2024-09-10T11:37:52Z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2024-07-29T00:00:00Z</vt:filetime>
  </property>
  <property fmtid="{D5CDD505-2E9C-101B-9397-08002B2CF9AE}" pid="3" name="Creator">
    <vt:lpwstr>Chromium</vt:lpwstr>
  </property>
  <property fmtid="{D5CDD505-2E9C-101B-9397-08002B2CF9AE}" pid="4" name="LastSaved">
    <vt:filetime>2024-07-29T00:00:00Z</vt:filetime>
  </property>
</Properties>
</file>