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Fira Code" charset="1" panose="020B0809050000020004"/>
      <p:regular r:id="rId18"/>
    </p:embeddedFont>
    <p:embeddedFont>
      <p:font typeface="Canva Sans" charset="1" panose="020B0503030501040103"/>
      <p:regular r:id="rId19"/>
    </p:embeddedFont>
    <p:embeddedFont>
      <p:font typeface="Fira Code Bold" charset="1" panose="020B0809050000020004"/>
      <p:regular r:id="rId20"/>
    </p:embeddedFont>
    <p:embeddedFont>
      <p:font typeface="Arial Bold" charset="1" panose="020B0802020202020204"/>
      <p:regular r:id="rId21"/>
    </p:embeddedFont>
    <p:embeddedFont>
      <p:font typeface="Arial Italics" charset="1" panose="020B0502020202090204"/>
      <p:regular r:id="rId22"/>
    </p:embeddedFont>
    <p:embeddedFont>
      <p:font typeface="Arial" charset="1" panose="020B0502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png" Type="http://schemas.openxmlformats.org/officeDocument/2006/relationships/image"/><Relationship Id="rId12" Target="../media/image31.png" Type="http://schemas.openxmlformats.org/officeDocument/2006/relationships/image"/><Relationship Id="rId13" Target="../media/image32.png" Type="http://schemas.openxmlformats.org/officeDocument/2006/relationships/image"/><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35426" y="606641"/>
            <a:ext cx="17262368" cy="844118"/>
            <a:chOff x="0" y="0"/>
            <a:chExt cx="23016491" cy="1125490"/>
          </a:xfrm>
        </p:grpSpPr>
        <p:grpSp>
          <p:nvGrpSpPr>
            <p:cNvPr name="Group 3" id="3"/>
            <p:cNvGrpSpPr/>
            <p:nvPr/>
          </p:nvGrpSpPr>
          <p:grpSpPr>
            <a:xfrm rot="0">
              <a:off x="0" y="0"/>
              <a:ext cx="23016491" cy="1125490"/>
              <a:chOff x="0" y="0"/>
              <a:chExt cx="4546467" cy="222319"/>
            </a:xfrm>
          </p:grpSpPr>
          <p:sp>
            <p:nvSpPr>
              <p:cNvPr name="Freeform 4" id="4"/>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5" id="5"/>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7" id="7"/>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8" id="8"/>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9" id="9"/>
            <p:cNvGrpSpPr/>
            <p:nvPr/>
          </p:nvGrpSpPr>
          <p:grpSpPr>
            <a:xfrm rot="0">
              <a:off x="21430813" y="361957"/>
              <a:ext cx="385123" cy="389674"/>
              <a:chOff x="0" y="0"/>
              <a:chExt cx="76074" cy="76973"/>
            </a:xfrm>
          </p:grpSpPr>
          <p:sp>
            <p:nvSpPr>
              <p:cNvPr name="Freeform 10" id="10"/>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1" id="11"/>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8438FF"/>
                  </a:solidFill>
                  <a:latin typeface="Fira Code"/>
                  <a:ea typeface="Fira Code"/>
                  <a:cs typeface="Fira Code"/>
                  <a:sym typeface="Fira Code"/>
                </a:rPr>
                <a:t>&lt;Title&gt;</a:t>
              </a:r>
              <a:r>
                <a:rPr lang="en-US" sz="2800">
                  <a:solidFill>
                    <a:srgbClr val="FFFFFF"/>
                  </a:solidFill>
                  <a:latin typeface="Fira Code"/>
                  <a:ea typeface="Fira Code"/>
                  <a:cs typeface="Fira Code"/>
                  <a:sym typeface="Fira Code"/>
                </a:rPr>
                <a:t>  </a:t>
              </a:r>
            </a:p>
          </p:txBody>
        </p:sp>
      </p:grpSp>
      <p:sp>
        <p:nvSpPr>
          <p:cNvPr name="TextBox 13" id="13"/>
          <p:cNvSpPr txBox="true"/>
          <p:nvPr/>
        </p:nvSpPr>
        <p:spPr>
          <a:xfrm rot="0">
            <a:off x="5433706" y="2346055"/>
            <a:ext cx="7520636" cy="5480591"/>
          </a:xfrm>
          <a:prstGeom prst="rect">
            <a:avLst/>
          </a:prstGeom>
        </p:spPr>
        <p:txBody>
          <a:bodyPr anchor="t" rtlCol="false" tIns="0" lIns="0" bIns="0" rIns="0">
            <a:spAutoFit/>
          </a:bodyPr>
          <a:lstStyle/>
          <a:p>
            <a:pPr algn="l">
              <a:lnSpc>
                <a:spcPts val="8720"/>
              </a:lnSpc>
              <a:spcBef>
                <a:spcPct val="0"/>
              </a:spcBef>
            </a:pPr>
            <a:r>
              <a:rPr lang="en-US" sz="6228">
                <a:solidFill>
                  <a:srgbClr val="FF5757"/>
                </a:solidFill>
                <a:latin typeface="Fira Code"/>
                <a:ea typeface="Fira Code"/>
                <a:cs typeface="Fira Code"/>
                <a:sym typeface="Fira Code"/>
              </a:rPr>
              <a:t>Enhancing Urban Mobility with Smart Traffic Signal Management</a:t>
            </a:r>
          </a:p>
        </p:txBody>
      </p:sp>
      <p:grpSp>
        <p:nvGrpSpPr>
          <p:cNvPr name="Group 14" id="14"/>
          <p:cNvGrpSpPr/>
          <p:nvPr/>
        </p:nvGrpSpPr>
        <p:grpSpPr>
          <a:xfrm rot="5400000">
            <a:off x="8673713" y="8376512"/>
            <a:ext cx="940574" cy="823002"/>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EB20C"/>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757" y="594050"/>
            <a:ext cx="18285204" cy="9729495"/>
            <a:chOff x="0" y="0"/>
            <a:chExt cx="14152919" cy="7530720"/>
          </a:xfrm>
        </p:grpSpPr>
        <p:sp>
          <p:nvSpPr>
            <p:cNvPr name="Freeform 3" id="3"/>
            <p:cNvSpPr/>
            <p:nvPr/>
          </p:nvSpPr>
          <p:spPr>
            <a:xfrm flipH="false" flipV="false" rot="0">
              <a:off x="7015" y="6223"/>
              <a:ext cx="14138906" cy="7518273"/>
            </a:xfrm>
            <a:custGeom>
              <a:avLst/>
              <a:gdLst/>
              <a:ahLst/>
              <a:cxnLst/>
              <a:rect r="r" b="b" t="t" l="l"/>
              <a:pathLst>
                <a:path h="7518273" w="14138906">
                  <a:moveTo>
                    <a:pt x="0" y="0"/>
                  </a:moveTo>
                  <a:lnTo>
                    <a:pt x="14138906" y="0"/>
                  </a:lnTo>
                  <a:lnTo>
                    <a:pt x="14138906" y="7518273"/>
                  </a:lnTo>
                  <a:lnTo>
                    <a:pt x="0" y="7518273"/>
                  </a:lnTo>
                  <a:close/>
                </a:path>
              </a:pathLst>
            </a:custGeom>
            <a:solidFill>
              <a:srgbClr val="000000"/>
            </a:solidFill>
          </p:spPr>
        </p:sp>
        <p:sp>
          <p:nvSpPr>
            <p:cNvPr name="Freeform 4" id="4"/>
            <p:cNvSpPr/>
            <p:nvPr/>
          </p:nvSpPr>
          <p:spPr>
            <a:xfrm flipH="false" flipV="false" rot="0">
              <a:off x="0" y="0"/>
              <a:ext cx="14152933" cy="7530719"/>
            </a:xfrm>
            <a:custGeom>
              <a:avLst/>
              <a:gdLst/>
              <a:ahLst/>
              <a:cxnLst/>
              <a:rect r="r" b="b" t="t" l="l"/>
              <a:pathLst>
                <a:path h="7530719" w="14152933">
                  <a:moveTo>
                    <a:pt x="7015" y="0"/>
                  </a:moveTo>
                  <a:lnTo>
                    <a:pt x="14145921" y="0"/>
                  </a:lnTo>
                  <a:cubicBezTo>
                    <a:pt x="14149786" y="0"/>
                    <a:pt x="14152933" y="2794"/>
                    <a:pt x="14152933" y="6223"/>
                  </a:cubicBezTo>
                  <a:lnTo>
                    <a:pt x="14152933" y="7524496"/>
                  </a:lnTo>
                  <a:cubicBezTo>
                    <a:pt x="14152933" y="7527925"/>
                    <a:pt x="14149786" y="7530719"/>
                    <a:pt x="14145921" y="7530719"/>
                  </a:cubicBezTo>
                  <a:lnTo>
                    <a:pt x="7015" y="7530719"/>
                  </a:lnTo>
                  <a:cubicBezTo>
                    <a:pt x="3149" y="7530719"/>
                    <a:pt x="0" y="7527925"/>
                    <a:pt x="0" y="7524496"/>
                  </a:cubicBezTo>
                  <a:lnTo>
                    <a:pt x="0" y="6223"/>
                  </a:lnTo>
                  <a:cubicBezTo>
                    <a:pt x="0" y="2794"/>
                    <a:pt x="3149" y="0"/>
                    <a:pt x="7015" y="0"/>
                  </a:cubicBezTo>
                  <a:moveTo>
                    <a:pt x="7015" y="12446"/>
                  </a:moveTo>
                  <a:lnTo>
                    <a:pt x="7015" y="6223"/>
                  </a:lnTo>
                  <a:lnTo>
                    <a:pt x="14029" y="6223"/>
                  </a:lnTo>
                  <a:lnTo>
                    <a:pt x="14029" y="7524496"/>
                  </a:lnTo>
                  <a:lnTo>
                    <a:pt x="7015" y="7524496"/>
                  </a:lnTo>
                  <a:lnTo>
                    <a:pt x="7015" y="7518273"/>
                  </a:lnTo>
                  <a:lnTo>
                    <a:pt x="14145921" y="7518273"/>
                  </a:lnTo>
                  <a:lnTo>
                    <a:pt x="14145921" y="7524496"/>
                  </a:lnTo>
                  <a:lnTo>
                    <a:pt x="14138906" y="7524496"/>
                  </a:lnTo>
                  <a:lnTo>
                    <a:pt x="14138906" y="6223"/>
                  </a:lnTo>
                  <a:lnTo>
                    <a:pt x="14145921" y="6223"/>
                  </a:lnTo>
                  <a:lnTo>
                    <a:pt x="14145921" y="12446"/>
                  </a:lnTo>
                  <a:lnTo>
                    <a:pt x="7015" y="12446"/>
                  </a:lnTo>
                  <a:close/>
                </a:path>
              </a:pathLst>
            </a:custGeom>
            <a:solidFill>
              <a:srgbClr val="000000"/>
            </a:solidFill>
          </p:spPr>
        </p:sp>
      </p:grpSp>
      <p:sp>
        <p:nvSpPr>
          <p:cNvPr name="TextBox 5" id="5"/>
          <p:cNvSpPr txBox="true"/>
          <p:nvPr/>
        </p:nvSpPr>
        <p:spPr>
          <a:xfrm rot="0">
            <a:off x="192932" y="1326745"/>
            <a:ext cx="3658019" cy="476877"/>
          </a:xfrm>
          <a:prstGeom prst="rect">
            <a:avLst/>
          </a:prstGeom>
        </p:spPr>
        <p:txBody>
          <a:bodyPr anchor="t" rtlCol="false" tIns="0" lIns="0" bIns="0" rIns="0">
            <a:spAutoFit/>
          </a:bodyPr>
          <a:lstStyle/>
          <a:p>
            <a:pPr algn="l">
              <a:lnSpc>
                <a:spcPts val="3307"/>
              </a:lnSpc>
            </a:pPr>
            <a:r>
              <a:rPr lang="en-US" b="true" sz="2756" spc="-1">
                <a:solidFill>
                  <a:srgbClr val="FFFFFF"/>
                </a:solidFill>
                <a:latin typeface="Arial Bold"/>
                <a:ea typeface="Arial Bold"/>
                <a:cs typeface="Arial Bold"/>
                <a:sym typeface="Arial Bold"/>
              </a:rPr>
              <a:t>The Lean Canvas</a:t>
            </a:r>
          </a:p>
        </p:txBody>
      </p:sp>
      <p:sp>
        <p:nvSpPr>
          <p:cNvPr name="TextBox 6" id="6"/>
          <p:cNvSpPr txBox="true"/>
          <p:nvPr/>
        </p:nvSpPr>
        <p:spPr>
          <a:xfrm rot="0">
            <a:off x="11124306" y="1541620"/>
            <a:ext cx="2595888" cy="295275"/>
          </a:xfrm>
          <a:prstGeom prst="rect">
            <a:avLst/>
          </a:prstGeom>
        </p:spPr>
        <p:txBody>
          <a:bodyPr anchor="t" rtlCol="false" tIns="0" lIns="0" bIns="0" rIns="0">
            <a:spAutoFit/>
          </a:bodyPr>
          <a:lstStyle/>
          <a:p>
            <a:pPr algn="l">
              <a:lnSpc>
                <a:spcPts val="2099"/>
              </a:lnSpc>
            </a:pPr>
            <a:r>
              <a:rPr lang="en-US" sz="1749" i="true" spc="-2">
                <a:solidFill>
                  <a:srgbClr val="FFFFFF"/>
                </a:solidFill>
                <a:latin typeface="Arial Italics"/>
                <a:ea typeface="Arial Italics"/>
                <a:cs typeface="Arial Italics"/>
                <a:sym typeface="Arial Italics"/>
              </a:rPr>
              <a:t>Designed by:FlowMAster</a:t>
            </a:r>
          </a:p>
        </p:txBody>
      </p:sp>
      <p:sp>
        <p:nvSpPr>
          <p:cNvPr name="TextBox 7" id="7"/>
          <p:cNvSpPr txBox="true"/>
          <p:nvPr/>
        </p:nvSpPr>
        <p:spPr>
          <a:xfrm rot="0">
            <a:off x="15566136" y="1517872"/>
            <a:ext cx="1942446" cy="285750"/>
          </a:xfrm>
          <a:prstGeom prst="rect">
            <a:avLst/>
          </a:prstGeom>
        </p:spPr>
        <p:txBody>
          <a:bodyPr anchor="t" rtlCol="false" tIns="0" lIns="0" bIns="0" rIns="0">
            <a:spAutoFit/>
          </a:bodyPr>
          <a:lstStyle/>
          <a:p>
            <a:pPr algn="l">
              <a:lnSpc>
                <a:spcPts val="1979"/>
              </a:lnSpc>
            </a:pPr>
            <a:r>
              <a:rPr lang="en-US" sz="1649" i="true" spc="-2">
                <a:solidFill>
                  <a:srgbClr val="FFFFFF"/>
                </a:solidFill>
                <a:latin typeface="Arial Italics"/>
                <a:ea typeface="Arial Italics"/>
                <a:cs typeface="Arial Italics"/>
                <a:sym typeface="Arial Italics"/>
              </a:rPr>
              <a:t>Version:1.O</a:t>
            </a:r>
          </a:p>
        </p:txBody>
      </p:sp>
      <p:sp>
        <p:nvSpPr>
          <p:cNvPr name="TextBox 8" id="8"/>
          <p:cNvSpPr txBox="true"/>
          <p:nvPr/>
        </p:nvSpPr>
        <p:spPr>
          <a:xfrm rot="0">
            <a:off x="186641" y="2189419"/>
            <a:ext cx="3047767"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Problem</a:t>
            </a:r>
          </a:p>
        </p:txBody>
      </p:sp>
      <p:sp>
        <p:nvSpPr>
          <p:cNvPr name="TextBox 9" id="9"/>
          <p:cNvSpPr txBox="true"/>
          <p:nvPr/>
        </p:nvSpPr>
        <p:spPr>
          <a:xfrm rot="0">
            <a:off x="186641" y="5394341"/>
            <a:ext cx="3047767"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Existing Alternatives</a:t>
            </a:r>
          </a:p>
        </p:txBody>
      </p:sp>
      <p:sp>
        <p:nvSpPr>
          <p:cNvPr name="TextBox 10" id="10"/>
          <p:cNvSpPr txBox="true"/>
          <p:nvPr/>
        </p:nvSpPr>
        <p:spPr>
          <a:xfrm rot="0">
            <a:off x="178951" y="8007023"/>
            <a:ext cx="3047767"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Cost Structure</a:t>
            </a:r>
          </a:p>
        </p:txBody>
      </p:sp>
      <p:sp>
        <p:nvSpPr>
          <p:cNvPr name="TextBox 11" id="11"/>
          <p:cNvSpPr txBox="true"/>
          <p:nvPr/>
        </p:nvSpPr>
        <p:spPr>
          <a:xfrm rot="0">
            <a:off x="3836272" y="2189419"/>
            <a:ext cx="3050563"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Solution</a:t>
            </a:r>
          </a:p>
        </p:txBody>
      </p:sp>
      <p:sp>
        <p:nvSpPr>
          <p:cNvPr name="TextBox 12" id="12"/>
          <p:cNvSpPr txBox="true"/>
          <p:nvPr/>
        </p:nvSpPr>
        <p:spPr>
          <a:xfrm rot="0">
            <a:off x="3836272" y="5394341"/>
            <a:ext cx="3050563"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Key Metrics</a:t>
            </a:r>
          </a:p>
        </p:txBody>
      </p:sp>
      <p:sp>
        <p:nvSpPr>
          <p:cNvPr name="TextBox 13" id="13"/>
          <p:cNvSpPr txBox="true"/>
          <p:nvPr/>
        </p:nvSpPr>
        <p:spPr>
          <a:xfrm rot="0">
            <a:off x="7529243" y="2189419"/>
            <a:ext cx="3047767"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Unique Value Prop.</a:t>
            </a:r>
          </a:p>
        </p:txBody>
      </p:sp>
      <p:sp>
        <p:nvSpPr>
          <p:cNvPr name="TextBox 14" id="14"/>
          <p:cNvSpPr txBox="true"/>
          <p:nvPr/>
        </p:nvSpPr>
        <p:spPr>
          <a:xfrm rot="0">
            <a:off x="7529243" y="5394341"/>
            <a:ext cx="3047767"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High-Level Concept</a:t>
            </a:r>
          </a:p>
        </p:txBody>
      </p:sp>
      <p:sp>
        <p:nvSpPr>
          <p:cNvPr name="TextBox 15" id="15"/>
          <p:cNvSpPr txBox="true"/>
          <p:nvPr/>
        </p:nvSpPr>
        <p:spPr>
          <a:xfrm rot="0">
            <a:off x="11206835" y="2178256"/>
            <a:ext cx="3047068"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Unfair Advantage</a:t>
            </a:r>
          </a:p>
        </p:txBody>
      </p:sp>
      <p:sp>
        <p:nvSpPr>
          <p:cNvPr name="TextBox 16" id="16"/>
          <p:cNvSpPr txBox="true"/>
          <p:nvPr/>
        </p:nvSpPr>
        <p:spPr>
          <a:xfrm rot="0">
            <a:off x="11206835" y="5383178"/>
            <a:ext cx="3047068"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Channels</a:t>
            </a:r>
          </a:p>
        </p:txBody>
      </p:sp>
      <p:sp>
        <p:nvSpPr>
          <p:cNvPr name="TextBox 17" id="17"/>
          <p:cNvSpPr txBox="true"/>
          <p:nvPr/>
        </p:nvSpPr>
        <p:spPr>
          <a:xfrm rot="0">
            <a:off x="14893515" y="2189419"/>
            <a:ext cx="3047068"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Customer Segments</a:t>
            </a:r>
          </a:p>
        </p:txBody>
      </p:sp>
      <p:sp>
        <p:nvSpPr>
          <p:cNvPr name="TextBox 18" id="18"/>
          <p:cNvSpPr txBox="true"/>
          <p:nvPr/>
        </p:nvSpPr>
        <p:spPr>
          <a:xfrm rot="0">
            <a:off x="14893515" y="5394341"/>
            <a:ext cx="3047068"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Early Adopters</a:t>
            </a:r>
          </a:p>
        </p:txBody>
      </p:sp>
      <p:sp>
        <p:nvSpPr>
          <p:cNvPr name="TextBox 19" id="19"/>
          <p:cNvSpPr txBox="true"/>
          <p:nvPr/>
        </p:nvSpPr>
        <p:spPr>
          <a:xfrm rot="0">
            <a:off x="9405437" y="7906559"/>
            <a:ext cx="3047068" cy="284221"/>
          </a:xfrm>
          <a:prstGeom prst="rect">
            <a:avLst/>
          </a:prstGeom>
        </p:spPr>
        <p:txBody>
          <a:bodyPr anchor="t" rtlCol="false" tIns="0" lIns="0" bIns="0" rIns="0">
            <a:spAutoFit/>
          </a:bodyPr>
          <a:lstStyle/>
          <a:p>
            <a:pPr algn="l">
              <a:lnSpc>
                <a:spcPts val="2067"/>
              </a:lnSpc>
            </a:pPr>
            <a:r>
              <a:rPr lang="en-US" b="true" sz="1722" spc="-1">
                <a:solidFill>
                  <a:srgbClr val="FFFFFF"/>
                </a:solidFill>
                <a:latin typeface="Arial Bold"/>
                <a:ea typeface="Arial Bold"/>
                <a:cs typeface="Arial Bold"/>
                <a:sym typeface="Arial Bold"/>
              </a:rPr>
              <a:t>Revenue Streams</a:t>
            </a:r>
          </a:p>
        </p:txBody>
      </p:sp>
      <p:grpSp>
        <p:nvGrpSpPr>
          <p:cNvPr name="Group 20" id="20"/>
          <p:cNvGrpSpPr/>
          <p:nvPr/>
        </p:nvGrpSpPr>
        <p:grpSpPr>
          <a:xfrm rot="0">
            <a:off x="2796" y="2092326"/>
            <a:ext cx="3667806" cy="6579145"/>
            <a:chOff x="0" y="0"/>
            <a:chExt cx="2838916" cy="5092320"/>
          </a:xfrm>
        </p:grpSpPr>
        <p:sp>
          <p:nvSpPr>
            <p:cNvPr name="Freeform 21" id="21"/>
            <p:cNvSpPr/>
            <p:nvPr/>
          </p:nvSpPr>
          <p:spPr>
            <a:xfrm flipH="false" flipV="false" rot="0">
              <a:off x="0" y="0"/>
              <a:ext cx="2838890" cy="5092319"/>
            </a:xfrm>
            <a:custGeom>
              <a:avLst/>
              <a:gdLst/>
              <a:ahLst/>
              <a:cxnLst/>
              <a:rect r="r" b="b" t="t" l="l"/>
              <a:pathLst>
                <a:path h="5092319" w="2838890">
                  <a:moveTo>
                    <a:pt x="7015" y="0"/>
                  </a:moveTo>
                  <a:lnTo>
                    <a:pt x="2831876" y="0"/>
                  </a:lnTo>
                  <a:cubicBezTo>
                    <a:pt x="2835741" y="0"/>
                    <a:pt x="2838890" y="2794"/>
                    <a:pt x="2838890" y="6223"/>
                  </a:cubicBezTo>
                  <a:lnTo>
                    <a:pt x="2838890" y="5086096"/>
                  </a:lnTo>
                  <a:cubicBezTo>
                    <a:pt x="2838890" y="5089525"/>
                    <a:pt x="2835741" y="5092319"/>
                    <a:pt x="2831876" y="5092319"/>
                  </a:cubicBezTo>
                  <a:lnTo>
                    <a:pt x="7015" y="5092319"/>
                  </a:lnTo>
                  <a:cubicBezTo>
                    <a:pt x="3149" y="5092319"/>
                    <a:pt x="0" y="5089525"/>
                    <a:pt x="0" y="5086096"/>
                  </a:cubicBezTo>
                  <a:lnTo>
                    <a:pt x="0" y="6223"/>
                  </a:lnTo>
                  <a:cubicBezTo>
                    <a:pt x="0" y="2794"/>
                    <a:pt x="3149" y="0"/>
                    <a:pt x="7015" y="0"/>
                  </a:cubicBezTo>
                  <a:moveTo>
                    <a:pt x="7015" y="12446"/>
                  </a:moveTo>
                  <a:lnTo>
                    <a:pt x="7015" y="6223"/>
                  </a:lnTo>
                  <a:lnTo>
                    <a:pt x="14029" y="6223"/>
                  </a:lnTo>
                  <a:lnTo>
                    <a:pt x="14029" y="5086096"/>
                  </a:lnTo>
                  <a:lnTo>
                    <a:pt x="7015" y="5086096"/>
                  </a:lnTo>
                  <a:lnTo>
                    <a:pt x="7015" y="5079873"/>
                  </a:lnTo>
                  <a:lnTo>
                    <a:pt x="2831876" y="5079873"/>
                  </a:lnTo>
                  <a:lnTo>
                    <a:pt x="2831876" y="5086096"/>
                  </a:lnTo>
                  <a:lnTo>
                    <a:pt x="2824861" y="5086096"/>
                  </a:lnTo>
                  <a:lnTo>
                    <a:pt x="2824861" y="6223"/>
                  </a:lnTo>
                  <a:lnTo>
                    <a:pt x="2831876" y="6223"/>
                  </a:lnTo>
                  <a:lnTo>
                    <a:pt x="2831876" y="12446"/>
                  </a:lnTo>
                  <a:lnTo>
                    <a:pt x="7015" y="12446"/>
                  </a:lnTo>
                  <a:close/>
                </a:path>
              </a:pathLst>
            </a:custGeom>
            <a:solidFill>
              <a:srgbClr val="000000"/>
            </a:solidFill>
          </p:spPr>
        </p:sp>
      </p:grpSp>
      <p:grpSp>
        <p:nvGrpSpPr>
          <p:cNvPr name="Group 22" id="22"/>
          <p:cNvGrpSpPr/>
          <p:nvPr/>
        </p:nvGrpSpPr>
        <p:grpSpPr>
          <a:xfrm rot="0">
            <a:off x="3652427" y="2089226"/>
            <a:ext cx="3671301" cy="3259495"/>
            <a:chOff x="0" y="0"/>
            <a:chExt cx="2841621" cy="2522880"/>
          </a:xfrm>
        </p:grpSpPr>
        <p:sp>
          <p:nvSpPr>
            <p:cNvPr name="Freeform 23" id="23"/>
            <p:cNvSpPr/>
            <p:nvPr/>
          </p:nvSpPr>
          <p:spPr>
            <a:xfrm flipH="false" flipV="false" rot="0">
              <a:off x="0" y="0"/>
              <a:ext cx="2841610" cy="2522855"/>
            </a:xfrm>
            <a:custGeom>
              <a:avLst/>
              <a:gdLst/>
              <a:ahLst/>
              <a:cxnLst/>
              <a:rect r="r" b="b" t="t" l="l"/>
              <a:pathLst>
                <a:path h="2522855" w="2841610">
                  <a:moveTo>
                    <a:pt x="7015" y="0"/>
                  </a:moveTo>
                  <a:lnTo>
                    <a:pt x="2834595" y="0"/>
                  </a:lnTo>
                  <a:cubicBezTo>
                    <a:pt x="2838461" y="0"/>
                    <a:pt x="2841610" y="2794"/>
                    <a:pt x="2841610" y="6223"/>
                  </a:cubicBezTo>
                  <a:lnTo>
                    <a:pt x="2841610" y="2516632"/>
                  </a:lnTo>
                  <a:cubicBezTo>
                    <a:pt x="2841610" y="2520061"/>
                    <a:pt x="2838461" y="2522855"/>
                    <a:pt x="2834595" y="2522855"/>
                  </a:cubicBezTo>
                  <a:lnTo>
                    <a:pt x="7015" y="2522855"/>
                  </a:lnTo>
                  <a:cubicBezTo>
                    <a:pt x="3149" y="2522855"/>
                    <a:pt x="0" y="2520061"/>
                    <a:pt x="0" y="2516632"/>
                  </a:cubicBezTo>
                  <a:lnTo>
                    <a:pt x="0" y="6223"/>
                  </a:lnTo>
                  <a:cubicBezTo>
                    <a:pt x="0" y="2794"/>
                    <a:pt x="3149" y="0"/>
                    <a:pt x="7015" y="0"/>
                  </a:cubicBezTo>
                  <a:moveTo>
                    <a:pt x="7015" y="12446"/>
                  </a:moveTo>
                  <a:lnTo>
                    <a:pt x="7015" y="6223"/>
                  </a:lnTo>
                  <a:lnTo>
                    <a:pt x="14029" y="6223"/>
                  </a:lnTo>
                  <a:lnTo>
                    <a:pt x="14029" y="2516632"/>
                  </a:lnTo>
                  <a:lnTo>
                    <a:pt x="7015" y="2516632"/>
                  </a:lnTo>
                  <a:lnTo>
                    <a:pt x="7015" y="2510409"/>
                  </a:lnTo>
                  <a:lnTo>
                    <a:pt x="2834595" y="2510409"/>
                  </a:lnTo>
                  <a:lnTo>
                    <a:pt x="2834595" y="2516632"/>
                  </a:lnTo>
                  <a:lnTo>
                    <a:pt x="2827581" y="2516632"/>
                  </a:lnTo>
                  <a:lnTo>
                    <a:pt x="2827581" y="6223"/>
                  </a:lnTo>
                  <a:lnTo>
                    <a:pt x="2834595" y="6223"/>
                  </a:lnTo>
                  <a:lnTo>
                    <a:pt x="2834595" y="12446"/>
                  </a:lnTo>
                  <a:lnTo>
                    <a:pt x="7015" y="12446"/>
                  </a:lnTo>
                  <a:close/>
                </a:path>
              </a:pathLst>
            </a:custGeom>
            <a:solidFill>
              <a:srgbClr val="000000"/>
            </a:solidFill>
          </p:spPr>
        </p:sp>
      </p:grpSp>
      <p:grpSp>
        <p:nvGrpSpPr>
          <p:cNvPr name="Group 24" id="24"/>
          <p:cNvGrpSpPr/>
          <p:nvPr/>
        </p:nvGrpSpPr>
        <p:grpSpPr>
          <a:xfrm rot="0">
            <a:off x="3652427" y="5332597"/>
            <a:ext cx="3671301" cy="3338874"/>
            <a:chOff x="0" y="0"/>
            <a:chExt cx="2841621" cy="2584320"/>
          </a:xfrm>
        </p:grpSpPr>
        <p:sp>
          <p:nvSpPr>
            <p:cNvPr name="Freeform 25" id="25"/>
            <p:cNvSpPr/>
            <p:nvPr/>
          </p:nvSpPr>
          <p:spPr>
            <a:xfrm flipH="false" flipV="false" rot="0">
              <a:off x="0" y="0"/>
              <a:ext cx="2841610" cy="2584323"/>
            </a:xfrm>
            <a:custGeom>
              <a:avLst/>
              <a:gdLst/>
              <a:ahLst/>
              <a:cxnLst/>
              <a:rect r="r" b="b" t="t" l="l"/>
              <a:pathLst>
                <a:path h="2584323" w="2841610">
                  <a:moveTo>
                    <a:pt x="7015" y="0"/>
                  </a:moveTo>
                  <a:lnTo>
                    <a:pt x="2834595" y="0"/>
                  </a:lnTo>
                  <a:cubicBezTo>
                    <a:pt x="2838461" y="0"/>
                    <a:pt x="2841610" y="2794"/>
                    <a:pt x="2841610" y="6223"/>
                  </a:cubicBezTo>
                  <a:lnTo>
                    <a:pt x="2841610" y="2578100"/>
                  </a:lnTo>
                  <a:cubicBezTo>
                    <a:pt x="2841610" y="2581529"/>
                    <a:pt x="2838461" y="2584323"/>
                    <a:pt x="2834595" y="2584323"/>
                  </a:cubicBezTo>
                  <a:lnTo>
                    <a:pt x="7015" y="2584323"/>
                  </a:lnTo>
                  <a:cubicBezTo>
                    <a:pt x="3149" y="2584323"/>
                    <a:pt x="0" y="2581529"/>
                    <a:pt x="0" y="2578100"/>
                  </a:cubicBezTo>
                  <a:lnTo>
                    <a:pt x="0" y="6223"/>
                  </a:lnTo>
                  <a:cubicBezTo>
                    <a:pt x="0" y="2794"/>
                    <a:pt x="3149" y="0"/>
                    <a:pt x="7015" y="0"/>
                  </a:cubicBezTo>
                  <a:moveTo>
                    <a:pt x="7015" y="12446"/>
                  </a:moveTo>
                  <a:lnTo>
                    <a:pt x="7015" y="6223"/>
                  </a:lnTo>
                  <a:lnTo>
                    <a:pt x="14029" y="6223"/>
                  </a:lnTo>
                  <a:lnTo>
                    <a:pt x="14029" y="2578100"/>
                  </a:lnTo>
                  <a:lnTo>
                    <a:pt x="7015" y="2578100"/>
                  </a:lnTo>
                  <a:lnTo>
                    <a:pt x="7015" y="2571877"/>
                  </a:lnTo>
                  <a:lnTo>
                    <a:pt x="2834595" y="2571877"/>
                  </a:lnTo>
                  <a:lnTo>
                    <a:pt x="2834595" y="2578100"/>
                  </a:lnTo>
                  <a:lnTo>
                    <a:pt x="2827581" y="2578100"/>
                  </a:lnTo>
                  <a:lnTo>
                    <a:pt x="2827581" y="6223"/>
                  </a:lnTo>
                  <a:lnTo>
                    <a:pt x="2834595" y="6223"/>
                  </a:lnTo>
                  <a:lnTo>
                    <a:pt x="2834595" y="12446"/>
                  </a:lnTo>
                  <a:lnTo>
                    <a:pt x="7015" y="12446"/>
                  </a:lnTo>
                  <a:close/>
                </a:path>
              </a:pathLst>
            </a:custGeom>
            <a:solidFill>
              <a:srgbClr val="000000"/>
            </a:solidFill>
          </p:spPr>
        </p:sp>
      </p:grpSp>
      <p:grpSp>
        <p:nvGrpSpPr>
          <p:cNvPr name="Group 26" id="26"/>
          <p:cNvGrpSpPr/>
          <p:nvPr/>
        </p:nvGrpSpPr>
        <p:grpSpPr>
          <a:xfrm rot="0">
            <a:off x="7305553" y="2092326"/>
            <a:ext cx="3667806" cy="6579145"/>
            <a:chOff x="0" y="0"/>
            <a:chExt cx="2838916" cy="5092320"/>
          </a:xfrm>
        </p:grpSpPr>
        <p:sp>
          <p:nvSpPr>
            <p:cNvPr name="Freeform 27" id="27"/>
            <p:cNvSpPr/>
            <p:nvPr/>
          </p:nvSpPr>
          <p:spPr>
            <a:xfrm flipH="false" flipV="false" rot="0">
              <a:off x="0" y="0"/>
              <a:ext cx="2838890" cy="5092319"/>
            </a:xfrm>
            <a:custGeom>
              <a:avLst/>
              <a:gdLst/>
              <a:ahLst/>
              <a:cxnLst/>
              <a:rect r="r" b="b" t="t" l="l"/>
              <a:pathLst>
                <a:path h="5092319" w="2838890">
                  <a:moveTo>
                    <a:pt x="7015" y="0"/>
                  </a:moveTo>
                  <a:lnTo>
                    <a:pt x="2831876" y="0"/>
                  </a:lnTo>
                  <a:cubicBezTo>
                    <a:pt x="2835741" y="0"/>
                    <a:pt x="2838890" y="2794"/>
                    <a:pt x="2838890" y="6223"/>
                  </a:cubicBezTo>
                  <a:lnTo>
                    <a:pt x="2838890" y="5086096"/>
                  </a:lnTo>
                  <a:cubicBezTo>
                    <a:pt x="2838890" y="5089525"/>
                    <a:pt x="2835741" y="5092319"/>
                    <a:pt x="2831876" y="5092319"/>
                  </a:cubicBezTo>
                  <a:lnTo>
                    <a:pt x="7015" y="5092319"/>
                  </a:lnTo>
                  <a:cubicBezTo>
                    <a:pt x="3149" y="5092319"/>
                    <a:pt x="0" y="5089525"/>
                    <a:pt x="0" y="5086096"/>
                  </a:cubicBezTo>
                  <a:lnTo>
                    <a:pt x="0" y="6223"/>
                  </a:lnTo>
                  <a:cubicBezTo>
                    <a:pt x="0" y="2794"/>
                    <a:pt x="3149" y="0"/>
                    <a:pt x="7015" y="0"/>
                  </a:cubicBezTo>
                  <a:moveTo>
                    <a:pt x="7015" y="12446"/>
                  </a:moveTo>
                  <a:lnTo>
                    <a:pt x="7015" y="6223"/>
                  </a:lnTo>
                  <a:lnTo>
                    <a:pt x="14029" y="6223"/>
                  </a:lnTo>
                  <a:lnTo>
                    <a:pt x="14029" y="5086096"/>
                  </a:lnTo>
                  <a:lnTo>
                    <a:pt x="7015" y="5086096"/>
                  </a:lnTo>
                  <a:lnTo>
                    <a:pt x="7015" y="5079873"/>
                  </a:lnTo>
                  <a:lnTo>
                    <a:pt x="2831876" y="5079873"/>
                  </a:lnTo>
                  <a:lnTo>
                    <a:pt x="2831876" y="5086096"/>
                  </a:lnTo>
                  <a:lnTo>
                    <a:pt x="2824861" y="5086096"/>
                  </a:lnTo>
                  <a:lnTo>
                    <a:pt x="2824861" y="6223"/>
                  </a:lnTo>
                  <a:lnTo>
                    <a:pt x="2831876" y="6223"/>
                  </a:lnTo>
                  <a:lnTo>
                    <a:pt x="2831876" y="12446"/>
                  </a:lnTo>
                  <a:lnTo>
                    <a:pt x="7015" y="12446"/>
                  </a:lnTo>
                  <a:close/>
                </a:path>
              </a:pathLst>
            </a:custGeom>
            <a:solidFill>
              <a:srgbClr val="000000"/>
            </a:solidFill>
          </p:spPr>
        </p:sp>
      </p:grpSp>
      <p:grpSp>
        <p:nvGrpSpPr>
          <p:cNvPr name="Group 28" id="28"/>
          <p:cNvGrpSpPr/>
          <p:nvPr/>
        </p:nvGrpSpPr>
        <p:grpSpPr>
          <a:xfrm rot="0">
            <a:off x="10955184" y="2092326"/>
            <a:ext cx="3667806" cy="3259495"/>
            <a:chOff x="0" y="0"/>
            <a:chExt cx="2838916" cy="2522880"/>
          </a:xfrm>
        </p:grpSpPr>
        <p:sp>
          <p:nvSpPr>
            <p:cNvPr name="Freeform 29" id="29"/>
            <p:cNvSpPr/>
            <p:nvPr/>
          </p:nvSpPr>
          <p:spPr>
            <a:xfrm flipH="false" flipV="false" rot="0">
              <a:off x="0" y="0"/>
              <a:ext cx="2838890" cy="2522855"/>
            </a:xfrm>
            <a:custGeom>
              <a:avLst/>
              <a:gdLst/>
              <a:ahLst/>
              <a:cxnLst/>
              <a:rect r="r" b="b" t="t" l="l"/>
              <a:pathLst>
                <a:path h="2522855" w="2838890">
                  <a:moveTo>
                    <a:pt x="7015" y="0"/>
                  </a:moveTo>
                  <a:lnTo>
                    <a:pt x="2831876" y="0"/>
                  </a:lnTo>
                  <a:cubicBezTo>
                    <a:pt x="2835741" y="0"/>
                    <a:pt x="2838890" y="2794"/>
                    <a:pt x="2838890" y="6223"/>
                  </a:cubicBezTo>
                  <a:lnTo>
                    <a:pt x="2838890" y="2516632"/>
                  </a:lnTo>
                  <a:cubicBezTo>
                    <a:pt x="2838890" y="2520061"/>
                    <a:pt x="2835741" y="2522855"/>
                    <a:pt x="2831876" y="2522855"/>
                  </a:cubicBezTo>
                  <a:lnTo>
                    <a:pt x="7015" y="2522855"/>
                  </a:lnTo>
                  <a:cubicBezTo>
                    <a:pt x="3149" y="2522855"/>
                    <a:pt x="0" y="2520061"/>
                    <a:pt x="0" y="2516632"/>
                  </a:cubicBezTo>
                  <a:lnTo>
                    <a:pt x="0" y="6223"/>
                  </a:lnTo>
                  <a:cubicBezTo>
                    <a:pt x="0" y="2794"/>
                    <a:pt x="3149" y="0"/>
                    <a:pt x="7015" y="0"/>
                  </a:cubicBezTo>
                  <a:moveTo>
                    <a:pt x="7015" y="12446"/>
                  </a:moveTo>
                  <a:lnTo>
                    <a:pt x="7015" y="6223"/>
                  </a:lnTo>
                  <a:lnTo>
                    <a:pt x="14029" y="6223"/>
                  </a:lnTo>
                  <a:lnTo>
                    <a:pt x="14029" y="2516632"/>
                  </a:lnTo>
                  <a:lnTo>
                    <a:pt x="7015" y="2516632"/>
                  </a:lnTo>
                  <a:lnTo>
                    <a:pt x="7015" y="2510409"/>
                  </a:lnTo>
                  <a:lnTo>
                    <a:pt x="2831876" y="2510409"/>
                  </a:lnTo>
                  <a:lnTo>
                    <a:pt x="2831876" y="2516632"/>
                  </a:lnTo>
                  <a:lnTo>
                    <a:pt x="2824861" y="2516632"/>
                  </a:lnTo>
                  <a:lnTo>
                    <a:pt x="2824861" y="6223"/>
                  </a:lnTo>
                  <a:lnTo>
                    <a:pt x="2831876" y="6223"/>
                  </a:lnTo>
                  <a:lnTo>
                    <a:pt x="2831876" y="12446"/>
                  </a:lnTo>
                  <a:lnTo>
                    <a:pt x="7015" y="12446"/>
                  </a:lnTo>
                  <a:close/>
                </a:path>
              </a:pathLst>
            </a:custGeom>
            <a:solidFill>
              <a:srgbClr val="000000"/>
            </a:solidFill>
          </p:spPr>
        </p:sp>
      </p:grpSp>
      <p:grpSp>
        <p:nvGrpSpPr>
          <p:cNvPr name="Group 30" id="30"/>
          <p:cNvGrpSpPr/>
          <p:nvPr/>
        </p:nvGrpSpPr>
        <p:grpSpPr>
          <a:xfrm rot="0">
            <a:off x="10955184" y="5332597"/>
            <a:ext cx="3667806" cy="3338874"/>
            <a:chOff x="0" y="0"/>
            <a:chExt cx="2838916" cy="2584320"/>
          </a:xfrm>
        </p:grpSpPr>
        <p:sp>
          <p:nvSpPr>
            <p:cNvPr name="Freeform 31" id="31"/>
            <p:cNvSpPr/>
            <p:nvPr/>
          </p:nvSpPr>
          <p:spPr>
            <a:xfrm flipH="false" flipV="false" rot="0">
              <a:off x="0" y="0"/>
              <a:ext cx="2838890" cy="2584323"/>
            </a:xfrm>
            <a:custGeom>
              <a:avLst/>
              <a:gdLst/>
              <a:ahLst/>
              <a:cxnLst/>
              <a:rect r="r" b="b" t="t" l="l"/>
              <a:pathLst>
                <a:path h="2584323" w="2838890">
                  <a:moveTo>
                    <a:pt x="7015" y="0"/>
                  </a:moveTo>
                  <a:lnTo>
                    <a:pt x="2831876" y="0"/>
                  </a:lnTo>
                  <a:cubicBezTo>
                    <a:pt x="2835741" y="0"/>
                    <a:pt x="2838890" y="2794"/>
                    <a:pt x="2838890" y="6223"/>
                  </a:cubicBezTo>
                  <a:lnTo>
                    <a:pt x="2838890" y="2578100"/>
                  </a:lnTo>
                  <a:cubicBezTo>
                    <a:pt x="2838890" y="2581529"/>
                    <a:pt x="2835741" y="2584323"/>
                    <a:pt x="2831876" y="2584323"/>
                  </a:cubicBezTo>
                  <a:lnTo>
                    <a:pt x="7015" y="2584323"/>
                  </a:lnTo>
                  <a:cubicBezTo>
                    <a:pt x="3149" y="2584323"/>
                    <a:pt x="0" y="2581529"/>
                    <a:pt x="0" y="2578100"/>
                  </a:cubicBezTo>
                  <a:lnTo>
                    <a:pt x="0" y="6223"/>
                  </a:lnTo>
                  <a:cubicBezTo>
                    <a:pt x="0" y="2794"/>
                    <a:pt x="3149" y="0"/>
                    <a:pt x="7015" y="0"/>
                  </a:cubicBezTo>
                  <a:moveTo>
                    <a:pt x="7015" y="12446"/>
                  </a:moveTo>
                  <a:lnTo>
                    <a:pt x="7015" y="6223"/>
                  </a:lnTo>
                  <a:lnTo>
                    <a:pt x="14029" y="6223"/>
                  </a:lnTo>
                  <a:lnTo>
                    <a:pt x="14029" y="2578100"/>
                  </a:lnTo>
                  <a:lnTo>
                    <a:pt x="7015" y="2578100"/>
                  </a:lnTo>
                  <a:lnTo>
                    <a:pt x="7015" y="2571877"/>
                  </a:lnTo>
                  <a:lnTo>
                    <a:pt x="2831876" y="2571877"/>
                  </a:lnTo>
                  <a:lnTo>
                    <a:pt x="2831876" y="2578100"/>
                  </a:lnTo>
                  <a:lnTo>
                    <a:pt x="2824861" y="2578100"/>
                  </a:lnTo>
                  <a:lnTo>
                    <a:pt x="2824861" y="6223"/>
                  </a:lnTo>
                  <a:lnTo>
                    <a:pt x="2831876" y="6223"/>
                  </a:lnTo>
                  <a:lnTo>
                    <a:pt x="2831876" y="12446"/>
                  </a:lnTo>
                  <a:lnTo>
                    <a:pt x="7015" y="12446"/>
                  </a:lnTo>
                  <a:close/>
                </a:path>
              </a:pathLst>
            </a:custGeom>
            <a:solidFill>
              <a:srgbClr val="000000"/>
            </a:solidFill>
          </p:spPr>
        </p:sp>
      </p:grpSp>
      <p:grpSp>
        <p:nvGrpSpPr>
          <p:cNvPr name="Group 32" id="32"/>
          <p:cNvGrpSpPr/>
          <p:nvPr/>
        </p:nvGrpSpPr>
        <p:grpSpPr>
          <a:xfrm rot="0">
            <a:off x="14617398" y="2092326"/>
            <a:ext cx="3670602" cy="6579145"/>
            <a:chOff x="0" y="0"/>
            <a:chExt cx="2841080" cy="5092320"/>
          </a:xfrm>
        </p:grpSpPr>
        <p:sp>
          <p:nvSpPr>
            <p:cNvPr name="Freeform 33" id="33"/>
            <p:cNvSpPr/>
            <p:nvPr/>
          </p:nvSpPr>
          <p:spPr>
            <a:xfrm flipH="false" flipV="false" rot="0">
              <a:off x="0" y="0"/>
              <a:ext cx="2841037" cy="5092319"/>
            </a:xfrm>
            <a:custGeom>
              <a:avLst/>
              <a:gdLst/>
              <a:ahLst/>
              <a:cxnLst/>
              <a:rect r="r" b="b" t="t" l="l"/>
              <a:pathLst>
                <a:path h="5092319" w="2841037">
                  <a:moveTo>
                    <a:pt x="7015" y="0"/>
                  </a:moveTo>
                  <a:lnTo>
                    <a:pt x="2834023" y="0"/>
                  </a:lnTo>
                  <a:cubicBezTo>
                    <a:pt x="2837888" y="0"/>
                    <a:pt x="2841037" y="2794"/>
                    <a:pt x="2841037" y="6223"/>
                  </a:cubicBezTo>
                  <a:lnTo>
                    <a:pt x="2841037" y="5086096"/>
                  </a:lnTo>
                  <a:cubicBezTo>
                    <a:pt x="2841037" y="5089525"/>
                    <a:pt x="2837888" y="5092319"/>
                    <a:pt x="2834023" y="5092319"/>
                  </a:cubicBezTo>
                  <a:lnTo>
                    <a:pt x="7015" y="5092319"/>
                  </a:lnTo>
                  <a:cubicBezTo>
                    <a:pt x="3149" y="5092319"/>
                    <a:pt x="0" y="5089525"/>
                    <a:pt x="0" y="5086096"/>
                  </a:cubicBezTo>
                  <a:lnTo>
                    <a:pt x="0" y="6223"/>
                  </a:lnTo>
                  <a:cubicBezTo>
                    <a:pt x="0" y="2794"/>
                    <a:pt x="3149" y="0"/>
                    <a:pt x="7015" y="0"/>
                  </a:cubicBezTo>
                  <a:moveTo>
                    <a:pt x="7015" y="12446"/>
                  </a:moveTo>
                  <a:lnTo>
                    <a:pt x="7015" y="6223"/>
                  </a:lnTo>
                  <a:lnTo>
                    <a:pt x="14029" y="6223"/>
                  </a:lnTo>
                  <a:lnTo>
                    <a:pt x="14029" y="5086096"/>
                  </a:lnTo>
                  <a:lnTo>
                    <a:pt x="7015" y="5086096"/>
                  </a:lnTo>
                  <a:lnTo>
                    <a:pt x="7015" y="5079873"/>
                  </a:lnTo>
                  <a:lnTo>
                    <a:pt x="2834023" y="5079873"/>
                  </a:lnTo>
                  <a:lnTo>
                    <a:pt x="2834023" y="5086096"/>
                  </a:lnTo>
                  <a:lnTo>
                    <a:pt x="2827008" y="5086096"/>
                  </a:lnTo>
                  <a:lnTo>
                    <a:pt x="2827008" y="6223"/>
                  </a:lnTo>
                  <a:lnTo>
                    <a:pt x="2834023" y="6223"/>
                  </a:lnTo>
                  <a:lnTo>
                    <a:pt x="2834023" y="12446"/>
                  </a:lnTo>
                  <a:lnTo>
                    <a:pt x="7015" y="12446"/>
                  </a:lnTo>
                  <a:close/>
                </a:path>
              </a:pathLst>
            </a:custGeom>
            <a:solidFill>
              <a:srgbClr val="000000"/>
            </a:solidFill>
          </p:spPr>
        </p:sp>
      </p:grpSp>
      <p:grpSp>
        <p:nvGrpSpPr>
          <p:cNvPr name="Group 34" id="34"/>
          <p:cNvGrpSpPr/>
          <p:nvPr/>
        </p:nvGrpSpPr>
        <p:grpSpPr>
          <a:xfrm rot="0">
            <a:off x="-4893" y="7970085"/>
            <a:ext cx="9170563" cy="3152830"/>
            <a:chOff x="0" y="0"/>
            <a:chExt cx="7098102" cy="2440320"/>
          </a:xfrm>
        </p:grpSpPr>
        <p:sp>
          <p:nvSpPr>
            <p:cNvPr name="Freeform 35" id="35"/>
            <p:cNvSpPr/>
            <p:nvPr/>
          </p:nvSpPr>
          <p:spPr>
            <a:xfrm flipH="false" flipV="false" rot="0">
              <a:off x="0" y="0"/>
              <a:ext cx="7098012" cy="2440305"/>
            </a:xfrm>
            <a:custGeom>
              <a:avLst/>
              <a:gdLst/>
              <a:ahLst/>
              <a:cxnLst/>
              <a:rect r="r" b="b" t="t" l="l"/>
              <a:pathLst>
                <a:path h="2440305" w="7098012">
                  <a:moveTo>
                    <a:pt x="7015" y="0"/>
                  </a:moveTo>
                  <a:lnTo>
                    <a:pt x="7090998" y="0"/>
                  </a:lnTo>
                  <a:cubicBezTo>
                    <a:pt x="7094863" y="0"/>
                    <a:pt x="7098012" y="2794"/>
                    <a:pt x="7098012" y="6223"/>
                  </a:cubicBezTo>
                  <a:lnTo>
                    <a:pt x="7098012" y="2434082"/>
                  </a:lnTo>
                  <a:cubicBezTo>
                    <a:pt x="7098012" y="2437511"/>
                    <a:pt x="7094863" y="2440305"/>
                    <a:pt x="7090998" y="2440305"/>
                  </a:cubicBezTo>
                  <a:lnTo>
                    <a:pt x="7015" y="2440305"/>
                  </a:lnTo>
                  <a:cubicBezTo>
                    <a:pt x="3149" y="2440305"/>
                    <a:pt x="0" y="2437511"/>
                    <a:pt x="0" y="2434082"/>
                  </a:cubicBezTo>
                  <a:lnTo>
                    <a:pt x="0" y="6223"/>
                  </a:lnTo>
                  <a:cubicBezTo>
                    <a:pt x="0" y="2794"/>
                    <a:pt x="3149" y="0"/>
                    <a:pt x="7015" y="0"/>
                  </a:cubicBezTo>
                  <a:moveTo>
                    <a:pt x="7015" y="12446"/>
                  </a:moveTo>
                  <a:lnTo>
                    <a:pt x="7015" y="6223"/>
                  </a:lnTo>
                  <a:lnTo>
                    <a:pt x="14029" y="6223"/>
                  </a:lnTo>
                  <a:lnTo>
                    <a:pt x="14029" y="2434082"/>
                  </a:lnTo>
                  <a:lnTo>
                    <a:pt x="7015" y="2434082"/>
                  </a:lnTo>
                  <a:lnTo>
                    <a:pt x="7015" y="2427859"/>
                  </a:lnTo>
                  <a:lnTo>
                    <a:pt x="7090998" y="2427859"/>
                  </a:lnTo>
                  <a:lnTo>
                    <a:pt x="7090998" y="2434082"/>
                  </a:lnTo>
                  <a:lnTo>
                    <a:pt x="7083984" y="2434082"/>
                  </a:lnTo>
                  <a:lnTo>
                    <a:pt x="7083984" y="6223"/>
                  </a:lnTo>
                  <a:lnTo>
                    <a:pt x="7090998" y="6223"/>
                  </a:lnTo>
                  <a:lnTo>
                    <a:pt x="7090998" y="12446"/>
                  </a:lnTo>
                  <a:lnTo>
                    <a:pt x="7015" y="12446"/>
                  </a:lnTo>
                  <a:close/>
                </a:path>
              </a:pathLst>
            </a:custGeom>
            <a:solidFill>
              <a:srgbClr val="000000"/>
            </a:solidFill>
          </p:spPr>
        </p:sp>
      </p:grpSp>
      <p:grpSp>
        <p:nvGrpSpPr>
          <p:cNvPr name="Group 36" id="36"/>
          <p:cNvGrpSpPr/>
          <p:nvPr/>
        </p:nvGrpSpPr>
        <p:grpSpPr>
          <a:xfrm rot="0">
            <a:off x="9190835" y="7869621"/>
            <a:ext cx="5337786" cy="3152830"/>
            <a:chOff x="0" y="0"/>
            <a:chExt cx="4131497" cy="2440320"/>
          </a:xfrm>
        </p:grpSpPr>
        <p:sp>
          <p:nvSpPr>
            <p:cNvPr name="Freeform 37" id="37"/>
            <p:cNvSpPr/>
            <p:nvPr/>
          </p:nvSpPr>
          <p:spPr>
            <a:xfrm flipH="false" flipV="false" rot="0">
              <a:off x="0" y="0"/>
              <a:ext cx="4131462" cy="2440305"/>
            </a:xfrm>
            <a:custGeom>
              <a:avLst/>
              <a:gdLst/>
              <a:ahLst/>
              <a:cxnLst/>
              <a:rect r="r" b="b" t="t" l="l"/>
              <a:pathLst>
                <a:path h="2440305" w="4131462">
                  <a:moveTo>
                    <a:pt x="4101" y="0"/>
                  </a:moveTo>
                  <a:lnTo>
                    <a:pt x="4127361" y="0"/>
                  </a:lnTo>
                  <a:cubicBezTo>
                    <a:pt x="4129621" y="0"/>
                    <a:pt x="4131462" y="2794"/>
                    <a:pt x="4131462" y="6223"/>
                  </a:cubicBezTo>
                  <a:lnTo>
                    <a:pt x="4131462" y="2434082"/>
                  </a:lnTo>
                  <a:cubicBezTo>
                    <a:pt x="4131462" y="2437511"/>
                    <a:pt x="4129621" y="2440305"/>
                    <a:pt x="4127361" y="2440305"/>
                  </a:cubicBezTo>
                  <a:lnTo>
                    <a:pt x="4101" y="2440305"/>
                  </a:lnTo>
                  <a:cubicBezTo>
                    <a:pt x="1841" y="2440305"/>
                    <a:pt x="0" y="2437511"/>
                    <a:pt x="0" y="2434082"/>
                  </a:cubicBezTo>
                  <a:lnTo>
                    <a:pt x="0" y="6223"/>
                  </a:lnTo>
                  <a:cubicBezTo>
                    <a:pt x="0" y="2794"/>
                    <a:pt x="1841" y="0"/>
                    <a:pt x="4101" y="0"/>
                  </a:cubicBezTo>
                  <a:moveTo>
                    <a:pt x="4101" y="12446"/>
                  </a:moveTo>
                  <a:lnTo>
                    <a:pt x="4101" y="6223"/>
                  </a:lnTo>
                  <a:lnTo>
                    <a:pt x="8202" y="6223"/>
                  </a:lnTo>
                  <a:lnTo>
                    <a:pt x="8202" y="2434082"/>
                  </a:lnTo>
                  <a:lnTo>
                    <a:pt x="4101" y="2434082"/>
                  </a:lnTo>
                  <a:lnTo>
                    <a:pt x="4101" y="2427859"/>
                  </a:lnTo>
                  <a:lnTo>
                    <a:pt x="4127361" y="2427859"/>
                  </a:lnTo>
                  <a:lnTo>
                    <a:pt x="4127361" y="2434082"/>
                  </a:lnTo>
                  <a:lnTo>
                    <a:pt x="4123260" y="2434082"/>
                  </a:lnTo>
                  <a:lnTo>
                    <a:pt x="4123260" y="6223"/>
                  </a:lnTo>
                  <a:lnTo>
                    <a:pt x="4127361" y="6223"/>
                  </a:lnTo>
                  <a:lnTo>
                    <a:pt x="4127361" y="12446"/>
                  </a:lnTo>
                  <a:lnTo>
                    <a:pt x="4101" y="12446"/>
                  </a:lnTo>
                  <a:close/>
                </a:path>
              </a:pathLst>
            </a:custGeom>
            <a:solidFill>
              <a:srgbClr val="000000"/>
            </a:solidFill>
          </p:spPr>
        </p:sp>
      </p:grpSp>
      <p:sp>
        <p:nvSpPr>
          <p:cNvPr name="Freeform 38" id="38" descr="channels.png"/>
          <p:cNvSpPr/>
          <p:nvPr/>
        </p:nvSpPr>
        <p:spPr>
          <a:xfrm flipH="false" flipV="false" rot="0">
            <a:off x="13763184" y="5310892"/>
            <a:ext cx="560621" cy="497358"/>
          </a:xfrm>
          <a:custGeom>
            <a:avLst/>
            <a:gdLst/>
            <a:ahLst/>
            <a:cxnLst/>
            <a:rect r="r" b="b" t="t" l="l"/>
            <a:pathLst>
              <a:path h="497358" w="560621">
                <a:moveTo>
                  <a:pt x="0" y="0"/>
                </a:moveTo>
                <a:lnTo>
                  <a:pt x="560622" y="0"/>
                </a:lnTo>
                <a:lnTo>
                  <a:pt x="560622" y="497358"/>
                </a:lnTo>
                <a:lnTo>
                  <a:pt x="0" y="497358"/>
                </a:lnTo>
                <a:lnTo>
                  <a:pt x="0" y="0"/>
                </a:lnTo>
                <a:close/>
              </a:path>
            </a:pathLst>
          </a:custGeom>
          <a:blipFill>
            <a:blip r:embed="rId2"/>
            <a:stretch>
              <a:fillRect l="0" t="-6359" r="0" b="-6359"/>
            </a:stretch>
          </a:blipFill>
        </p:spPr>
      </p:sp>
      <p:sp>
        <p:nvSpPr>
          <p:cNvPr name="Freeform 39" id="39" descr="cost-structure.png"/>
          <p:cNvSpPr/>
          <p:nvPr/>
        </p:nvSpPr>
        <p:spPr>
          <a:xfrm flipH="false" flipV="false" rot="0">
            <a:off x="8479922" y="8663410"/>
            <a:ext cx="560621" cy="494878"/>
          </a:xfrm>
          <a:custGeom>
            <a:avLst/>
            <a:gdLst/>
            <a:ahLst/>
            <a:cxnLst/>
            <a:rect r="r" b="b" t="t" l="l"/>
            <a:pathLst>
              <a:path h="494878" w="560621">
                <a:moveTo>
                  <a:pt x="0" y="0"/>
                </a:moveTo>
                <a:lnTo>
                  <a:pt x="560622" y="0"/>
                </a:lnTo>
                <a:lnTo>
                  <a:pt x="560622" y="494877"/>
                </a:lnTo>
                <a:lnTo>
                  <a:pt x="0" y="494877"/>
                </a:lnTo>
                <a:lnTo>
                  <a:pt x="0" y="0"/>
                </a:lnTo>
                <a:close/>
              </a:path>
            </a:pathLst>
          </a:custGeom>
          <a:blipFill>
            <a:blip r:embed="rId3"/>
            <a:stretch>
              <a:fillRect l="0" t="-6642" r="0" b="-6642"/>
            </a:stretch>
          </a:blipFill>
        </p:spPr>
      </p:sp>
      <p:sp>
        <p:nvSpPr>
          <p:cNvPr name="Freeform 40" id="40" descr="customer-segments.png"/>
          <p:cNvSpPr/>
          <p:nvPr/>
        </p:nvSpPr>
        <p:spPr>
          <a:xfrm flipH="false" flipV="false" rot="0">
            <a:off x="17508583" y="2005138"/>
            <a:ext cx="560621" cy="494878"/>
          </a:xfrm>
          <a:custGeom>
            <a:avLst/>
            <a:gdLst/>
            <a:ahLst/>
            <a:cxnLst/>
            <a:rect r="r" b="b" t="t" l="l"/>
            <a:pathLst>
              <a:path h="494878" w="560621">
                <a:moveTo>
                  <a:pt x="0" y="0"/>
                </a:moveTo>
                <a:lnTo>
                  <a:pt x="560621" y="0"/>
                </a:lnTo>
                <a:lnTo>
                  <a:pt x="560621" y="494878"/>
                </a:lnTo>
                <a:lnTo>
                  <a:pt x="0" y="494878"/>
                </a:lnTo>
                <a:lnTo>
                  <a:pt x="0" y="0"/>
                </a:lnTo>
                <a:close/>
              </a:path>
            </a:pathLst>
          </a:custGeom>
          <a:blipFill>
            <a:blip r:embed="rId4"/>
            <a:stretch>
              <a:fillRect l="0" t="-6642" r="0" b="-6642"/>
            </a:stretch>
          </a:blipFill>
        </p:spPr>
      </p:sp>
      <p:sp>
        <p:nvSpPr>
          <p:cNvPr name="Freeform 41" id="41" descr="early-adopters.png"/>
          <p:cNvSpPr/>
          <p:nvPr/>
        </p:nvSpPr>
        <p:spPr>
          <a:xfrm flipH="false" flipV="false" rot="0">
            <a:off x="17508583" y="5182774"/>
            <a:ext cx="560621" cy="494878"/>
          </a:xfrm>
          <a:custGeom>
            <a:avLst/>
            <a:gdLst/>
            <a:ahLst/>
            <a:cxnLst/>
            <a:rect r="r" b="b" t="t" l="l"/>
            <a:pathLst>
              <a:path h="494878" w="560621">
                <a:moveTo>
                  <a:pt x="0" y="0"/>
                </a:moveTo>
                <a:lnTo>
                  <a:pt x="560621" y="0"/>
                </a:lnTo>
                <a:lnTo>
                  <a:pt x="560621" y="494878"/>
                </a:lnTo>
                <a:lnTo>
                  <a:pt x="0" y="494878"/>
                </a:lnTo>
                <a:lnTo>
                  <a:pt x="0" y="0"/>
                </a:lnTo>
                <a:close/>
              </a:path>
            </a:pathLst>
          </a:custGeom>
          <a:blipFill>
            <a:blip r:embed="rId5"/>
            <a:stretch>
              <a:fillRect l="0" t="-6642" r="0" b="-6642"/>
            </a:stretch>
          </a:blipFill>
        </p:spPr>
      </p:sp>
      <p:sp>
        <p:nvSpPr>
          <p:cNvPr name="Freeform 42" id="42" descr="existing-alternatives.png"/>
          <p:cNvSpPr/>
          <p:nvPr/>
        </p:nvSpPr>
        <p:spPr>
          <a:xfrm flipH="false" flipV="false" rot="0">
            <a:off x="2940117" y="5310892"/>
            <a:ext cx="557825" cy="497358"/>
          </a:xfrm>
          <a:custGeom>
            <a:avLst/>
            <a:gdLst/>
            <a:ahLst/>
            <a:cxnLst/>
            <a:rect r="r" b="b" t="t" l="l"/>
            <a:pathLst>
              <a:path h="497358" w="557825">
                <a:moveTo>
                  <a:pt x="0" y="0"/>
                </a:moveTo>
                <a:lnTo>
                  <a:pt x="557825" y="0"/>
                </a:lnTo>
                <a:lnTo>
                  <a:pt x="557825" y="497358"/>
                </a:lnTo>
                <a:lnTo>
                  <a:pt x="0" y="497358"/>
                </a:lnTo>
                <a:lnTo>
                  <a:pt x="0" y="0"/>
                </a:lnTo>
                <a:close/>
              </a:path>
            </a:pathLst>
          </a:custGeom>
          <a:blipFill>
            <a:blip r:embed="rId6"/>
            <a:stretch>
              <a:fillRect l="0" t="-6078" r="0" b="-6078"/>
            </a:stretch>
          </a:blipFill>
        </p:spPr>
      </p:sp>
      <p:sp>
        <p:nvSpPr>
          <p:cNvPr name="Freeform 43" id="43" descr="high-level-concept.png"/>
          <p:cNvSpPr/>
          <p:nvPr/>
        </p:nvSpPr>
        <p:spPr>
          <a:xfrm flipH="false" flipV="false" rot="0">
            <a:off x="10279922" y="5310892"/>
            <a:ext cx="560621" cy="497358"/>
          </a:xfrm>
          <a:custGeom>
            <a:avLst/>
            <a:gdLst/>
            <a:ahLst/>
            <a:cxnLst/>
            <a:rect r="r" b="b" t="t" l="l"/>
            <a:pathLst>
              <a:path h="497358" w="560621">
                <a:moveTo>
                  <a:pt x="0" y="0"/>
                </a:moveTo>
                <a:lnTo>
                  <a:pt x="560622" y="0"/>
                </a:lnTo>
                <a:lnTo>
                  <a:pt x="560622" y="497358"/>
                </a:lnTo>
                <a:lnTo>
                  <a:pt x="0" y="497358"/>
                </a:lnTo>
                <a:lnTo>
                  <a:pt x="0" y="0"/>
                </a:lnTo>
                <a:close/>
              </a:path>
            </a:pathLst>
          </a:custGeom>
          <a:blipFill>
            <a:blip r:embed="rId7"/>
            <a:stretch>
              <a:fillRect l="0" t="-6359" r="0" b="-6359"/>
            </a:stretch>
          </a:blipFill>
        </p:spPr>
      </p:sp>
      <p:sp>
        <p:nvSpPr>
          <p:cNvPr name="Freeform 44" id="44" descr="key-metrics.png"/>
          <p:cNvSpPr/>
          <p:nvPr/>
        </p:nvSpPr>
        <p:spPr>
          <a:xfrm flipH="false" flipV="false" rot="0">
            <a:off x="6630291" y="5310892"/>
            <a:ext cx="560621" cy="497358"/>
          </a:xfrm>
          <a:custGeom>
            <a:avLst/>
            <a:gdLst/>
            <a:ahLst/>
            <a:cxnLst/>
            <a:rect r="r" b="b" t="t" l="l"/>
            <a:pathLst>
              <a:path h="497358" w="560621">
                <a:moveTo>
                  <a:pt x="0" y="0"/>
                </a:moveTo>
                <a:lnTo>
                  <a:pt x="560622" y="0"/>
                </a:lnTo>
                <a:lnTo>
                  <a:pt x="560622" y="497358"/>
                </a:lnTo>
                <a:lnTo>
                  <a:pt x="0" y="497358"/>
                </a:lnTo>
                <a:lnTo>
                  <a:pt x="0" y="0"/>
                </a:lnTo>
                <a:close/>
              </a:path>
            </a:pathLst>
          </a:custGeom>
          <a:blipFill>
            <a:blip r:embed="rId8"/>
            <a:stretch>
              <a:fillRect l="0" t="-6359" r="0" b="-6359"/>
            </a:stretch>
          </a:blipFill>
        </p:spPr>
      </p:sp>
      <p:sp>
        <p:nvSpPr>
          <p:cNvPr name="Freeform 45" id="45" descr="problem.png"/>
          <p:cNvSpPr/>
          <p:nvPr/>
        </p:nvSpPr>
        <p:spPr>
          <a:xfrm flipH="false" flipV="false" rot="0">
            <a:off x="2940117" y="2100388"/>
            <a:ext cx="557825" cy="494878"/>
          </a:xfrm>
          <a:custGeom>
            <a:avLst/>
            <a:gdLst/>
            <a:ahLst/>
            <a:cxnLst/>
            <a:rect r="r" b="b" t="t" l="l"/>
            <a:pathLst>
              <a:path h="494878" w="557825">
                <a:moveTo>
                  <a:pt x="0" y="0"/>
                </a:moveTo>
                <a:lnTo>
                  <a:pt x="557825" y="0"/>
                </a:lnTo>
                <a:lnTo>
                  <a:pt x="557825" y="494878"/>
                </a:lnTo>
                <a:lnTo>
                  <a:pt x="0" y="494878"/>
                </a:lnTo>
                <a:lnTo>
                  <a:pt x="0" y="0"/>
                </a:lnTo>
                <a:close/>
              </a:path>
            </a:pathLst>
          </a:custGeom>
          <a:blipFill>
            <a:blip r:embed="rId9"/>
            <a:stretch>
              <a:fillRect l="0" t="-6359" r="0" b="-6359"/>
            </a:stretch>
          </a:blipFill>
        </p:spPr>
      </p:sp>
      <p:sp>
        <p:nvSpPr>
          <p:cNvPr name="Freeform 46" id="46" descr="revenue-streams.png"/>
          <p:cNvSpPr/>
          <p:nvPr/>
        </p:nvSpPr>
        <p:spPr>
          <a:xfrm flipH="false" flipV="false" rot="0">
            <a:off x="13728932" y="7741473"/>
            <a:ext cx="560621" cy="494878"/>
          </a:xfrm>
          <a:custGeom>
            <a:avLst/>
            <a:gdLst/>
            <a:ahLst/>
            <a:cxnLst/>
            <a:rect r="r" b="b" t="t" l="l"/>
            <a:pathLst>
              <a:path h="494878" w="560621">
                <a:moveTo>
                  <a:pt x="0" y="0"/>
                </a:moveTo>
                <a:lnTo>
                  <a:pt x="560621" y="0"/>
                </a:lnTo>
                <a:lnTo>
                  <a:pt x="560621" y="494878"/>
                </a:lnTo>
                <a:lnTo>
                  <a:pt x="0" y="494878"/>
                </a:lnTo>
                <a:lnTo>
                  <a:pt x="0" y="0"/>
                </a:lnTo>
                <a:close/>
              </a:path>
            </a:pathLst>
          </a:custGeom>
          <a:blipFill>
            <a:blip r:embed="rId10"/>
            <a:stretch>
              <a:fillRect l="0" t="-6642" r="0" b="-6642"/>
            </a:stretch>
          </a:blipFill>
        </p:spPr>
      </p:sp>
      <p:sp>
        <p:nvSpPr>
          <p:cNvPr name="Freeform 47" id="47" descr="solution.png"/>
          <p:cNvSpPr/>
          <p:nvPr/>
        </p:nvSpPr>
        <p:spPr>
          <a:xfrm flipH="false" flipV="false" rot="0">
            <a:off x="6630291" y="2110931"/>
            <a:ext cx="560621" cy="494878"/>
          </a:xfrm>
          <a:custGeom>
            <a:avLst/>
            <a:gdLst/>
            <a:ahLst/>
            <a:cxnLst/>
            <a:rect r="r" b="b" t="t" l="l"/>
            <a:pathLst>
              <a:path h="494878" w="560621">
                <a:moveTo>
                  <a:pt x="0" y="0"/>
                </a:moveTo>
                <a:lnTo>
                  <a:pt x="560622" y="0"/>
                </a:lnTo>
                <a:lnTo>
                  <a:pt x="560622" y="494878"/>
                </a:lnTo>
                <a:lnTo>
                  <a:pt x="0" y="494878"/>
                </a:lnTo>
                <a:lnTo>
                  <a:pt x="0" y="0"/>
                </a:lnTo>
                <a:close/>
              </a:path>
            </a:pathLst>
          </a:custGeom>
          <a:blipFill>
            <a:blip r:embed="rId11"/>
            <a:stretch>
              <a:fillRect l="0" t="-6642" r="0" b="-6642"/>
            </a:stretch>
          </a:blipFill>
        </p:spPr>
      </p:sp>
      <p:sp>
        <p:nvSpPr>
          <p:cNvPr name="Freeform 48" id="48" descr="unfair-advantage.png"/>
          <p:cNvSpPr/>
          <p:nvPr/>
        </p:nvSpPr>
        <p:spPr>
          <a:xfrm flipH="false" flipV="false" rot="0">
            <a:off x="13763184" y="2100388"/>
            <a:ext cx="560621" cy="494878"/>
          </a:xfrm>
          <a:custGeom>
            <a:avLst/>
            <a:gdLst/>
            <a:ahLst/>
            <a:cxnLst/>
            <a:rect r="r" b="b" t="t" l="l"/>
            <a:pathLst>
              <a:path h="494878" w="560621">
                <a:moveTo>
                  <a:pt x="0" y="0"/>
                </a:moveTo>
                <a:lnTo>
                  <a:pt x="560622" y="0"/>
                </a:lnTo>
                <a:lnTo>
                  <a:pt x="560622" y="494878"/>
                </a:lnTo>
                <a:lnTo>
                  <a:pt x="0" y="494878"/>
                </a:lnTo>
                <a:lnTo>
                  <a:pt x="0" y="0"/>
                </a:lnTo>
                <a:close/>
              </a:path>
            </a:pathLst>
          </a:custGeom>
          <a:blipFill>
            <a:blip r:embed="rId12"/>
            <a:stretch>
              <a:fillRect l="0" t="-6642" r="0" b="-6642"/>
            </a:stretch>
          </a:blipFill>
        </p:spPr>
      </p:sp>
      <p:sp>
        <p:nvSpPr>
          <p:cNvPr name="Freeform 49" id="49" descr="unique-value-proposition.png"/>
          <p:cNvSpPr/>
          <p:nvPr/>
        </p:nvSpPr>
        <p:spPr>
          <a:xfrm flipH="false" flipV="false" rot="0">
            <a:off x="10279922" y="2100388"/>
            <a:ext cx="560621" cy="494878"/>
          </a:xfrm>
          <a:custGeom>
            <a:avLst/>
            <a:gdLst/>
            <a:ahLst/>
            <a:cxnLst/>
            <a:rect r="r" b="b" t="t" l="l"/>
            <a:pathLst>
              <a:path h="494878" w="560621">
                <a:moveTo>
                  <a:pt x="0" y="0"/>
                </a:moveTo>
                <a:lnTo>
                  <a:pt x="560622" y="0"/>
                </a:lnTo>
                <a:lnTo>
                  <a:pt x="560622" y="494878"/>
                </a:lnTo>
                <a:lnTo>
                  <a:pt x="0" y="494878"/>
                </a:lnTo>
                <a:lnTo>
                  <a:pt x="0" y="0"/>
                </a:lnTo>
                <a:close/>
              </a:path>
            </a:pathLst>
          </a:custGeom>
          <a:blipFill>
            <a:blip r:embed="rId13"/>
            <a:stretch>
              <a:fillRect l="0" t="-6642" r="0" b="-6642"/>
            </a:stretch>
          </a:blipFill>
        </p:spPr>
      </p:sp>
      <p:grpSp>
        <p:nvGrpSpPr>
          <p:cNvPr name="Group 50" id="50"/>
          <p:cNvGrpSpPr/>
          <p:nvPr/>
        </p:nvGrpSpPr>
        <p:grpSpPr>
          <a:xfrm rot="0">
            <a:off x="137709" y="2624413"/>
            <a:ext cx="3406369" cy="2636247"/>
            <a:chOff x="0" y="0"/>
            <a:chExt cx="3027883" cy="2343331"/>
          </a:xfrm>
        </p:grpSpPr>
        <p:sp>
          <p:nvSpPr>
            <p:cNvPr name="Freeform 51" id="51"/>
            <p:cNvSpPr/>
            <p:nvPr/>
          </p:nvSpPr>
          <p:spPr>
            <a:xfrm flipH="false" flipV="false" rot="0">
              <a:off x="0" y="0"/>
              <a:ext cx="3027929" cy="2343360"/>
            </a:xfrm>
            <a:custGeom>
              <a:avLst/>
              <a:gdLst/>
              <a:ahLst/>
              <a:cxnLst/>
              <a:rect r="r" b="b" t="t" l="l"/>
              <a:pathLst>
                <a:path h="2343360" w="3027929">
                  <a:moveTo>
                    <a:pt x="0" y="0"/>
                  </a:moveTo>
                  <a:lnTo>
                    <a:pt x="3027929" y="0"/>
                  </a:lnTo>
                  <a:lnTo>
                    <a:pt x="3027929" y="2343360"/>
                  </a:lnTo>
                  <a:lnTo>
                    <a:pt x="0" y="2343360"/>
                  </a:lnTo>
                  <a:close/>
                </a:path>
              </a:pathLst>
            </a:custGeom>
            <a:solidFill>
              <a:srgbClr val="000000"/>
            </a:solidFill>
          </p:spPr>
        </p:sp>
        <p:sp>
          <p:nvSpPr>
            <p:cNvPr name="TextBox 52" id="52"/>
            <p:cNvSpPr txBox="true"/>
            <p:nvPr/>
          </p:nvSpPr>
          <p:spPr>
            <a:xfrm>
              <a:off x="0" y="-28575"/>
              <a:ext cx="3027883" cy="2371906"/>
            </a:xfrm>
            <a:prstGeom prst="rect">
              <a:avLst/>
            </a:prstGeom>
          </p:spPr>
          <p:txBody>
            <a:bodyPr anchor="t" rtlCol="false" tIns="76200" lIns="76200" bIns="76200" rIns="76200"/>
            <a:lstStyle/>
            <a:p>
              <a:pPr algn="l" marL="302259" indent="-151129" lvl="1">
                <a:lnSpc>
                  <a:spcPts val="1679"/>
                </a:lnSpc>
                <a:buFont typeface="Arial"/>
                <a:buChar char="•"/>
              </a:pPr>
              <a:r>
                <a:rPr lang="en-US" sz="1399" spc="-1">
                  <a:solidFill>
                    <a:srgbClr val="FFFFFF"/>
                  </a:solidFill>
                  <a:latin typeface="Arial"/>
                  <a:ea typeface="Arial"/>
                  <a:cs typeface="Arial"/>
                  <a:sym typeface="Arial"/>
                </a:rPr>
                <a:t>Static traffic signals cause congestion and delays.</a:t>
              </a:r>
            </a:p>
            <a:p>
              <a:pPr algn="l" marL="302259" indent="-151129" lvl="1">
                <a:lnSpc>
                  <a:spcPts val="1679"/>
                </a:lnSpc>
                <a:buFont typeface="Arial"/>
                <a:buChar char="•"/>
              </a:pPr>
              <a:r>
                <a:rPr lang="en-US" sz="1399" spc="-1">
                  <a:solidFill>
                    <a:srgbClr val="FFFFFF"/>
                  </a:solidFill>
                  <a:latin typeface="Arial"/>
                  <a:ea typeface="Arial"/>
                  <a:cs typeface="Arial"/>
                  <a:sym typeface="Arial"/>
                </a:rPr>
                <a:t>Lack of real-time adaptability leads to inefficient traffic management.</a:t>
              </a:r>
            </a:p>
            <a:p>
              <a:pPr algn="l" marL="302259" indent="-151129" lvl="1">
                <a:lnSpc>
                  <a:spcPts val="1679"/>
                </a:lnSpc>
                <a:buFont typeface="Arial"/>
                <a:buChar char="•"/>
              </a:pPr>
              <a:r>
                <a:rPr lang="en-US" sz="1399" spc="-1">
                  <a:solidFill>
                    <a:srgbClr val="FFFFFF"/>
                  </a:solidFill>
                  <a:latin typeface="Arial"/>
                  <a:ea typeface="Arial"/>
                  <a:cs typeface="Arial"/>
                  <a:sym typeface="Arial"/>
                </a:rPr>
                <a:t>Environmental Impact</a:t>
              </a:r>
            </a:p>
          </p:txBody>
        </p:sp>
      </p:grpSp>
      <p:grpSp>
        <p:nvGrpSpPr>
          <p:cNvPr name="Group 53" id="53"/>
          <p:cNvGrpSpPr/>
          <p:nvPr/>
        </p:nvGrpSpPr>
        <p:grpSpPr>
          <a:xfrm rot="0">
            <a:off x="3781049" y="2624413"/>
            <a:ext cx="3406369" cy="2636247"/>
            <a:chOff x="0" y="0"/>
            <a:chExt cx="3027883" cy="2343331"/>
          </a:xfrm>
        </p:grpSpPr>
        <p:sp>
          <p:nvSpPr>
            <p:cNvPr name="Freeform 54" id="54"/>
            <p:cNvSpPr/>
            <p:nvPr/>
          </p:nvSpPr>
          <p:spPr>
            <a:xfrm flipH="false" flipV="false" rot="0">
              <a:off x="0" y="0"/>
              <a:ext cx="3027929" cy="2343360"/>
            </a:xfrm>
            <a:custGeom>
              <a:avLst/>
              <a:gdLst/>
              <a:ahLst/>
              <a:cxnLst/>
              <a:rect r="r" b="b" t="t" l="l"/>
              <a:pathLst>
                <a:path h="2343360" w="3027929">
                  <a:moveTo>
                    <a:pt x="0" y="0"/>
                  </a:moveTo>
                  <a:lnTo>
                    <a:pt x="3027929" y="0"/>
                  </a:lnTo>
                  <a:lnTo>
                    <a:pt x="3027929" y="2343360"/>
                  </a:lnTo>
                  <a:lnTo>
                    <a:pt x="0" y="2343360"/>
                  </a:lnTo>
                  <a:close/>
                </a:path>
              </a:pathLst>
            </a:custGeom>
            <a:solidFill>
              <a:srgbClr val="000000"/>
            </a:solidFill>
          </p:spPr>
        </p:sp>
        <p:sp>
          <p:nvSpPr>
            <p:cNvPr name="TextBox 55" id="55"/>
            <p:cNvSpPr txBox="true"/>
            <p:nvPr/>
          </p:nvSpPr>
          <p:spPr>
            <a:xfrm>
              <a:off x="0" y="-38100"/>
              <a:ext cx="3027883" cy="2381431"/>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Machine Learning m</a:t>
              </a:r>
              <a:r>
                <a:rPr lang="en-US" sz="1350" spc="-1">
                  <a:solidFill>
                    <a:srgbClr val="FFFFFF"/>
                  </a:solidFill>
                  <a:latin typeface="Arial"/>
                  <a:ea typeface="Arial"/>
                  <a:cs typeface="Arial"/>
                  <a:sym typeface="Arial"/>
                </a:rPr>
                <a:t>odel adjusts signal timings based on real-time data.</a:t>
              </a:r>
            </a:p>
            <a:p>
              <a:pPr algn="l" marL="291465" indent="-145732" lvl="1">
                <a:lnSpc>
                  <a:spcPts val="1620"/>
                </a:lnSpc>
                <a:buFont typeface="Arial"/>
                <a:buChar char="•"/>
              </a:pPr>
              <a:r>
                <a:rPr lang="en-US" sz="1350" spc="-1">
                  <a:solidFill>
                    <a:srgbClr val="FFFFFF"/>
                  </a:solidFill>
                  <a:latin typeface="Arial"/>
                  <a:ea typeface="Arial"/>
                  <a:cs typeface="Arial"/>
                  <a:sym typeface="Arial"/>
                </a:rPr>
                <a:t>Prototype stage validated through experiments.</a:t>
              </a:r>
            </a:p>
            <a:p>
              <a:pPr algn="l" marL="291465" indent="-145732" lvl="1">
                <a:lnSpc>
                  <a:spcPts val="1620"/>
                </a:lnSpc>
                <a:buFont typeface="Arial"/>
                <a:buChar char="•"/>
              </a:pPr>
              <a:r>
                <a:rPr lang="en-US" sz="1350" spc="-1">
                  <a:solidFill>
                    <a:srgbClr val="FFFFFF"/>
                  </a:solidFill>
                  <a:latin typeface="Arial"/>
                  <a:ea typeface="Arial"/>
                  <a:cs typeface="Arial"/>
                  <a:sym typeface="Arial"/>
                </a:rPr>
                <a:t>Future enhancements will enable real-time adaptability.</a:t>
              </a:r>
            </a:p>
            <a:p>
              <a:pPr algn="l">
                <a:lnSpc>
                  <a:spcPts val="1620"/>
                </a:lnSpc>
              </a:pPr>
            </a:p>
          </p:txBody>
        </p:sp>
      </p:grpSp>
      <p:grpSp>
        <p:nvGrpSpPr>
          <p:cNvPr name="Group 56" id="56"/>
          <p:cNvGrpSpPr/>
          <p:nvPr/>
        </p:nvGrpSpPr>
        <p:grpSpPr>
          <a:xfrm rot="0">
            <a:off x="7434874" y="2624413"/>
            <a:ext cx="3405670" cy="2636247"/>
            <a:chOff x="0" y="0"/>
            <a:chExt cx="3027262" cy="2343331"/>
          </a:xfrm>
        </p:grpSpPr>
        <p:sp>
          <p:nvSpPr>
            <p:cNvPr name="Freeform 57" id="57"/>
            <p:cNvSpPr/>
            <p:nvPr/>
          </p:nvSpPr>
          <p:spPr>
            <a:xfrm flipH="false" flipV="false" rot="0">
              <a:off x="0" y="0"/>
              <a:ext cx="3027280" cy="2343360"/>
            </a:xfrm>
            <a:custGeom>
              <a:avLst/>
              <a:gdLst/>
              <a:ahLst/>
              <a:cxnLst/>
              <a:rect r="r" b="b" t="t" l="l"/>
              <a:pathLst>
                <a:path h="2343360" w="3027280">
                  <a:moveTo>
                    <a:pt x="0" y="0"/>
                  </a:moveTo>
                  <a:lnTo>
                    <a:pt x="3027280" y="0"/>
                  </a:lnTo>
                  <a:lnTo>
                    <a:pt x="3027280" y="2343360"/>
                  </a:lnTo>
                  <a:lnTo>
                    <a:pt x="0" y="2343360"/>
                  </a:lnTo>
                  <a:close/>
                </a:path>
              </a:pathLst>
            </a:custGeom>
            <a:solidFill>
              <a:srgbClr val="000000"/>
            </a:solidFill>
          </p:spPr>
        </p:sp>
        <p:sp>
          <p:nvSpPr>
            <p:cNvPr name="TextBox 58" id="58"/>
            <p:cNvSpPr txBox="true"/>
            <p:nvPr/>
          </p:nvSpPr>
          <p:spPr>
            <a:xfrm>
              <a:off x="0" y="-38100"/>
              <a:ext cx="3027262" cy="2381431"/>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Real-time traffic data integration for dynamic signal management.</a:t>
              </a:r>
            </a:p>
            <a:p>
              <a:pPr algn="l" marL="291465" indent="-145732" lvl="1">
                <a:lnSpc>
                  <a:spcPts val="1620"/>
                </a:lnSpc>
                <a:buFont typeface="Arial"/>
                <a:buChar char="•"/>
              </a:pPr>
              <a:r>
                <a:rPr lang="en-US" sz="1350" spc="-1">
                  <a:solidFill>
                    <a:srgbClr val="FFFFFF"/>
                  </a:solidFill>
                  <a:latin typeface="Arial"/>
                  <a:ea typeface="Arial"/>
                  <a:cs typeface="Arial"/>
                  <a:sym typeface="Arial"/>
                </a:rPr>
                <a:t>Optimized green times reduce congestion and waiting times.</a:t>
              </a:r>
            </a:p>
            <a:p>
              <a:pPr algn="l" marL="291465" indent="-145732" lvl="1">
                <a:lnSpc>
                  <a:spcPts val="1620"/>
                </a:lnSpc>
                <a:buFont typeface="Arial"/>
                <a:buChar char="•"/>
              </a:pPr>
              <a:r>
                <a:rPr lang="en-US" sz="1350" spc="-1">
                  <a:solidFill>
                    <a:srgbClr val="FFFFFF"/>
                  </a:solidFill>
                  <a:latin typeface="Arial"/>
                  <a:ea typeface="Arial"/>
                  <a:cs typeface="Arial"/>
                  <a:sym typeface="Arial"/>
                </a:rPr>
                <a:t>Potential for future dynamic adjustments and scalability.</a:t>
              </a:r>
            </a:p>
            <a:p>
              <a:pPr algn="l">
                <a:lnSpc>
                  <a:spcPts val="1620"/>
                </a:lnSpc>
              </a:pPr>
            </a:p>
          </p:txBody>
        </p:sp>
      </p:grpSp>
      <p:grpSp>
        <p:nvGrpSpPr>
          <p:cNvPr name="Group 59" id="59"/>
          <p:cNvGrpSpPr/>
          <p:nvPr/>
        </p:nvGrpSpPr>
        <p:grpSpPr>
          <a:xfrm rot="0">
            <a:off x="11086602" y="2605188"/>
            <a:ext cx="3406369" cy="2636247"/>
            <a:chOff x="0" y="0"/>
            <a:chExt cx="3027883" cy="2343331"/>
          </a:xfrm>
        </p:grpSpPr>
        <p:sp>
          <p:nvSpPr>
            <p:cNvPr name="Freeform 60" id="60"/>
            <p:cNvSpPr/>
            <p:nvPr/>
          </p:nvSpPr>
          <p:spPr>
            <a:xfrm flipH="false" flipV="false" rot="0">
              <a:off x="0" y="0"/>
              <a:ext cx="3027929" cy="2343360"/>
            </a:xfrm>
            <a:custGeom>
              <a:avLst/>
              <a:gdLst/>
              <a:ahLst/>
              <a:cxnLst/>
              <a:rect r="r" b="b" t="t" l="l"/>
              <a:pathLst>
                <a:path h="2343360" w="3027929">
                  <a:moveTo>
                    <a:pt x="0" y="0"/>
                  </a:moveTo>
                  <a:lnTo>
                    <a:pt x="3027929" y="0"/>
                  </a:lnTo>
                  <a:lnTo>
                    <a:pt x="3027929" y="2343360"/>
                  </a:lnTo>
                  <a:lnTo>
                    <a:pt x="0" y="2343360"/>
                  </a:lnTo>
                  <a:close/>
                </a:path>
              </a:pathLst>
            </a:custGeom>
            <a:solidFill>
              <a:srgbClr val="000000"/>
            </a:solidFill>
          </p:spPr>
        </p:sp>
        <p:sp>
          <p:nvSpPr>
            <p:cNvPr name="TextBox 61" id="61"/>
            <p:cNvSpPr txBox="true"/>
            <p:nvPr/>
          </p:nvSpPr>
          <p:spPr>
            <a:xfrm>
              <a:off x="0" y="-38100"/>
              <a:ext cx="3027883" cy="2381431"/>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U</a:t>
              </a:r>
              <a:r>
                <a:rPr lang="en-US" sz="1350" spc="-1">
                  <a:solidFill>
                    <a:srgbClr val="FFFFFF"/>
                  </a:solidFill>
                  <a:latin typeface="Arial"/>
                  <a:ea typeface="Arial"/>
                  <a:cs typeface="Arial"/>
                  <a:sym typeface="Arial"/>
                </a:rPr>
                <a:t>nique algorithm with potential for dynamic real-time adjustments.</a:t>
              </a:r>
            </a:p>
            <a:p>
              <a:pPr algn="l" marL="291465" indent="-145732" lvl="1">
                <a:lnSpc>
                  <a:spcPts val="1620"/>
                </a:lnSpc>
                <a:buFont typeface="Arial"/>
                <a:buChar char="•"/>
              </a:pPr>
              <a:r>
                <a:rPr lang="en-US" sz="1350" spc="-1">
                  <a:solidFill>
                    <a:srgbClr val="FFFFFF"/>
                  </a:solidFill>
                  <a:latin typeface="Arial"/>
                  <a:ea typeface="Arial"/>
                  <a:cs typeface="Arial"/>
                  <a:sym typeface="Arial"/>
                </a:rPr>
                <a:t>Early adoption and partnerships with local governments.</a:t>
              </a:r>
            </a:p>
            <a:p>
              <a:pPr algn="l" marL="291465" indent="-145732" lvl="1">
                <a:lnSpc>
                  <a:spcPts val="1620"/>
                </a:lnSpc>
                <a:buFont typeface="Arial"/>
                <a:buChar char="•"/>
              </a:pPr>
              <a:r>
                <a:rPr lang="en-US" sz="1350" spc="-1">
                  <a:solidFill>
                    <a:srgbClr val="FFFFFF"/>
                  </a:solidFill>
                  <a:latin typeface="Arial"/>
                  <a:ea typeface="Arial"/>
                  <a:cs typeface="Arial"/>
                  <a:sym typeface="Arial"/>
                </a:rPr>
                <a:t>Proven prototype and validation through experiments.</a:t>
              </a:r>
            </a:p>
            <a:p>
              <a:pPr algn="l">
                <a:lnSpc>
                  <a:spcPts val="1620"/>
                </a:lnSpc>
              </a:pPr>
            </a:p>
          </p:txBody>
        </p:sp>
      </p:grpSp>
      <p:grpSp>
        <p:nvGrpSpPr>
          <p:cNvPr name="Group 62" id="62"/>
          <p:cNvGrpSpPr/>
          <p:nvPr/>
        </p:nvGrpSpPr>
        <p:grpSpPr>
          <a:xfrm rot="0">
            <a:off x="14751612" y="2605188"/>
            <a:ext cx="3406369" cy="2655472"/>
            <a:chOff x="0" y="0"/>
            <a:chExt cx="3027883" cy="2360419"/>
          </a:xfrm>
        </p:grpSpPr>
        <p:sp>
          <p:nvSpPr>
            <p:cNvPr name="Freeform 63" id="63"/>
            <p:cNvSpPr/>
            <p:nvPr/>
          </p:nvSpPr>
          <p:spPr>
            <a:xfrm flipH="false" flipV="false" rot="0">
              <a:off x="0" y="0"/>
              <a:ext cx="3027929" cy="2360448"/>
            </a:xfrm>
            <a:custGeom>
              <a:avLst/>
              <a:gdLst/>
              <a:ahLst/>
              <a:cxnLst/>
              <a:rect r="r" b="b" t="t" l="l"/>
              <a:pathLst>
                <a:path h="2360448" w="3027929">
                  <a:moveTo>
                    <a:pt x="0" y="0"/>
                  </a:moveTo>
                  <a:lnTo>
                    <a:pt x="3027929" y="0"/>
                  </a:lnTo>
                  <a:lnTo>
                    <a:pt x="3027929" y="2360448"/>
                  </a:lnTo>
                  <a:lnTo>
                    <a:pt x="0" y="2360448"/>
                  </a:lnTo>
                  <a:close/>
                </a:path>
              </a:pathLst>
            </a:custGeom>
            <a:solidFill>
              <a:srgbClr val="000000"/>
            </a:solidFill>
          </p:spPr>
        </p:sp>
        <p:sp>
          <p:nvSpPr>
            <p:cNvPr name="TextBox 64" id="64"/>
            <p:cNvSpPr txBox="true"/>
            <p:nvPr/>
          </p:nvSpPr>
          <p:spPr>
            <a:xfrm>
              <a:off x="0" y="-38100"/>
              <a:ext cx="3027883" cy="2398519"/>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Local Governments: Need for efficient traffic management.</a:t>
              </a:r>
            </a:p>
            <a:p>
              <a:pPr algn="l" marL="291465" indent="-145732" lvl="1">
                <a:lnSpc>
                  <a:spcPts val="1620"/>
                </a:lnSpc>
                <a:buFont typeface="Arial"/>
                <a:buChar char="•"/>
              </a:pPr>
              <a:r>
                <a:rPr lang="en-US" sz="1350" spc="-1">
                  <a:solidFill>
                    <a:srgbClr val="FFFFFF"/>
                  </a:solidFill>
                  <a:latin typeface="Arial"/>
                  <a:ea typeface="Arial"/>
                  <a:cs typeface="Arial"/>
                  <a:sym typeface="Arial"/>
                </a:rPr>
                <a:t>Urban Planners: Require scalable and modern traffic solutions.</a:t>
              </a:r>
            </a:p>
            <a:p>
              <a:pPr algn="l" marL="291465" indent="-145732" lvl="1">
                <a:lnSpc>
                  <a:spcPts val="1620"/>
                </a:lnSpc>
                <a:buFont typeface="Arial"/>
                <a:buChar char="•"/>
              </a:pPr>
              <a:r>
                <a:rPr lang="en-US" sz="1350" spc="-1">
                  <a:solidFill>
                    <a:srgbClr val="FFFFFF"/>
                  </a:solidFill>
                  <a:latin typeface="Arial"/>
                  <a:ea typeface="Arial"/>
                  <a:cs typeface="Arial"/>
                  <a:sym typeface="Arial"/>
                </a:rPr>
                <a:t>Commuters</a:t>
              </a:r>
            </a:p>
          </p:txBody>
        </p:sp>
      </p:grpSp>
      <p:grpSp>
        <p:nvGrpSpPr>
          <p:cNvPr name="Group 65" id="65"/>
          <p:cNvGrpSpPr/>
          <p:nvPr/>
        </p:nvGrpSpPr>
        <p:grpSpPr>
          <a:xfrm rot="0">
            <a:off x="137709" y="5895071"/>
            <a:ext cx="3406369" cy="1807338"/>
            <a:chOff x="0" y="0"/>
            <a:chExt cx="3027883" cy="1606523"/>
          </a:xfrm>
        </p:grpSpPr>
        <p:sp>
          <p:nvSpPr>
            <p:cNvPr name="Freeform 66" id="66"/>
            <p:cNvSpPr/>
            <p:nvPr/>
          </p:nvSpPr>
          <p:spPr>
            <a:xfrm flipH="false" flipV="false" rot="0">
              <a:off x="0" y="0"/>
              <a:ext cx="3027929" cy="1606552"/>
            </a:xfrm>
            <a:custGeom>
              <a:avLst/>
              <a:gdLst/>
              <a:ahLst/>
              <a:cxnLst/>
              <a:rect r="r" b="b" t="t" l="l"/>
              <a:pathLst>
                <a:path h="1606552" w="3027929">
                  <a:moveTo>
                    <a:pt x="0" y="0"/>
                  </a:moveTo>
                  <a:lnTo>
                    <a:pt x="3027929" y="0"/>
                  </a:lnTo>
                  <a:lnTo>
                    <a:pt x="3027929" y="1606552"/>
                  </a:lnTo>
                  <a:lnTo>
                    <a:pt x="0" y="1606552"/>
                  </a:lnTo>
                  <a:close/>
                </a:path>
              </a:pathLst>
            </a:custGeom>
            <a:solidFill>
              <a:srgbClr val="000000"/>
            </a:solidFill>
          </p:spPr>
        </p:sp>
        <p:sp>
          <p:nvSpPr>
            <p:cNvPr name="TextBox 67" id="67"/>
            <p:cNvSpPr txBox="true"/>
            <p:nvPr/>
          </p:nvSpPr>
          <p:spPr>
            <a:xfrm>
              <a:off x="0" y="-38100"/>
              <a:ext cx="3027883" cy="1644623"/>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 Adaptive Traffic Signal Control Systems</a:t>
              </a:r>
            </a:p>
            <a:p>
              <a:pPr algn="l" marL="291465" indent="-145732" lvl="1">
                <a:lnSpc>
                  <a:spcPts val="1620"/>
                </a:lnSpc>
                <a:buFont typeface="Arial"/>
                <a:buChar char="•"/>
              </a:pPr>
              <a:r>
                <a:rPr lang="en-US" sz="1350" spc="-1">
                  <a:solidFill>
                    <a:srgbClr val="FFFFFF"/>
                  </a:solidFill>
                  <a:latin typeface="Arial"/>
                  <a:ea typeface="Arial"/>
                  <a:cs typeface="Arial"/>
                  <a:sym typeface="Arial"/>
                </a:rPr>
                <a:t>Traffic Signal Coordination</a:t>
              </a:r>
            </a:p>
            <a:p>
              <a:pPr algn="l" marL="291465" indent="-145732" lvl="1">
                <a:lnSpc>
                  <a:spcPts val="1620"/>
                </a:lnSpc>
                <a:buFont typeface="Arial"/>
                <a:buChar char="•"/>
              </a:pPr>
              <a:r>
                <a:rPr lang="en-US" sz="1350" spc="-1">
                  <a:solidFill>
                    <a:srgbClr val="FFFFFF"/>
                  </a:solidFill>
                  <a:latin typeface="Arial"/>
                  <a:ea typeface="Arial"/>
                  <a:cs typeface="Arial"/>
                  <a:sym typeface="Arial"/>
                </a:rPr>
                <a:t>Remote Traffic Management</a:t>
              </a:r>
            </a:p>
          </p:txBody>
        </p:sp>
      </p:grpSp>
      <p:grpSp>
        <p:nvGrpSpPr>
          <p:cNvPr name="Group 68" id="68"/>
          <p:cNvGrpSpPr/>
          <p:nvPr/>
        </p:nvGrpSpPr>
        <p:grpSpPr>
          <a:xfrm rot="0">
            <a:off x="3802718" y="5895071"/>
            <a:ext cx="3406369" cy="1807338"/>
            <a:chOff x="0" y="0"/>
            <a:chExt cx="3027883" cy="1606523"/>
          </a:xfrm>
        </p:grpSpPr>
        <p:sp>
          <p:nvSpPr>
            <p:cNvPr name="Freeform 69" id="69"/>
            <p:cNvSpPr/>
            <p:nvPr/>
          </p:nvSpPr>
          <p:spPr>
            <a:xfrm flipH="false" flipV="false" rot="0">
              <a:off x="0" y="0"/>
              <a:ext cx="3027929" cy="1606552"/>
            </a:xfrm>
            <a:custGeom>
              <a:avLst/>
              <a:gdLst/>
              <a:ahLst/>
              <a:cxnLst/>
              <a:rect r="r" b="b" t="t" l="l"/>
              <a:pathLst>
                <a:path h="1606552" w="3027929">
                  <a:moveTo>
                    <a:pt x="0" y="0"/>
                  </a:moveTo>
                  <a:lnTo>
                    <a:pt x="3027929" y="0"/>
                  </a:lnTo>
                  <a:lnTo>
                    <a:pt x="3027929" y="1606552"/>
                  </a:lnTo>
                  <a:lnTo>
                    <a:pt x="0" y="1606552"/>
                  </a:lnTo>
                  <a:close/>
                </a:path>
              </a:pathLst>
            </a:custGeom>
            <a:solidFill>
              <a:srgbClr val="000000"/>
            </a:solidFill>
          </p:spPr>
        </p:sp>
        <p:sp>
          <p:nvSpPr>
            <p:cNvPr name="TextBox 70" id="70"/>
            <p:cNvSpPr txBox="true"/>
            <p:nvPr/>
          </p:nvSpPr>
          <p:spPr>
            <a:xfrm>
              <a:off x="0" y="-38100"/>
              <a:ext cx="3027883" cy="1644623"/>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Traffic flow improvements and reduced congestion.</a:t>
              </a:r>
            </a:p>
            <a:p>
              <a:pPr algn="l" marL="291465" indent="-145732" lvl="1">
                <a:lnSpc>
                  <a:spcPts val="1620"/>
                </a:lnSpc>
                <a:buFont typeface="Arial"/>
                <a:buChar char="•"/>
              </a:pPr>
              <a:r>
                <a:rPr lang="en-US" sz="1350" spc="-1">
                  <a:solidFill>
                    <a:srgbClr val="FFFFFF"/>
                  </a:solidFill>
                  <a:latin typeface="Arial"/>
                  <a:ea typeface="Arial"/>
                  <a:cs typeface="Arial"/>
                  <a:sym typeface="Arial"/>
                </a:rPr>
                <a:t>Feedback and performance data from pilot implementations.</a:t>
              </a:r>
            </a:p>
            <a:p>
              <a:pPr algn="l" marL="291465" indent="-145732" lvl="1">
                <a:lnSpc>
                  <a:spcPts val="1620"/>
                </a:lnSpc>
                <a:buFont typeface="Arial"/>
                <a:buChar char="•"/>
              </a:pPr>
              <a:r>
                <a:rPr lang="en-US" sz="1350" spc="-1">
                  <a:solidFill>
                    <a:srgbClr val="FFFFFF"/>
                  </a:solidFill>
                  <a:latin typeface="Arial"/>
                  <a:ea typeface="Arial"/>
                  <a:cs typeface="Arial"/>
                  <a:sym typeface="Arial"/>
                </a:rPr>
                <a:t>User satisfaction and system reliability in real-world conditions.</a:t>
              </a:r>
            </a:p>
            <a:p>
              <a:pPr algn="l">
                <a:lnSpc>
                  <a:spcPts val="1620"/>
                </a:lnSpc>
              </a:pPr>
            </a:p>
          </p:txBody>
        </p:sp>
      </p:grpSp>
      <p:grpSp>
        <p:nvGrpSpPr>
          <p:cNvPr name="Group 71" id="71"/>
          <p:cNvGrpSpPr/>
          <p:nvPr/>
        </p:nvGrpSpPr>
        <p:grpSpPr>
          <a:xfrm rot="0">
            <a:off x="7443262" y="5895071"/>
            <a:ext cx="3409165" cy="1807338"/>
            <a:chOff x="0" y="0"/>
            <a:chExt cx="3030369" cy="1606523"/>
          </a:xfrm>
        </p:grpSpPr>
        <p:sp>
          <p:nvSpPr>
            <p:cNvPr name="Freeform 72" id="72"/>
            <p:cNvSpPr/>
            <p:nvPr/>
          </p:nvSpPr>
          <p:spPr>
            <a:xfrm flipH="false" flipV="false" rot="0">
              <a:off x="0" y="0"/>
              <a:ext cx="3030400" cy="1606552"/>
            </a:xfrm>
            <a:custGeom>
              <a:avLst/>
              <a:gdLst/>
              <a:ahLst/>
              <a:cxnLst/>
              <a:rect r="r" b="b" t="t" l="l"/>
              <a:pathLst>
                <a:path h="1606552" w="3030400">
                  <a:moveTo>
                    <a:pt x="0" y="0"/>
                  </a:moveTo>
                  <a:lnTo>
                    <a:pt x="3030400" y="0"/>
                  </a:lnTo>
                  <a:lnTo>
                    <a:pt x="3030400" y="1606552"/>
                  </a:lnTo>
                  <a:lnTo>
                    <a:pt x="0" y="1606552"/>
                  </a:lnTo>
                  <a:close/>
                </a:path>
              </a:pathLst>
            </a:custGeom>
            <a:solidFill>
              <a:srgbClr val="000000"/>
            </a:solidFill>
          </p:spPr>
        </p:sp>
        <p:sp>
          <p:nvSpPr>
            <p:cNvPr name="TextBox 73" id="73"/>
            <p:cNvSpPr txBox="true"/>
            <p:nvPr/>
          </p:nvSpPr>
          <p:spPr>
            <a:xfrm>
              <a:off x="0" y="-38100"/>
              <a:ext cx="3030369" cy="1644623"/>
            </a:xfrm>
            <a:prstGeom prst="rect">
              <a:avLst/>
            </a:prstGeom>
          </p:spPr>
          <p:txBody>
            <a:bodyPr anchor="t" rtlCol="false" tIns="76200" lIns="76200" bIns="76200" rIns="76200"/>
            <a:lstStyle/>
            <a:p>
              <a:pPr algn="l">
                <a:lnSpc>
                  <a:spcPts val="1620"/>
                </a:lnSpc>
              </a:pPr>
              <a:r>
                <a:rPr lang="en-US" sz="1350" spc="-1">
                  <a:solidFill>
                    <a:srgbClr val="FFFFFF"/>
                  </a:solidFill>
                  <a:latin typeface="Arial"/>
                  <a:ea typeface="Arial"/>
                  <a:cs typeface="Arial"/>
                  <a:sym typeface="Arial"/>
                </a:rPr>
                <a:t>Smart Traffic Management = Adaptive Cru</a:t>
              </a:r>
              <a:r>
                <a:rPr lang="en-US" sz="1350" spc="-1">
                  <a:solidFill>
                    <a:srgbClr val="FFFFFF"/>
                  </a:solidFill>
                  <a:latin typeface="Arial"/>
                  <a:ea typeface="Arial"/>
                  <a:cs typeface="Arial"/>
                  <a:sym typeface="Arial"/>
                </a:rPr>
                <a:t>ise Control for Urban Traffic</a:t>
              </a:r>
            </a:p>
            <a:p>
              <a:pPr algn="l">
                <a:lnSpc>
                  <a:spcPts val="1620"/>
                </a:lnSpc>
              </a:pPr>
              <a:r>
                <a:rPr lang="en-US" sz="1350" spc="-1">
                  <a:solidFill>
                    <a:srgbClr val="FFFFFF"/>
                  </a:solidFill>
                  <a:latin typeface="Arial"/>
                  <a:ea typeface="Arial"/>
                  <a:cs typeface="Arial"/>
                  <a:sym typeface="Arial"/>
                </a:rPr>
                <a:t>Dynamic Traffic Signals = Netflix for Traffic Management</a:t>
              </a:r>
            </a:p>
            <a:p>
              <a:pPr algn="l">
                <a:lnSpc>
                  <a:spcPts val="1620"/>
                </a:lnSpc>
              </a:pPr>
              <a:r>
                <a:rPr lang="en-US" sz="1350" spc="-1">
                  <a:solidFill>
                    <a:srgbClr val="FFFFFF"/>
                  </a:solidFill>
                  <a:latin typeface="Arial"/>
                  <a:ea typeface="Arial"/>
                  <a:cs typeface="Arial"/>
                  <a:sym typeface="Arial"/>
                </a:rPr>
                <a:t>eal-Time Signal Optimization = Google Maps for Traffic Lights</a:t>
              </a:r>
            </a:p>
          </p:txBody>
        </p:sp>
      </p:grpSp>
      <p:grpSp>
        <p:nvGrpSpPr>
          <p:cNvPr name="Group 74" id="74"/>
          <p:cNvGrpSpPr/>
          <p:nvPr/>
        </p:nvGrpSpPr>
        <p:grpSpPr>
          <a:xfrm rot="0">
            <a:off x="11092893" y="5895071"/>
            <a:ext cx="3406369" cy="1807338"/>
            <a:chOff x="0" y="0"/>
            <a:chExt cx="3027883" cy="1606523"/>
          </a:xfrm>
        </p:grpSpPr>
        <p:sp>
          <p:nvSpPr>
            <p:cNvPr name="Freeform 75" id="75"/>
            <p:cNvSpPr/>
            <p:nvPr/>
          </p:nvSpPr>
          <p:spPr>
            <a:xfrm flipH="false" flipV="false" rot="0">
              <a:off x="0" y="0"/>
              <a:ext cx="3027929" cy="1606552"/>
            </a:xfrm>
            <a:custGeom>
              <a:avLst/>
              <a:gdLst/>
              <a:ahLst/>
              <a:cxnLst/>
              <a:rect r="r" b="b" t="t" l="l"/>
              <a:pathLst>
                <a:path h="1606552" w="3027929">
                  <a:moveTo>
                    <a:pt x="0" y="0"/>
                  </a:moveTo>
                  <a:lnTo>
                    <a:pt x="3027929" y="0"/>
                  </a:lnTo>
                  <a:lnTo>
                    <a:pt x="3027929" y="1606552"/>
                  </a:lnTo>
                  <a:lnTo>
                    <a:pt x="0" y="1606552"/>
                  </a:lnTo>
                  <a:close/>
                </a:path>
              </a:pathLst>
            </a:custGeom>
            <a:solidFill>
              <a:srgbClr val="000000"/>
            </a:solidFill>
          </p:spPr>
        </p:sp>
        <p:sp>
          <p:nvSpPr>
            <p:cNvPr name="TextBox 76" id="76"/>
            <p:cNvSpPr txBox="true"/>
            <p:nvPr/>
          </p:nvSpPr>
          <p:spPr>
            <a:xfrm>
              <a:off x="0" y="-38100"/>
              <a:ext cx="3027883" cy="1644623"/>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Direct p</a:t>
              </a:r>
              <a:r>
                <a:rPr lang="en-US" sz="1350" spc="-1">
                  <a:solidFill>
                    <a:srgbClr val="FFFFFF"/>
                  </a:solidFill>
                  <a:latin typeface="Arial"/>
                  <a:ea typeface="Arial"/>
                  <a:cs typeface="Arial"/>
                  <a:sym typeface="Arial"/>
                </a:rPr>
                <a:t>artnerships with local governments.</a:t>
              </a:r>
            </a:p>
            <a:p>
              <a:pPr algn="l" marL="291465" indent="-145732" lvl="1">
                <a:lnSpc>
                  <a:spcPts val="1620"/>
                </a:lnSpc>
                <a:buFont typeface="Arial"/>
                <a:buChar char="•"/>
              </a:pPr>
              <a:r>
                <a:rPr lang="en-US" sz="1350" spc="-1">
                  <a:solidFill>
                    <a:srgbClr val="FFFFFF"/>
                  </a:solidFill>
                  <a:latin typeface="Arial"/>
                  <a:ea typeface="Arial"/>
                  <a:cs typeface="Arial"/>
                  <a:sym typeface="Arial"/>
                </a:rPr>
                <a:t>Collaborations with smart city and traffic management initiatives.</a:t>
              </a:r>
            </a:p>
            <a:p>
              <a:pPr algn="l" marL="291465" indent="-145732" lvl="1">
                <a:lnSpc>
                  <a:spcPts val="1620"/>
                </a:lnSpc>
                <a:buFont typeface="Arial"/>
                <a:buChar char="•"/>
              </a:pPr>
              <a:r>
                <a:rPr lang="en-US" sz="1350" spc="-1">
                  <a:solidFill>
                    <a:srgbClr val="FFFFFF"/>
                  </a:solidFill>
                  <a:latin typeface="Arial"/>
                  <a:ea typeface="Arial"/>
                  <a:cs typeface="Arial"/>
                  <a:sym typeface="Arial"/>
                </a:rPr>
                <a:t>Demonstrations and pilot projects in targeted urban areas.</a:t>
              </a:r>
            </a:p>
            <a:p>
              <a:pPr algn="l">
                <a:lnSpc>
                  <a:spcPts val="1620"/>
                </a:lnSpc>
              </a:pPr>
            </a:p>
          </p:txBody>
        </p:sp>
      </p:grpSp>
      <p:grpSp>
        <p:nvGrpSpPr>
          <p:cNvPr name="Group 77" id="77"/>
          <p:cNvGrpSpPr/>
          <p:nvPr/>
        </p:nvGrpSpPr>
        <p:grpSpPr>
          <a:xfrm rot="0">
            <a:off x="14751612" y="5895071"/>
            <a:ext cx="3406369" cy="5785349"/>
            <a:chOff x="0" y="0"/>
            <a:chExt cx="3027883" cy="5142532"/>
          </a:xfrm>
        </p:grpSpPr>
        <p:sp>
          <p:nvSpPr>
            <p:cNvPr name="Freeform 78" id="78"/>
            <p:cNvSpPr/>
            <p:nvPr/>
          </p:nvSpPr>
          <p:spPr>
            <a:xfrm flipH="false" flipV="false" rot="0">
              <a:off x="0" y="0"/>
              <a:ext cx="3027929" cy="5142561"/>
            </a:xfrm>
            <a:custGeom>
              <a:avLst/>
              <a:gdLst/>
              <a:ahLst/>
              <a:cxnLst/>
              <a:rect r="r" b="b" t="t" l="l"/>
              <a:pathLst>
                <a:path h="5142561" w="3027929">
                  <a:moveTo>
                    <a:pt x="0" y="0"/>
                  </a:moveTo>
                  <a:lnTo>
                    <a:pt x="3027929" y="0"/>
                  </a:lnTo>
                  <a:lnTo>
                    <a:pt x="3027929" y="5142561"/>
                  </a:lnTo>
                  <a:lnTo>
                    <a:pt x="0" y="5142561"/>
                  </a:lnTo>
                  <a:close/>
                </a:path>
              </a:pathLst>
            </a:custGeom>
            <a:solidFill>
              <a:srgbClr val="000000"/>
            </a:solidFill>
          </p:spPr>
        </p:sp>
        <p:sp>
          <p:nvSpPr>
            <p:cNvPr name="TextBox 79" id="79"/>
            <p:cNvSpPr txBox="true"/>
            <p:nvPr/>
          </p:nvSpPr>
          <p:spPr>
            <a:xfrm>
              <a:off x="0" y="-38100"/>
              <a:ext cx="3027883" cy="5180632"/>
            </a:xfrm>
            <a:prstGeom prst="rect">
              <a:avLst/>
            </a:prstGeom>
          </p:spPr>
          <p:txBody>
            <a:bodyPr anchor="t" rtlCol="false" tIns="76200" lIns="76200" bIns="76200" rIns="76200"/>
            <a:lstStyle/>
            <a:p>
              <a:pPr algn="l">
                <a:lnSpc>
                  <a:spcPts val="1620"/>
                </a:lnSpc>
              </a:pPr>
              <a:r>
                <a:rPr lang="en-US" sz="1350" spc="-1">
                  <a:solidFill>
                    <a:srgbClr val="FFFFFF"/>
                  </a:solidFill>
                  <a:latin typeface="Arial"/>
                  <a:ea typeface="Arial"/>
                  <a:cs typeface="Arial"/>
                  <a:sym typeface="Arial"/>
                </a:rPr>
                <a:t>Urban Planners and Local Governments</a:t>
              </a:r>
            </a:p>
            <a:p>
              <a:pPr algn="l" marL="291465" indent="-145732" lvl="1">
                <a:lnSpc>
                  <a:spcPts val="1620"/>
                </a:lnSpc>
                <a:buFont typeface="Arial"/>
                <a:buChar char="•"/>
              </a:pPr>
              <a:r>
                <a:rPr lang="en-US" sz="1350" spc="-1">
                  <a:solidFill>
                    <a:srgbClr val="FFFFFF"/>
                  </a:solidFill>
                  <a:latin typeface="Arial"/>
                  <a:ea typeface="Arial"/>
                  <a:cs typeface="Arial"/>
                  <a:sym typeface="Arial"/>
                </a:rPr>
                <a:t>Description: Responsible for city infrastructure and traffic management.</a:t>
              </a:r>
            </a:p>
            <a:p>
              <a:pPr algn="l" marL="291465" indent="-145732" lvl="1">
                <a:lnSpc>
                  <a:spcPts val="1620"/>
                </a:lnSpc>
                <a:buFont typeface="Arial"/>
                <a:buChar char="•"/>
              </a:pPr>
              <a:r>
                <a:rPr lang="en-US" sz="1350" spc="-1">
                  <a:solidFill>
                    <a:srgbClr val="FFFFFF"/>
                  </a:solidFill>
                  <a:latin typeface="Arial"/>
                  <a:ea typeface="Arial"/>
                  <a:cs typeface="Arial"/>
                  <a:sym typeface="Arial"/>
                </a:rPr>
                <a:t>Needs: Effective solutions for reducing congestion, improving traffic flow, and managing urban mobility.</a:t>
              </a:r>
            </a:p>
            <a:p>
              <a:pPr algn="l">
                <a:lnSpc>
                  <a:spcPts val="1620"/>
                </a:lnSpc>
              </a:pPr>
            </a:p>
            <a:p>
              <a:pPr algn="l">
                <a:lnSpc>
                  <a:spcPts val="1620"/>
                </a:lnSpc>
              </a:pPr>
              <a:r>
                <a:rPr lang="en-US" sz="1350" spc="-1">
                  <a:solidFill>
                    <a:srgbClr val="FFFFFF"/>
                  </a:solidFill>
                  <a:latin typeface="Arial"/>
                  <a:ea typeface="Arial"/>
                  <a:cs typeface="Arial"/>
                  <a:sym typeface="Arial"/>
                </a:rPr>
                <a:t>Public Safety Officials</a:t>
              </a:r>
            </a:p>
            <a:p>
              <a:pPr algn="l" marL="291465" indent="-145732" lvl="1">
                <a:lnSpc>
                  <a:spcPts val="1620"/>
                </a:lnSpc>
                <a:buFont typeface="Arial"/>
                <a:buChar char="•"/>
              </a:pPr>
              <a:r>
                <a:rPr lang="en-US" sz="1350" spc="-1">
                  <a:solidFill>
                    <a:srgbClr val="FFFFFF"/>
                  </a:solidFill>
                  <a:latin typeface="Arial"/>
                  <a:ea typeface="Arial"/>
                  <a:cs typeface="Arial"/>
                  <a:sym typeface="Arial"/>
                </a:rPr>
                <a:t>Description: Departments concerned with emergency response and traffic safety.</a:t>
              </a:r>
            </a:p>
            <a:p>
              <a:pPr algn="l" marL="291465" indent="-145732" lvl="1">
                <a:lnSpc>
                  <a:spcPts val="1620"/>
                </a:lnSpc>
                <a:buFont typeface="Arial"/>
                <a:buChar char="•"/>
              </a:pPr>
              <a:r>
                <a:rPr lang="en-US" sz="1350" spc="-1">
                  <a:solidFill>
                    <a:srgbClr val="FFFFFF"/>
                  </a:solidFill>
                  <a:latin typeface="Arial"/>
                  <a:ea typeface="Arial"/>
                  <a:cs typeface="Arial"/>
                  <a:sym typeface="Arial"/>
                </a:rPr>
                <a:t>Needs: Systems that can adapt to emergencies and improve overall traffic safety.</a:t>
              </a:r>
            </a:p>
            <a:p>
              <a:pPr algn="l">
                <a:lnSpc>
                  <a:spcPts val="1620"/>
                </a:lnSpc>
              </a:pPr>
            </a:p>
          </p:txBody>
        </p:sp>
      </p:grpSp>
      <p:grpSp>
        <p:nvGrpSpPr>
          <p:cNvPr name="Group 80" id="80"/>
          <p:cNvGrpSpPr/>
          <p:nvPr/>
        </p:nvGrpSpPr>
        <p:grpSpPr>
          <a:xfrm rot="0">
            <a:off x="130019" y="8489148"/>
            <a:ext cx="8856000" cy="2493613"/>
            <a:chOff x="0" y="0"/>
            <a:chExt cx="7872000" cy="2216545"/>
          </a:xfrm>
        </p:grpSpPr>
        <p:sp>
          <p:nvSpPr>
            <p:cNvPr name="Freeform 81" id="81"/>
            <p:cNvSpPr/>
            <p:nvPr/>
          </p:nvSpPr>
          <p:spPr>
            <a:xfrm flipH="false" flipV="false" rot="0">
              <a:off x="0" y="0"/>
              <a:ext cx="7872021" cy="2216475"/>
            </a:xfrm>
            <a:custGeom>
              <a:avLst/>
              <a:gdLst/>
              <a:ahLst/>
              <a:cxnLst/>
              <a:rect r="r" b="b" t="t" l="l"/>
              <a:pathLst>
                <a:path h="2216475" w="7872021">
                  <a:moveTo>
                    <a:pt x="0" y="0"/>
                  </a:moveTo>
                  <a:lnTo>
                    <a:pt x="7872021" y="0"/>
                  </a:lnTo>
                  <a:lnTo>
                    <a:pt x="7872021" y="2216475"/>
                  </a:lnTo>
                  <a:lnTo>
                    <a:pt x="0" y="2216475"/>
                  </a:lnTo>
                  <a:close/>
                </a:path>
              </a:pathLst>
            </a:custGeom>
            <a:solidFill>
              <a:srgbClr val="000000"/>
            </a:solidFill>
          </p:spPr>
        </p:sp>
        <p:sp>
          <p:nvSpPr>
            <p:cNvPr name="TextBox 82" id="82"/>
            <p:cNvSpPr txBox="true"/>
            <p:nvPr/>
          </p:nvSpPr>
          <p:spPr>
            <a:xfrm>
              <a:off x="0" y="-38100"/>
              <a:ext cx="7872000" cy="2254645"/>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Development and te</a:t>
              </a:r>
              <a:r>
                <a:rPr lang="en-US" sz="1350" spc="-1">
                  <a:solidFill>
                    <a:srgbClr val="FFFFFF"/>
                  </a:solidFill>
                  <a:latin typeface="Arial"/>
                  <a:ea typeface="Arial"/>
                  <a:cs typeface="Arial"/>
                  <a:sym typeface="Arial"/>
                </a:rPr>
                <a:t>sting of the ML model.</a:t>
              </a:r>
            </a:p>
            <a:p>
              <a:pPr algn="l" marL="291465" indent="-145732" lvl="1">
                <a:lnSpc>
                  <a:spcPts val="1620"/>
                </a:lnSpc>
                <a:buFont typeface="Arial"/>
                <a:buChar char="•"/>
              </a:pPr>
              <a:r>
                <a:rPr lang="en-US" sz="1350" spc="-1">
                  <a:solidFill>
                    <a:srgbClr val="FFFFFF"/>
                  </a:solidFill>
                  <a:latin typeface="Arial"/>
                  <a:ea typeface="Arial"/>
                  <a:cs typeface="Arial"/>
                  <a:sym typeface="Arial"/>
                </a:rPr>
                <a:t>Implementation and maintenance of prototype systems.</a:t>
              </a:r>
            </a:p>
            <a:p>
              <a:pPr algn="l" marL="291465" indent="-145732" lvl="1">
                <a:lnSpc>
                  <a:spcPts val="1620"/>
                </a:lnSpc>
                <a:buFont typeface="Arial"/>
                <a:buChar char="•"/>
              </a:pPr>
              <a:r>
                <a:rPr lang="en-US" sz="1350" spc="-1">
                  <a:solidFill>
                    <a:srgbClr val="FFFFFF"/>
                  </a:solidFill>
                  <a:latin typeface="Arial"/>
                  <a:ea typeface="Arial"/>
                  <a:cs typeface="Arial"/>
                  <a:sym typeface="Arial"/>
                </a:rPr>
                <a:t>Operational costs for pilot projects and customer support.</a:t>
              </a:r>
            </a:p>
            <a:p>
              <a:pPr algn="l">
                <a:lnSpc>
                  <a:spcPts val="1620"/>
                </a:lnSpc>
              </a:pPr>
            </a:p>
          </p:txBody>
        </p:sp>
      </p:grpSp>
      <p:grpSp>
        <p:nvGrpSpPr>
          <p:cNvPr name="Group 83" id="83"/>
          <p:cNvGrpSpPr/>
          <p:nvPr/>
        </p:nvGrpSpPr>
        <p:grpSpPr>
          <a:xfrm rot="0">
            <a:off x="9390757" y="8388684"/>
            <a:ext cx="5137864" cy="2493613"/>
            <a:chOff x="0" y="0"/>
            <a:chExt cx="4566990" cy="2216545"/>
          </a:xfrm>
        </p:grpSpPr>
        <p:sp>
          <p:nvSpPr>
            <p:cNvPr name="Freeform 84" id="84"/>
            <p:cNvSpPr/>
            <p:nvPr/>
          </p:nvSpPr>
          <p:spPr>
            <a:xfrm flipH="false" flipV="false" rot="0">
              <a:off x="0" y="0"/>
              <a:ext cx="4566955" cy="2216475"/>
            </a:xfrm>
            <a:custGeom>
              <a:avLst/>
              <a:gdLst/>
              <a:ahLst/>
              <a:cxnLst/>
              <a:rect r="r" b="b" t="t" l="l"/>
              <a:pathLst>
                <a:path h="2216475" w="4566955">
                  <a:moveTo>
                    <a:pt x="0" y="0"/>
                  </a:moveTo>
                  <a:lnTo>
                    <a:pt x="4566955" y="0"/>
                  </a:lnTo>
                  <a:lnTo>
                    <a:pt x="4566955" y="2216475"/>
                  </a:lnTo>
                  <a:lnTo>
                    <a:pt x="0" y="2216475"/>
                  </a:lnTo>
                  <a:close/>
                </a:path>
              </a:pathLst>
            </a:custGeom>
            <a:solidFill>
              <a:srgbClr val="000000"/>
            </a:solidFill>
          </p:spPr>
        </p:sp>
        <p:sp>
          <p:nvSpPr>
            <p:cNvPr name="TextBox 85" id="85"/>
            <p:cNvSpPr txBox="true"/>
            <p:nvPr/>
          </p:nvSpPr>
          <p:spPr>
            <a:xfrm>
              <a:off x="0" y="-38100"/>
              <a:ext cx="4566990" cy="2254645"/>
            </a:xfrm>
            <a:prstGeom prst="rect">
              <a:avLst/>
            </a:prstGeom>
          </p:spPr>
          <p:txBody>
            <a:bodyPr anchor="t" rtlCol="false" tIns="76200" lIns="76200" bIns="76200" rIns="76200"/>
            <a:lstStyle/>
            <a:p>
              <a:pPr algn="l" marL="291465" indent="-145732" lvl="1">
                <a:lnSpc>
                  <a:spcPts val="1620"/>
                </a:lnSpc>
                <a:buFont typeface="Arial"/>
                <a:buChar char="•"/>
              </a:pPr>
              <a:r>
                <a:rPr lang="en-US" sz="1350" spc="-1">
                  <a:solidFill>
                    <a:srgbClr val="FFFFFF"/>
                  </a:solidFill>
                  <a:latin typeface="Arial"/>
                  <a:ea typeface="Arial"/>
                  <a:cs typeface="Arial"/>
                  <a:sym typeface="Arial"/>
                </a:rPr>
                <a:t>In</a:t>
              </a:r>
              <a:r>
                <a:rPr lang="en-US" sz="1350" spc="-1">
                  <a:solidFill>
                    <a:srgbClr val="FFFFFF"/>
                  </a:solidFill>
                  <a:latin typeface="Arial"/>
                  <a:ea typeface="Arial"/>
                  <a:cs typeface="Arial"/>
                  <a:sym typeface="Arial"/>
                </a:rPr>
                <a:t>itially offered free to local governments for pilot testing.</a:t>
              </a:r>
            </a:p>
            <a:p>
              <a:pPr algn="l" marL="291465" indent="-145732" lvl="1">
                <a:lnSpc>
                  <a:spcPts val="1620"/>
                </a:lnSpc>
                <a:buFont typeface="Arial"/>
                <a:buChar char="•"/>
              </a:pPr>
              <a:r>
                <a:rPr lang="en-US" sz="1350" spc="-1">
                  <a:solidFill>
                    <a:srgbClr val="FFFFFF"/>
                  </a:solidFill>
                  <a:latin typeface="Arial"/>
                  <a:ea typeface="Arial"/>
                  <a:cs typeface="Arial"/>
                  <a:sym typeface="Arial"/>
                </a:rPr>
                <a:t>Future revenue through licensing or subscription models.</a:t>
              </a:r>
            </a:p>
            <a:p>
              <a:pPr algn="l" marL="291465" indent="-145732" lvl="1">
                <a:lnSpc>
                  <a:spcPts val="1620"/>
                </a:lnSpc>
                <a:buFont typeface="Arial"/>
                <a:buChar char="•"/>
              </a:pPr>
              <a:r>
                <a:rPr lang="en-US" sz="1350" spc="-1">
                  <a:solidFill>
                    <a:srgbClr val="FFFFFF"/>
                  </a:solidFill>
                  <a:latin typeface="Arial"/>
                  <a:ea typeface="Arial"/>
                  <a:cs typeface="Arial"/>
                  <a:sym typeface="Arial"/>
                </a:rPr>
                <a:t>Potential for partnerships and long-term contracts.</a:t>
              </a:r>
            </a:p>
            <a:p>
              <a:pPr algn="l">
                <a:lnSpc>
                  <a:spcPts val="1620"/>
                </a:lnSpc>
              </a:pPr>
            </a:p>
            <a:p>
              <a:pPr algn="l">
                <a:lnSpc>
                  <a:spcPts val="1620"/>
                </a:lnSpc>
              </a:pPr>
            </a:p>
          </p:txBody>
        </p:sp>
      </p:grpSp>
      <p:grpSp>
        <p:nvGrpSpPr>
          <p:cNvPr name="Group 86" id="86"/>
          <p:cNvGrpSpPr/>
          <p:nvPr/>
        </p:nvGrpSpPr>
        <p:grpSpPr>
          <a:xfrm rot="0">
            <a:off x="542175" y="377853"/>
            <a:ext cx="17262368" cy="844118"/>
            <a:chOff x="0" y="0"/>
            <a:chExt cx="23016491" cy="1125490"/>
          </a:xfrm>
        </p:grpSpPr>
        <p:grpSp>
          <p:nvGrpSpPr>
            <p:cNvPr name="Group 87" id="87"/>
            <p:cNvGrpSpPr/>
            <p:nvPr/>
          </p:nvGrpSpPr>
          <p:grpSpPr>
            <a:xfrm rot="0">
              <a:off x="0" y="0"/>
              <a:ext cx="23016491" cy="1125490"/>
              <a:chOff x="0" y="0"/>
              <a:chExt cx="4546467" cy="222319"/>
            </a:xfrm>
          </p:grpSpPr>
          <p:sp>
            <p:nvSpPr>
              <p:cNvPr name="Freeform 88" id="88"/>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89" id="89"/>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90" id="90"/>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91" id="91"/>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2" id="92"/>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93" id="93"/>
            <p:cNvGrpSpPr/>
            <p:nvPr/>
          </p:nvGrpSpPr>
          <p:grpSpPr>
            <a:xfrm rot="0">
              <a:off x="21430813" y="361957"/>
              <a:ext cx="385123" cy="389674"/>
              <a:chOff x="0" y="0"/>
              <a:chExt cx="76074" cy="76973"/>
            </a:xfrm>
          </p:grpSpPr>
          <p:sp>
            <p:nvSpPr>
              <p:cNvPr name="Freeform 94" id="94"/>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95" id="95"/>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96" id="96"/>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8438FF"/>
                  </a:solidFill>
                  <a:latin typeface="Fira Code"/>
                  <a:ea typeface="Fira Code"/>
                  <a:cs typeface="Fira Code"/>
                  <a:sym typeface="Fira Code"/>
                </a:rPr>
                <a:t>&lt;Canvas&gt;</a:t>
              </a:r>
              <a:r>
                <a:rPr lang="en-US" sz="2800">
                  <a:solidFill>
                    <a:srgbClr val="FFFFFF"/>
                  </a:solidFill>
                  <a:latin typeface="Fira Code"/>
                  <a:ea typeface="Fira Code"/>
                  <a:cs typeface="Fira Code"/>
                  <a:sym typeface="Fira Code"/>
                </a:rPr>
                <a:t>      </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35426" y="606641"/>
            <a:ext cx="17262368" cy="844118"/>
            <a:chOff x="0" y="0"/>
            <a:chExt cx="23016491" cy="1125490"/>
          </a:xfrm>
        </p:grpSpPr>
        <p:grpSp>
          <p:nvGrpSpPr>
            <p:cNvPr name="Group 3" id="3"/>
            <p:cNvGrpSpPr/>
            <p:nvPr/>
          </p:nvGrpSpPr>
          <p:grpSpPr>
            <a:xfrm rot="0">
              <a:off x="0" y="0"/>
              <a:ext cx="23016491" cy="1125490"/>
              <a:chOff x="0" y="0"/>
              <a:chExt cx="4546467" cy="222319"/>
            </a:xfrm>
          </p:grpSpPr>
          <p:sp>
            <p:nvSpPr>
              <p:cNvPr name="Freeform 4" id="4"/>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5" id="5"/>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7" id="7"/>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8" id="8"/>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9" id="9"/>
            <p:cNvGrpSpPr/>
            <p:nvPr/>
          </p:nvGrpSpPr>
          <p:grpSpPr>
            <a:xfrm rot="0">
              <a:off x="21430813" y="361957"/>
              <a:ext cx="385123" cy="389674"/>
              <a:chOff x="0" y="0"/>
              <a:chExt cx="76074" cy="76973"/>
            </a:xfrm>
          </p:grpSpPr>
          <p:sp>
            <p:nvSpPr>
              <p:cNvPr name="Freeform 10" id="10"/>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1" id="11"/>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&lt;Company&gt;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&lt;Business MOdel&gt;</a:t>
              </a:r>
            </a:p>
          </p:txBody>
        </p:sp>
      </p:grpSp>
      <p:sp>
        <p:nvSpPr>
          <p:cNvPr name="AutoShape 13" id="13"/>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TextBox 14" id="14"/>
          <p:cNvSpPr txBox="true"/>
          <p:nvPr/>
        </p:nvSpPr>
        <p:spPr>
          <a:xfrm rot="0">
            <a:off x="1028700" y="1969299"/>
            <a:ext cx="16230600" cy="3709035"/>
          </a:xfrm>
          <a:prstGeom prst="rect">
            <a:avLst/>
          </a:prstGeom>
        </p:spPr>
        <p:txBody>
          <a:bodyPr anchor="t" rtlCol="false" tIns="0" lIns="0" bIns="0" rIns="0">
            <a:spAutoFit/>
          </a:bodyPr>
          <a:lstStyle/>
          <a:p>
            <a:pPr algn="l">
              <a:lnSpc>
                <a:spcPts val="2939"/>
              </a:lnSpc>
            </a:pPr>
            <a:r>
              <a:rPr lang="en-US" sz="2099">
                <a:solidFill>
                  <a:srgbClr val="FF5757"/>
                </a:solidFill>
                <a:latin typeface="Fira Code"/>
                <a:ea typeface="Fira Code"/>
                <a:cs typeface="Fira Code"/>
                <a:sym typeface="Fira Code"/>
              </a:rPr>
              <a:t>BEGIN</a:t>
            </a:r>
          </a:p>
          <a:p>
            <a:pPr algn="l">
              <a:lnSpc>
                <a:spcPts val="2939"/>
              </a:lnSpc>
            </a:pPr>
            <a:r>
              <a:rPr lang="en-US" sz="2099">
                <a:solidFill>
                  <a:srgbClr val="FFFFFF"/>
                </a:solidFill>
                <a:latin typeface="Fira Code"/>
                <a:ea typeface="Fira Code"/>
                <a:cs typeface="Fira Code"/>
                <a:sym typeface="Fira Code"/>
              </a:rPr>
              <a:t>    INITIAL_INVESTMENT = "</a:t>
            </a:r>
            <a:r>
              <a:rPr lang="en-US" sz="2099">
                <a:solidFill>
                  <a:srgbClr val="3EB20C"/>
                </a:solidFill>
                <a:latin typeface="Fira Code"/>
                <a:ea typeface="Fira Code"/>
                <a:cs typeface="Fira Code"/>
                <a:sym typeface="Fira Code"/>
              </a:rPr>
              <a:t>Funding required for system development, regulatory compliance, and initial operational costs.</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Initial Investment: " + INITIAL_INVESTMENT</a:t>
            </a:r>
          </a:p>
          <a:p>
            <a:pPr algn="l">
              <a:lnSpc>
                <a:spcPts val="2939"/>
              </a:lnSpc>
            </a:pPr>
            <a:r>
              <a:rPr lang="en-US" sz="2099">
                <a:solidFill>
                  <a:srgbClr val="FFFFFF"/>
                </a:solidFill>
                <a:latin typeface="Fira Code"/>
                <a:ea typeface="Fira Code"/>
                <a:cs typeface="Fira Code"/>
                <a:sym typeface="Fira Code"/>
              </a:rPr>
              <a:t>    </a:t>
            </a:r>
            <a:r>
              <a:rPr lang="en-US" sz="2099">
                <a:solidFill>
                  <a:srgbClr val="FF5757"/>
                </a:solidFill>
                <a:latin typeface="Fira Code"/>
                <a:ea typeface="Fira Code"/>
                <a:cs typeface="Fira Code"/>
                <a:sym typeface="Fira Code"/>
              </a:rPr>
              <a:t>IF </a:t>
            </a:r>
            <a:r>
              <a:rPr lang="en-US" sz="2099">
                <a:solidFill>
                  <a:srgbClr val="FFFFFF"/>
                </a:solidFill>
                <a:latin typeface="Fira Code"/>
                <a:ea typeface="Fira Code"/>
                <a:cs typeface="Fira Code"/>
                <a:sym typeface="Fira Code"/>
              </a:rPr>
              <a:t>seeking_local_government_support THEN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Seek local government support for initial deployment and data collection.</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Support will help validate the system and build a case for future funding and expansion.</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ENDIF</a:t>
            </a:r>
          </a:p>
          <a:p>
            <a:pPr algn="l" marL="0" indent="0" lvl="0">
              <a:lnSpc>
                <a:spcPts val="2939"/>
              </a:lnSpc>
              <a:spcBef>
                <a:spcPct val="0"/>
              </a:spcBef>
            </a:pPr>
          </a:p>
        </p:txBody>
      </p:sp>
      <p:sp>
        <p:nvSpPr>
          <p:cNvPr name="TextBox 15" id="15"/>
          <p:cNvSpPr txBox="true"/>
          <p:nvPr/>
        </p:nvSpPr>
        <p:spPr>
          <a:xfrm rot="0">
            <a:off x="1028700" y="5095875"/>
            <a:ext cx="16107990" cy="4451985"/>
          </a:xfrm>
          <a:prstGeom prst="rect">
            <a:avLst/>
          </a:prstGeom>
        </p:spPr>
        <p:txBody>
          <a:bodyPr anchor="t" rtlCol="false" tIns="0" lIns="0" bIns="0" rIns="0">
            <a:spAutoFit/>
          </a:bodyPr>
          <a:lstStyle/>
          <a:p>
            <a:pPr algn="l">
              <a:lnSpc>
                <a:spcPts val="2939"/>
              </a:lnSpc>
            </a:pPr>
          </a:p>
          <a:p>
            <a:pPr algn="l">
              <a:lnSpc>
                <a:spcPts val="2939"/>
              </a:lnSpc>
            </a:pPr>
            <a:r>
              <a:rPr lang="en-US" sz="2099">
                <a:solidFill>
                  <a:srgbClr val="FFFFFF"/>
                </a:solidFill>
                <a:latin typeface="Fira Code"/>
                <a:ea typeface="Fira Code"/>
                <a:cs typeface="Fira Code"/>
                <a:sym typeface="Fira Code"/>
              </a:rPr>
              <a:t>    </a:t>
            </a:r>
            <a:r>
              <a:rPr lang="en-US" sz="2099">
                <a:solidFill>
                  <a:srgbClr val="FF5757"/>
                </a:solidFill>
                <a:latin typeface="Fira Code"/>
                <a:ea typeface="Fira Code"/>
                <a:cs typeface="Fira Code"/>
                <a:sym typeface="Fira Code"/>
              </a:rPr>
              <a:t>IF </a:t>
            </a:r>
            <a:r>
              <a:rPr lang="en-US" sz="2099">
                <a:solidFill>
                  <a:srgbClr val="FFFFFF"/>
                </a:solidFill>
                <a:latin typeface="Fira Code"/>
                <a:ea typeface="Fira Code"/>
                <a:cs typeface="Fira Code"/>
                <a:sym typeface="Fira Code"/>
              </a:rPr>
              <a:t>system_established_and_validated THEN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Explore expansion opportunities to other municipalities and regions.</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Consider adding new features and developing additional revenue-generating products.</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ENDIF</a:t>
            </a:r>
          </a:p>
          <a:p>
            <a:pPr algn="l">
              <a:lnSpc>
                <a:spcPts val="2939"/>
              </a:lnSpc>
            </a:pPr>
            <a:r>
              <a:rPr lang="en-US" sz="2099">
                <a:solidFill>
                  <a:srgbClr val="FFFFFF"/>
                </a:solidFill>
                <a:latin typeface="Fira Code"/>
                <a:ea typeface="Fira Code"/>
                <a:cs typeface="Fira Code"/>
                <a:sym typeface="Fira Code"/>
              </a:rPr>
              <a:t>    </a:t>
            </a:r>
          </a:p>
          <a:p>
            <a:pPr algn="l">
              <a:lnSpc>
                <a:spcPts val="2939"/>
              </a:lnSpc>
            </a:pPr>
            <a:r>
              <a:rPr lang="en-US" sz="2099">
                <a:solidFill>
                  <a:srgbClr val="FFFFFF"/>
                </a:solidFill>
                <a:latin typeface="Fira Code"/>
                <a:ea typeface="Fira Code"/>
                <a:cs typeface="Fira Code"/>
                <a:sym typeface="Fira Code"/>
              </a:rPr>
              <a:t>    </a:t>
            </a:r>
            <a:r>
              <a:rPr lang="en-US" sz="2099">
                <a:solidFill>
                  <a:srgbClr val="FF5757"/>
                </a:solidFill>
                <a:latin typeface="Fira Code"/>
                <a:ea typeface="Fira Code"/>
                <a:cs typeface="Fira Code"/>
                <a:sym typeface="Fira Code"/>
              </a:rPr>
              <a:t>IF </a:t>
            </a:r>
            <a:r>
              <a:rPr lang="en-US" sz="2099">
                <a:solidFill>
                  <a:srgbClr val="FFFFFF"/>
                </a:solidFill>
                <a:latin typeface="Fira Code"/>
                <a:ea typeface="Fira Code"/>
                <a:cs typeface="Fira Code"/>
                <a:sym typeface="Fira Code"/>
              </a:rPr>
              <a:t>forging_partnerships THEN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Forge partnerships with technology providers and smart city initiatives.</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Enhance the system's capabilities and market reach through these partnerships</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ENDIF</a:t>
            </a:r>
          </a:p>
          <a:p>
            <a:pPr algn="l">
              <a:lnSpc>
                <a:spcPts val="2939"/>
              </a:lnSpc>
            </a:pPr>
            <a:r>
              <a:rPr lang="en-US" sz="2099">
                <a:solidFill>
                  <a:srgbClr val="FFFFFF"/>
                </a:solidFill>
                <a:latin typeface="Fira Code"/>
                <a:ea typeface="Fira Code"/>
                <a:cs typeface="Fira Code"/>
                <a:sym typeface="Fira Code"/>
              </a:rPr>
              <a:t>END</a:t>
            </a:r>
          </a:p>
          <a:p>
            <a:pPr algn="l" marL="0" indent="0" lvl="0">
              <a:lnSpc>
                <a:spcPts val="293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302655" y="-3708842"/>
            <a:ext cx="11927910" cy="18533220"/>
          </a:xfrm>
          <a:custGeom>
            <a:avLst/>
            <a:gdLst/>
            <a:ahLst/>
            <a:cxnLst/>
            <a:rect r="r" b="b" t="t" l="l"/>
            <a:pathLst>
              <a:path h="18533220" w="11927910">
                <a:moveTo>
                  <a:pt x="11927910" y="18533220"/>
                </a:moveTo>
                <a:lnTo>
                  <a:pt x="0" y="18533220"/>
                </a:lnTo>
                <a:lnTo>
                  <a:pt x="0" y="0"/>
                </a:lnTo>
                <a:lnTo>
                  <a:pt x="11927910" y="0"/>
                </a:lnTo>
                <a:lnTo>
                  <a:pt x="11927910" y="18533220"/>
                </a:lnTo>
                <a:close/>
              </a:path>
            </a:pathLst>
          </a:custGeom>
          <a:blipFill>
            <a:blip r:embed="rId2">
              <a:alphaModFix amt="50000"/>
            </a:blip>
            <a:stretch>
              <a:fillRect l="0" t="-7208" r="0" b="-7208"/>
            </a:stretch>
          </a:blipFill>
        </p:spPr>
      </p:sp>
      <p:grpSp>
        <p:nvGrpSpPr>
          <p:cNvPr name="Group 3" id="3"/>
          <p:cNvGrpSpPr/>
          <p:nvPr/>
        </p:nvGrpSpPr>
        <p:grpSpPr>
          <a:xfrm rot="0">
            <a:off x="635426" y="606641"/>
            <a:ext cx="17262368" cy="844118"/>
            <a:chOff x="0" y="0"/>
            <a:chExt cx="23016491" cy="1125490"/>
          </a:xfrm>
        </p:grpSpPr>
        <p:grpSp>
          <p:nvGrpSpPr>
            <p:cNvPr name="Group 4" id="4"/>
            <p:cNvGrpSpPr/>
            <p:nvPr/>
          </p:nvGrpSpPr>
          <p:grpSpPr>
            <a:xfrm rot="0">
              <a:off x="0" y="0"/>
              <a:ext cx="23016491" cy="1125490"/>
              <a:chOff x="0" y="0"/>
              <a:chExt cx="4546467" cy="222319"/>
            </a:xfrm>
          </p:grpSpPr>
          <p:sp>
            <p:nvSpPr>
              <p:cNvPr name="Freeform 5" id="5"/>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8" id="8"/>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 id="9"/>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0" id="10"/>
            <p:cNvGrpSpPr/>
            <p:nvPr/>
          </p:nvGrpSpPr>
          <p:grpSpPr>
            <a:xfrm rot="0">
              <a:off x="21430813" y="361957"/>
              <a:ext cx="385123" cy="389674"/>
              <a:chOff x="0" y="0"/>
              <a:chExt cx="76074" cy="76973"/>
            </a:xfrm>
          </p:grpSpPr>
          <p:sp>
            <p:nvSpPr>
              <p:cNvPr name="Freeform 11" id="11"/>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2" id="12"/>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&lt;Company&gt;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&lt;Lesson&gt;</a:t>
              </a:r>
            </a:p>
          </p:txBody>
        </p:sp>
      </p:grpSp>
      <p:sp>
        <p:nvSpPr>
          <p:cNvPr name="AutoShape 14" id="14"/>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0">
            <a:off x="7923469" y="1926427"/>
            <a:ext cx="11392861" cy="5899732"/>
          </a:xfrm>
          <a:custGeom>
            <a:avLst/>
            <a:gdLst/>
            <a:ahLst/>
            <a:cxnLst/>
            <a:rect r="r" b="b" t="t" l="l"/>
            <a:pathLst>
              <a:path h="5899732" w="11392861">
                <a:moveTo>
                  <a:pt x="0" y="0"/>
                </a:moveTo>
                <a:lnTo>
                  <a:pt x="11392861" y="0"/>
                </a:lnTo>
                <a:lnTo>
                  <a:pt x="11392861" y="5899732"/>
                </a:lnTo>
                <a:lnTo>
                  <a:pt x="0" y="5899732"/>
                </a:lnTo>
                <a:lnTo>
                  <a:pt x="0" y="0"/>
                </a:lnTo>
                <a:close/>
              </a:path>
            </a:pathLst>
          </a:custGeom>
          <a:blipFill>
            <a:blip r:embed="rId3"/>
            <a:stretch>
              <a:fillRect l="0" t="0" r="0" b="-44644"/>
            </a:stretch>
          </a:blipFill>
        </p:spPr>
      </p:sp>
      <p:sp>
        <p:nvSpPr>
          <p:cNvPr name="TextBox 16" id="16"/>
          <p:cNvSpPr txBox="true"/>
          <p:nvPr/>
        </p:nvSpPr>
        <p:spPr>
          <a:xfrm rot="0">
            <a:off x="1028700" y="4063365"/>
            <a:ext cx="8705689" cy="5194935"/>
          </a:xfrm>
          <a:prstGeom prst="rect">
            <a:avLst/>
          </a:prstGeom>
        </p:spPr>
        <p:txBody>
          <a:bodyPr anchor="t" rtlCol="false" tIns="0" lIns="0" bIns="0" rIns="0">
            <a:spAutoFit/>
          </a:bodyPr>
          <a:lstStyle/>
          <a:p>
            <a:pPr algn="l">
              <a:lnSpc>
                <a:spcPts val="2939"/>
              </a:lnSpc>
            </a:pPr>
            <a:r>
              <a:rPr lang="en-US" sz="2099">
                <a:solidFill>
                  <a:srgbClr val="FF5757"/>
                </a:solidFill>
                <a:latin typeface="Fira Code"/>
                <a:ea typeface="Fira Code"/>
                <a:cs typeface="Fira Code"/>
                <a:sym typeface="Fira Code"/>
              </a:rPr>
              <a:t>BEGIN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Thank you for attending the presentation.</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a:t>
            </a:r>
          </a:p>
          <a:p>
            <a:pPr algn="l">
              <a:lnSpc>
                <a:spcPts val="2939"/>
              </a:lnSpc>
            </a:pPr>
            <a:r>
              <a:rPr lang="en-US" sz="2099">
                <a:solidFill>
                  <a:srgbClr val="FFFFFF"/>
                </a:solidFill>
                <a:latin typeface="Fira Code"/>
                <a:ea typeface="Fira Code"/>
                <a:cs typeface="Fira Code"/>
                <a:sym typeface="Fira Code"/>
              </a:rPr>
              <a:t>    IF everyone_follows_traffic_signals THEN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Traffic signals work effectively.</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ENDIF</a:t>
            </a:r>
          </a:p>
          <a:p>
            <a:pPr algn="l">
              <a:lnSpc>
                <a:spcPts val="2939"/>
              </a:lnSpc>
            </a:pPr>
            <a:r>
              <a:rPr lang="en-US" sz="2099">
                <a:solidFill>
                  <a:srgbClr val="FFFFFF"/>
                </a:solidFill>
                <a:latin typeface="Fira Code"/>
                <a:ea typeface="Fira Code"/>
                <a:cs typeface="Fira Code"/>
                <a:sym typeface="Fira Code"/>
              </a:rPr>
              <a:t>    </a:t>
            </a:r>
          </a:p>
          <a:p>
            <a:pPr algn="l">
              <a:lnSpc>
                <a:spcPts val="2939"/>
              </a:lnSpc>
            </a:pPr>
            <a:r>
              <a:rPr lang="en-US" sz="2099">
                <a:solidFill>
                  <a:srgbClr val="FFFFFF"/>
                </a:solidFill>
                <a:latin typeface="Fira Code"/>
                <a:ea typeface="Fira Code"/>
                <a:cs typeface="Fira Code"/>
                <a:sym typeface="Fira Code"/>
              </a:rPr>
              <a:t>    IF audience_engagement AND support THEN</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Our ideas succeed.</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    ENDIF</a:t>
            </a:r>
          </a:p>
          <a:p>
            <a:pPr algn="l">
              <a:lnSpc>
                <a:spcPts val="2939"/>
              </a:lnSpc>
            </a:pPr>
            <a:r>
              <a:rPr lang="en-US" sz="2099">
                <a:solidFill>
                  <a:srgbClr val="FFFFFF"/>
                </a:solidFill>
                <a:latin typeface="Fira Code"/>
                <a:ea typeface="Fira Code"/>
                <a:cs typeface="Fira Code"/>
                <a:sym typeface="Fira Code"/>
              </a:rPr>
              <a:t>    </a:t>
            </a:r>
          </a:p>
          <a:p>
            <a:pPr algn="l">
              <a:lnSpc>
                <a:spcPts val="2939"/>
              </a:lnSpc>
            </a:pPr>
            <a:r>
              <a:rPr lang="en-US" sz="2099">
                <a:solidFill>
                  <a:srgbClr val="FFFFFF"/>
                </a:solidFill>
                <a:latin typeface="Fira Code"/>
                <a:ea typeface="Fira Code"/>
                <a:cs typeface="Fira Code"/>
                <a:sym typeface="Fira Code"/>
              </a:rPr>
              <a:t>    PRINT "</a:t>
            </a:r>
            <a:r>
              <a:rPr lang="en-US" sz="2099">
                <a:solidFill>
                  <a:srgbClr val="3EB20C"/>
                </a:solidFill>
                <a:latin typeface="Fira Code"/>
                <a:ea typeface="Fira Code"/>
                <a:cs typeface="Fira Code"/>
                <a:sym typeface="Fira Code"/>
              </a:rPr>
              <a:t>Your involvement is appreciated.</a:t>
            </a:r>
            <a:r>
              <a:rPr lang="en-US" sz="2099">
                <a:solidFill>
                  <a:srgbClr val="FFFFFF"/>
                </a:solidFill>
                <a:latin typeface="Fira Code"/>
                <a:ea typeface="Fira Code"/>
                <a:cs typeface="Fira Code"/>
                <a:sym typeface="Fira Code"/>
              </a:rPr>
              <a:t>"</a:t>
            </a:r>
          </a:p>
          <a:p>
            <a:pPr algn="l">
              <a:lnSpc>
                <a:spcPts val="2939"/>
              </a:lnSpc>
            </a:pPr>
            <a:r>
              <a:rPr lang="en-US" sz="2099">
                <a:solidFill>
                  <a:srgbClr val="FFFFFF"/>
                </a:solidFill>
                <a:latin typeface="Fira Code"/>
                <a:ea typeface="Fira Code"/>
                <a:cs typeface="Fira Code"/>
                <a:sym typeface="Fira Code"/>
              </a:rPr>
              <a:t>END</a:t>
            </a:r>
          </a:p>
          <a:p>
            <a:pPr algn="l" marL="0" indent="0" lvl="0">
              <a:lnSpc>
                <a:spcPts val="2939"/>
              </a:lnSpc>
              <a:spcBef>
                <a:spcPct val="0"/>
              </a:spcBef>
            </a:pPr>
          </a:p>
        </p:txBody>
      </p:sp>
      <p:sp>
        <p:nvSpPr>
          <p:cNvPr name="TextBox 17" id="17"/>
          <p:cNvSpPr txBox="true"/>
          <p:nvPr/>
        </p:nvSpPr>
        <p:spPr>
          <a:xfrm rot="0">
            <a:off x="1028700" y="2599629"/>
            <a:ext cx="10830853" cy="1252126"/>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Thank </a:t>
            </a:r>
            <a:r>
              <a:rPr lang="en-US" sz="7328">
                <a:solidFill>
                  <a:srgbClr val="AB81FF"/>
                </a:solidFill>
                <a:latin typeface="Fira Code"/>
                <a:ea typeface="Fira Code"/>
                <a:cs typeface="Fira Code"/>
                <a:sym typeface="Fira Code"/>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302655" y="-3708842"/>
            <a:ext cx="11927910" cy="18533220"/>
          </a:xfrm>
          <a:custGeom>
            <a:avLst/>
            <a:gdLst/>
            <a:ahLst/>
            <a:cxnLst/>
            <a:rect r="r" b="b" t="t" l="l"/>
            <a:pathLst>
              <a:path h="18533220" w="11927910">
                <a:moveTo>
                  <a:pt x="0" y="0"/>
                </a:moveTo>
                <a:lnTo>
                  <a:pt x="11927910" y="0"/>
                </a:lnTo>
                <a:lnTo>
                  <a:pt x="11927910" y="18533220"/>
                </a:lnTo>
                <a:lnTo>
                  <a:pt x="0" y="18533220"/>
                </a:lnTo>
                <a:lnTo>
                  <a:pt x="0" y="0"/>
                </a:lnTo>
                <a:close/>
              </a:path>
            </a:pathLst>
          </a:custGeom>
          <a:blipFill>
            <a:blip r:embed="rId2">
              <a:alphaModFix amt="50000"/>
            </a:blip>
            <a:stretch>
              <a:fillRect l="0" t="-7208" r="0" b="-7208"/>
            </a:stretch>
          </a:blipFill>
        </p:spPr>
      </p:sp>
      <p:grpSp>
        <p:nvGrpSpPr>
          <p:cNvPr name="Group 3" id="3"/>
          <p:cNvGrpSpPr>
            <a:grpSpLocks noChangeAspect="true"/>
          </p:cNvGrpSpPr>
          <p:nvPr/>
        </p:nvGrpSpPr>
        <p:grpSpPr>
          <a:xfrm rot="0">
            <a:off x="6545603" y="1771387"/>
            <a:ext cx="5911133" cy="4745996"/>
            <a:chOff x="0" y="0"/>
            <a:chExt cx="7467600" cy="5995670"/>
          </a:xfrm>
        </p:grpSpPr>
        <p:sp>
          <p:nvSpPr>
            <p:cNvPr name="Freeform 4" id="4"/>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5" id="5"/>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 id="6"/>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 id="7"/>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3"/>
              <a:stretch>
                <a:fillRect l="-3680" t="-11208" r="-4267" b="-32727"/>
              </a:stretch>
            </a:blipFill>
          </p:spPr>
        </p:sp>
      </p:grpSp>
      <p:grpSp>
        <p:nvGrpSpPr>
          <p:cNvPr name="Group 8" id="8"/>
          <p:cNvGrpSpPr/>
          <p:nvPr/>
        </p:nvGrpSpPr>
        <p:grpSpPr>
          <a:xfrm rot="0">
            <a:off x="635426" y="606641"/>
            <a:ext cx="17262368" cy="844118"/>
            <a:chOff x="0" y="0"/>
            <a:chExt cx="23016491" cy="1125490"/>
          </a:xfrm>
        </p:grpSpPr>
        <p:grpSp>
          <p:nvGrpSpPr>
            <p:cNvPr name="Group 9" id="9"/>
            <p:cNvGrpSpPr/>
            <p:nvPr/>
          </p:nvGrpSpPr>
          <p:grpSpPr>
            <a:xfrm rot="0">
              <a:off x="0" y="0"/>
              <a:ext cx="23016491" cy="1125490"/>
              <a:chOff x="0" y="0"/>
              <a:chExt cx="4546467" cy="222319"/>
            </a:xfrm>
          </p:grpSpPr>
          <p:sp>
            <p:nvSpPr>
              <p:cNvPr name="Freeform 10" id="10"/>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11" id="11"/>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13" id="13"/>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14" id="14"/>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5" id="15"/>
            <p:cNvGrpSpPr/>
            <p:nvPr/>
          </p:nvGrpSpPr>
          <p:grpSpPr>
            <a:xfrm rot="0">
              <a:off x="21430813" y="361957"/>
              <a:ext cx="385123" cy="389674"/>
              <a:chOff x="0" y="0"/>
              <a:chExt cx="76074" cy="76973"/>
            </a:xfrm>
          </p:grpSpPr>
          <p:sp>
            <p:nvSpPr>
              <p:cNvPr name="Freeform 16" id="16"/>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7" id="17"/>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&lt;Overview&gt;</a:t>
              </a:r>
            </a:p>
          </p:txBody>
        </p:sp>
      </p:grpSp>
      <p:sp>
        <p:nvSpPr>
          <p:cNvPr name="AutoShape 19" id="19"/>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TextBox 20" id="20"/>
          <p:cNvSpPr txBox="true"/>
          <p:nvPr/>
        </p:nvSpPr>
        <p:spPr>
          <a:xfrm rot="0">
            <a:off x="1487947" y="7355681"/>
            <a:ext cx="15557326" cy="780320"/>
          </a:xfrm>
          <a:prstGeom prst="rect">
            <a:avLst/>
          </a:prstGeom>
        </p:spPr>
        <p:txBody>
          <a:bodyPr anchor="t" rtlCol="false" tIns="0" lIns="0" bIns="0" rIns="0">
            <a:spAutoFit/>
          </a:bodyPr>
          <a:lstStyle/>
          <a:p>
            <a:pPr algn="ctr" marL="0" indent="0" lvl="0">
              <a:lnSpc>
                <a:spcPts val="6340"/>
              </a:lnSpc>
              <a:spcBef>
                <a:spcPct val="0"/>
              </a:spcBef>
            </a:pPr>
            <a:r>
              <a:rPr lang="en-US" sz="4528" strike="noStrike" u="none">
                <a:solidFill>
                  <a:srgbClr val="FFFFFF"/>
                </a:solidFill>
                <a:latin typeface="Fira Code"/>
                <a:ea typeface="Fira Code"/>
                <a:cs typeface="Fira Code"/>
                <a:sym typeface="Fira Code"/>
              </a:rPr>
              <a:t>Welcome To </a:t>
            </a:r>
            <a:r>
              <a:rPr lang="en-US" sz="4528" strike="noStrike" u="none">
                <a:solidFill>
                  <a:srgbClr val="FF5858"/>
                </a:solidFill>
                <a:latin typeface="Fira Code"/>
                <a:ea typeface="Fira Code"/>
                <a:cs typeface="Fira Code"/>
                <a:sym typeface="Fira Code"/>
              </a:rPr>
              <a:t>&lt;</a:t>
            </a:r>
            <a:r>
              <a:rPr lang="en-US" sz="4528" strike="noStrike" u="none">
                <a:solidFill>
                  <a:srgbClr val="FFFFFF"/>
                </a:solidFill>
                <a:latin typeface="Fira Code"/>
                <a:ea typeface="Fira Code"/>
                <a:cs typeface="Fira Code"/>
                <a:sym typeface="Fira Code"/>
              </a:rPr>
              <a:t>Presentation</a:t>
            </a:r>
            <a:r>
              <a:rPr lang="en-US" sz="4528" strike="noStrike" u="none">
                <a:solidFill>
                  <a:srgbClr val="FF5858"/>
                </a:solidFill>
                <a:latin typeface="Fira Code"/>
                <a:ea typeface="Fira Code"/>
                <a:cs typeface="Fira Code"/>
                <a:sym typeface="Fira Code"/>
              </a:rPr>
              <a:t>&gt; #Hello, I’m Dax;</a:t>
            </a:r>
          </a:p>
        </p:txBody>
      </p:sp>
      <p:sp>
        <p:nvSpPr>
          <p:cNvPr name="TextBox 21" id="21"/>
          <p:cNvSpPr txBox="true"/>
          <p:nvPr/>
        </p:nvSpPr>
        <p:spPr>
          <a:xfrm rot="0">
            <a:off x="4060638" y="8421750"/>
            <a:ext cx="10411943" cy="807034"/>
          </a:xfrm>
          <a:prstGeom prst="rect">
            <a:avLst/>
          </a:prstGeom>
        </p:spPr>
        <p:txBody>
          <a:bodyPr anchor="t" rtlCol="false" tIns="0" lIns="0" bIns="0" rIns="0">
            <a:spAutoFit/>
          </a:bodyPr>
          <a:lstStyle/>
          <a:p>
            <a:pPr algn="ctr" marL="0" indent="0" lvl="0">
              <a:lnSpc>
                <a:spcPts val="3278"/>
              </a:lnSpc>
              <a:spcBef>
                <a:spcPct val="0"/>
              </a:spcBef>
            </a:pPr>
            <a:r>
              <a:rPr lang="en-US" sz="2341">
                <a:solidFill>
                  <a:srgbClr val="FFFFFF"/>
                </a:solidFill>
                <a:latin typeface="Fira Code"/>
                <a:ea typeface="Fira Code"/>
                <a:cs typeface="Fira Code"/>
                <a:sym typeface="Fira Code"/>
              </a:rPr>
              <a:t>How long have you waited at a red light with no cars in sight? What if we could eliminate that frustration?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302655" y="-4943565"/>
            <a:ext cx="11927910" cy="18533220"/>
          </a:xfrm>
          <a:custGeom>
            <a:avLst/>
            <a:gdLst/>
            <a:ahLst/>
            <a:cxnLst/>
            <a:rect r="r" b="b" t="t" l="l"/>
            <a:pathLst>
              <a:path h="18533220" w="11927910">
                <a:moveTo>
                  <a:pt x="0" y="0"/>
                </a:moveTo>
                <a:lnTo>
                  <a:pt x="11927910" y="0"/>
                </a:lnTo>
                <a:lnTo>
                  <a:pt x="11927910" y="18533220"/>
                </a:lnTo>
                <a:lnTo>
                  <a:pt x="0" y="18533220"/>
                </a:lnTo>
                <a:lnTo>
                  <a:pt x="0" y="0"/>
                </a:lnTo>
                <a:close/>
              </a:path>
            </a:pathLst>
          </a:custGeom>
          <a:blipFill>
            <a:blip r:embed="rId2">
              <a:alphaModFix amt="50000"/>
            </a:blip>
            <a:stretch>
              <a:fillRect l="0" t="-7208" r="0" b="-7208"/>
            </a:stretch>
          </a:blipFill>
        </p:spPr>
      </p:sp>
      <p:grpSp>
        <p:nvGrpSpPr>
          <p:cNvPr name="Group 3" id="3"/>
          <p:cNvGrpSpPr/>
          <p:nvPr/>
        </p:nvGrpSpPr>
        <p:grpSpPr>
          <a:xfrm rot="0">
            <a:off x="635426" y="606641"/>
            <a:ext cx="17262368" cy="844118"/>
            <a:chOff x="0" y="0"/>
            <a:chExt cx="23016491" cy="1125490"/>
          </a:xfrm>
        </p:grpSpPr>
        <p:grpSp>
          <p:nvGrpSpPr>
            <p:cNvPr name="Group 4" id="4"/>
            <p:cNvGrpSpPr/>
            <p:nvPr/>
          </p:nvGrpSpPr>
          <p:grpSpPr>
            <a:xfrm rot="0">
              <a:off x="0" y="0"/>
              <a:ext cx="23016491" cy="1125490"/>
              <a:chOff x="0" y="0"/>
              <a:chExt cx="4546467" cy="222319"/>
            </a:xfrm>
          </p:grpSpPr>
          <p:sp>
            <p:nvSpPr>
              <p:cNvPr name="Freeform 5" id="5"/>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8" id="8"/>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 id="9"/>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0" id="10"/>
            <p:cNvGrpSpPr/>
            <p:nvPr/>
          </p:nvGrpSpPr>
          <p:grpSpPr>
            <a:xfrm rot="0">
              <a:off x="21430813" y="361957"/>
              <a:ext cx="385123" cy="389674"/>
              <a:chOff x="0" y="0"/>
              <a:chExt cx="76074" cy="76973"/>
            </a:xfrm>
          </p:grpSpPr>
          <p:sp>
            <p:nvSpPr>
              <p:cNvPr name="Freeform 11" id="11"/>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2" id="12"/>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&lt;Problem&gt;</a:t>
              </a:r>
            </a:p>
          </p:txBody>
        </p:sp>
      </p:grpSp>
      <p:sp>
        <p:nvSpPr>
          <p:cNvPr name="AutoShape 14" id="14"/>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0">
            <a:off x="9236387" y="6448650"/>
            <a:ext cx="771785" cy="922787"/>
          </a:xfrm>
          <a:custGeom>
            <a:avLst/>
            <a:gdLst/>
            <a:ahLst/>
            <a:cxnLst/>
            <a:rect r="r" b="b" t="t" l="l"/>
            <a:pathLst>
              <a:path h="922787" w="771785">
                <a:moveTo>
                  <a:pt x="0" y="0"/>
                </a:moveTo>
                <a:lnTo>
                  <a:pt x="771786" y="0"/>
                </a:lnTo>
                <a:lnTo>
                  <a:pt x="771786" y="922786"/>
                </a:lnTo>
                <a:lnTo>
                  <a:pt x="0" y="9227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87144" y="6448650"/>
            <a:ext cx="771785" cy="922787"/>
          </a:xfrm>
          <a:custGeom>
            <a:avLst/>
            <a:gdLst/>
            <a:ahLst/>
            <a:cxnLst/>
            <a:rect r="r" b="b" t="t" l="l"/>
            <a:pathLst>
              <a:path h="922787" w="771785">
                <a:moveTo>
                  <a:pt x="0" y="0"/>
                </a:moveTo>
                <a:lnTo>
                  <a:pt x="771785" y="0"/>
                </a:lnTo>
                <a:lnTo>
                  <a:pt x="771785" y="922786"/>
                </a:lnTo>
                <a:lnTo>
                  <a:pt x="0" y="9227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999447" y="2310572"/>
            <a:ext cx="6259853" cy="3260759"/>
          </a:xfrm>
          <a:custGeom>
            <a:avLst/>
            <a:gdLst/>
            <a:ahLst/>
            <a:cxnLst/>
            <a:rect r="r" b="b" t="t" l="l"/>
            <a:pathLst>
              <a:path h="3260759" w="6259853">
                <a:moveTo>
                  <a:pt x="0" y="0"/>
                </a:moveTo>
                <a:lnTo>
                  <a:pt x="6259853" y="0"/>
                </a:lnTo>
                <a:lnTo>
                  <a:pt x="6259853" y="3260759"/>
                </a:lnTo>
                <a:lnTo>
                  <a:pt x="0" y="3260759"/>
                </a:lnTo>
                <a:lnTo>
                  <a:pt x="0" y="0"/>
                </a:lnTo>
                <a:close/>
              </a:path>
            </a:pathLst>
          </a:custGeom>
          <a:blipFill>
            <a:blip r:embed="rId5"/>
            <a:stretch>
              <a:fillRect l="0" t="0" r="0" b="0"/>
            </a:stretch>
          </a:blipFill>
        </p:spPr>
      </p:sp>
      <p:sp>
        <p:nvSpPr>
          <p:cNvPr name="TextBox 18" id="18"/>
          <p:cNvSpPr txBox="true"/>
          <p:nvPr/>
        </p:nvSpPr>
        <p:spPr>
          <a:xfrm rot="0">
            <a:off x="2937131" y="6470782"/>
            <a:ext cx="5438816" cy="894697"/>
          </a:xfrm>
          <a:prstGeom prst="rect">
            <a:avLst/>
          </a:prstGeom>
        </p:spPr>
        <p:txBody>
          <a:bodyPr anchor="t" rtlCol="false" tIns="0" lIns="0" bIns="0" rIns="0">
            <a:spAutoFit/>
          </a:bodyPr>
          <a:lstStyle/>
          <a:p>
            <a:pPr algn="l" marL="0" indent="0" lvl="0">
              <a:lnSpc>
                <a:spcPts val="7386"/>
              </a:lnSpc>
              <a:spcBef>
                <a:spcPct val="0"/>
              </a:spcBef>
            </a:pPr>
            <a:r>
              <a:rPr lang="en-US" sz="5275" strike="noStrike" u="none">
                <a:solidFill>
                  <a:srgbClr val="FFFFFF"/>
                </a:solidFill>
                <a:latin typeface="Fira Code"/>
                <a:ea typeface="Fira Code"/>
                <a:cs typeface="Fira Code"/>
                <a:sym typeface="Fira Code"/>
              </a:rPr>
              <a:t>Individuals’</a:t>
            </a:r>
          </a:p>
        </p:txBody>
      </p:sp>
      <p:sp>
        <p:nvSpPr>
          <p:cNvPr name="TextBox 19" id="19"/>
          <p:cNvSpPr txBox="true"/>
          <p:nvPr/>
        </p:nvSpPr>
        <p:spPr>
          <a:xfrm rot="0">
            <a:off x="10655986" y="6486436"/>
            <a:ext cx="6125445" cy="894697"/>
          </a:xfrm>
          <a:prstGeom prst="rect">
            <a:avLst/>
          </a:prstGeom>
        </p:spPr>
        <p:txBody>
          <a:bodyPr anchor="t" rtlCol="false" tIns="0" lIns="0" bIns="0" rIns="0">
            <a:spAutoFit/>
          </a:bodyPr>
          <a:lstStyle/>
          <a:p>
            <a:pPr algn="l" marL="0" indent="0" lvl="0">
              <a:lnSpc>
                <a:spcPts val="7386"/>
              </a:lnSpc>
              <a:spcBef>
                <a:spcPct val="0"/>
              </a:spcBef>
            </a:pPr>
            <a:r>
              <a:rPr lang="en-US" sz="5275">
                <a:solidFill>
                  <a:srgbClr val="FFFFFF"/>
                </a:solidFill>
                <a:latin typeface="Fira Code"/>
                <a:ea typeface="Fira Code"/>
                <a:cs typeface="Fira Code"/>
                <a:sym typeface="Fira Code"/>
              </a:rPr>
              <a:t>{City Planners}</a:t>
            </a:r>
          </a:p>
        </p:txBody>
      </p:sp>
      <p:sp>
        <p:nvSpPr>
          <p:cNvPr name="TextBox 20" id="20"/>
          <p:cNvSpPr txBox="true"/>
          <p:nvPr/>
        </p:nvSpPr>
        <p:spPr>
          <a:xfrm rot="0">
            <a:off x="1131220" y="1846513"/>
            <a:ext cx="9826587" cy="4823460"/>
          </a:xfrm>
          <a:prstGeom prst="rect">
            <a:avLst/>
          </a:prstGeom>
        </p:spPr>
        <p:txBody>
          <a:bodyPr anchor="t" rtlCol="false" tIns="0" lIns="0" bIns="0" rIns="0">
            <a:spAutoFit/>
          </a:bodyPr>
          <a:lstStyle/>
          <a:p>
            <a:pPr algn="l">
              <a:lnSpc>
                <a:spcPts val="2940"/>
              </a:lnSpc>
            </a:pPr>
            <a:r>
              <a:rPr lang="en-US" sz="2100">
                <a:solidFill>
                  <a:srgbClr val="FF5757"/>
                </a:solidFill>
                <a:latin typeface="Fira Code"/>
                <a:ea typeface="Fira Code"/>
                <a:cs typeface="Fira Code"/>
                <a:sym typeface="Fira Code"/>
              </a:rPr>
              <a:t>&lt;?php</a:t>
            </a:r>
          </a:p>
          <a:p>
            <a:pPr algn="l">
              <a:lnSpc>
                <a:spcPts val="2940"/>
              </a:lnSpc>
            </a:pPr>
            <a:r>
              <a:rPr lang="en-US" sz="2100">
                <a:solidFill>
                  <a:srgbClr val="F9CC46"/>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 = "Traditional traffic signal systems often contribute to congestion, delays, and safety concerns due to their static nature. These systems are not designed to adapt to real-time traffic conditions, resulting in fixed timings that can lead to extended waiting periods and increased emissions. The lack of flexibility in responding to fluctuating traffic volumes means that vehicles .can experience unnecessary delays, affecting overall traffic flow and contributing to environmental impacts.";</a:t>
            </a:r>
          </a:p>
          <a:p>
            <a:pPr algn="l">
              <a:lnSpc>
                <a:spcPts val="2940"/>
              </a:lnSpc>
            </a:pPr>
            <a:r>
              <a:rPr lang="en-US" sz="2100">
                <a:solidFill>
                  <a:srgbClr val="3EB20C"/>
                </a:solidFill>
                <a:latin typeface="Fira Code"/>
                <a:ea typeface="Fira Code"/>
                <a:cs typeface="Fira Code"/>
                <a:sym typeface="Fira Code"/>
              </a:rPr>
              <a:t>echo</a:t>
            </a:r>
            <a:r>
              <a:rPr lang="en-US" sz="2100">
                <a:solidFill>
                  <a:srgbClr val="FFFFFF"/>
                </a:solidFill>
                <a:latin typeface="Fira Code"/>
                <a:ea typeface="Fira Code"/>
                <a:cs typeface="Fira Code"/>
                <a:sym typeface="Fira Code"/>
              </a:rPr>
              <a:t> </a:t>
            </a:r>
            <a:r>
              <a:rPr lang="en-US" sz="2100">
                <a:solidFill>
                  <a:srgbClr val="F9CC46"/>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a:t>
            </a:r>
          </a:p>
          <a:p>
            <a:pPr algn="l">
              <a:lnSpc>
                <a:spcPts val="2940"/>
              </a:lnSpc>
            </a:pPr>
            <a:r>
              <a:rPr lang="en-US" sz="2100">
                <a:solidFill>
                  <a:srgbClr val="FF5757"/>
                </a:solidFill>
                <a:latin typeface="Fira Code"/>
                <a:ea typeface="Fira Code"/>
                <a:cs typeface="Fira Code"/>
                <a:sym typeface="Fira Code"/>
              </a:rPr>
              <a:t>?&gt;</a:t>
            </a:r>
          </a:p>
          <a:p>
            <a:pPr algn="l" marL="0" indent="0" lvl="0">
              <a:lnSpc>
                <a:spcPts val="2940"/>
              </a:lnSpc>
              <a:spcBef>
                <a:spcPct val="0"/>
              </a:spcBef>
            </a:pPr>
          </a:p>
        </p:txBody>
      </p:sp>
      <p:sp>
        <p:nvSpPr>
          <p:cNvPr name="TextBox 21" id="21"/>
          <p:cNvSpPr txBox="true"/>
          <p:nvPr/>
        </p:nvSpPr>
        <p:spPr>
          <a:xfrm rot="0">
            <a:off x="1307922" y="7692390"/>
            <a:ext cx="5824697" cy="2594610"/>
          </a:xfrm>
          <a:prstGeom prst="rect">
            <a:avLst/>
          </a:prstGeom>
        </p:spPr>
        <p:txBody>
          <a:bodyPr anchor="t" rtlCol="false" tIns="0" lIns="0" bIns="0" rIns="0">
            <a:spAutoFit/>
          </a:bodyPr>
          <a:lstStyle/>
          <a:p>
            <a:pPr algn="l">
              <a:lnSpc>
                <a:spcPts val="2940"/>
              </a:lnSpc>
            </a:pPr>
            <a:r>
              <a:rPr lang="en-US" sz="2100">
                <a:solidFill>
                  <a:srgbClr val="FF5757"/>
                </a:solidFill>
                <a:latin typeface="Fira Code"/>
                <a:ea typeface="Fira Code"/>
                <a:cs typeface="Fira Code"/>
                <a:sym typeface="Fira Code"/>
              </a:rPr>
              <a:t>&lt;?php</a:t>
            </a:r>
          </a:p>
          <a:p>
            <a:pPr algn="l">
              <a:lnSpc>
                <a:spcPts val="2940"/>
              </a:lnSpc>
            </a:pPr>
            <a:r>
              <a:rPr lang="en-US" sz="2100">
                <a:solidFill>
                  <a:srgbClr val="FFC535"/>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 = "Experience longer travel times, frustration, and increased fuel consumption.";</a:t>
            </a:r>
          </a:p>
          <a:p>
            <a:pPr algn="l">
              <a:lnSpc>
                <a:spcPts val="2940"/>
              </a:lnSpc>
            </a:pPr>
            <a:r>
              <a:rPr lang="en-US" sz="2100">
                <a:solidFill>
                  <a:srgbClr val="3EB20C"/>
                </a:solidFill>
                <a:latin typeface="Fira Code"/>
                <a:ea typeface="Fira Code"/>
                <a:cs typeface="Fira Code"/>
                <a:sym typeface="Fira Code"/>
              </a:rPr>
              <a:t>echo </a:t>
            </a:r>
            <a:r>
              <a:rPr lang="en-US" sz="2100">
                <a:solidFill>
                  <a:srgbClr val="FFC535"/>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a:t>
            </a:r>
          </a:p>
          <a:p>
            <a:pPr algn="l">
              <a:lnSpc>
                <a:spcPts val="2940"/>
              </a:lnSpc>
            </a:pPr>
            <a:r>
              <a:rPr lang="en-US" sz="2100">
                <a:solidFill>
                  <a:srgbClr val="FF5757"/>
                </a:solidFill>
                <a:latin typeface="Fira Code"/>
                <a:ea typeface="Fira Code"/>
                <a:cs typeface="Fira Code"/>
                <a:sym typeface="Fira Code"/>
              </a:rPr>
              <a:t>?&gt;</a:t>
            </a:r>
          </a:p>
          <a:p>
            <a:pPr algn="l">
              <a:lnSpc>
                <a:spcPts val="2940"/>
              </a:lnSpc>
            </a:pPr>
          </a:p>
        </p:txBody>
      </p:sp>
      <p:sp>
        <p:nvSpPr>
          <p:cNvPr name="TextBox 22" id="22"/>
          <p:cNvSpPr txBox="true"/>
          <p:nvPr/>
        </p:nvSpPr>
        <p:spPr>
          <a:xfrm rot="0">
            <a:off x="8677944" y="7692390"/>
            <a:ext cx="7821807" cy="2223135"/>
          </a:xfrm>
          <a:prstGeom prst="rect">
            <a:avLst/>
          </a:prstGeom>
        </p:spPr>
        <p:txBody>
          <a:bodyPr anchor="t" rtlCol="false" tIns="0" lIns="0" bIns="0" rIns="0">
            <a:spAutoFit/>
          </a:bodyPr>
          <a:lstStyle/>
          <a:p>
            <a:pPr algn="l">
              <a:lnSpc>
                <a:spcPts val="2940"/>
              </a:lnSpc>
            </a:pPr>
            <a:r>
              <a:rPr lang="en-US" sz="2100">
                <a:solidFill>
                  <a:srgbClr val="FF5757"/>
                </a:solidFill>
                <a:latin typeface="Fira Code"/>
                <a:ea typeface="Fira Code"/>
                <a:cs typeface="Fira Code"/>
                <a:sym typeface="Fira Code"/>
              </a:rPr>
              <a:t>&lt;?php</a:t>
            </a:r>
          </a:p>
          <a:p>
            <a:pPr algn="l">
              <a:lnSpc>
                <a:spcPts val="2940"/>
              </a:lnSpc>
            </a:pPr>
            <a:r>
              <a:rPr lang="en-US" sz="2100">
                <a:solidFill>
                  <a:srgbClr val="FFC535"/>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 = "Struggle with outdated systems that can’t reduce congestion effectively.";</a:t>
            </a:r>
          </a:p>
          <a:p>
            <a:pPr algn="l">
              <a:lnSpc>
                <a:spcPts val="2940"/>
              </a:lnSpc>
            </a:pPr>
            <a:r>
              <a:rPr lang="en-US" sz="2100">
                <a:solidFill>
                  <a:srgbClr val="3EB20C"/>
                </a:solidFill>
                <a:latin typeface="Fira Code"/>
                <a:ea typeface="Fira Code"/>
                <a:cs typeface="Fira Code"/>
                <a:sym typeface="Fira Code"/>
              </a:rPr>
              <a:t>echo </a:t>
            </a:r>
            <a:r>
              <a:rPr lang="en-US" sz="2100">
                <a:solidFill>
                  <a:srgbClr val="FFC535"/>
                </a:solidFill>
                <a:latin typeface="Fira Code"/>
                <a:ea typeface="Fira Code"/>
                <a:cs typeface="Fira Code"/>
                <a:sym typeface="Fira Code"/>
              </a:rPr>
              <a:t>$text</a:t>
            </a:r>
            <a:r>
              <a:rPr lang="en-US" sz="2100">
                <a:solidFill>
                  <a:srgbClr val="FFFFFF"/>
                </a:solidFill>
                <a:latin typeface="Fira Code"/>
                <a:ea typeface="Fira Code"/>
                <a:cs typeface="Fira Code"/>
                <a:sym typeface="Fira Code"/>
              </a:rPr>
              <a:t>;</a:t>
            </a:r>
          </a:p>
          <a:p>
            <a:pPr algn="l">
              <a:lnSpc>
                <a:spcPts val="2940"/>
              </a:lnSpc>
            </a:pPr>
            <a:r>
              <a:rPr lang="en-US" sz="2100">
                <a:solidFill>
                  <a:srgbClr val="FF5757"/>
                </a:solidFill>
                <a:latin typeface="Fira Code"/>
                <a:ea typeface="Fira Code"/>
                <a:cs typeface="Fira Code"/>
                <a:sym typeface="Fira Code"/>
              </a:rPr>
              <a:t>?&gt;</a:t>
            </a:r>
          </a:p>
          <a:p>
            <a:pPr algn="l">
              <a:lnSpc>
                <a:spcPts val="2940"/>
              </a:lnSpc>
            </a:pPr>
          </a:p>
        </p:txBody>
      </p:sp>
      <p:sp>
        <p:nvSpPr>
          <p:cNvPr name="TextBox 23" id="23"/>
          <p:cNvSpPr txBox="true"/>
          <p:nvPr/>
        </p:nvSpPr>
        <p:spPr>
          <a:xfrm rot="0">
            <a:off x="2378688" y="6283240"/>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C535"/>
                </a:solidFill>
                <a:latin typeface="Fira Code"/>
                <a:ea typeface="Fira Code"/>
                <a:cs typeface="Fira Code"/>
                <a:sym typeface="Fira Code"/>
              </a:rPr>
              <a:t>}</a:t>
            </a:r>
          </a:p>
        </p:txBody>
      </p:sp>
      <p:sp>
        <p:nvSpPr>
          <p:cNvPr name="TextBox 24" id="24"/>
          <p:cNvSpPr txBox="true"/>
          <p:nvPr/>
        </p:nvSpPr>
        <p:spPr>
          <a:xfrm rot="0">
            <a:off x="10027931" y="6283240"/>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5858"/>
                </a:solidFill>
                <a:latin typeface="Fira Code"/>
                <a:ea typeface="Fira Code"/>
                <a:cs typeface="Fira Code"/>
                <a:sym typeface="Fira Code"/>
              </a:rPr>
              <a:t>}</a:t>
            </a:r>
          </a:p>
        </p:txBody>
      </p:sp>
      <p:sp>
        <p:nvSpPr>
          <p:cNvPr name="TextBox 25" id="25"/>
          <p:cNvSpPr txBox="true"/>
          <p:nvPr/>
        </p:nvSpPr>
        <p:spPr>
          <a:xfrm rot="-10800000">
            <a:off x="1028700" y="6370403"/>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C535"/>
                </a:solidFill>
                <a:latin typeface="Fira Code"/>
                <a:ea typeface="Fira Code"/>
                <a:cs typeface="Fira Code"/>
                <a:sym typeface="Fira Code"/>
              </a:rPr>
              <a:t>}</a:t>
            </a:r>
          </a:p>
        </p:txBody>
      </p:sp>
      <p:sp>
        <p:nvSpPr>
          <p:cNvPr name="TextBox 26" id="26"/>
          <p:cNvSpPr txBox="true"/>
          <p:nvPr/>
        </p:nvSpPr>
        <p:spPr>
          <a:xfrm rot="-10800000">
            <a:off x="8677944" y="6370403"/>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5858"/>
                </a:solidFill>
                <a:latin typeface="Fira Code"/>
                <a:ea typeface="Fira Code"/>
                <a:cs typeface="Fira Code"/>
                <a:sym typeface="Fira Cod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302655" y="-3302655"/>
            <a:ext cx="11927910" cy="18533220"/>
          </a:xfrm>
          <a:custGeom>
            <a:avLst/>
            <a:gdLst/>
            <a:ahLst/>
            <a:cxnLst/>
            <a:rect r="r" b="b" t="t" l="l"/>
            <a:pathLst>
              <a:path h="18533220" w="11927910">
                <a:moveTo>
                  <a:pt x="0" y="0"/>
                </a:moveTo>
                <a:lnTo>
                  <a:pt x="11927910" y="0"/>
                </a:lnTo>
                <a:lnTo>
                  <a:pt x="11927910" y="18533220"/>
                </a:lnTo>
                <a:lnTo>
                  <a:pt x="0" y="18533220"/>
                </a:lnTo>
                <a:lnTo>
                  <a:pt x="0" y="0"/>
                </a:lnTo>
                <a:close/>
              </a:path>
            </a:pathLst>
          </a:custGeom>
          <a:blipFill>
            <a:blip r:embed="rId2">
              <a:alphaModFix amt="50000"/>
            </a:blip>
            <a:stretch>
              <a:fillRect l="0" t="-7208" r="0" b="-7208"/>
            </a:stretch>
          </a:blipFill>
        </p:spPr>
      </p:sp>
      <p:grpSp>
        <p:nvGrpSpPr>
          <p:cNvPr name="Group 3" id="3"/>
          <p:cNvGrpSpPr/>
          <p:nvPr/>
        </p:nvGrpSpPr>
        <p:grpSpPr>
          <a:xfrm rot="0">
            <a:off x="635426" y="606641"/>
            <a:ext cx="17262368" cy="844118"/>
            <a:chOff x="0" y="0"/>
            <a:chExt cx="23016491" cy="1125490"/>
          </a:xfrm>
        </p:grpSpPr>
        <p:grpSp>
          <p:nvGrpSpPr>
            <p:cNvPr name="Group 4" id="4"/>
            <p:cNvGrpSpPr/>
            <p:nvPr/>
          </p:nvGrpSpPr>
          <p:grpSpPr>
            <a:xfrm rot="0">
              <a:off x="0" y="0"/>
              <a:ext cx="23016491" cy="1125490"/>
              <a:chOff x="0" y="0"/>
              <a:chExt cx="4546467" cy="222319"/>
            </a:xfrm>
          </p:grpSpPr>
          <p:sp>
            <p:nvSpPr>
              <p:cNvPr name="Freeform 5" id="5"/>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8" id="8"/>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 id="9"/>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0" id="10"/>
            <p:cNvGrpSpPr/>
            <p:nvPr/>
          </p:nvGrpSpPr>
          <p:grpSpPr>
            <a:xfrm rot="0">
              <a:off x="21430813" y="361957"/>
              <a:ext cx="385123" cy="389674"/>
              <a:chOff x="0" y="0"/>
              <a:chExt cx="76074" cy="76973"/>
            </a:xfrm>
          </p:grpSpPr>
          <p:sp>
            <p:nvSpPr>
              <p:cNvPr name="Freeform 11" id="11"/>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2" id="12"/>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&lt;Solution&gt;</a:t>
              </a:r>
            </a:p>
          </p:txBody>
        </p:sp>
      </p:grpSp>
      <p:sp>
        <p:nvSpPr>
          <p:cNvPr name="AutoShape 14" id="14"/>
          <p:cNvSpPr/>
          <p:nvPr/>
        </p:nvSpPr>
        <p:spPr>
          <a:xfrm>
            <a:off x="15996614" y="9658350"/>
            <a:ext cx="1892134" cy="0"/>
          </a:xfrm>
          <a:prstGeom prst="line">
            <a:avLst/>
          </a:prstGeom>
          <a:ln cap="flat" w="38100">
            <a:solidFill>
              <a:srgbClr val="FFFFFF"/>
            </a:solidFill>
            <a:prstDash val="solid"/>
            <a:headEnd type="none" len="sm" w="sm"/>
            <a:tailEnd type="arrow" len="sm" w="med"/>
          </a:ln>
        </p:spPr>
      </p:sp>
      <p:sp>
        <p:nvSpPr>
          <p:cNvPr name="TextBox 15" id="15"/>
          <p:cNvSpPr txBox="true"/>
          <p:nvPr/>
        </p:nvSpPr>
        <p:spPr>
          <a:xfrm rot="0">
            <a:off x="3157003" y="3794483"/>
            <a:ext cx="5302800" cy="712470"/>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Fira Code"/>
                <a:ea typeface="Fira Code"/>
                <a:cs typeface="Fira Code"/>
                <a:sym typeface="Fira Code"/>
              </a:rPr>
              <a:t>Adaptive Signal </a:t>
            </a:r>
          </a:p>
        </p:txBody>
      </p:sp>
      <p:sp>
        <p:nvSpPr>
          <p:cNvPr name="TextBox 16" id="16"/>
          <p:cNvSpPr txBox="true"/>
          <p:nvPr/>
        </p:nvSpPr>
        <p:spPr>
          <a:xfrm rot="0">
            <a:off x="1397789" y="3488597"/>
            <a:ext cx="1170254" cy="1259518"/>
          </a:xfrm>
          <a:prstGeom prst="rect">
            <a:avLst/>
          </a:prstGeom>
        </p:spPr>
        <p:txBody>
          <a:bodyPr anchor="t" rtlCol="false" tIns="0" lIns="0" bIns="0" rIns="0">
            <a:spAutoFit/>
          </a:bodyPr>
          <a:lstStyle/>
          <a:p>
            <a:pPr algn="l" marL="0" indent="0" lvl="0">
              <a:lnSpc>
                <a:spcPts val="10260"/>
              </a:lnSpc>
              <a:spcBef>
                <a:spcPct val="0"/>
              </a:spcBef>
            </a:pPr>
            <a:r>
              <a:rPr lang="en-US" sz="7328" strike="noStrike" u="none">
                <a:solidFill>
                  <a:srgbClr val="AB81FF"/>
                </a:solidFill>
                <a:latin typeface="Fira Code"/>
                <a:ea typeface="Fira Code"/>
                <a:cs typeface="Fira Code"/>
                <a:sym typeface="Fira Code"/>
              </a:rPr>
              <a:t>01</a:t>
            </a:r>
          </a:p>
        </p:txBody>
      </p:sp>
      <p:sp>
        <p:nvSpPr>
          <p:cNvPr name="TextBox 17" id="17"/>
          <p:cNvSpPr txBox="true"/>
          <p:nvPr/>
        </p:nvSpPr>
        <p:spPr>
          <a:xfrm rot="0">
            <a:off x="8882102" y="3497772"/>
            <a:ext cx="1170254" cy="1259518"/>
          </a:xfrm>
          <a:prstGeom prst="rect">
            <a:avLst/>
          </a:prstGeom>
        </p:spPr>
        <p:txBody>
          <a:bodyPr anchor="t" rtlCol="false" tIns="0" lIns="0" bIns="0" rIns="0">
            <a:spAutoFit/>
          </a:bodyPr>
          <a:lstStyle/>
          <a:p>
            <a:pPr algn="l" marL="0" indent="0" lvl="0">
              <a:lnSpc>
                <a:spcPts val="10260"/>
              </a:lnSpc>
              <a:spcBef>
                <a:spcPct val="0"/>
              </a:spcBef>
            </a:pPr>
            <a:r>
              <a:rPr lang="en-US" sz="7328" strike="noStrike" u="none">
                <a:solidFill>
                  <a:srgbClr val="FFC535"/>
                </a:solidFill>
                <a:latin typeface="Fira Code"/>
                <a:ea typeface="Fira Code"/>
                <a:cs typeface="Fira Code"/>
                <a:sym typeface="Fira Code"/>
              </a:rPr>
              <a:t>02</a:t>
            </a:r>
          </a:p>
        </p:txBody>
      </p:sp>
      <p:sp>
        <p:nvSpPr>
          <p:cNvPr name="TextBox 18" id="18"/>
          <p:cNvSpPr txBox="true"/>
          <p:nvPr/>
        </p:nvSpPr>
        <p:spPr>
          <a:xfrm rot="0">
            <a:off x="1186963" y="7170026"/>
            <a:ext cx="1170254" cy="1259518"/>
          </a:xfrm>
          <a:prstGeom prst="rect">
            <a:avLst/>
          </a:prstGeom>
        </p:spPr>
        <p:txBody>
          <a:bodyPr anchor="t" rtlCol="false" tIns="0" lIns="0" bIns="0" rIns="0">
            <a:spAutoFit/>
          </a:bodyPr>
          <a:lstStyle/>
          <a:p>
            <a:pPr algn="l" marL="0" indent="0" lvl="0">
              <a:lnSpc>
                <a:spcPts val="10260"/>
              </a:lnSpc>
              <a:spcBef>
                <a:spcPct val="0"/>
              </a:spcBef>
            </a:pPr>
            <a:r>
              <a:rPr lang="en-US" sz="7328" strike="noStrike" u="none">
                <a:solidFill>
                  <a:srgbClr val="7ED957"/>
                </a:solidFill>
                <a:latin typeface="Fira Code"/>
                <a:ea typeface="Fira Code"/>
                <a:cs typeface="Fira Code"/>
                <a:sym typeface="Fira Code"/>
              </a:rPr>
              <a:t>03</a:t>
            </a:r>
          </a:p>
        </p:txBody>
      </p:sp>
      <p:sp>
        <p:nvSpPr>
          <p:cNvPr name="TextBox 19" id="19"/>
          <p:cNvSpPr txBox="true"/>
          <p:nvPr/>
        </p:nvSpPr>
        <p:spPr>
          <a:xfrm rot="0">
            <a:off x="2871187" y="7431737"/>
            <a:ext cx="8279546" cy="712470"/>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5757"/>
                </a:solidFill>
                <a:latin typeface="Fira Code"/>
                <a:ea typeface="Fira Code"/>
                <a:cs typeface="Fira Code"/>
                <a:sym typeface="Fira Code"/>
              </a:rPr>
              <a:t>{</a:t>
            </a:r>
            <a:r>
              <a:rPr lang="en-US" sz="4200">
                <a:solidFill>
                  <a:srgbClr val="FFFFFF"/>
                </a:solidFill>
                <a:latin typeface="Fira Code"/>
                <a:ea typeface="Fira Code"/>
                <a:cs typeface="Fira Code"/>
                <a:sym typeface="Fira Code"/>
              </a:rPr>
              <a:t>Environment }</a:t>
            </a:r>
          </a:p>
        </p:txBody>
      </p:sp>
      <p:sp>
        <p:nvSpPr>
          <p:cNvPr name="TextBox 20" id="20"/>
          <p:cNvSpPr txBox="true"/>
          <p:nvPr/>
        </p:nvSpPr>
        <p:spPr>
          <a:xfrm rot="0">
            <a:off x="10474656" y="3790705"/>
            <a:ext cx="6015491" cy="712470"/>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Fira Code"/>
                <a:ea typeface="Fira Code"/>
                <a:cs typeface="Fira Code"/>
                <a:sym typeface="Fira Code"/>
              </a:rPr>
              <a:t>“Green Wave” </a:t>
            </a:r>
          </a:p>
        </p:txBody>
      </p:sp>
      <p:sp>
        <p:nvSpPr>
          <p:cNvPr name="TextBox 21" id="21"/>
          <p:cNvSpPr txBox="true"/>
          <p:nvPr/>
        </p:nvSpPr>
        <p:spPr>
          <a:xfrm rot="0">
            <a:off x="1982916" y="4718839"/>
            <a:ext cx="6652788" cy="2202180"/>
          </a:xfrm>
          <a:prstGeom prst="rect">
            <a:avLst/>
          </a:prstGeom>
        </p:spPr>
        <p:txBody>
          <a:bodyPr anchor="t" rtlCol="false" tIns="0" lIns="0" bIns="0" rIns="0">
            <a:spAutoFit/>
          </a:bodyPr>
          <a:lstStyle/>
          <a:p>
            <a:pPr algn="l">
              <a:lnSpc>
                <a:spcPts val="2520"/>
              </a:lnSpc>
            </a:pPr>
            <a:r>
              <a:rPr lang="en-US" sz="1800">
                <a:solidFill>
                  <a:srgbClr val="3EB20C"/>
                </a:solidFill>
                <a:latin typeface="Fira Code"/>
                <a:ea typeface="Fira Code"/>
                <a:cs typeface="Fira Code"/>
                <a:sym typeface="Fira Code"/>
              </a:rPr>
              <a:t>const </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 = "Our traffic signal management system currently operates using a sophisticated algorithm that optimizes signal timings based on static data inputs such as distances, speeds, and traffic volumes.";</a:t>
            </a:r>
          </a:p>
          <a:p>
            <a:pPr algn="l">
              <a:lnSpc>
                <a:spcPts val="2520"/>
              </a:lnSpc>
            </a:pPr>
            <a:r>
              <a:rPr lang="en-US" sz="1800">
                <a:solidFill>
                  <a:srgbClr val="FF5757"/>
                </a:solidFill>
                <a:latin typeface="Fira Code"/>
                <a:ea typeface="Fira Code"/>
                <a:cs typeface="Fira Code"/>
                <a:sym typeface="Fira Code"/>
              </a:rPr>
              <a:t>console.log</a:t>
            </a:r>
            <a:r>
              <a:rPr lang="en-US" sz="1800">
                <a:solidFill>
                  <a:srgbClr val="FFFFFF"/>
                </a:solidFill>
                <a:latin typeface="Fira Code"/>
                <a:ea typeface="Fira Code"/>
                <a:cs typeface="Fira Code"/>
                <a:sym typeface="Fira Code"/>
              </a:rPr>
              <a:t>(</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a:t>
            </a:r>
          </a:p>
          <a:p>
            <a:pPr algn="l" marL="0" indent="0" lvl="0">
              <a:lnSpc>
                <a:spcPts val="2520"/>
              </a:lnSpc>
              <a:spcBef>
                <a:spcPct val="0"/>
              </a:spcBef>
            </a:pPr>
          </a:p>
        </p:txBody>
      </p:sp>
      <p:sp>
        <p:nvSpPr>
          <p:cNvPr name="TextBox 22" id="22"/>
          <p:cNvSpPr txBox="true"/>
          <p:nvPr/>
        </p:nvSpPr>
        <p:spPr>
          <a:xfrm rot="0">
            <a:off x="10522162" y="4718839"/>
            <a:ext cx="5757159" cy="1887855"/>
          </a:xfrm>
          <a:prstGeom prst="rect">
            <a:avLst/>
          </a:prstGeom>
        </p:spPr>
        <p:txBody>
          <a:bodyPr anchor="t" rtlCol="false" tIns="0" lIns="0" bIns="0" rIns="0">
            <a:spAutoFit/>
          </a:bodyPr>
          <a:lstStyle/>
          <a:p>
            <a:pPr algn="l">
              <a:lnSpc>
                <a:spcPts val="2520"/>
              </a:lnSpc>
            </a:pPr>
            <a:r>
              <a:rPr lang="en-US" sz="1800">
                <a:solidFill>
                  <a:srgbClr val="3EB20C"/>
                </a:solidFill>
                <a:latin typeface="Fira Code"/>
                <a:ea typeface="Fira Code"/>
                <a:cs typeface="Fira Code"/>
                <a:sym typeface="Fira Code"/>
              </a:rPr>
              <a:t>const </a:t>
            </a:r>
            <a:r>
              <a:rPr lang="en-US" sz="1800">
                <a:solidFill>
                  <a:srgbClr val="F9CC46"/>
                </a:solidFill>
                <a:latin typeface="Fira Code"/>
                <a:ea typeface="Fira Code"/>
                <a:cs typeface="Fira Code"/>
                <a:sym typeface="Fira Code"/>
              </a:rPr>
              <a:t>text </a:t>
            </a:r>
            <a:r>
              <a:rPr lang="en-US" sz="1800">
                <a:solidFill>
                  <a:srgbClr val="FFFFFF"/>
                </a:solidFill>
                <a:latin typeface="Fira Code"/>
                <a:ea typeface="Fira Code"/>
                <a:cs typeface="Fira Code"/>
                <a:sym typeface="Fira Code"/>
              </a:rPr>
              <a:t>= "The system calculates and adjusts green times for each traffic signal to ensure smooth vehicle flow, reducing congestion and wait times.";</a:t>
            </a:r>
          </a:p>
          <a:p>
            <a:pPr algn="l">
              <a:lnSpc>
                <a:spcPts val="2520"/>
              </a:lnSpc>
            </a:pPr>
            <a:r>
              <a:rPr lang="en-US" sz="1800">
                <a:solidFill>
                  <a:srgbClr val="FF5757"/>
                </a:solidFill>
                <a:latin typeface="Fira Code"/>
                <a:ea typeface="Fira Code"/>
                <a:cs typeface="Fira Code"/>
                <a:sym typeface="Fira Code"/>
              </a:rPr>
              <a:t>console.log</a:t>
            </a:r>
            <a:r>
              <a:rPr lang="en-US" sz="1800">
                <a:solidFill>
                  <a:srgbClr val="FFFFFF"/>
                </a:solidFill>
                <a:latin typeface="Fira Code"/>
                <a:ea typeface="Fira Code"/>
                <a:cs typeface="Fira Code"/>
                <a:sym typeface="Fira Code"/>
              </a:rPr>
              <a:t>(</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a:t>
            </a:r>
          </a:p>
          <a:p>
            <a:pPr algn="l" marL="0" indent="0" lvl="0">
              <a:lnSpc>
                <a:spcPts val="2520"/>
              </a:lnSpc>
              <a:spcBef>
                <a:spcPct val="0"/>
              </a:spcBef>
            </a:pPr>
          </a:p>
        </p:txBody>
      </p:sp>
      <p:sp>
        <p:nvSpPr>
          <p:cNvPr name="TextBox 23" id="23"/>
          <p:cNvSpPr txBox="true"/>
          <p:nvPr/>
        </p:nvSpPr>
        <p:spPr>
          <a:xfrm rot="0">
            <a:off x="1028700" y="1961331"/>
            <a:ext cx="13036094" cy="1252126"/>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Smarter Traffic Signals</a:t>
            </a:r>
          </a:p>
        </p:txBody>
      </p:sp>
      <p:sp>
        <p:nvSpPr>
          <p:cNvPr name="TextBox 24" id="24"/>
          <p:cNvSpPr txBox="true"/>
          <p:nvPr/>
        </p:nvSpPr>
        <p:spPr>
          <a:xfrm rot="0">
            <a:off x="2378688" y="3544309"/>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5" id="25"/>
          <p:cNvSpPr txBox="true"/>
          <p:nvPr/>
        </p:nvSpPr>
        <p:spPr>
          <a:xfrm rot="0">
            <a:off x="2167862" y="7135438"/>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6" id="26"/>
          <p:cNvSpPr txBox="true"/>
          <p:nvPr/>
        </p:nvSpPr>
        <p:spPr>
          <a:xfrm rot="0">
            <a:off x="9809791" y="3525628"/>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7" id="27"/>
          <p:cNvSpPr txBox="true"/>
          <p:nvPr/>
        </p:nvSpPr>
        <p:spPr>
          <a:xfrm rot="-10800000">
            <a:off x="1028700" y="3631472"/>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8" id="28"/>
          <p:cNvSpPr txBox="true"/>
          <p:nvPr/>
        </p:nvSpPr>
        <p:spPr>
          <a:xfrm rot="-10800000">
            <a:off x="817874" y="7222601"/>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9" id="29"/>
          <p:cNvSpPr txBox="true"/>
          <p:nvPr/>
        </p:nvSpPr>
        <p:spPr>
          <a:xfrm rot="-10800000">
            <a:off x="8459804" y="3612791"/>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30" id="30"/>
          <p:cNvSpPr txBox="true"/>
          <p:nvPr/>
        </p:nvSpPr>
        <p:spPr>
          <a:xfrm rot="0">
            <a:off x="8828892" y="6711608"/>
            <a:ext cx="1170254" cy="1252127"/>
          </a:xfrm>
          <a:prstGeom prst="rect">
            <a:avLst/>
          </a:prstGeom>
        </p:spPr>
        <p:txBody>
          <a:bodyPr anchor="t" rtlCol="false" tIns="0" lIns="0" bIns="0" rIns="0">
            <a:spAutoFit/>
          </a:bodyPr>
          <a:lstStyle/>
          <a:p>
            <a:pPr algn="l" marL="0" indent="0" lvl="0">
              <a:lnSpc>
                <a:spcPts val="10260"/>
              </a:lnSpc>
              <a:spcBef>
                <a:spcPct val="0"/>
              </a:spcBef>
            </a:pPr>
            <a:r>
              <a:rPr lang="en-US" sz="7328" strike="noStrike" u="none">
                <a:solidFill>
                  <a:srgbClr val="8438FF"/>
                </a:solidFill>
                <a:latin typeface="Fira Code"/>
                <a:ea typeface="Fira Code"/>
                <a:cs typeface="Fira Code"/>
                <a:sym typeface="Fira Code"/>
              </a:rPr>
              <a:t>04</a:t>
            </a:r>
          </a:p>
        </p:txBody>
      </p:sp>
      <p:sp>
        <p:nvSpPr>
          <p:cNvPr name="TextBox 31" id="31"/>
          <p:cNvSpPr txBox="true"/>
          <p:nvPr/>
        </p:nvSpPr>
        <p:spPr>
          <a:xfrm rot="0">
            <a:off x="10474656" y="7062207"/>
            <a:ext cx="8279546" cy="712470"/>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5757"/>
                </a:solidFill>
                <a:latin typeface="Fira Code"/>
                <a:ea typeface="Fira Code"/>
                <a:cs typeface="Fira Code"/>
                <a:sym typeface="Fira Code"/>
              </a:rPr>
              <a:t>///Problem Mitigation</a:t>
            </a:r>
            <a:r>
              <a:rPr lang="en-US" sz="4200">
                <a:solidFill>
                  <a:srgbClr val="FFFFFF"/>
                </a:solidFill>
                <a:latin typeface="Fira Code"/>
                <a:ea typeface="Fira Code"/>
                <a:cs typeface="Fira Code"/>
                <a:sym typeface="Fira Code"/>
              </a:rPr>
              <a:t> </a:t>
            </a:r>
          </a:p>
        </p:txBody>
      </p:sp>
      <p:sp>
        <p:nvSpPr>
          <p:cNvPr name="TextBox 32" id="32"/>
          <p:cNvSpPr txBox="true"/>
          <p:nvPr/>
        </p:nvSpPr>
        <p:spPr>
          <a:xfrm rot="0">
            <a:off x="9809791" y="6768619"/>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33" id="33"/>
          <p:cNvSpPr txBox="true"/>
          <p:nvPr/>
        </p:nvSpPr>
        <p:spPr>
          <a:xfrm rot="-10800000">
            <a:off x="8459804" y="6791942"/>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34" id="34"/>
          <p:cNvSpPr txBox="true"/>
          <p:nvPr/>
        </p:nvSpPr>
        <p:spPr>
          <a:xfrm rot="0">
            <a:off x="1982916" y="8400968"/>
            <a:ext cx="6652788" cy="1259205"/>
          </a:xfrm>
          <a:prstGeom prst="rect">
            <a:avLst/>
          </a:prstGeom>
        </p:spPr>
        <p:txBody>
          <a:bodyPr anchor="t" rtlCol="false" tIns="0" lIns="0" bIns="0" rIns="0">
            <a:spAutoFit/>
          </a:bodyPr>
          <a:lstStyle/>
          <a:p>
            <a:pPr algn="l">
              <a:lnSpc>
                <a:spcPts val="2520"/>
              </a:lnSpc>
            </a:pPr>
            <a:r>
              <a:rPr lang="en-US" sz="1800">
                <a:solidFill>
                  <a:srgbClr val="3EB20C"/>
                </a:solidFill>
                <a:latin typeface="Fira Code"/>
                <a:ea typeface="Fira Code"/>
                <a:cs typeface="Fira Code"/>
                <a:sym typeface="Fira Code"/>
              </a:rPr>
              <a:t>const </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 = "By reducing idle time, we lower fuel consumption and emissions.";</a:t>
            </a:r>
          </a:p>
          <a:p>
            <a:pPr algn="l">
              <a:lnSpc>
                <a:spcPts val="2520"/>
              </a:lnSpc>
            </a:pPr>
            <a:r>
              <a:rPr lang="en-US" sz="1800">
                <a:solidFill>
                  <a:srgbClr val="FF5757"/>
                </a:solidFill>
                <a:latin typeface="Fira Code"/>
                <a:ea typeface="Fira Code"/>
                <a:cs typeface="Fira Code"/>
                <a:sym typeface="Fira Code"/>
              </a:rPr>
              <a:t>console.log</a:t>
            </a:r>
            <a:r>
              <a:rPr lang="en-US" sz="1800">
                <a:solidFill>
                  <a:srgbClr val="FFFFFF"/>
                </a:solidFill>
                <a:latin typeface="Fira Code"/>
                <a:ea typeface="Fira Code"/>
                <a:cs typeface="Fira Code"/>
                <a:sym typeface="Fira Code"/>
              </a:rPr>
              <a:t>(</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a:t>
            </a:r>
          </a:p>
          <a:p>
            <a:pPr algn="l" marL="0" indent="0" lvl="0">
              <a:lnSpc>
                <a:spcPts val="2520"/>
              </a:lnSpc>
              <a:spcBef>
                <a:spcPct val="0"/>
              </a:spcBef>
            </a:pPr>
          </a:p>
        </p:txBody>
      </p:sp>
      <p:sp>
        <p:nvSpPr>
          <p:cNvPr name="TextBox 35" id="35"/>
          <p:cNvSpPr txBox="true"/>
          <p:nvPr/>
        </p:nvSpPr>
        <p:spPr>
          <a:xfrm rot="0">
            <a:off x="9762170" y="7916110"/>
            <a:ext cx="7440463" cy="1887855"/>
          </a:xfrm>
          <a:prstGeom prst="rect">
            <a:avLst/>
          </a:prstGeom>
        </p:spPr>
        <p:txBody>
          <a:bodyPr anchor="t" rtlCol="false" tIns="0" lIns="0" bIns="0" rIns="0">
            <a:spAutoFit/>
          </a:bodyPr>
          <a:lstStyle/>
          <a:p>
            <a:pPr algn="l">
              <a:lnSpc>
                <a:spcPts val="2520"/>
              </a:lnSpc>
            </a:pPr>
            <a:r>
              <a:rPr lang="en-US" sz="1800">
                <a:solidFill>
                  <a:srgbClr val="3EB20C"/>
                </a:solidFill>
                <a:latin typeface="Fira Code"/>
                <a:ea typeface="Fira Code"/>
                <a:cs typeface="Fira Code"/>
                <a:sym typeface="Fira Code"/>
              </a:rPr>
              <a:t>const </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 = "The algorithm identifies and manages scenarios such as accidents and emergencies, ensuring that traffic flow is adjusted accordingly to minimize disruptions.";</a:t>
            </a:r>
          </a:p>
          <a:p>
            <a:pPr algn="l">
              <a:lnSpc>
                <a:spcPts val="2520"/>
              </a:lnSpc>
            </a:pPr>
            <a:r>
              <a:rPr lang="en-US" sz="1800">
                <a:solidFill>
                  <a:srgbClr val="FF5757"/>
                </a:solidFill>
                <a:latin typeface="Fira Code"/>
                <a:ea typeface="Fira Code"/>
                <a:cs typeface="Fira Code"/>
                <a:sym typeface="Fira Code"/>
              </a:rPr>
              <a:t>console.log</a:t>
            </a:r>
            <a:r>
              <a:rPr lang="en-US" sz="1800">
                <a:solidFill>
                  <a:srgbClr val="FFFFFF"/>
                </a:solidFill>
                <a:latin typeface="Fira Code"/>
                <a:ea typeface="Fira Code"/>
                <a:cs typeface="Fira Code"/>
                <a:sym typeface="Fira Code"/>
              </a:rPr>
              <a:t>(</a:t>
            </a:r>
            <a:r>
              <a:rPr lang="en-US" sz="1800">
                <a:solidFill>
                  <a:srgbClr val="F9CC46"/>
                </a:solidFill>
                <a:latin typeface="Fira Code"/>
                <a:ea typeface="Fira Code"/>
                <a:cs typeface="Fira Code"/>
                <a:sym typeface="Fira Code"/>
              </a:rPr>
              <a:t>text</a:t>
            </a:r>
            <a:r>
              <a:rPr lang="en-US" sz="1800">
                <a:solidFill>
                  <a:srgbClr val="FFFFFF"/>
                </a:solidFill>
                <a:latin typeface="Fira Code"/>
                <a:ea typeface="Fira Code"/>
                <a:cs typeface="Fira Code"/>
                <a:sym typeface="Fira Code"/>
              </a:rPr>
              <a:t>);</a:t>
            </a:r>
          </a:p>
          <a:p>
            <a:pPr algn="l" marL="0" indent="0" lvl="0">
              <a:lnSpc>
                <a:spcPts val="25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302655" y="-3708842"/>
            <a:ext cx="11927910" cy="18533220"/>
          </a:xfrm>
          <a:custGeom>
            <a:avLst/>
            <a:gdLst/>
            <a:ahLst/>
            <a:cxnLst/>
            <a:rect r="r" b="b" t="t" l="l"/>
            <a:pathLst>
              <a:path h="18533220" w="11927910">
                <a:moveTo>
                  <a:pt x="0" y="0"/>
                </a:moveTo>
                <a:lnTo>
                  <a:pt x="11927910" y="0"/>
                </a:lnTo>
                <a:lnTo>
                  <a:pt x="11927910" y="18533220"/>
                </a:lnTo>
                <a:lnTo>
                  <a:pt x="0" y="18533220"/>
                </a:lnTo>
                <a:lnTo>
                  <a:pt x="0" y="0"/>
                </a:lnTo>
                <a:close/>
              </a:path>
            </a:pathLst>
          </a:custGeom>
          <a:blipFill>
            <a:blip r:embed="rId2">
              <a:alphaModFix amt="50000"/>
            </a:blip>
            <a:stretch>
              <a:fillRect l="0" t="-7208" r="0" b="-7208"/>
            </a:stretch>
          </a:blipFill>
        </p:spPr>
      </p:sp>
      <p:grpSp>
        <p:nvGrpSpPr>
          <p:cNvPr name="Group 3" id="3"/>
          <p:cNvGrpSpPr/>
          <p:nvPr/>
        </p:nvGrpSpPr>
        <p:grpSpPr>
          <a:xfrm rot="0">
            <a:off x="635426" y="606641"/>
            <a:ext cx="17262368" cy="844118"/>
            <a:chOff x="0" y="0"/>
            <a:chExt cx="23016491" cy="1125490"/>
          </a:xfrm>
        </p:grpSpPr>
        <p:grpSp>
          <p:nvGrpSpPr>
            <p:cNvPr name="Group 4" id="4"/>
            <p:cNvGrpSpPr/>
            <p:nvPr/>
          </p:nvGrpSpPr>
          <p:grpSpPr>
            <a:xfrm rot="0">
              <a:off x="0" y="0"/>
              <a:ext cx="23016491" cy="1125490"/>
              <a:chOff x="0" y="0"/>
              <a:chExt cx="4546467" cy="222319"/>
            </a:xfrm>
          </p:grpSpPr>
          <p:sp>
            <p:nvSpPr>
              <p:cNvPr name="Freeform 5" id="5"/>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8" id="8"/>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 id="9"/>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0" id="10"/>
            <p:cNvGrpSpPr/>
            <p:nvPr/>
          </p:nvGrpSpPr>
          <p:grpSpPr>
            <a:xfrm rot="0">
              <a:off x="21430813" y="361957"/>
              <a:ext cx="385123" cy="389674"/>
              <a:chOff x="0" y="0"/>
              <a:chExt cx="76074" cy="76973"/>
            </a:xfrm>
          </p:grpSpPr>
          <p:sp>
            <p:nvSpPr>
              <p:cNvPr name="Freeform 11" id="11"/>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2" id="12"/>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&lt;Innovation&gt;</a:t>
              </a:r>
            </a:p>
          </p:txBody>
        </p:sp>
      </p:grpSp>
      <p:sp>
        <p:nvSpPr>
          <p:cNvPr name="AutoShape 14" id="14"/>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0">
            <a:off x="12041678" y="3961201"/>
            <a:ext cx="4227197" cy="4227197"/>
          </a:xfrm>
          <a:custGeom>
            <a:avLst/>
            <a:gdLst/>
            <a:ahLst/>
            <a:cxnLst/>
            <a:rect r="r" b="b" t="t" l="l"/>
            <a:pathLst>
              <a:path h="4227197" w="4227197">
                <a:moveTo>
                  <a:pt x="0" y="0"/>
                </a:moveTo>
                <a:lnTo>
                  <a:pt x="4227197" y="0"/>
                </a:lnTo>
                <a:lnTo>
                  <a:pt x="4227197" y="4227196"/>
                </a:lnTo>
                <a:lnTo>
                  <a:pt x="0" y="4227196"/>
                </a:lnTo>
                <a:lnTo>
                  <a:pt x="0" y="0"/>
                </a:lnTo>
                <a:close/>
              </a:path>
            </a:pathLst>
          </a:custGeom>
          <a:blipFill>
            <a:blip r:embed="rId3"/>
            <a:stretch>
              <a:fillRect l="0" t="0" r="0" b="0"/>
            </a:stretch>
          </a:blipFill>
        </p:spPr>
      </p:sp>
      <p:sp>
        <p:nvSpPr>
          <p:cNvPr name="TextBox 16" id="16"/>
          <p:cNvSpPr txBox="true"/>
          <p:nvPr/>
        </p:nvSpPr>
        <p:spPr>
          <a:xfrm rot="0">
            <a:off x="1028700" y="2265230"/>
            <a:ext cx="14398350" cy="1252126"/>
          </a:xfrm>
          <a:prstGeom prst="rect">
            <a:avLst/>
          </a:prstGeom>
        </p:spPr>
        <p:txBody>
          <a:bodyPr anchor="t" rtlCol="false" tIns="0" lIns="0" bIns="0" rIns="0">
            <a:spAutoFit/>
          </a:bodyPr>
          <a:lstStyle/>
          <a:p>
            <a:pPr algn="l" marL="0" indent="0" lvl="0">
              <a:lnSpc>
                <a:spcPts val="10260"/>
              </a:lnSpc>
              <a:spcBef>
                <a:spcPct val="0"/>
              </a:spcBef>
            </a:pPr>
            <a:r>
              <a:rPr lang="en-US" sz="7328" strike="noStrike" u="none">
                <a:solidFill>
                  <a:srgbClr val="FF5858"/>
                </a:solidFill>
                <a:latin typeface="Fira Code"/>
                <a:ea typeface="Fira Code"/>
                <a:cs typeface="Fira Code"/>
                <a:sym typeface="Fira Code"/>
              </a:rPr>
              <a:t>Features of ‘the Topic’ {</a:t>
            </a:r>
          </a:p>
        </p:txBody>
      </p:sp>
      <p:sp>
        <p:nvSpPr>
          <p:cNvPr name="TextBox 17" id="17"/>
          <p:cNvSpPr txBox="true"/>
          <p:nvPr/>
        </p:nvSpPr>
        <p:spPr>
          <a:xfrm rot="0">
            <a:off x="1028700" y="3913576"/>
            <a:ext cx="8798702" cy="5937885"/>
          </a:xfrm>
          <a:prstGeom prst="rect">
            <a:avLst/>
          </a:prstGeom>
        </p:spPr>
        <p:txBody>
          <a:bodyPr anchor="t" rtlCol="false" tIns="0" lIns="0" bIns="0" rIns="0">
            <a:spAutoFit/>
          </a:bodyPr>
          <a:lstStyle/>
          <a:p>
            <a:pPr algn="l">
              <a:lnSpc>
                <a:spcPts val="2940"/>
              </a:lnSpc>
            </a:pPr>
            <a:r>
              <a:rPr lang="en-US" sz="2100">
                <a:solidFill>
                  <a:srgbClr val="FF5757"/>
                </a:solidFill>
                <a:latin typeface="Fira Code"/>
                <a:ea typeface="Fira Code"/>
                <a:cs typeface="Fira Code"/>
                <a:sym typeface="Fira Code"/>
              </a:rPr>
              <a:t>public class TrafficManagement</a:t>
            </a:r>
            <a:r>
              <a:rPr lang="en-US" sz="2100">
                <a:solidFill>
                  <a:srgbClr val="FFFFFF"/>
                </a:solidFill>
                <a:latin typeface="Fira Code"/>
                <a:ea typeface="Fira Code"/>
                <a:cs typeface="Fira Code"/>
                <a:sym typeface="Fira Code"/>
              </a:rPr>
              <a:t> {</a:t>
            </a:r>
          </a:p>
          <a:p>
            <a:pPr algn="l">
              <a:lnSpc>
                <a:spcPts val="2940"/>
              </a:lnSpc>
            </a:pPr>
            <a:r>
              <a:rPr lang="en-US" sz="2100">
                <a:solidFill>
                  <a:srgbClr val="FFFFFF"/>
                </a:solidFill>
                <a:latin typeface="Fira Code"/>
                <a:ea typeface="Fira Code"/>
                <a:cs typeface="Fira Code"/>
                <a:sym typeface="Fira Code"/>
              </a:rPr>
              <a:t>    </a:t>
            </a:r>
            <a:r>
              <a:rPr lang="en-US" sz="2100">
                <a:solidFill>
                  <a:srgbClr val="3EB20C"/>
                </a:solidFill>
                <a:latin typeface="Fira Code"/>
                <a:ea typeface="Fira Code"/>
                <a:cs typeface="Fira Code"/>
                <a:sym typeface="Fira Code"/>
              </a:rPr>
              <a:t>public static void main</a:t>
            </a:r>
            <a:r>
              <a:rPr lang="en-US" sz="2100">
                <a:solidFill>
                  <a:srgbClr val="FFFFFF"/>
                </a:solidFill>
                <a:latin typeface="Fira Code"/>
                <a:ea typeface="Fira Code"/>
                <a:cs typeface="Fira Code"/>
                <a:sym typeface="Fira Code"/>
              </a:rPr>
              <a:t>(String[] args) {</a:t>
            </a:r>
          </a:p>
          <a:p>
            <a:pPr algn="l">
              <a:lnSpc>
                <a:spcPts val="2940"/>
              </a:lnSpc>
            </a:pPr>
            <a:r>
              <a:rPr lang="en-US" sz="2100">
                <a:solidFill>
                  <a:srgbClr val="FFFFFF"/>
                </a:solidFill>
                <a:latin typeface="Fira Code"/>
                <a:ea typeface="Fira Code"/>
                <a:cs typeface="Fira Code"/>
                <a:sym typeface="Fira Code"/>
              </a:rPr>
              <a:t>        </a:t>
            </a:r>
            <a:r>
              <a:rPr lang="en-US" sz="2100">
                <a:solidFill>
                  <a:srgbClr val="FFC535"/>
                </a:solidFill>
                <a:latin typeface="Fira Code"/>
                <a:ea typeface="Fira Code"/>
                <a:cs typeface="Fira Code"/>
                <a:sym typeface="Fira Code"/>
              </a:rPr>
              <a:t>String</a:t>
            </a:r>
            <a:r>
              <a:rPr lang="en-US" sz="2100">
                <a:solidFill>
                  <a:srgbClr val="FFFFFF"/>
                </a:solidFill>
                <a:latin typeface="Fira Code"/>
                <a:ea typeface="Fira Code"/>
                <a:cs typeface="Fira Code"/>
                <a:sym typeface="Fira Code"/>
              </a:rPr>
              <a:t> </a:t>
            </a:r>
            <a:r>
              <a:rPr lang="en-US" sz="2100">
                <a:solidFill>
                  <a:srgbClr val="AB81FF"/>
                </a:solidFill>
                <a:latin typeface="Fira Code"/>
                <a:ea typeface="Fira Code"/>
                <a:cs typeface="Fira Code"/>
                <a:sym typeface="Fira Code"/>
              </a:rPr>
              <a:t>text </a:t>
            </a:r>
            <a:r>
              <a:rPr lang="en-US" sz="2100">
                <a:solidFill>
                  <a:srgbClr val="FFFFFF"/>
                </a:solidFill>
                <a:latin typeface="Fira Code"/>
                <a:ea typeface="Fira Code"/>
                <a:cs typeface="Fira Code"/>
                <a:sym typeface="Fira Code"/>
              </a:rPr>
              <a:t>= "Our traffic signal management system distinguishes itself through an advanced algorithm that optimizes traffic flow and reduces congestion. Unlike traditional fixed-timing systems, which operate with static timings, our approach utilizes an intelligent algorithm that adjusts signal timings based on real-time traffic data. This ensures smoother transitions between signals and significantly reduces waiting times for vehicles.";</a:t>
            </a:r>
          </a:p>
          <a:p>
            <a:pPr algn="l">
              <a:lnSpc>
                <a:spcPts val="2940"/>
              </a:lnSpc>
            </a:pPr>
            <a:r>
              <a:rPr lang="en-US" sz="2100">
                <a:solidFill>
                  <a:srgbClr val="FFFFFF"/>
                </a:solidFill>
                <a:latin typeface="Fira Code"/>
                <a:ea typeface="Fira Code"/>
                <a:cs typeface="Fira Code"/>
                <a:sym typeface="Fira Code"/>
              </a:rPr>
              <a:t>        </a:t>
            </a:r>
          </a:p>
          <a:p>
            <a:pPr algn="l">
              <a:lnSpc>
                <a:spcPts val="2940"/>
              </a:lnSpc>
            </a:pPr>
            <a:r>
              <a:rPr lang="en-US" sz="2100">
                <a:solidFill>
                  <a:srgbClr val="FFFFFF"/>
                </a:solidFill>
                <a:latin typeface="Fira Code"/>
                <a:ea typeface="Fira Code"/>
                <a:cs typeface="Fira Code"/>
                <a:sym typeface="Fira Code"/>
              </a:rPr>
              <a:t>        </a:t>
            </a:r>
            <a:r>
              <a:rPr lang="en-US" sz="2100">
                <a:solidFill>
                  <a:srgbClr val="FFC535"/>
                </a:solidFill>
                <a:latin typeface="Fira Code"/>
                <a:ea typeface="Fira Code"/>
                <a:cs typeface="Fira Code"/>
                <a:sym typeface="Fira Code"/>
              </a:rPr>
              <a:t>System.out.println</a:t>
            </a:r>
            <a:r>
              <a:rPr lang="en-US" sz="2100">
                <a:solidFill>
                  <a:srgbClr val="FFFFFF"/>
                </a:solidFill>
                <a:latin typeface="Fira Code"/>
                <a:ea typeface="Fira Code"/>
                <a:cs typeface="Fira Code"/>
                <a:sym typeface="Fira Code"/>
              </a:rPr>
              <a:t>(text);</a:t>
            </a:r>
          </a:p>
          <a:p>
            <a:pPr algn="l">
              <a:lnSpc>
                <a:spcPts val="2940"/>
              </a:lnSpc>
            </a:pPr>
            <a:r>
              <a:rPr lang="en-US" sz="2100">
                <a:solidFill>
                  <a:srgbClr val="FFFFFF"/>
                </a:solidFill>
                <a:latin typeface="Fira Code"/>
                <a:ea typeface="Fira Code"/>
                <a:cs typeface="Fira Code"/>
                <a:sym typeface="Fira Code"/>
              </a:rPr>
              <a:t>    }</a:t>
            </a:r>
          </a:p>
          <a:p>
            <a:pPr algn="l">
              <a:lnSpc>
                <a:spcPts val="2940"/>
              </a:lnSpc>
            </a:pPr>
            <a:r>
              <a:rPr lang="en-US" sz="2100">
                <a:solidFill>
                  <a:srgbClr val="FFFFFF"/>
                </a:solidFill>
                <a:latin typeface="Fira Code"/>
                <a:ea typeface="Fira Code"/>
                <a:cs typeface="Fira Code"/>
                <a:sym typeface="Fira Code"/>
              </a:rPr>
              <a:t>}</a:t>
            </a:r>
          </a:p>
          <a:p>
            <a:pPr algn="l" marL="0" indent="0" lvl="0">
              <a:lnSpc>
                <a:spcPts val="29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7232981" y="882994"/>
            <a:ext cx="263224" cy="287371"/>
          </a:xfrm>
          <a:prstGeom prst="line">
            <a:avLst/>
          </a:prstGeom>
          <a:ln cap="rnd" w="19050">
            <a:solidFill>
              <a:srgbClr val="FFFFFF"/>
            </a:solidFill>
            <a:prstDash val="solid"/>
            <a:headEnd type="none" len="sm" w="sm"/>
            <a:tailEnd type="none" len="sm" w="sm"/>
          </a:ln>
        </p:spPr>
      </p:sp>
      <p:sp>
        <p:nvSpPr>
          <p:cNvPr name="Freeform 3" id="3"/>
          <p:cNvSpPr/>
          <p:nvPr/>
        </p:nvSpPr>
        <p:spPr>
          <a:xfrm flipH="false" flipV="false" rot="0">
            <a:off x="1135402" y="2137894"/>
            <a:ext cx="905621" cy="905621"/>
          </a:xfrm>
          <a:custGeom>
            <a:avLst/>
            <a:gdLst/>
            <a:ahLst/>
            <a:cxnLst/>
            <a:rect r="r" b="b" t="t" l="l"/>
            <a:pathLst>
              <a:path h="905621" w="905621">
                <a:moveTo>
                  <a:pt x="0" y="0"/>
                </a:moveTo>
                <a:lnTo>
                  <a:pt x="905620" y="0"/>
                </a:lnTo>
                <a:lnTo>
                  <a:pt x="905620" y="905621"/>
                </a:lnTo>
                <a:lnTo>
                  <a:pt x="0" y="9056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402" y="5854938"/>
            <a:ext cx="989895" cy="791916"/>
          </a:xfrm>
          <a:custGeom>
            <a:avLst/>
            <a:gdLst/>
            <a:ahLst/>
            <a:cxnLst/>
            <a:rect r="r" b="b" t="t" l="l"/>
            <a:pathLst>
              <a:path h="791916" w="989895">
                <a:moveTo>
                  <a:pt x="0" y="0"/>
                </a:moveTo>
                <a:lnTo>
                  <a:pt x="989894" y="0"/>
                </a:lnTo>
                <a:lnTo>
                  <a:pt x="989894" y="791915"/>
                </a:lnTo>
                <a:lnTo>
                  <a:pt x="0" y="791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6005660" y="9799853"/>
            <a:ext cx="1892134" cy="0"/>
          </a:xfrm>
          <a:prstGeom prst="line">
            <a:avLst/>
          </a:prstGeom>
          <a:ln cap="flat" w="38100">
            <a:solidFill>
              <a:srgbClr val="FFFFFF"/>
            </a:solidFill>
            <a:prstDash val="solid"/>
            <a:headEnd type="none" len="sm" w="sm"/>
            <a:tailEnd type="arrow" len="sm" w="med"/>
          </a:ln>
        </p:spPr>
      </p:sp>
      <p:grpSp>
        <p:nvGrpSpPr>
          <p:cNvPr name="Group 6" id="6"/>
          <p:cNvGrpSpPr/>
          <p:nvPr/>
        </p:nvGrpSpPr>
        <p:grpSpPr>
          <a:xfrm rot="0">
            <a:off x="635426" y="606641"/>
            <a:ext cx="17262368" cy="844118"/>
            <a:chOff x="0" y="0"/>
            <a:chExt cx="23016491" cy="1125490"/>
          </a:xfrm>
        </p:grpSpPr>
        <p:grpSp>
          <p:nvGrpSpPr>
            <p:cNvPr name="Group 7" id="7"/>
            <p:cNvGrpSpPr/>
            <p:nvPr/>
          </p:nvGrpSpPr>
          <p:grpSpPr>
            <a:xfrm rot="0">
              <a:off x="0" y="0"/>
              <a:ext cx="23016491" cy="1125490"/>
              <a:chOff x="0" y="0"/>
              <a:chExt cx="4546467" cy="222319"/>
            </a:xfrm>
          </p:grpSpPr>
          <p:sp>
            <p:nvSpPr>
              <p:cNvPr name="Freeform 8" id="8"/>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9" id="9"/>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11" id="11"/>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12" id="12"/>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3" id="13"/>
            <p:cNvGrpSpPr/>
            <p:nvPr/>
          </p:nvGrpSpPr>
          <p:grpSpPr>
            <a:xfrm rot="0">
              <a:off x="21430813" y="361957"/>
              <a:ext cx="385123" cy="389674"/>
              <a:chOff x="0" y="0"/>
              <a:chExt cx="76074" cy="76973"/>
            </a:xfrm>
          </p:grpSpPr>
          <p:sp>
            <p:nvSpPr>
              <p:cNvPr name="Freeform 14" id="14"/>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5" id="15"/>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8438FF"/>
                  </a:solidFill>
                  <a:latin typeface="Fira Code"/>
                  <a:ea typeface="Fira Code"/>
                  <a:cs typeface="Fira Code"/>
                  <a:sym typeface="Fira Code"/>
                </a:rPr>
                <a:t>&lt;Market&gt;</a:t>
              </a:r>
              <a:r>
                <a:rPr lang="en-US" sz="2800">
                  <a:solidFill>
                    <a:srgbClr val="FFFFFF"/>
                  </a:solidFill>
                  <a:latin typeface="Fira Code"/>
                  <a:ea typeface="Fira Code"/>
                  <a:cs typeface="Fira Code"/>
                  <a:sym typeface="Fira Code"/>
                </a:rPr>
                <a:t>      </a:t>
              </a:r>
            </a:p>
          </p:txBody>
        </p:sp>
      </p:grpSp>
      <p:sp>
        <p:nvSpPr>
          <p:cNvPr name="Freeform 17" id="17"/>
          <p:cNvSpPr/>
          <p:nvPr/>
        </p:nvSpPr>
        <p:spPr>
          <a:xfrm flipH="false" flipV="false" rot="0">
            <a:off x="12464488" y="3328935"/>
            <a:ext cx="4794812" cy="5052005"/>
          </a:xfrm>
          <a:custGeom>
            <a:avLst/>
            <a:gdLst/>
            <a:ahLst/>
            <a:cxnLst/>
            <a:rect r="r" b="b" t="t" l="l"/>
            <a:pathLst>
              <a:path h="5052005" w="4794812">
                <a:moveTo>
                  <a:pt x="0" y="0"/>
                </a:moveTo>
                <a:lnTo>
                  <a:pt x="4794812" y="0"/>
                </a:lnTo>
                <a:lnTo>
                  <a:pt x="4794812" y="5052005"/>
                </a:lnTo>
                <a:lnTo>
                  <a:pt x="0" y="50520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2649512" y="2019419"/>
            <a:ext cx="8626946" cy="3323590"/>
          </a:xfrm>
          <a:prstGeom prst="rect">
            <a:avLst/>
          </a:prstGeom>
        </p:spPr>
        <p:txBody>
          <a:bodyPr anchor="t" rtlCol="false" tIns="0" lIns="0" bIns="0" rIns="0">
            <a:spAutoFit/>
          </a:bodyPr>
          <a:lstStyle/>
          <a:p>
            <a:pPr algn="l">
              <a:lnSpc>
                <a:spcPts val="2659"/>
              </a:lnSpc>
            </a:pPr>
            <a:r>
              <a:rPr lang="en-US" sz="1899">
                <a:solidFill>
                  <a:srgbClr val="FF5757"/>
                </a:solidFill>
                <a:latin typeface="Fira Code"/>
                <a:ea typeface="Fira Code"/>
                <a:cs typeface="Fira Code"/>
                <a:sym typeface="Fira Code"/>
              </a:rPr>
              <a:t>const text</a:t>
            </a:r>
            <a:r>
              <a:rPr lang="en-US" sz="1899">
                <a:solidFill>
                  <a:srgbClr val="FFFFFF"/>
                </a:solidFill>
                <a:latin typeface="Fira Code"/>
                <a:ea typeface="Fira Code"/>
                <a:cs typeface="Fira Code"/>
                <a:sym typeface="Fira Code"/>
              </a:rPr>
              <a:t> = "The global market for smart traffic management solutions is experiencing rapid expansion, driven by the growing demand </a:t>
            </a:r>
            <a:r>
              <a:rPr lang="en-US" sz="1899">
                <a:solidFill>
                  <a:srgbClr val="FFFFFF"/>
                </a:solidFill>
                <a:latin typeface="Fira Code"/>
                <a:ea typeface="Fira Code"/>
                <a:cs typeface="Fira Code"/>
                <a:sym typeface="Fira Code"/>
              </a:rPr>
              <a:t>for efficient urban mobility and sustainable city planning. Industry projections indicate significant growth over the coming decade, with billions of dollars in potential revenue as cities invest heavily in modernizing their traffic infrastructure.";</a:t>
            </a:r>
          </a:p>
          <a:p>
            <a:pPr algn="l">
              <a:lnSpc>
                <a:spcPts val="2659"/>
              </a:lnSpc>
            </a:pPr>
          </a:p>
          <a:p>
            <a:pPr algn="l">
              <a:lnSpc>
                <a:spcPts val="2659"/>
              </a:lnSpc>
            </a:pPr>
            <a:r>
              <a:rPr lang="en-US" sz="1899">
                <a:solidFill>
                  <a:srgbClr val="FFC535"/>
                </a:solidFill>
                <a:latin typeface="Fira Code"/>
                <a:ea typeface="Fira Code"/>
                <a:cs typeface="Fira Code"/>
                <a:sym typeface="Fira Code"/>
              </a:rPr>
              <a:t>console.log</a:t>
            </a:r>
            <a:r>
              <a:rPr lang="en-US" sz="1899">
                <a:solidFill>
                  <a:srgbClr val="FFFFFF"/>
                </a:solidFill>
                <a:latin typeface="Fira Code"/>
                <a:ea typeface="Fira Code"/>
                <a:cs typeface="Fira Code"/>
                <a:sym typeface="Fira Code"/>
              </a:rPr>
              <a:t>(text);</a:t>
            </a:r>
          </a:p>
          <a:p>
            <a:pPr algn="l" marL="0" indent="0" lvl="0">
              <a:lnSpc>
                <a:spcPts val="2659"/>
              </a:lnSpc>
              <a:spcBef>
                <a:spcPct val="0"/>
              </a:spcBef>
            </a:pPr>
          </a:p>
        </p:txBody>
      </p:sp>
      <p:sp>
        <p:nvSpPr>
          <p:cNvPr name="TextBox 19" id="19"/>
          <p:cNvSpPr txBox="true"/>
          <p:nvPr/>
        </p:nvSpPr>
        <p:spPr>
          <a:xfrm rot="0">
            <a:off x="2543857" y="5728868"/>
            <a:ext cx="9009996" cy="4323715"/>
          </a:xfrm>
          <a:prstGeom prst="rect">
            <a:avLst/>
          </a:prstGeom>
        </p:spPr>
        <p:txBody>
          <a:bodyPr anchor="t" rtlCol="false" tIns="0" lIns="0" bIns="0" rIns="0">
            <a:spAutoFit/>
          </a:bodyPr>
          <a:lstStyle/>
          <a:p>
            <a:pPr algn="l">
              <a:lnSpc>
                <a:spcPts val="2660"/>
              </a:lnSpc>
            </a:pPr>
            <a:r>
              <a:rPr lang="en-US" sz="1900">
                <a:solidFill>
                  <a:srgbClr val="FF5757"/>
                </a:solidFill>
                <a:latin typeface="Fira Code"/>
                <a:ea typeface="Fira Code"/>
                <a:cs typeface="Fira Code"/>
                <a:sym typeface="Fira Code"/>
              </a:rPr>
              <a:t>const text</a:t>
            </a:r>
            <a:r>
              <a:rPr lang="en-US" sz="1900">
                <a:solidFill>
                  <a:srgbClr val="FFFFFF"/>
                </a:solidFill>
                <a:latin typeface="Fira Code"/>
                <a:ea typeface="Fira Code"/>
                <a:cs typeface="Fira Code"/>
                <a:sym typeface="Fira Code"/>
              </a:rPr>
              <a:t> = "Growth Potential: The smart traffic management market is set to thrive, fueled by increasing urban populations and </a:t>
            </a:r>
            <a:r>
              <a:rPr lang="en-US" sz="1900">
                <a:solidFill>
                  <a:srgbClr val="FFFFFF"/>
                </a:solidFill>
                <a:latin typeface="Fira Code"/>
                <a:ea typeface="Fira Code"/>
                <a:cs typeface="Fira Code"/>
                <a:sym typeface="Fira Code"/>
              </a:rPr>
              <a:t>the pressing need for more intelligent and adaptable infrastructure solutions. </a:t>
            </a:r>
          </a:p>
          <a:p>
            <a:pPr algn="l">
              <a:lnSpc>
                <a:spcPts val="2660"/>
              </a:lnSpc>
            </a:pPr>
            <a:r>
              <a:rPr lang="en-US" sz="1900">
                <a:solidFill>
                  <a:srgbClr val="FFFFFF"/>
                </a:solidFill>
                <a:latin typeface="Fira Code"/>
                <a:ea typeface="Fira Code"/>
                <a:cs typeface="Fira Code"/>
                <a:sym typeface="Fira Code"/>
              </a:rPr>
              <a:t>    </a:t>
            </a:r>
          </a:p>
          <a:p>
            <a:pPr algn="l">
              <a:lnSpc>
                <a:spcPts val="2660"/>
              </a:lnSpc>
            </a:pPr>
            <a:r>
              <a:rPr lang="en-US" sz="1900">
                <a:solidFill>
                  <a:srgbClr val="3EB20C"/>
                </a:solidFill>
                <a:latin typeface="Fira Code"/>
                <a:ea typeface="Fira Code"/>
                <a:cs typeface="Fira Code"/>
                <a:sym typeface="Fira Code"/>
              </a:rPr>
              <a:t>const text_1</a:t>
            </a:r>
            <a:r>
              <a:rPr lang="en-US" sz="1900">
                <a:solidFill>
                  <a:srgbClr val="FFFFFF"/>
                </a:solidFill>
                <a:latin typeface="Fira Code"/>
                <a:ea typeface="Fira Code"/>
                <a:cs typeface="Fira Code"/>
                <a:sym typeface="Fira Code"/>
              </a:rPr>
              <a:t>= “</a:t>
            </a:r>
            <a:r>
              <a:rPr lang="en-US" sz="1900">
                <a:solidFill>
                  <a:srgbClr val="FFFFFF"/>
                </a:solidFill>
                <a:latin typeface="Fira Code"/>
                <a:ea typeface="Fira Code"/>
                <a:cs typeface="Fira Code"/>
                <a:sym typeface="Fira Code"/>
              </a:rPr>
              <a:t>Government Focus: Governments are increasingly prioritizing advanced traffic management solutions that provide immediate improvements and scalability. This focus makes them prime candidates for early adoption and investment in cutting-edge technologies.";</a:t>
            </a:r>
          </a:p>
          <a:p>
            <a:pPr algn="l">
              <a:lnSpc>
                <a:spcPts val="2660"/>
              </a:lnSpc>
            </a:pPr>
          </a:p>
          <a:p>
            <a:pPr algn="l">
              <a:lnSpc>
                <a:spcPts val="2660"/>
              </a:lnSpc>
            </a:pPr>
            <a:r>
              <a:rPr lang="en-US" sz="1900">
                <a:solidFill>
                  <a:srgbClr val="FFC535"/>
                </a:solidFill>
                <a:latin typeface="Fira Code"/>
                <a:ea typeface="Fira Code"/>
                <a:cs typeface="Fira Code"/>
                <a:sym typeface="Fira Code"/>
              </a:rPr>
              <a:t>console.log</a:t>
            </a:r>
            <a:r>
              <a:rPr lang="en-US" sz="1900">
                <a:solidFill>
                  <a:srgbClr val="FFFFFF"/>
                </a:solidFill>
                <a:latin typeface="Fira Code"/>
                <a:ea typeface="Fira Code"/>
                <a:cs typeface="Fira Code"/>
                <a:sym typeface="Fira Code"/>
              </a:rPr>
              <a:t>(text,text_1);</a:t>
            </a:r>
          </a:p>
          <a:p>
            <a:pPr algn="l" marL="0" indent="0" lvl="0">
              <a:lnSpc>
                <a:spcPts val="2660"/>
              </a:lnSpc>
              <a:spcBef>
                <a:spcPct val="0"/>
              </a:spcBef>
            </a:pPr>
          </a:p>
        </p:txBody>
      </p:sp>
      <p:sp>
        <p:nvSpPr>
          <p:cNvPr name="TextBox 20" id="20"/>
          <p:cNvSpPr txBox="true"/>
          <p:nvPr/>
        </p:nvSpPr>
        <p:spPr>
          <a:xfrm rot="0">
            <a:off x="1985413" y="1935428"/>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1" id="21"/>
          <p:cNvSpPr txBox="true"/>
          <p:nvPr/>
        </p:nvSpPr>
        <p:spPr>
          <a:xfrm rot="0">
            <a:off x="1985413" y="5624093"/>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2" id="22"/>
          <p:cNvSpPr txBox="true"/>
          <p:nvPr/>
        </p:nvSpPr>
        <p:spPr>
          <a:xfrm rot="-10800000">
            <a:off x="635426" y="2022590"/>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3" id="23"/>
          <p:cNvSpPr txBox="true"/>
          <p:nvPr/>
        </p:nvSpPr>
        <p:spPr>
          <a:xfrm rot="-10800000">
            <a:off x="635426" y="5711256"/>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344809" y="2612128"/>
            <a:ext cx="9558881" cy="5062745"/>
            <a:chOff x="0" y="0"/>
            <a:chExt cx="2517565" cy="1333398"/>
          </a:xfrm>
        </p:grpSpPr>
        <p:sp>
          <p:nvSpPr>
            <p:cNvPr name="Freeform 3" id="3"/>
            <p:cNvSpPr/>
            <p:nvPr/>
          </p:nvSpPr>
          <p:spPr>
            <a:xfrm flipH="false" flipV="false" rot="0">
              <a:off x="0" y="0"/>
              <a:ext cx="2517565" cy="1333398"/>
            </a:xfrm>
            <a:custGeom>
              <a:avLst/>
              <a:gdLst/>
              <a:ahLst/>
              <a:cxnLst/>
              <a:rect r="r" b="b" t="t" l="l"/>
              <a:pathLst>
                <a:path h="1333398" w="2517565">
                  <a:moveTo>
                    <a:pt x="41306" y="0"/>
                  </a:moveTo>
                  <a:lnTo>
                    <a:pt x="2476260" y="0"/>
                  </a:lnTo>
                  <a:cubicBezTo>
                    <a:pt x="2499072" y="0"/>
                    <a:pt x="2517565" y="18493"/>
                    <a:pt x="2517565" y="41306"/>
                  </a:cubicBezTo>
                  <a:lnTo>
                    <a:pt x="2517565" y="1292092"/>
                  </a:lnTo>
                  <a:cubicBezTo>
                    <a:pt x="2517565" y="1314905"/>
                    <a:pt x="2499072" y="1333398"/>
                    <a:pt x="2476260" y="1333398"/>
                  </a:cubicBezTo>
                  <a:lnTo>
                    <a:pt x="41306" y="1333398"/>
                  </a:lnTo>
                  <a:cubicBezTo>
                    <a:pt x="18493" y="1333398"/>
                    <a:pt x="0" y="1314905"/>
                    <a:pt x="0" y="1292092"/>
                  </a:cubicBezTo>
                  <a:lnTo>
                    <a:pt x="0" y="41306"/>
                  </a:lnTo>
                  <a:cubicBezTo>
                    <a:pt x="0" y="18493"/>
                    <a:pt x="18493" y="0"/>
                    <a:pt x="41306" y="0"/>
                  </a:cubicBezTo>
                  <a:close/>
                </a:path>
              </a:pathLst>
            </a:custGeom>
            <a:solidFill>
              <a:srgbClr val="FFFFFF"/>
            </a:solidFill>
          </p:spPr>
        </p:sp>
        <p:sp>
          <p:nvSpPr>
            <p:cNvPr name="TextBox 4" id="4"/>
            <p:cNvSpPr txBox="true"/>
            <p:nvPr/>
          </p:nvSpPr>
          <p:spPr>
            <a:xfrm>
              <a:off x="0" y="-38100"/>
              <a:ext cx="2517565" cy="137149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344809" y="2612128"/>
            <a:ext cx="9598381" cy="5062745"/>
          </a:xfrm>
          <a:custGeom>
            <a:avLst/>
            <a:gdLst/>
            <a:ahLst/>
            <a:cxnLst/>
            <a:rect r="r" b="b" t="t" l="l"/>
            <a:pathLst>
              <a:path h="5062745" w="9598381">
                <a:moveTo>
                  <a:pt x="0" y="0"/>
                </a:moveTo>
                <a:lnTo>
                  <a:pt x="9598382" y="0"/>
                </a:lnTo>
                <a:lnTo>
                  <a:pt x="9598382" y="5062744"/>
                </a:lnTo>
                <a:lnTo>
                  <a:pt x="0" y="5062744"/>
                </a:lnTo>
                <a:lnTo>
                  <a:pt x="0" y="0"/>
                </a:lnTo>
                <a:close/>
              </a:path>
            </a:pathLst>
          </a:custGeom>
          <a:blipFill>
            <a:blip r:embed="rId2"/>
            <a:stretch>
              <a:fillRect l="0" t="0" r="0" b="-13753"/>
            </a:stretch>
          </a:blipFill>
        </p:spPr>
      </p:sp>
      <p:grpSp>
        <p:nvGrpSpPr>
          <p:cNvPr name="Group 6" id="6"/>
          <p:cNvGrpSpPr/>
          <p:nvPr/>
        </p:nvGrpSpPr>
        <p:grpSpPr>
          <a:xfrm rot="0">
            <a:off x="635426" y="606641"/>
            <a:ext cx="17262368" cy="844118"/>
            <a:chOff x="0" y="0"/>
            <a:chExt cx="23016491" cy="1125490"/>
          </a:xfrm>
        </p:grpSpPr>
        <p:grpSp>
          <p:nvGrpSpPr>
            <p:cNvPr name="Group 7" id="7"/>
            <p:cNvGrpSpPr/>
            <p:nvPr/>
          </p:nvGrpSpPr>
          <p:grpSpPr>
            <a:xfrm rot="0">
              <a:off x="0" y="0"/>
              <a:ext cx="23016491" cy="1125490"/>
              <a:chOff x="0" y="0"/>
              <a:chExt cx="4546467" cy="222319"/>
            </a:xfrm>
          </p:grpSpPr>
          <p:sp>
            <p:nvSpPr>
              <p:cNvPr name="Freeform 8" id="8"/>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9" id="9"/>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11" id="11"/>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12" id="12"/>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3" id="13"/>
            <p:cNvGrpSpPr/>
            <p:nvPr/>
          </p:nvGrpSpPr>
          <p:grpSpPr>
            <a:xfrm rot="0">
              <a:off x="21430813" y="361957"/>
              <a:ext cx="385123" cy="389674"/>
              <a:chOff x="0" y="0"/>
              <a:chExt cx="76074" cy="76973"/>
            </a:xfrm>
          </p:grpSpPr>
          <p:sp>
            <p:nvSpPr>
              <p:cNvPr name="Freeform 14" id="14"/>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5" id="15"/>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&lt;FlowMaster&gt;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&lt;Model&gt;</a:t>
              </a:r>
            </a:p>
          </p:txBody>
        </p:sp>
      </p:grpSp>
      <p:grpSp>
        <p:nvGrpSpPr>
          <p:cNvPr name="Group 17" id="17"/>
          <p:cNvGrpSpPr/>
          <p:nvPr/>
        </p:nvGrpSpPr>
        <p:grpSpPr>
          <a:xfrm rot="0">
            <a:off x="490240" y="4491511"/>
            <a:ext cx="3609216" cy="1543050"/>
            <a:chOff x="0" y="0"/>
            <a:chExt cx="950575" cy="406400"/>
          </a:xfrm>
        </p:grpSpPr>
        <p:sp>
          <p:nvSpPr>
            <p:cNvPr name="Freeform 18" id="18"/>
            <p:cNvSpPr/>
            <p:nvPr/>
          </p:nvSpPr>
          <p:spPr>
            <a:xfrm flipH="false" flipV="false" rot="0">
              <a:off x="0" y="0"/>
              <a:ext cx="950575" cy="406400"/>
            </a:xfrm>
            <a:custGeom>
              <a:avLst/>
              <a:gdLst/>
              <a:ahLst/>
              <a:cxnLst/>
              <a:rect r="r" b="b" t="t" l="l"/>
              <a:pathLst>
                <a:path h="406400" w="950575">
                  <a:moveTo>
                    <a:pt x="0" y="0"/>
                  </a:moveTo>
                  <a:lnTo>
                    <a:pt x="950575" y="0"/>
                  </a:lnTo>
                  <a:lnTo>
                    <a:pt x="950575" y="406400"/>
                  </a:lnTo>
                  <a:lnTo>
                    <a:pt x="0" y="406400"/>
                  </a:lnTo>
                  <a:close/>
                </a:path>
              </a:pathLst>
            </a:custGeom>
            <a:solidFill>
              <a:srgbClr val="000000"/>
            </a:solidFill>
          </p:spPr>
        </p:sp>
        <p:sp>
          <p:nvSpPr>
            <p:cNvPr name="TextBox 19" id="19"/>
            <p:cNvSpPr txBox="true"/>
            <p:nvPr/>
          </p:nvSpPr>
          <p:spPr>
            <a:xfrm>
              <a:off x="0" y="-38100"/>
              <a:ext cx="950575" cy="444500"/>
            </a:xfrm>
            <a:prstGeom prst="rect">
              <a:avLst/>
            </a:prstGeom>
          </p:spPr>
          <p:txBody>
            <a:bodyPr anchor="ctr" rtlCol="false" tIns="50800" lIns="50800" bIns="50800" rIns="50800"/>
            <a:lstStyle/>
            <a:p>
              <a:pPr algn="l">
                <a:lnSpc>
                  <a:spcPts val="2659"/>
                </a:lnSpc>
              </a:pPr>
              <a:r>
                <a:rPr lang="en-US" sz="1899">
                  <a:solidFill>
                    <a:srgbClr val="7ED957"/>
                  </a:solidFill>
                  <a:latin typeface="Canva Sans"/>
                  <a:ea typeface="Canva Sans"/>
                  <a:cs typeface="Canva Sans"/>
                  <a:sym typeface="Canva Sans"/>
                </a:rPr>
                <a:t>data _gathered</a:t>
              </a:r>
            </a:p>
            <a:p>
              <a:pPr algn="l">
                <a:lnSpc>
                  <a:spcPts val="2659"/>
                </a:lnSpc>
              </a:pPr>
              <a:r>
                <a:rPr lang="en-US" sz="1899">
                  <a:solidFill>
                    <a:srgbClr val="7ED957"/>
                  </a:solidFill>
                  <a:latin typeface="Canva Sans"/>
                  <a:ea typeface="Canva Sans"/>
                  <a:cs typeface="Canva Sans"/>
                  <a:sym typeface="Canva Sans"/>
                </a:rPr>
                <a:t>{ </a:t>
              </a:r>
            </a:p>
            <a:p>
              <a:pPr algn="l">
                <a:lnSpc>
                  <a:spcPts val="2659"/>
                </a:lnSpc>
              </a:pPr>
              <a:r>
                <a:rPr lang="en-US" sz="1899">
                  <a:solidFill>
                    <a:srgbClr val="7ED957"/>
                  </a:solidFill>
                  <a:latin typeface="Canva Sans"/>
                  <a:ea typeface="Canva Sans"/>
                  <a:cs typeface="Canva Sans"/>
                  <a:sym typeface="Canva Sans"/>
                </a:rPr>
                <a:t>     data=[sensors] ,[cameras];</a:t>
              </a:r>
            </a:p>
            <a:p>
              <a:pPr algn="l">
                <a:lnSpc>
                  <a:spcPts val="2659"/>
                </a:lnSpc>
              </a:pPr>
              <a:r>
                <a:rPr lang="en-US" sz="1899">
                  <a:solidFill>
                    <a:srgbClr val="7ED957"/>
                  </a:solidFill>
                  <a:latin typeface="Canva Sans"/>
                  <a:ea typeface="Canva Sans"/>
                  <a:cs typeface="Canva Sans"/>
                  <a:sym typeface="Canva Sans"/>
                </a:rPr>
                <a:t>}</a:t>
              </a:r>
            </a:p>
          </p:txBody>
        </p:sp>
      </p:grpSp>
      <p:grpSp>
        <p:nvGrpSpPr>
          <p:cNvPr name="Group 20" id="20"/>
          <p:cNvGrpSpPr/>
          <p:nvPr/>
        </p:nvGrpSpPr>
        <p:grpSpPr>
          <a:xfrm rot="0">
            <a:off x="4874604" y="6976031"/>
            <a:ext cx="2124565" cy="466747"/>
            <a:chOff x="0" y="0"/>
            <a:chExt cx="559556" cy="122929"/>
          </a:xfrm>
        </p:grpSpPr>
        <p:sp>
          <p:nvSpPr>
            <p:cNvPr name="Freeform 21" id="21"/>
            <p:cNvSpPr/>
            <p:nvPr/>
          </p:nvSpPr>
          <p:spPr>
            <a:xfrm flipH="false" flipV="false" rot="0">
              <a:off x="0" y="0"/>
              <a:ext cx="559556" cy="122929"/>
            </a:xfrm>
            <a:custGeom>
              <a:avLst/>
              <a:gdLst/>
              <a:ahLst/>
              <a:cxnLst/>
              <a:rect r="r" b="b" t="t" l="l"/>
              <a:pathLst>
                <a:path h="122929" w="559556">
                  <a:moveTo>
                    <a:pt x="0" y="0"/>
                  </a:moveTo>
                  <a:lnTo>
                    <a:pt x="559556" y="0"/>
                  </a:lnTo>
                  <a:lnTo>
                    <a:pt x="559556" y="122929"/>
                  </a:lnTo>
                  <a:lnTo>
                    <a:pt x="0" y="122929"/>
                  </a:lnTo>
                  <a:close/>
                </a:path>
              </a:pathLst>
            </a:custGeom>
            <a:solidFill>
              <a:srgbClr val="FFFFFF"/>
            </a:solidFill>
          </p:spPr>
        </p:sp>
        <p:sp>
          <p:nvSpPr>
            <p:cNvPr name="TextBox 22" id="22"/>
            <p:cNvSpPr txBox="true"/>
            <p:nvPr/>
          </p:nvSpPr>
          <p:spPr>
            <a:xfrm>
              <a:off x="0" y="-28575"/>
              <a:ext cx="559556" cy="151504"/>
            </a:xfrm>
            <a:prstGeom prst="rect">
              <a:avLst/>
            </a:prstGeom>
          </p:spPr>
          <p:txBody>
            <a:bodyPr anchor="ctr" rtlCol="false" tIns="50800" lIns="50800" bIns="50800" rIns="50800"/>
            <a:lstStyle/>
            <a:p>
              <a:pPr algn="ctr">
                <a:lnSpc>
                  <a:spcPts val="2240"/>
                </a:lnSpc>
              </a:pPr>
              <a:r>
                <a:rPr lang="en-US" sz="1600">
                  <a:solidFill>
                    <a:srgbClr val="7ED957"/>
                  </a:solidFill>
                  <a:latin typeface="Canva Sans"/>
                  <a:ea typeface="Canva Sans"/>
                  <a:cs typeface="Canva Sans"/>
                  <a:sym typeface="Canva Sans"/>
                </a:rPr>
                <a:t>Data Collection</a:t>
              </a:r>
            </a:p>
          </p:txBody>
        </p:sp>
      </p:grpSp>
      <p:sp>
        <p:nvSpPr>
          <p:cNvPr name="AutoShape 23" id="23"/>
          <p:cNvSpPr/>
          <p:nvPr/>
        </p:nvSpPr>
        <p:spPr>
          <a:xfrm>
            <a:off x="2294848" y="6034561"/>
            <a:ext cx="2579756" cy="1174844"/>
          </a:xfrm>
          <a:prstGeom prst="line">
            <a:avLst/>
          </a:prstGeom>
          <a:ln cap="flat" w="38100">
            <a:solidFill>
              <a:srgbClr val="A6A6A6"/>
            </a:solidFill>
            <a:prstDash val="solid"/>
            <a:headEnd type="none" len="sm" w="sm"/>
            <a:tailEnd type="arrow" len="sm" w="med"/>
          </a:ln>
        </p:spPr>
      </p:sp>
      <p:grpSp>
        <p:nvGrpSpPr>
          <p:cNvPr name="Group 24" id="24"/>
          <p:cNvGrpSpPr/>
          <p:nvPr/>
        </p:nvGrpSpPr>
        <p:grpSpPr>
          <a:xfrm rot="0">
            <a:off x="6999170" y="6976031"/>
            <a:ext cx="1982205" cy="466747"/>
            <a:chOff x="0" y="0"/>
            <a:chExt cx="522062" cy="122929"/>
          </a:xfrm>
        </p:grpSpPr>
        <p:sp>
          <p:nvSpPr>
            <p:cNvPr name="Freeform 25" id="25"/>
            <p:cNvSpPr/>
            <p:nvPr/>
          </p:nvSpPr>
          <p:spPr>
            <a:xfrm flipH="false" flipV="false" rot="0">
              <a:off x="0" y="0"/>
              <a:ext cx="522062" cy="122929"/>
            </a:xfrm>
            <a:custGeom>
              <a:avLst/>
              <a:gdLst/>
              <a:ahLst/>
              <a:cxnLst/>
              <a:rect r="r" b="b" t="t" l="l"/>
              <a:pathLst>
                <a:path h="122929" w="522062">
                  <a:moveTo>
                    <a:pt x="0" y="0"/>
                  </a:moveTo>
                  <a:lnTo>
                    <a:pt x="522062" y="0"/>
                  </a:lnTo>
                  <a:lnTo>
                    <a:pt x="522062" y="122929"/>
                  </a:lnTo>
                  <a:lnTo>
                    <a:pt x="0" y="122929"/>
                  </a:lnTo>
                  <a:close/>
                </a:path>
              </a:pathLst>
            </a:custGeom>
            <a:solidFill>
              <a:srgbClr val="FFFFFF"/>
            </a:solidFill>
          </p:spPr>
        </p:sp>
        <p:sp>
          <p:nvSpPr>
            <p:cNvPr name="TextBox 26" id="26"/>
            <p:cNvSpPr txBox="true"/>
            <p:nvPr/>
          </p:nvSpPr>
          <p:spPr>
            <a:xfrm>
              <a:off x="0" y="-28575"/>
              <a:ext cx="522062" cy="151504"/>
            </a:xfrm>
            <a:prstGeom prst="rect">
              <a:avLst/>
            </a:prstGeom>
          </p:spPr>
          <p:txBody>
            <a:bodyPr anchor="ctr" rtlCol="false" tIns="50800" lIns="50800" bIns="50800" rIns="50800"/>
            <a:lstStyle/>
            <a:p>
              <a:pPr algn="ctr">
                <a:lnSpc>
                  <a:spcPts val="2240"/>
                </a:lnSpc>
              </a:pPr>
              <a:r>
                <a:rPr lang="en-US" sz="1600">
                  <a:solidFill>
                    <a:srgbClr val="FFC535"/>
                  </a:solidFill>
                  <a:latin typeface="Canva Sans"/>
                  <a:ea typeface="Canva Sans"/>
                  <a:cs typeface="Canva Sans"/>
                  <a:sym typeface="Canva Sans"/>
                </a:rPr>
                <a:t>Data Transmission</a:t>
              </a:r>
            </a:p>
          </p:txBody>
        </p:sp>
      </p:grpSp>
      <p:grpSp>
        <p:nvGrpSpPr>
          <p:cNvPr name="Group 27" id="27"/>
          <p:cNvGrpSpPr/>
          <p:nvPr/>
        </p:nvGrpSpPr>
        <p:grpSpPr>
          <a:xfrm rot="0">
            <a:off x="9124250" y="6976031"/>
            <a:ext cx="2124565" cy="466747"/>
            <a:chOff x="0" y="0"/>
            <a:chExt cx="559556" cy="122929"/>
          </a:xfrm>
        </p:grpSpPr>
        <p:sp>
          <p:nvSpPr>
            <p:cNvPr name="Freeform 28" id="28"/>
            <p:cNvSpPr/>
            <p:nvPr/>
          </p:nvSpPr>
          <p:spPr>
            <a:xfrm flipH="false" flipV="false" rot="0">
              <a:off x="0" y="0"/>
              <a:ext cx="559556" cy="122929"/>
            </a:xfrm>
            <a:custGeom>
              <a:avLst/>
              <a:gdLst/>
              <a:ahLst/>
              <a:cxnLst/>
              <a:rect r="r" b="b" t="t" l="l"/>
              <a:pathLst>
                <a:path h="122929" w="559556">
                  <a:moveTo>
                    <a:pt x="0" y="0"/>
                  </a:moveTo>
                  <a:lnTo>
                    <a:pt x="559556" y="0"/>
                  </a:lnTo>
                  <a:lnTo>
                    <a:pt x="559556" y="122929"/>
                  </a:lnTo>
                  <a:lnTo>
                    <a:pt x="0" y="122929"/>
                  </a:lnTo>
                  <a:close/>
                </a:path>
              </a:pathLst>
            </a:custGeom>
            <a:solidFill>
              <a:srgbClr val="FFFFFF"/>
            </a:solidFill>
          </p:spPr>
        </p:sp>
        <p:sp>
          <p:nvSpPr>
            <p:cNvPr name="TextBox 29" id="29"/>
            <p:cNvSpPr txBox="true"/>
            <p:nvPr/>
          </p:nvSpPr>
          <p:spPr>
            <a:xfrm>
              <a:off x="0" y="-28575"/>
              <a:ext cx="559556" cy="151504"/>
            </a:xfrm>
            <a:prstGeom prst="rect">
              <a:avLst/>
            </a:prstGeom>
          </p:spPr>
          <p:txBody>
            <a:bodyPr anchor="ctr" rtlCol="false" tIns="50800" lIns="50800" bIns="50800" rIns="50800"/>
            <a:lstStyle/>
            <a:p>
              <a:pPr algn="ctr">
                <a:lnSpc>
                  <a:spcPts val="2240"/>
                </a:lnSpc>
              </a:pPr>
              <a:r>
                <a:rPr lang="en-US" sz="1600">
                  <a:solidFill>
                    <a:srgbClr val="38B6FF"/>
                  </a:solidFill>
                  <a:latin typeface="Canva Sans"/>
                  <a:ea typeface="Canva Sans"/>
                  <a:cs typeface="Canva Sans"/>
                  <a:sym typeface="Canva Sans"/>
                </a:rPr>
                <a:t>Data Processing</a:t>
              </a:r>
            </a:p>
          </p:txBody>
        </p:sp>
      </p:grpSp>
      <p:grpSp>
        <p:nvGrpSpPr>
          <p:cNvPr name="Group 30" id="30"/>
          <p:cNvGrpSpPr/>
          <p:nvPr/>
        </p:nvGrpSpPr>
        <p:grpSpPr>
          <a:xfrm rot="0">
            <a:off x="11248815" y="6976031"/>
            <a:ext cx="2124565" cy="466747"/>
            <a:chOff x="0" y="0"/>
            <a:chExt cx="559556" cy="122929"/>
          </a:xfrm>
        </p:grpSpPr>
        <p:sp>
          <p:nvSpPr>
            <p:cNvPr name="Freeform 31" id="31"/>
            <p:cNvSpPr/>
            <p:nvPr/>
          </p:nvSpPr>
          <p:spPr>
            <a:xfrm flipH="false" flipV="false" rot="0">
              <a:off x="0" y="0"/>
              <a:ext cx="559556" cy="122929"/>
            </a:xfrm>
            <a:custGeom>
              <a:avLst/>
              <a:gdLst/>
              <a:ahLst/>
              <a:cxnLst/>
              <a:rect r="r" b="b" t="t" l="l"/>
              <a:pathLst>
                <a:path h="122929" w="559556">
                  <a:moveTo>
                    <a:pt x="0" y="0"/>
                  </a:moveTo>
                  <a:lnTo>
                    <a:pt x="559556" y="0"/>
                  </a:lnTo>
                  <a:lnTo>
                    <a:pt x="559556" y="122929"/>
                  </a:lnTo>
                  <a:lnTo>
                    <a:pt x="0" y="122929"/>
                  </a:lnTo>
                  <a:close/>
                </a:path>
              </a:pathLst>
            </a:custGeom>
            <a:solidFill>
              <a:srgbClr val="FFFFFF"/>
            </a:solidFill>
          </p:spPr>
        </p:sp>
        <p:sp>
          <p:nvSpPr>
            <p:cNvPr name="TextBox 32" id="32"/>
            <p:cNvSpPr txBox="true"/>
            <p:nvPr/>
          </p:nvSpPr>
          <p:spPr>
            <a:xfrm>
              <a:off x="0" y="-28575"/>
              <a:ext cx="559556" cy="151504"/>
            </a:xfrm>
            <a:prstGeom prst="rect">
              <a:avLst/>
            </a:prstGeom>
          </p:spPr>
          <p:txBody>
            <a:bodyPr anchor="ctr" rtlCol="false" tIns="50800" lIns="50800" bIns="50800" rIns="50800"/>
            <a:lstStyle/>
            <a:p>
              <a:pPr algn="ctr">
                <a:lnSpc>
                  <a:spcPts val="2240"/>
                </a:lnSpc>
              </a:pPr>
              <a:r>
                <a:rPr lang="en-US" sz="1600">
                  <a:solidFill>
                    <a:srgbClr val="FF5757"/>
                  </a:solidFill>
                  <a:latin typeface="Canva Sans"/>
                  <a:ea typeface="Canva Sans"/>
                  <a:cs typeface="Canva Sans"/>
                  <a:sym typeface="Canva Sans"/>
                </a:rPr>
                <a:t> Processed Data</a:t>
              </a:r>
            </a:p>
          </p:txBody>
        </p:sp>
      </p:grpSp>
      <p:grpSp>
        <p:nvGrpSpPr>
          <p:cNvPr name="Group 33" id="33"/>
          <p:cNvGrpSpPr/>
          <p:nvPr/>
        </p:nvGrpSpPr>
        <p:grpSpPr>
          <a:xfrm rot="0">
            <a:off x="4099456" y="8792581"/>
            <a:ext cx="1997924" cy="850683"/>
            <a:chOff x="0" y="0"/>
            <a:chExt cx="526202" cy="224048"/>
          </a:xfrm>
        </p:grpSpPr>
        <p:sp>
          <p:nvSpPr>
            <p:cNvPr name="Freeform 34" id="34"/>
            <p:cNvSpPr/>
            <p:nvPr/>
          </p:nvSpPr>
          <p:spPr>
            <a:xfrm flipH="false" flipV="false" rot="0">
              <a:off x="0" y="0"/>
              <a:ext cx="526202" cy="224048"/>
            </a:xfrm>
            <a:custGeom>
              <a:avLst/>
              <a:gdLst/>
              <a:ahLst/>
              <a:cxnLst/>
              <a:rect r="r" b="b" t="t" l="l"/>
              <a:pathLst>
                <a:path h="224048" w="526202">
                  <a:moveTo>
                    <a:pt x="0" y="0"/>
                  </a:moveTo>
                  <a:lnTo>
                    <a:pt x="526202" y="0"/>
                  </a:lnTo>
                  <a:lnTo>
                    <a:pt x="526202" y="224048"/>
                  </a:lnTo>
                  <a:lnTo>
                    <a:pt x="0" y="224048"/>
                  </a:lnTo>
                  <a:close/>
                </a:path>
              </a:pathLst>
            </a:custGeom>
            <a:solidFill>
              <a:srgbClr val="000000"/>
            </a:solidFill>
          </p:spPr>
        </p:sp>
        <p:sp>
          <p:nvSpPr>
            <p:cNvPr name="TextBox 35" id="35"/>
            <p:cNvSpPr txBox="true"/>
            <p:nvPr/>
          </p:nvSpPr>
          <p:spPr>
            <a:xfrm>
              <a:off x="0" y="-38100"/>
              <a:ext cx="526202" cy="262148"/>
            </a:xfrm>
            <a:prstGeom prst="rect">
              <a:avLst/>
            </a:prstGeom>
          </p:spPr>
          <p:txBody>
            <a:bodyPr anchor="ctr" rtlCol="false" tIns="50800" lIns="50800" bIns="50800" rIns="50800"/>
            <a:lstStyle/>
            <a:p>
              <a:pPr algn="ctr">
                <a:lnSpc>
                  <a:spcPts val="2659"/>
                </a:lnSpc>
              </a:pPr>
              <a:r>
                <a:rPr lang="en-US" sz="1899">
                  <a:solidFill>
                    <a:srgbClr val="FFC535"/>
                  </a:solidFill>
                  <a:latin typeface="Canva Sans"/>
                  <a:ea typeface="Canva Sans"/>
                  <a:cs typeface="Canva Sans"/>
                  <a:sym typeface="Canva Sans"/>
                </a:rPr>
                <a:t>process(data);</a:t>
              </a:r>
            </a:p>
          </p:txBody>
        </p:sp>
      </p:grpSp>
      <p:grpSp>
        <p:nvGrpSpPr>
          <p:cNvPr name="Group 36" id="36"/>
          <p:cNvGrpSpPr/>
          <p:nvPr/>
        </p:nvGrpSpPr>
        <p:grpSpPr>
          <a:xfrm rot="0">
            <a:off x="12624093" y="8121706"/>
            <a:ext cx="3365294" cy="1782121"/>
            <a:chOff x="0" y="0"/>
            <a:chExt cx="886333" cy="469365"/>
          </a:xfrm>
        </p:grpSpPr>
        <p:sp>
          <p:nvSpPr>
            <p:cNvPr name="Freeform 37" id="37"/>
            <p:cNvSpPr/>
            <p:nvPr/>
          </p:nvSpPr>
          <p:spPr>
            <a:xfrm flipH="false" flipV="false" rot="0">
              <a:off x="0" y="0"/>
              <a:ext cx="886333" cy="469365"/>
            </a:xfrm>
            <a:custGeom>
              <a:avLst/>
              <a:gdLst/>
              <a:ahLst/>
              <a:cxnLst/>
              <a:rect r="r" b="b" t="t" l="l"/>
              <a:pathLst>
                <a:path h="469365" w="886333">
                  <a:moveTo>
                    <a:pt x="0" y="0"/>
                  </a:moveTo>
                  <a:lnTo>
                    <a:pt x="886333" y="0"/>
                  </a:lnTo>
                  <a:lnTo>
                    <a:pt x="886333" y="469365"/>
                  </a:lnTo>
                  <a:lnTo>
                    <a:pt x="0" y="469365"/>
                  </a:lnTo>
                  <a:close/>
                </a:path>
              </a:pathLst>
            </a:custGeom>
            <a:solidFill>
              <a:srgbClr val="000000"/>
            </a:solidFill>
          </p:spPr>
        </p:sp>
        <p:sp>
          <p:nvSpPr>
            <p:cNvPr name="TextBox 38" id="38"/>
            <p:cNvSpPr txBox="true"/>
            <p:nvPr/>
          </p:nvSpPr>
          <p:spPr>
            <a:xfrm>
              <a:off x="0" y="-28575"/>
              <a:ext cx="886333" cy="497940"/>
            </a:xfrm>
            <a:prstGeom prst="rect">
              <a:avLst/>
            </a:prstGeom>
          </p:spPr>
          <p:txBody>
            <a:bodyPr anchor="ctr" rtlCol="false" tIns="50800" lIns="50800" bIns="50800" rIns="50800"/>
            <a:lstStyle/>
            <a:p>
              <a:pPr algn="l">
                <a:lnSpc>
                  <a:spcPts val="2380"/>
                </a:lnSpc>
              </a:pPr>
              <a:r>
                <a:rPr lang="en-US" sz="1700">
                  <a:solidFill>
                    <a:srgbClr val="38B6FF"/>
                  </a:solidFill>
                  <a:latin typeface="Canva Sans"/>
                  <a:ea typeface="Canva Sans"/>
                  <a:cs typeface="Canva Sans"/>
                  <a:sym typeface="Canva Sans"/>
                </a:rPr>
                <a:t>process(data)</a:t>
              </a:r>
            </a:p>
            <a:p>
              <a:pPr algn="l">
                <a:lnSpc>
                  <a:spcPts val="2380"/>
                </a:lnSpc>
              </a:pPr>
              <a:r>
                <a:rPr lang="en-US" sz="1700">
                  <a:solidFill>
                    <a:srgbClr val="38B6FF"/>
                  </a:solidFill>
                  <a:latin typeface="Canva Sans"/>
                  <a:ea typeface="Canva Sans"/>
                  <a:cs typeface="Canva Sans"/>
                  <a:sym typeface="Canva Sans"/>
                </a:rPr>
                <a:t>{</a:t>
              </a:r>
            </a:p>
            <a:p>
              <a:pPr algn="l">
                <a:lnSpc>
                  <a:spcPts val="2380"/>
                </a:lnSpc>
              </a:pPr>
              <a:r>
                <a:rPr lang="en-US" sz="1700">
                  <a:solidFill>
                    <a:srgbClr val="38B6FF"/>
                  </a:solidFill>
                  <a:latin typeface="Canva Sans"/>
                  <a:ea typeface="Canva Sans"/>
                  <a:cs typeface="Canva Sans"/>
                  <a:sym typeface="Canva Sans"/>
                </a:rPr>
                <a:t>//Algo</a:t>
              </a:r>
            </a:p>
            <a:p>
              <a:pPr algn="l">
                <a:lnSpc>
                  <a:spcPts val="2380"/>
                </a:lnSpc>
              </a:pPr>
              <a:r>
                <a:rPr lang="en-US" sz="1700">
                  <a:solidFill>
                    <a:srgbClr val="38B6FF"/>
                  </a:solidFill>
                  <a:latin typeface="Canva Sans"/>
                  <a:ea typeface="Canva Sans"/>
                  <a:cs typeface="Canva Sans"/>
                  <a:sym typeface="Canva Sans"/>
                </a:rPr>
                <a:t>}</a:t>
              </a:r>
            </a:p>
          </p:txBody>
        </p:sp>
      </p:grpSp>
      <p:grpSp>
        <p:nvGrpSpPr>
          <p:cNvPr name="Group 39" id="39"/>
          <p:cNvGrpSpPr/>
          <p:nvPr/>
        </p:nvGrpSpPr>
        <p:grpSpPr>
          <a:xfrm rot="0">
            <a:off x="14879020" y="5143500"/>
            <a:ext cx="2220734" cy="771525"/>
            <a:chOff x="0" y="0"/>
            <a:chExt cx="584885" cy="203200"/>
          </a:xfrm>
        </p:grpSpPr>
        <p:sp>
          <p:nvSpPr>
            <p:cNvPr name="Freeform 40" id="40"/>
            <p:cNvSpPr/>
            <p:nvPr/>
          </p:nvSpPr>
          <p:spPr>
            <a:xfrm flipH="false" flipV="false" rot="0">
              <a:off x="0" y="0"/>
              <a:ext cx="584885" cy="203200"/>
            </a:xfrm>
            <a:custGeom>
              <a:avLst/>
              <a:gdLst/>
              <a:ahLst/>
              <a:cxnLst/>
              <a:rect r="r" b="b" t="t" l="l"/>
              <a:pathLst>
                <a:path h="203200" w="584885">
                  <a:moveTo>
                    <a:pt x="0" y="0"/>
                  </a:moveTo>
                  <a:lnTo>
                    <a:pt x="584885" y="0"/>
                  </a:lnTo>
                  <a:lnTo>
                    <a:pt x="584885" y="203200"/>
                  </a:lnTo>
                  <a:lnTo>
                    <a:pt x="0" y="203200"/>
                  </a:lnTo>
                  <a:close/>
                </a:path>
              </a:pathLst>
            </a:custGeom>
            <a:solidFill>
              <a:srgbClr val="000000"/>
            </a:solidFill>
          </p:spPr>
        </p:sp>
        <p:sp>
          <p:nvSpPr>
            <p:cNvPr name="TextBox 41" id="41"/>
            <p:cNvSpPr txBox="true"/>
            <p:nvPr/>
          </p:nvSpPr>
          <p:spPr>
            <a:xfrm>
              <a:off x="0" y="-38100"/>
              <a:ext cx="584885" cy="241300"/>
            </a:xfrm>
            <a:prstGeom prst="rect">
              <a:avLst/>
            </a:prstGeom>
          </p:spPr>
          <p:txBody>
            <a:bodyPr anchor="ctr" rtlCol="false" tIns="50800" lIns="50800" bIns="50800" rIns="50800"/>
            <a:lstStyle/>
            <a:p>
              <a:pPr algn="ctr">
                <a:lnSpc>
                  <a:spcPts val="2659"/>
                </a:lnSpc>
              </a:pPr>
              <a:r>
                <a:rPr lang="en-US" sz="1899">
                  <a:solidFill>
                    <a:srgbClr val="FF5757"/>
                  </a:solidFill>
                  <a:latin typeface="Canva Sans"/>
                  <a:ea typeface="Canva Sans"/>
                  <a:cs typeface="Canva Sans"/>
                  <a:sym typeface="Canva Sans"/>
                </a:rPr>
                <a:t>printf(Ans);</a:t>
              </a:r>
            </a:p>
          </p:txBody>
        </p:sp>
      </p:grpSp>
      <p:sp>
        <p:nvSpPr>
          <p:cNvPr name="AutoShape 42" id="42"/>
          <p:cNvSpPr/>
          <p:nvPr/>
        </p:nvSpPr>
        <p:spPr>
          <a:xfrm flipV="true">
            <a:off x="6097380" y="7442778"/>
            <a:ext cx="1892892" cy="1775145"/>
          </a:xfrm>
          <a:prstGeom prst="line">
            <a:avLst/>
          </a:prstGeom>
          <a:ln cap="flat" w="38100">
            <a:solidFill>
              <a:srgbClr val="A6A6A6"/>
            </a:solidFill>
            <a:prstDash val="solid"/>
            <a:headEnd type="none" len="sm" w="sm"/>
            <a:tailEnd type="arrow" len="sm" w="med"/>
          </a:ln>
        </p:spPr>
      </p:sp>
      <p:sp>
        <p:nvSpPr>
          <p:cNvPr name="AutoShape 43" id="43"/>
          <p:cNvSpPr/>
          <p:nvPr/>
        </p:nvSpPr>
        <p:spPr>
          <a:xfrm flipH="true" flipV="true">
            <a:off x="10501977" y="7442778"/>
            <a:ext cx="2122116" cy="1569989"/>
          </a:xfrm>
          <a:prstGeom prst="line">
            <a:avLst/>
          </a:prstGeom>
          <a:ln cap="flat" w="38100">
            <a:solidFill>
              <a:srgbClr val="A6A6A6"/>
            </a:solidFill>
            <a:prstDash val="solid"/>
            <a:headEnd type="none" len="sm" w="sm"/>
            <a:tailEnd type="arrow" len="sm" w="med"/>
          </a:ln>
        </p:spPr>
      </p:sp>
      <p:sp>
        <p:nvSpPr>
          <p:cNvPr name="AutoShape 44" id="44"/>
          <p:cNvSpPr/>
          <p:nvPr/>
        </p:nvSpPr>
        <p:spPr>
          <a:xfrm flipH="true">
            <a:off x="12974284" y="5915025"/>
            <a:ext cx="3015103" cy="1061006"/>
          </a:xfrm>
          <a:prstGeom prst="line">
            <a:avLst/>
          </a:prstGeom>
          <a:ln cap="flat" w="38100">
            <a:solidFill>
              <a:srgbClr val="A6A6A6"/>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302655" y="-3302655"/>
            <a:ext cx="11927910" cy="18533220"/>
          </a:xfrm>
          <a:custGeom>
            <a:avLst/>
            <a:gdLst/>
            <a:ahLst/>
            <a:cxnLst/>
            <a:rect r="r" b="b" t="t" l="l"/>
            <a:pathLst>
              <a:path h="18533220" w="11927910">
                <a:moveTo>
                  <a:pt x="0" y="0"/>
                </a:moveTo>
                <a:lnTo>
                  <a:pt x="11927910" y="0"/>
                </a:lnTo>
                <a:lnTo>
                  <a:pt x="11927910" y="18533220"/>
                </a:lnTo>
                <a:lnTo>
                  <a:pt x="0" y="18533220"/>
                </a:lnTo>
                <a:lnTo>
                  <a:pt x="0" y="0"/>
                </a:lnTo>
                <a:close/>
              </a:path>
            </a:pathLst>
          </a:custGeom>
          <a:blipFill>
            <a:blip r:embed="rId2">
              <a:alphaModFix amt="50000"/>
            </a:blip>
            <a:stretch>
              <a:fillRect l="0" t="-7208" r="0" b="-7208"/>
            </a:stretch>
          </a:blipFill>
        </p:spPr>
      </p:sp>
      <p:grpSp>
        <p:nvGrpSpPr>
          <p:cNvPr name="Group 3" id="3"/>
          <p:cNvGrpSpPr/>
          <p:nvPr/>
        </p:nvGrpSpPr>
        <p:grpSpPr>
          <a:xfrm rot="0">
            <a:off x="635426" y="606641"/>
            <a:ext cx="17262368" cy="844118"/>
            <a:chOff x="0" y="0"/>
            <a:chExt cx="23016491" cy="1125490"/>
          </a:xfrm>
        </p:grpSpPr>
        <p:grpSp>
          <p:nvGrpSpPr>
            <p:cNvPr name="Group 4" id="4"/>
            <p:cNvGrpSpPr/>
            <p:nvPr/>
          </p:nvGrpSpPr>
          <p:grpSpPr>
            <a:xfrm rot="0">
              <a:off x="0" y="0"/>
              <a:ext cx="23016491" cy="1125490"/>
              <a:chOff x="0" y="0"/>
              <a:chExt cx="4546467" cy="222319"/>
            </a:xfrm>
          </p:grpSpPr>
          <p:sp>
            <p:nvSpPr>
              <p:cNvPr name="Freeform 5" id="5"/>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8" id="8"/>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9" id="9"/>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10" id="10"/>
            <p:cNvGrpSpPr/>
            <p:nvPr/>
          </p:nvGrpSpPr>
          <p:grpSpPr>
            <a:xfrm rot="0">
              <a:off x="21430813" y="361957"/>
              <a:ext cx="385123" cy="389674"/>
              <a:chOff x="0" y="0"/>
              <a:chExt cx="76074" cy="76973"/>
            </a:xfrm>
          </p:grpSpPr>
          <p:sp>
            <p:nvSpPr>
              <p:cNvPr name="Freeform 11" id="11"/>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2" id="12"/>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&lt;Company&gt;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&lt;Technology&gt;</a:t>
              </a:r>
            </a:p>
          </p:txBody>
        </p:sp>
      </p:grpSp>
      <p:sp>
        <p:nvSpPr>
          <p:cNvPr name="Freeform 14" id="14"/>
          <p:cNvSpPr/>
          <p:nvPr/>
        </p:nvSpPr>
        <p:spPr>
          <a:xfrm flipH="false" flipV="false" rot="0">
            <a:off x="828302" y="2525495"/>
            <a:ext cx="714205" cy="844758"/>
          </a:xfrm>
          <a:custGeom>
            <a:avLst/>
            <a:gdLst/>
            <a:ahLst/>
            <a:cxnLst/>
            <a:rect r="r" b="b" t="t" l="l"/>
            <a:pathLst>
              <a:path h="844758" w="714205">
                <a:moveTo>
                  <a:pt x="0" y="0"/>
                </a:moveTo>
                <a:lnTo>
                  <a:pt x="714204" y="0"/>
                </a:lnTo>
                <a:lnTo>
                  <a:pt x="714204" y="844758"/>
                </a:lnTo>
                <a:lnTo>
                  <a:pt x="0" y="8447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076148" y="4934728"/>
            <a:ext cx="784250" cy="792900"/>
          </a:xfrm>
          <a:custGeom>
            <a:avLst/>
            <a:gdLst/>
            <a:ahLst/>
            <a:cxnLst/>
            <a:rect r="r" b="b" t="t" l="l"/>
            <a:pathLst>
              <a:path h="792900" w="784250">
                <a:moveTo>
                  <a:pt x="0" y="0"/>
                </a:moveTo>
                <a:lnTo>
                  <a:pt x="784250" y="0"/>
                </a:lnTo>
                <a:lnTo>
                  <a:pt x="784250" y="792899"/>
                </a:lnTo>
                <a:lnTo>
                  <a:pt x="0" y="7928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6" id="16"/>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Freeform 17" id="17"/>
          <p:cNvSpPr/>
          <p:nvPr/>
        </p:nvSpPr>
        <p:spPr>
          <a:xfrm flipH="false" flipV="false" rot="0">
            <a:off x="10107072" y="4770628"/>
            <a:ext cx="7904703" cy="4728905"/>
          </a:xfrm>
          <a:custGeom>
            <a:avLst/>
            <a:gdLst/>
            <a:ahLst/>
            <a:cxnLst/>
            <a:rect r="r" b="b" t="t" l="l"/>
            <a:pathLst>
              <a:path h="4728905" w="7904703">
                <a:moveTo>
                  <a:pt x="0" y="0"/>
                </a:moveTo>
                <a:lnTo>
                  <a:pt x="7904703" y="0"/>
                </a:lnTo>
                <a:lnTo>
                  <a:pt x="7904703" y="4728904"/>
                </a:lnTo>
                <a:lnTo>
                  <a:pt x="0" y="4728904"/>
                </a:lnTo>
                <a:lnTo>
                  <a:pt x="0" y="0"/>
                </a:lnTo>
                <a:close/>
              </a:path>
            </a:pathLst>
          </a:custGeom>
          <a:blipFill>
            <a:blip r:embed="rId7"/>
            <a:stretch>
              <a:fillRect l="0" t="-7524" r="0" b="-3710"/>
            </a:stretch>
          </a:blipFill>
        </p:spPr>
      </p:sp>
      <p:sp>
        <p:nvSpPr>
          <p:cNvPr name="TextBox 18" id="18"/>
          <p:cNvSpPr txBox="true"/>
          <p:nvPr/>
        </p:nvSpPr>
        <p:spPr>
          <a:xfrm rot="0">
            <a:off x="1581176" y="2265359"/>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19" id="19"/>
          <p:cNvSpPr txBox="true"/>
          <p:nvPr/>
        </p:nvSpPr>
        <p:spPr>
          <a:xfrm rot="0">
            <a:off x="1860398" y="4704375"/>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0" id="20"/>
          <p:cNvSpPr txBox="true"/>
          <p:nvPr/>
        </p:nvSpPr>
        <p:spPr>
          <a:xfrm rot="-10800000">
            <a:off x="231188" y="2352522"/>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1" id="21"/>
          <p:cNvSpPr txBox="true"/>
          <p:nvPr/>
        </p:nvSpPr>
        <p:spPr>
          <a:xfrm rot="-10800000">
            <a:off x="510410" y="4791537"/>
            <a:ext cx="558444" cy="1222155"/>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FFFF"/>
                </a:solidFill>
                <a:latin typeface="Fira Code"/>
                <a:ea typeface="Fira Code"/>
                <a:cs typeface="Fira Code"/>
                <a:sym typeface="Fira Code"/>
              </a:rPr>
              <a:t>}</a:t>
            </a:r>
          </a:p>
        </p:txBody>
      </p:sp>
      <p:sp>
        <p:nvSpPr>
          <p:cNvPr name="TextBox 22" id="22"/>
          <p:cNvSpPr txBox="true"/>
          <p:nvPr/>
        </p:nvSpPr>
        <p:spPr>
          <a:xfrm rot="0">
            <a:off x="2139620" y="2312984"/>
            <a:ext cx="6030191" cy="894697"/>
          </a:xfrm>
          <a:prstGeom prst="rect">
            <a:avLst/>
          </a:prstGeom>
        </p:spPr>
        <p:txBody>
          <a:bodyPr anchor="t" rtlCol="false" tIns="0" lIns="0" bIns="0" rIns="0">
            <a:spAutoFit/>
          </a:bodyPr>
          <a:lstStyle/>
          <a:p>
            <a:pPr algn="l" marL="0" indent="0" lvl="0">
              <a:lnSpc>
                <a:spcPts val="7386"/>
              </a:lnSpc>
              <a:spcBef>
                <a:spcPct val="0"/>
              </a:spcBef>
            </a:pPr>
            <a:r>
              <a:rPr lang="en-US" sz="5275">
                <a:solidFill>
                  <a:srgbClr val="FF5757"/>
                </a:solidFill>
                <a:latin typeface="Fira Code"/>
                <a:ea typeface="Fira Code"/>
                <a:cs typeface="Fira Code"/>
                <a:sym typeface="Fira Code"/>
              </a:rPr>
              <a:t> def prototype:</a:t>
            </a:r>
          </a:p>
        </p:txBody>
      </p:sp>
      <p:sp>
        <p:nvSpPr>
          <p:cNvPr name="TextBox 23" id="23"/>
          <p:cNvSpPr txBox="true"/>
          <p:nvPr/>
        </p:nvSpPr>
        <p:spPr>
          <a:xfrm rot="0">
            <a:off x="2702584" y="4696287"/>
            <a:ext cx="6030083" cy="894697"/>
          </a:xfrm>
          <a:prstGeom prst="rect">
            <a:avLst/>
          </a:prstGeom>
        </p:spPr>
        <p:txBody>
          <a:bodyPr anchor="t" rtlCol="false" tIns="0" lIns="0" bIns="0" rIns="0">
            <a:spAutoFit/>
          </a:bodyPr>
          <a:lstStyle/>
          <a:p>
            <a:pPr algn="l" marL="0" indent="0" lvl="0">
              <a:lnSpc>
                <a:spcPts val="7386"/>
              </a:lnSpc>
              <a:spcBef>
                <a:spcPct val="0"/>
              </a:spcBef>
            </a:pPr>
            <a:r>
              <a:rPr lang="en-US" sz="5275">
                <a:solidFill>
                  <a:srgbClr val="F9CC46"/>
                </a:solidFill>
                <a:latin typeface="Fira Code"/>
                <a:ea typeface="Fira Code"/>
                <a:cs typeface="Fira Code"/>
                <a:sym typeface="Fira Code"/>
              </a:rPr>
              <a:t>def technology:</a:t>
            </a:r>
          </a:p>
        </p:txBody>
      </p:sp>
      <p:sp>
        <p:nvSpPr>
          <p:cNvPr name="TextBox 24" id="24"/>
          <p:cNvSpPr txBox="true"/>
          <p:nvPr/>
        </p:nvSpPr>
        <p:spPr>
          <a:xfrm rot="0">
            <a:off x="3192697" y="3124652"/>
            <a:ext cx="13809700" cy="1406525"/>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FFFFFF"/>
                </a:solidFill>
                <a:latin typeface="Fira Code Bold"/>
                <a:ea typeface="Fira Code Bold"/>
                <a:cs typeface="Fira Code Bold"/>
                <a:sym typeface="Fira Code Bold"/>
              </a:rPr>
              <a:t>Technology Readiness Level (TRL): </a:t>
            </a:r>
            <a:r>
              <a:rPr lang="en-US" sz="2000">
                <a:solidFill>
                  <a:srgbClr val="FFFFFF"/>
                </a:solidFill>
                <a:latin typeface="Fira Code"/>
                <a:ea typeface="Fira Code"/>
                <a:cs typeface="Fira Code"/>
                <a:sym typeface="Fira Code"/>
              </a:rPr>
              <a:t>Our traffic signal management solution is currently at Technology Readiness Level (TRL) 4, which indicates that the technology has been validated through controlled experiments and is at the prototype stage. To progress further, it will require extensive real-world testing and refinement.</a:t>
            </a:r>
          </a:p>
        </p:txBody>
      </p:sp>
      <p:sp>
        <p:nvSpPr>
          <p:cNvPr name="TextBox 25" id="25"/>
          <p:cNvSpPr txBox="true"/>
          <p:nvPr/>
        </p:nvSpPr>
        <p:spPr>
          <a:xfrm rot="0">
            <a:off x="3315306" y="5419022"/>
            <a:ext cx="6782240" cy="4080510"/>
          </a:xfrm>
          <a:prstGeom prst="rect">
            <a:avLst/>
          </a:prstGeom>
        </p:spPr>
        <p:txBody>
          <a:bodyPr anchor="t" rtlCol="false" tIns="0" lIns="0" bIns="0" rIns="0">
            <a:spAutoFit/>
          </a:bodyPr>
          <a:lstStyle/>
          <a:p>
            <a:pPr algn="l">
              <a:lnSpc>
                <a:spcPts val="2940"/>
              </a:lnSpc>
            </a:pPr>
            <a:r>
              <a:rPr lang="en-US" sz="2100">
                <a:solidFill>
                  <a:srgbClr val="FFFFFF"/>
                </a:solidFill>
                <a:latin typeface="Fira Code"/>
                <a:ea typeface="Fira Code"/>
                <a:cs typeface="Fira Code"/>
                <a:sym typeface="Fira Code"/>
              </a:rPr>
              <a:t>Our solution leverages a Machine Learning (ML) model to enhance traffic signal management. By analyzing real-time traffic data, this model dynamically adjusts signal timings to optimize traffic flow and reduce congestion. The use of advanced ML techniques allows the system to continuously improve and adapt, making it a powerful tool for modern traffic management.</a:t>
            </a:r>
          </a:p>
          <a:p>
            <a:pPr algn="l" marL="0" indent="0" lvl="0">
              <a:lnSpc>
                <a:spcPts val="294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35426" y="606641"/>
            <a:ext cx="17262368" cy="844118"/>
            <a:chOff x="0" y="0"/>
            <a:chExt cx="23016491" cy="1125490"/>
          </a:xfrm>
        </p:grpSpPr>
        <p:grpSp>
          <p:nvGrpSpPr>
            <p:cNvPr name="Group 3" id="3"/>
            <p:cNvGrpSpPr/>
            <p:nvPr/>
          </p:nvGrpSpPr>
          <p:grpSpPr>
            <a:xfrm rot="0">
              <a:off x="0" y="0"/>
              <a:ext cx="23016491" cy="1125490"/>
              <a:chOff x="0" y="0"/>
              <a:chExt cx="4546467" cy="222319"/>
            </a:xfrm>
          </p:grpSpPr>
          <p:sp>
            <p:nvSpPr>
              <p:cNvPr name="Freeform 4" id="4"/>
              <p:cNvSpPr/>
              <p:nvPr/>
            </p:nvSpPr>
            <p:spPr>
              <a:xfrm flipH="false" flipV="false" rot="0">
                <a:off x="0" y="0"/>
                <a:ext cx="4546467" cy="222319"/>
              </a:xfrm>
              <a:custGeom>
                <a:avLst/>
                <a:gdLst/>
                <a:ahLst/>
                <a:cxnLst/>
                <a:rect r="r" b="b" t="t" l="l"/>
                <a:pathLst>
                  <a:path h="222319" w="4546467">
                    <a:moveTo>
                      <a:pt x="22873" y="0"/>
                    </a:moveTo>
                    <a:lnTo>
                      <a:pt x="4523595" y="0"/>
                    </a:lnTo>
                    <a:cubicBezTo>
                      <a:pt x="4529661" y="0"/>
                      <a:pt x="4535479" y="2410"/>
                      <a:pt x="4539768" y="6699"/>
                    </a:cubicBezTo>
                    <a:cubicBezTo>
                      <a:pt x="4544058" y="10989"/>
                      <a:pt x="4546467" y="16807"/>
                      <a:pt x="4546467" y="22873"/>
                    </a:cubicBezTo>
                    <a:lnTo>
                      <a:pt x="4546467" y="199446"/>
                    </a:lnTo>
                    <a:cubicBezTo>
                      <a:pt x="4546467" y="212079"/>
                      <a:pt x="4536227" y="222319"/>
                      <a:pt x="4523595" y="222319"/>
                    </a:cubicBezTo>
                    <a:lnTo>
                      <a:pt x="22873" y="222319"/>
                    </a:lnTo>
                    <a:cubicBezTo>
                      <a:pt x="10240" y="222319"/>
                      <a:pt x="0" y="212079"/>
                      <a:pt x="0" y="199446"/>
                    </a:cubicBezTo>
                    <a:lnTo>
                      <a:pt x="0" y="22873"/>
                    </a:lnTo>
                    <a:cubicBezTo>
                      <a:pt x="0" y="10240"/>
                      <a:pt x="10240" y="0"/>
                      <a:pt x="22873" y="0"/>
                    </a:cubicBezTo>
                    <a:close/>
                  </a:path>
                </a:pathLst>
              </a:custGeom>
              <a:solidFill>
                <a:srgbClr val="000000">
                  <a:alpha val="0"/>
                </a:srgbClr>
              </a:solidFill>
              <a:ln w="19050" cap="rnd">
                <a:solidFill>
                  <a:srgbClr val="FFFFFF"/>
                </a:solidFill>
                <a:prstDash val="solid"/>
                <a:round/>
              </a:ln>
            </p:spPr>
          </p:sp>
          <p:sp>
            <p:nvSpPr>
              <p:cNvPr name="TextBox 5" id="5"/>
              <p:cNvSpPr txBox="true"/>
              <p:nvPr/>
            </p:nvSpPr>
            <p:spPr>
              <a:xfrm>
                <a:off x="0" y="-38100"/>
                <a:ext cx="4546467" cy="260419"/>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22130073" y="368470"/>
              <a:ext cx="350965" cy="383162"/>
            </a:xfrm>
            <a:prstGeom prst="line">
              <a:avLst/>
            </a:prstGeom>
            <a:ln cap="rnd" w="25400">
              <a:solidFill>
                <a:srgbClr val="FFFFFF"/>
              </a:solidFill>
              <a:prstDash val="solid"/>
              <a:headEnd type="none" len="sm" w="sm"/>
              <a:tailEnd type="none" len="sm" w="sm"/>
            </a:ln>
          </p:spPr>
        </p:sp>
        <p:sp>
          <p:nvSpPr>
            <p:cNvPr name="AutoShape 7" id="7"/>
            <p:cNvSpPr/>
            <p:nvPr/>
          </p:nvSpPr>
          <p:spPr>
            <a:xfrm flipH="true">
              <a:off x="22130073" y="377728"/>
              <a:ext cx="339363" cy="373904"/>
            </a:xfrm>
            <a:prstGeom prst="line">
              <a:avLst/>
            </a:prstGeom>
            <a:ln cap="rnd" w="25400">
              <a:solidFill>
                <a:srgbClr val="FFFFFF"/>
              </a:solidFill>
              <a:prstDash val="solid"/>
              <a:headEnd type="none" len="sm" w="sm"/>
              <a:tailEnd type="none" len="sm" w="sm"/>
            </a:ln>
          </p:spPr>
        </p:sp>
        <p:sp>
          <p:nvSpPr>
            <p:cNvPr name="AutoShape 8" id="8"/>
            <p:cNvSpPr/>
            <p:nvPr/>
          </p:nvSpPr>
          <p:spPr>
            <a:xfrm>
              <a:off x="20624713" y="560051"/>
              <a:ext cx="501367" cy="0"/>
            </a:xfrm>
            <a:prstGeom prst="line">
              <a:avLst/>
            </a:prstGeom>
            <a:ln cap="rnd" w="25400">
              <a:solidFill>
                <a:srgbClr val="FFFFFF"/>
              </a:solidFill>
              <a:prstDash val="solid"/>
              <a:headEnd type="none" len="sm" w="sm"/>
              <a:tailEnd type="none" len="sm" w="sm"/>
            </a:ln>
          </p:spPr>
        </p:sp>
        <p:grpSp>
          <p:nvGrpSpPr>
            <p:cNvPr name="Group 9" id="9"/>
            <p:cNvGrpSpPr/>
            <p:nvPr/>
          </p:nvGrpSpPr>
          <p:grpSpPr>
            <a:xfrm rot="0">
              <a:off x="21430813" y="361957"/>
              <a:ext cx="385123" cy="389674"/>
              <a:chOff x="0" y="0"/>
              <a:chExt cx="76074" cy="76973"/>
            </a:xfrm>
          </p:grpSpPr>
          <p:sp>
            <p:nvSpPr>
              <p:cNvPr name="Freeform 10" id="10"/>
              <p:cNvSpPr/>
              <p:nvPr/>
            </p:nvSpPr>
            <p:spPr>
              <a:xfrm flipH="false" flipV="false" rot="0">
                <a:off x="0" y="0"/>
                <a:ext cx="76074" cy="76973"/>
              </a:xfrm>
              <a:custGeom>
                <a:avLst/>
                <a:gdLst/>
                <a:ahLst/>
                <a:cxnLst/>
                <a:rect r="r" b="b" t="t" l="l"/>
                <a:pathLst>
                  <a:path h="76973" w="76074">
                    <a:moveTo>
                      <a:pt x="38037" y="0"/>
                    </a:moveTo>
                    <a:lnTo>
                      <a:pt x="38037" y="0"/>
                    </a:lnTo>
                    <a:cubicBezTo>
                      <a:pt x="59044" y="0"/>
                      <a:pt x="76074" y="17030"/>
                      <a:pt x="76074" y="38037"/>
                    </a:cubicBezTo>
                    <a:lnTo>
                      <a:pt x="76074" y="38936"/>
                    </a:lnTo>
                    <a:cubicBezTo>
                      <a:pt x="76074" y="59943"/>
                      <a:pt x="59044" y="76973"/>
                      <a:pt x="38037" y="76973"/>
                    </a:cubicBezTo>
                    <a:lnTo>
                      <a:pt x="38037" y="76973"/>
                    </a:lnTo>
                    <a:cubicBezTo>
                      <a:pt x="17030" y="76973"/>
                      <a:pt x="0" y="59943"/>
                      <a:pt x="0" y="38936"/>
                    </a:cubicBezTo>
                    <a:lnTo>
                      <a:pt x="0" y="38037"/>
                    </a:lnTo>
                    <a:cubicBezTo>
                      <a:pt x="0" y="17030"/>
                      <a:pt x="17030" y="0"/>
                      <a:pt x="38037" y="0"/>
                    </a:cubicBezTo>
                    <a:close/>
                  </a:path>
                </a:pathLst>
              </a:custGeom>
              <a:solidFill>
                <a:srgbClr val="000000">
                  <a:alpha val="0"/>
                </a:srgbClr>
              </a:solidFill>
              <a:ln w="28575" cap="sq">
                <a:solidFill>
                  <a:srgbClr val="FFFFFF"/>
                </a:solidFill>
                <a:prstDash val="solid"/>
                <a:miter/>
              </a:ln>
            </p:spPr>
          </p:sp>
          <p:sp>
            <p:nvSpPr>
              <p:cNvPr name="TextBox 11" id="11"/>
              <p:cNvSpPr txBox="true"/>
              <p:nvPr/>
            </p:nvSpPr>
            <p:spPr>
              <a:xfrm>
                <a:off x="0" y="-38100"/>
                <a:ext cx="76074" cy="1150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24366" y="222809"/>
              <a:ext cx="7965546" cy="622723"/>
            </a:xfrm>
            <a:prstGeom prst="rect">
              <a:avLst/>
            </a:prstGeom>
          </p:spPr>
          <p:txBody>
            <a:bodyPr anchor="t" rtlCol="false" tIns="0" lIns="0" bIns="0" rIns="0">
              <a:spAutoFit/>
            </a:bodyPr>
            <a:lstStyle/>
            <a:p>
              <a:pPr algn="ctr">
                <a:lnSpc>
                  <a:spcPts val="3920"/>
                </a:lnSpc>
              </a:pPr>
              <a:r>
                <a:rPr lang="en-US" sz="2800">
                  <a:solidFill>
                    <a:srgbClr val="38B6FF"/>
                  </a:solidFill>
                  <a:latin typeface="Fira Code"/>
                  <a:ea typeface="Fira Code"/>
                  <a:cs typeface="Fira Code"/>
                  <a:sym typeface="Fira Code"/>
                </a:rPr>
                <a:t>&lt;Company&gt;</a:t>
              </a:r>
              <a:r>
                <a:rPr lang="en-US" sz="2800">
                  <a:solidFill>
                    <a:srgbClr val="FFFFFF"/>
                  </a:solidFill>
                  <a:latin typeface="Fira Code"/>
                  <a:ea typeface="Fira Code"/>
                  <a:cs typeface="Fira Code"/>
                  <a:sym typeface="Fira Code"/>
                </a:rPr>
                <a:t>      </a:t>
              </a:r>
              <a:r>
                <a:rPr lang="en-US" sz="2800">
                  <a:solidFill>
                    <a:srgbClr val="AB81FF"/>
                  </a:solidFill>
                  <a:latin typeface="Fira Code"/>
                  <a:ea typeface="Fira Code"/>
                  <a:cs typeface="Fira Code"/>
                  <a:sym typeface="Fira Code"/>
                </a:rPr>
                <a:t>&lt;Competition&gt;</a:t>
              </a:r>
            </a:p>
          </p:txBody>
        </p:sp>
      </p:grpSp>
      <p:sp>
        <p:nvSpPr>
          <p:cNvPr name="AutoShape 13" id="13"/>
          <p:cNvSpPr/>
          <p:nvPr/>
        </p:nvSpPr>
        <p:spPr>
          <a:xfrm>
            <a:off x="16005660" y="9799853"/>
            <a:ext cx="1892134" cy="0"/>
          </a:xfrm>
          <a:prstGeom prst="line">
            <a:avLst/>
          </a:prstGeom>
          <a:ln cap="flat" w="38100">
            <a:solidFill>
              <a:srgbClr val="FFFFFF"/>
            </a:solidFill>
            <a:prstDash val="solid"/>
            <a:headEnd type="none" len="sm" w="sm"/>
            <a:tailEnd type="arrow" len="sm" w="med"/>
          </a:ln>
        </p:spPr>
      </p:sp>
      <p:sp>
        <p:nvSpPr>
          <p:cNvPr name="Freeform 14" id="14"/>
          <p:cNvSpPr/>
          <p:nvPr/>
        </p:nvSpPr>
        <p:spPr>
          <a:xfrm flipH="false" flipV="false" rot="0">
            <a:off x="12696834" y="4082285"/>
            <a:ext cx="4562466" cy="4114800"/>
          </a:xfrm>
          <a:custGeom>
            <a:avLst/>
            <a:gdLst/>
            <a:ahLst/>
            <a:cxnLst/>
            <a:rect r="r" b="b" t="t" l="l"/>
            <a:pathLst>
              <a:path h="4114800" w="4562466">
                <a:moveTo>
                  <a:pt x="0" y="0"/>
                </a:moveTo>
                <a:lnTo>
                  <a:pt x="4562466" y="0"/>
                </a:lnTo>
                <a:lnTo>
                  <a:pt x="45624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372656" y="3059880"/>
            <a:ext cx="10803591" cy="6750870"/>
          </a:xfrm>
          <a:prstGeom prst="rect">
            <a:avLst/>
          </a:prstGeom>
        </p:spPr>
        <p:txBody>
          <a:bodyPr anchor="t" rtlCol="false" tIns="0" lIns="0" bIns="0" rIns="0">
            <a:spAutoFit/>
          </a:bodyPr>
          <a:lstStyle/>
          <a:p>
            <a:pPr algn="l">
              <a:lnSpc>
                <a:spcPts val="2754"/>
              </a:lnSpc>
            </a:pPr>
            <a:r>
              <a:rPr lang="en-US" sz="1967">
                <a:solidFill>
                  <a:srgbClr val="FFFFFF"/>
                </a:solidFill>
                <a:latin typeface="Fira Code"/>
                <a:ea typeface="Fira Code"/>
                <a:cs typeface="Fira Code"/>
                <a:sym typeface="Fira Code"/>
              </a:rPr>
              <a:t>&lt;html&gt;</a:t>
            </a:r>
          </a:p>
          <a:p>
            <a:pPr algn="l">
              <a:lnSpc>
                <a:spcPts val="2754"/>
              </a:lnSpc>
            </a:pPr>
            <a:r>
              <a:rPr lang="en-US" sz="1967">
                <a:solidFill>
                  <a:srgbClr val="FFFFFF"/>
                </a:solidFill>
                <a:latin typeface="Fira Code"/>
                <a:ea typeface="Fira Code"/>
                <a:cs typeface="Fira Code"/>
                <a:sym typeface="Fira Code"/>
              </a:rPr>
              <a:t>&lt;head&gt;</a:t>
            </a:r>
          </a:p>
          <a:p>
            <a:pPr algn="l">
              <a:lnSpc>
                <a:spcPts val="3034"/>
              </a:lnSpc>
            </a:pPr>
            <a:r>
              <a:rPr lang="en-US" sz="2167">
                <a:solidFill>
                  <a:srgbClr val="FFFFFF"/>
                </a:solidFill>
                <a:latin typeface="Fira Code"/>
                <a:ea typeface="Fira Code"/>
                <a:cs typeface="Fira Code"/>
                <a:sym typeface="Fira Code"/>
              </a:rPr>
              <a:t>    &lt;title&gt;</a:t>
            </a:r>
            <a:r>
              <a:rPr lang="en-US" sz="2167">
                <a:solidFill>
                  <a:srgbClr val="8438FF"/>
                </a:solidFill>
                <a:latin typeface="Fira Code"/>
                <a:ea typeface="Fira Code"/>
                <a:cs typeface="Fira Code"/>
                <a:sym typeface="Fira Code"/>
              </a:rPr>
              <a:t>Traffic Management Solutions</a:t>
            </a:r>
            <a:r>
              <a:rPr lang="en-US" sz="2167">
                <a:solidFill>
                  <a:srgbClr val="FFFFFF"/>
                </a:solidFill>
                <a:latin typeface="Fira Code"/>
                <a:ea typeface="Fira Code"/>
                <a:cs typeface="Fira Code"/>
                <a:sym typeface="Fira Code"/>
              </a:rPr>
              <a:t>&lt;/title&gt;</a:t>
            </a:r>
          </a:p>
          <a:p>
            <a:pPr algn="l">
              <a:lnSpc>
                <a:spcPts val="2754"/>
              </a:lnSpc>
            </a:pPr>
            <a:r>
              <a:rPr lang="en-US" sz="1967">
                <a:solidFill>
                  <a:srgbClr val="FFFFFF"/>
                </a:solidFill>
                <a:latin typeface="Fira Code"/>
                <a:ea typeface="Fira Code"/>
                <a:cs typeface="Fira Code"/>
                <a:sym typeface="Fira Code"/>
              </a:rPr>
              <a:t>&lt;/head&gt;</a:t>
            </a:r>
          </a:p>
          <a:p>
            <a:pPr algn="l">
              <a:lnSpc>
                <a:spcPts val="2754"/>
              </a:lnSpc>
            </a:pPr>
            <a:r>
              <a:rPr lang="en-US" sz="1967">
                <a:solidFill>
                  <a:srgbClr val="FFFFFF"/>
                </a:solidFill>
                <a:latin typeface="Fira Code"/>
                <a:ea typeface="Fira Code"/>
                <a:cs typeface="Fira Code"/>
                <a:sym typeface="Fira Code"/>
              </a:rPr>
              <a:t>&lt;body&gt;</a:t>
            </a:r>
          </a:p>
          <a:p>
            <a:pPr algn="l">
              <a:lnSpc>
                <a:spcPts val="3174"/>
              </a:lnSpc>
            </a:pPr>
            <a:r>
              <a:rPr lang="en-US" sz="2267">
                <a:solidFill>
                  <a:srgbClr val="FFFFFF"/>
                </a:solidFill>
                <a:latin typeface="Fira Code"/>
                <a:ea typeface="Fira Code"/>
                <a:cs typeface="Fira Code"/>
                <a:sym typeface="Fira Code"/>
              </a:rPr>
              <a:t>    &lt;h2&gt;</a:t>
            </a:r>
            <a:r>
              <a:rPr lang="en-US" sz="2267">
                <a:solidFill>
                  <a:srgbClr val="FFC535"/>
                </a:solidFill>
                <a:latin typeface="Fira Code"/>
                <a:ea typeface="Fira Code"/>
                <a:cs typeface="Fira Code"/>
                <a:sym typeface="Fira Code"/>
              </a:rPr>
              <a:t>Competitors</a:t>
            </a:r>
            <a:r>
              <a:rPr lang="en-US" sz="2267">
                <a:solidFill>
                  <a:srgbClr val="FFFFFF"/>
                </a:solidFill>
                <a:latin typeface="Fira Code"/>
                <a:ea typeface="Fira Code"/>
                <a:cs typeface="Fira Code"/>
                <a:sym typeface="Fira Code"/>
              </a:rPr>
              <a:t>&lt;/h2&gt;</a:t>
            </a:r>
          </a:p>
          <a:p>
            <a:pPr algn="l">
              <a:lnSpc>
                <a:spcPts val="2894"/>
              </a:lnSpc>
            </a:pPr>
            <a:r>
              <a:rPr lang="en-US" sz="2067">
                <a:solidFill>
                  <a:srgbClr val="FFFFFF"/>
                </a:solidFill>
                <a:latin typeface="Fira Code"/>
                <a:ea typeface="Fira Code"/>
                <a:cs typeface="Fira Code"/>
                <a:sym typeface="Fira Code"/>
              </a:rPr>
              <a:t>    &lt;p&gt;</a:t>
            </a:r>
            <a:r>
              <a:rPr lang="en-US" sz="2067">
                <a:solidFill>
                  <a:srgbClr val="FF5757"/>
                </a:solidFill>
                <a:latin typeface="Fira Code"/>
                <a:ea typeface="Fira Code"/>
                <a:cs typeface="Fira Code"/>
                <a:sym typeface="Fira Code"/>
              </a:rPr>
              <a:t>Siemens Mobility</a:t>
            </a:r>
            <a:r>
              <a:rPr lang="en-US" sz="2067">
                <a:solidFill>
                  <a:srgbClr val="FFFFFF"/>
                </a:solidFill>
                <a:latin typeface="Fira Code"/>
                <a:ea typeface="Fira Code"/>
                <a:cs typeface="Fira Code"/>
                <a:sym typeface="Fira Code"/>
              </a:rPr>
              <a:t>: Provides advanced traffic management systems and smart city solutions.Cubic Transportation Systems Known for adaptive traffic control and integrated traffic management solutions.&lt;/p&gt;</a:t>
            </a:r>
          </a:p>
          <a:p>
            <a:pPr algn="l">
              <a:lnSpc>
                <a:spcPts val="2894"/>
              </a:lnSpc>
            </a:pPr>
            <a:r>
              <a:rPr lang="en-US" sz="2067">
                <a:solidFill>
                  <a:srgbClr val="FFFFFF"/>
                </a:solidFill>
                <a:latin typeface="Fira Code"/>
                <a:ea typeface="Fira Code"/>
                <a:cs typeface="Fira Code"/>
                <a:sym typeface="Fira Code"/>
              </a:rPr>
              <a:t>    &lt;p&gt;</a:t>
            </a:r>
            <a:r>
              <a:rPr lang="en-US" sz="2067">
                <a:solidFill>
                  <a:srgbClr val="AB81FF"/>
                </a:solidFill>
                <a:latin typeface="Fira Code"/>
                <a:ea typeface="Fira Code"/>
                <a:cs typeface="Fira Code"/>
                <a:sym typeface="Fira Code"/>
              </a:rPr>
              <a:t>Wavetronix</a:t>
            </a:r>
            <a:r>
              <a:rPr lang="en-US" sz="2067" b="true">
                <a:solidFill>
                  <a:srgbClr val="FFFFFF"/>
                </a:solidFill>
                <a:latin typeface="Fira Code Bold"/>
                <a:ea typeface="Fira Code Bold"/>
                <a:cs typeface="Fira Code Bold"/>
                <a:sym typeface="Fira Code Bold"/>
              </a:rPr>
              <a:t>:</a:t>
            </a:r>
            <a:r>
              <a:rPr lang="en-US" sz="2067">
                <a:solidFill>
                  <a:srgbClr val="FFFFFF"/>
                </a:solidFill>
                <a:latin typeface="Fira Code"/>
                <a:ea typeface="Fira Code"/>
                <a:cs typeface="Fira Code"/>
                <a:sym typeface="Fira Code"/>
              </a:rPr>
              <a:t>Specializes in traffic sensors and systems that optimize signal timings and manage real-time traffic conditions.&lt;/p&gt;</a:t>
            </a:r>
          </a:p>
          <a:p>
            <a:pPr algn="l">
              <a:lnSpc>
                <a:spcPts val="3034"/>
              </a:lnSpc>
            </a:pPr>
            <a:r>
              <a:rPr lang="en-US" sz="2167">
                <a:solidFill>
                  <a:srgbClr val="FFFFFF"/>
                </a:solidFill>
                <a:latin typeface="Fira Code"/>
                <a:ea typeface="Fira Code"/>
                <a:cs typeface="Fira Code"/>
                <a:sym typeface="Fira Code"/>
              </a:rPr>
              <a:t>    &lt;h2&gt;</a:t>
            </a:r>
            <a:r>
              <a:rPr lang="en-US" sz="2167">
                <a:solidFill>
                  <a:srgbClr val="FF5757"/>
                </a:solidFill>
                <a:latin typeface="Fira Code"/>
                <a:ea typeface="Fira Code"/>
                <a:cs typeface="Fira Code"/>
                <a:sym typeface="Fira Code"/>
              </a:rPr>
              <a:t>Barriers to Entry</a:t>
            </a:r>
            <a:r>
              <a:rPr lang="en-US" sz="2167">
                <a:solidFill>
                  <a:srgbClr val="FFFFFF"/>
                </a:solidFill>
                <a:latin typeface="Fira Code"/>
                <a:ea typeface="Fira Code"/>
                <a:cs typeface="Fira Code"/>
                <a:sym typeface="Fira Code"/>
              </a:rPr>
              <a:t>&lt;/h2&gt;</a:t>
            </a:r>
          </a:p>
          <a:p>
            <a:pPr algn="l">
              <a:lnSpc>
                <a:spcPts val="2754"/>
              </a:lnSpc>
            </a:pPr>
            <a:r>
              <a:rPr lang="en-US" sz="1967">
                <a:solidFill>
                  <a:srgbClr val="FFFFFF"/>
                </a:solidFill>
                <a:latin typeface="Fira Code"/>
                <a:ea typeface="Fira Code"/>
                <a:cs typeface="Fira Code"/>
                <a:sym typeface="Fira Code"/>
              </a:rPr>
              <a:t>    &lt;p&gt;</a:t>
            </a:r>
            <a:r>
              <a:rPr lang="en-US" sz="1967">
                <a:solidFill>
                  <a:srgbClr val="F9CC46"/>
                </a:solidFill>
                <a:latin typeface="Fira Code"/>
                <a:ea typeface="Fira Code"/>
                <a:cs typeface="Fira Code"/>
                <a:sym typeface="Fira Code"/>
              </a:rPr>
              <a:t>Regulatory Approvals</a:t>
            </a:r>
            <a:r>
              <a:rPr lang="en-US" sz="1967">
                <a:solidFill>
                  <a:srgbClr val="FFFFFF"/>
                </a:solidFill>
                <a:latin typeface="Fira Code"/>
                <a:ea typeface="Fira Code"/>
                <a:cs typeface="Fira Code"/>
                <a:sym typeface="Fira Code"/>
              </a:rPr>
              <a:t>: Navigating and obtaining necessary regulatory approvals can be challenging but is essential for widespread adoption.&lt;/p&gt;</a:t>
            </a:r>
          </a:p>
          <a:p>
            <a:pPr algn="l">
              <a:lnSpc>
                <a:spcPts val="2754"/>
              </a:lnSpc>
            </a:pPr>
            <a:r>
              <a:rPr lang="en-US" sz="1967">
                <a:solidFill>
                  <a:srgbClr val="FFFFFF"/>
                </a:solidFill>
                <a:latin typeface="Fira Code"/>
                <a:ea typeface="Fira Code"/>
                <a:cs typeface="Fira Code"/>
                <a:sym typeface="Fira Code"/>
              </a:rPr>
              <a:t>&lt;/body&gt;</a:t>
            </a:r>
          </a:p>
          <a:p>
            <a:pPr algn="l">
              <a:lnSpc>
                <a:spcPts val="2754"/>
              </a:lnSpc>
            </a:pPr>
            <a:r>
              <a:rPr lang="en-US" sz="1967">
                <a:solidFill>
                  <a:srgbClr val="FFFFFF"/>
                </a:solidFill>
                <a:latin typeface="Fira Code"/>
                <a:ea typeface="Fira Code"/>
                <a:cs typeface="Fira Code"/>
                <a:sym typeface="Fira Code"/>
              </a:rPr>
              <a:t>&lt;/html&gt;</a:t>
            </a:r>
          </a:p>
          <a:p>
            <a:pPr algn="l" marL="0" indent="0" lvl="0">
              <a:lnSpc>
                <a:spcPts val="2754"/>
              </a:lnSpc>
              <a:spcBef>
                <a:spcPct val="0"/>
              </a:spcBef>
            </a:pPr>
          </a:p>
        </p:txBody>
      </p:sp>
      <p:sp>
        <p:nvSpPr>
          <p:cNvPr name="TextBox 16" id="16"/>
          <p:cNvSpPr txBox="true"/>
          <p:nvPr/>
        </p:nvSpPr>
        <p:spPr>
          <a:xfrm rot="0">
            <a:off x="1122709" y="1576868"/>
            <a:ext cx="13855358" cy="1252126"/>
          </a:xfrm>
          <a:prstGeom prst="rect">
            <a:avLst/>
          </a:prstGeom>
        </p:spPr>
        <p:txBody>
          <a:bodyPr anchor="t" rtlCol="false" tIns="0" lIns="0" bIns="0" rIns="0">
            <a:spAutoFit/>
          </a:bodyPr>
          <a:lstStyle/>
          <a:p>
            <a:pPr algn="l" marL="0" indent="0" lvl="0">
              <a:lnSpc>
                <a:spcPts val="10260"/>
              </a:lnSpc>
              <a:spcBef>
                <a:spcPct val="0"/>
              </a:spcBef>
            </a:pPr>
            <a:r>
              <a:rPr lang="en-US" sz="7328">
                <a:solidFill>
                  <a:srgbClr val="FFC535"/>
                </a:solidFill>
                <a:latin typeface="Fira Code"/>
                <a:ea typeface="Fira Code"/>
                <a:cs typeface="Fira Code"/>
                <a:sym typeface="Fira Code"/>
              </a:rPr>
              <a:t>‘Potential Competitors{]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DAGRRpUSdag</dc:identifier>
  <dcterms:modified xsi:type="dcterms:W3CDTF">2011-08-01T06:04:30Z</dcterms:modified>
  <cp:revision>1</cp:revision>
  <dc:title>Copy of Programming Language Workshop for Beginners Presentation</dc:title>
</cp:coreProperties>
</file>