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56" r:id="rId3"/>
    <p:sldId id="278" r:id="rId4"/>
    <p:sldId id="279" r:id="rId5"/>
    <p:sldId id="257" r:id="rId6"/>
    <p:sldId id="258" r:id="rId7"/>
    <p:sldId id="280"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AFCAD-D8DF-98B8-6F06-6153BAC319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298B9C-59A7-F408-141B-CCE1BF356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5C340-4B92-158E-591F-451B836B3772}"/>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994FA2EF-2033-ED55-0778-73797AEC64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ECF97-46CB-6266-7566-44B98A7DE71B}"/>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31464760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4A874-C582-1836-92D7-A1F9A39000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2604FD0-1FDC-C3AF-F826-10511FB4D6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9A828C-1EB0-AED0-9DF2-11746A37A763}"/>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E329CA6D-0873-C3FA-BBD9-06771571C0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9057F-0480-F50A-C1A2-9901130B93D9}"/>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259097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AC84B07-47C7-528A-4389-CDA0C42A051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967EAE6-D2E4-3321-4A88-909E52BB5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4ABF38-84C9-8E3E-0C29-6C7B2BFE22BD}"/>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9BDDDBCC-50CE-5B28-DEBB-1156966236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6BD6D-DE21-7753-D450-FA5CD5378D27}"/>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3898951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261CB9-BB5E-E792-655E-460354C807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453413-EF92-36AD-4D4B-E9A1BF0D7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E3605-0EF6-BED7-95E8-F186B1122528}"/>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12F6952A-44EB-E85E-D496-5DB8CDD16C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24CF1B-2563-6E85-AE73-956BBF7570A0}"/>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1866611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02B6-DF0D-62FA-BD92-E887DDAC0B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09FD75-B074-3D5B-875D-0492A31BF9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4934A1-4455-862B-2B59-41DACA94657F}"/>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C942D66C-CFDA-65BD-9592-6886CFC2F88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EFC3D-1FC9-E7FA-7CD6-0FB39E311196}"/>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18280355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D9C4E-7376-74EA-71DE-C9A16285A20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C85EBB-58D9-66F1-BA72-7DEB972FC4C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C332D-7A5C-8A1C-5D9C-A02193E753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DDCEFF6-D01C-3BEF-B8F9-87D4F8C1E764}"/>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6" name="Footer Placeholder 5">
            <a:extLst>
              <a:ext uri="{FF2B5EF4-FFF2-40B4-BE49-F238E27FC236}">
                <a16:creationId xmlns:a16="http://schemas.microsoft.com/office/drawing/2014/main" id="{153E67A1-1D2A-0CD4-E40D-F6744552A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E159B0-60DB-868C-0B97-0877D4D1E309}"/>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2416729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21EC8-CCA5-2621-2994-CB7835F326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866D33-3674-90C9-3D7B-DAE0049242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14083B-CD02-FDE2-79E4-10A961EAB00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232B10-CFF4-3C73-1FD9-7792CB485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4F8AFE-75C4-7BBE-9812-514A93FB1B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E85EA36-AC5D-3964-4866-D13AD4D2EA02}"/>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8" name="Footer Placeholder 7">
            <a:extLst>
              <a:ext uri="{FF2B5EF4-FFF2-40B4-BE49-F238E27FC236}">
                <a16:creationId xmlns:a16="http://schemas.microsoft.com/office/drawing/2014/main" id="{B66D9690-3679-F46E-F280-E150B4DBDC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E6F9BEC-E822-C634-3EBB-43640792895E}"/>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1527095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32C4C-3FEC-81DF-B968-F20D2D258D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B74A2F6-F421-0100-08D4-9BF33E4745CA}"/>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4" name="Footer Placeholder 3">
            <a:extLst>
              <a:ext uri="{FF2B5EF4-FFF2-40B4-BE49-F238E27FC236}">
                <a16:creationId xmlns:a16="http://schemas.microsoft.com/office/drawing/2014/main" id="{C16404B4-8545-EFFE-4E4D-05362C260C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AA89F9-272A-65EA-C053-72098F61AE64}"/>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1469803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163CDA3-063E-A7A6-A8D9-DE456004D537}"/>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3" name="Footer Placeholder 2">
            <a:extLst>
              <a:ext uri="{FF2B5EF4-FFF2-40B4-BE49-F238E27FC236}">
                <a16:creationId xmlns:a16="http://schemas.microsoft.com/office/drawing/2014/main" id="{A7A32C82-979F-B5DC-5E59-98567F163A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14DBB8F-095F-9EE2-28CC-7F1593F6FAF1}"/>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74531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263BB-6EB3-F7E1-65BD-25102ABF8A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B385341-B0AC-CD84-A167-A947991D36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BFBD32C-8A60-81D8-C8F3-43E184CF7E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E3C471-53CE-A065-2431-645EBDB04765}"/>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6" name="Footer Placeholder 5">
            <a:extLst>
              <a:ext uri="{FF2B5EF4-FFF2-40B4-BE49-F238E27FC236}">
                <a16:creationId xmlns:a16="http://schemas.microsoft.com/office/drawing/2014/main" id="{6C582D79-C960-FD70-8F6E-ADEF22118F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5EAB8B-0ED4-78E5-51B5-A6EABD50DE4A}"/>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2123535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EC204-C42B-A61D-A9E1-2FFEB6FB64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EEDF66-D0C8-93B9-36AA-6DD363ECC4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039555-70AA-931B-D932-C2155E7F6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1A606E-A6D3-FF94-9533-7705DA3DE233}"/>
              </a:ext>
            </a:extLst>
          </p:cNvPr>
          <p:cNvSpPr>
            <a:spLocks noGrp="1"/>
          </p:cNvSpPr>
          <p:nvPr>
            <p:ph type="dt" sz="half" idx="10"/>
          </p:nvPr>
        </p:nvSpPr>
        <p:spPr/>
        <p:txBody>
          <a:bodyPr/>
          <a:lstStyle/>
          <a:p>
            <a:fld id="{5D9EB2EC-EABD-4A54-B8EE-0C86172FE2C5}" type="datetimeFigureOut">
              <a:rPr lang="en-US" smtClean="0"/>
              <a:t>1/21/2025</a:t>
            </a:fld>
            <a:endParaRPr lang="en-US"/>
          </a:p>
        </p:txBody>
      </p:sp>
      <p:sp>
        <p:nvSpPr>
          <p:cNvPr id="6" name="Footer Placeholder 5">
            <a:extLst>
              <a:ext uri="{FF2B5EF4-FFF2-40B4-BE49-F238E27FC236}">
                <a16:creationId xmlns:a16="http://schemas.microsoft.com/office/drawing/2014/main" id="{FFBD22B3-FF4A-0E9E-B552-DEA880DAD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87E3B46-E765-D866-E500-86EA2F19A24F}"/>
              </a:ext>
            </a:extLst>
          </p:cNvPr>
          <p:cNvSpPr>
            <a:spLocks noGrp="1"/>
          </p:cNvSpPr>
          <p:nvPr>
            <p:ph type="sldNum" sz="quarter" idx="12"/>
          </p:nvPr>
        </p:nvSpPr>
        <p:spPr/>
        <p:txBody>
          <a:bodyPr/>
          <a:lstStyle/>
          <a:p>
            <a:fld id="{F2AC516E-EA82-4485-9B88-1BD0F9823B2A}" type="slidenum">
              <a:rPr lang="en-US" smtClean="0"/>
              <a:t>‹#›</a:t>
            </a:fld>
            <a:endParaRPr lang="en-US"/>
          </a:p>
        </p:txBody>
      </p:sp>
    </p:spTree>
    <p:extLst>
      <p:ext uri="{BB962C8B-B14F-4D97-AF65-F5344CB8AC3E}">
        <p14:creationId xmlns:p14="http://schemas.microsoft.com/office/powerpoint/2010/main" val="2272076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49257-1479-8AB4-3058-EEA274AEC64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B84A2A-9422-8E73-8011-628A61F61A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C546D6-ADF0-73CD-1681-83E3B0ABFB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9EB2EC-EABD-4A54-B8EE-0C86172FE2C5}" type="datetimeFigureOut">
              <a:rPr lang="en-US" smtClean="0"/>
              <a:t>1/21/2025</a:t>
            </a:fld>
            <a:endParaRPr lang="en-US"/>
          </a:p>
        </p:txBody>
      </p:sp>
      <p:sp>
        <p:nvSpPr>
          <p:cNvPr id="5" name="Footer Placeholder 4">
            <a:extLst>
              <a:ext uri="{FF2B5EF4-FFF2-40B4-BE49-F238E27FC236}">
                <a16:creationId xmlns:a16="http://schemas.microsoft.com/office/drawing/2014/main" id="{6463F0CE-D147-36D4-60CD-D602FEB55B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E5C2A9E-1378-1E6C-365A-CA8EF3674B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AC516E-EA82-4485-9B88-1BD0F9823B2A}" type="slidenum">
              <a:rPr lang="en-US" smtClean="0"/>
              <a:t>‹#›</a:t>
            </a:fld>
            <a:endParaRPr lang="en-US"/>
          </a:p>
        </p:txBody>
      </p:sp>
    </p:spTree>
    <p:extLst>
      <p:ext uri="{BB962C8B-B14F-4D97-AF65-F5344CB8AC3E}">
        <p14:creationId xmlns:p14="http://schemas.microsoft.com/office/powerpoint/2010/main" val="138815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youtube.com/watch?v=LRBwWZs3W0Q"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2" Type="http://schemas.openxmlformats.org/officeDocument/2006/relationships/hyperlink" Target="https://www.youtube.com/watch?v=uM1a9OiZMxA&amp;t=293s"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B23669F4-2D08-467A-9472-84683F241AA4}"/>
              </a:ext>
            </a:extLst>
          </p:cNvPr>
          <p:cNvSpPr>
            <a:spLocks noGrp="1"/>
          </p:cNvSpPr>
          <p:nvPr>
            <p:ph idx="1"/>
          </p:nvPr>
        </p:nvSpPr>
        <p:spPr>
          <a:xfrm>
            <a:off x="690282" y="1032248"/>
            <a:ext cx="10515600" cy="4351338"/>
          </a:xfrm>
        </p:spPr>
        <p:txBody>
          <a:bodyPr/>
          <a:lstStyle/>
          <a:p>
            <a:endParaRPr lang="en-US" dirty="0"/>
          </a:p>
          <a:p>
            <a:endParaRPr lang="en-US" dirty="0"/>
          </a:p>
          <a:p>
            <a:endParaRPr lang="en-US" dirty="0"/>
          </a:p>
          <a:p>
            <a:endParaRPr lang="en-US" dirty="0"/>
          </a:p>
          <a:p>
            <a:pPr marL="0" indent="0" algn="ctr">
              <a:buNone/>
            </a:pPr>
            <a:r>
              <a:rPr lang="en-US" sz="7200" b="1" i="1" dirty="0">
                <a:solidFill>
                  <a:schemeClr val="accent1">
                    <a:lumMod val="50000"/>
                  </a:schemeClr>
                </a:solidFill>
              </a:rPr>
              <a:t>HAQ OLINUR, BERILMAS</a:t>
            </a:r>
          </a:p>
        </p:txBody>
      </p:sp>
    </p:spTree>
    <p:extLst>
      <p:ext uri="{BB962C8B-B14F-4D97-AF65-F5344CB8AC3E}">
        <p14:creationId xmlns:p14="http://schemas.microsoft.com/office/powerpoint/2010/main" val="34879867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53B13-624B-8234-9A95-541CD57D1B32}"/>
              </a:ext>
            </a:extLst>
          </p:cNvPr>
          <p:cNvSpPr>
            <a:spLocks noGrp="1"/>
          </p:cNvSpPr>
          <p:nvPr>
            <p:ph type="title"/>
          </p:nvPr>
        </p:nvSpPr>
        <p:spPr/>
        <p:txBody>
          <a:bodyPr/>
          <a:lstStyle/>
          <a:p>
            <a:r>
              <a:rPr lang="en-US" sz="4400" dirty="0"/>
              <a:t>Civilization</a:t>
            </a:r>
            <a:endParaRPr lang="en-US" dirty="0"/>
          </a:p>
        </p:txBody>
      </p:sp>
      <p:sp>
        <p:nvSpPr>
          <p:cNvPr id="3" name="Content Placeholder 2">
            <a:extLst>
              <a:ext uri="{FF2B5EF4-FFF2-40B4-BE49-F238E27FC236}">
                <a16:creationId xmlns:a16="http://schemas.microsoft.com/office/drawing/2014/main" id="{06E08581-32AD-49CF-1C38-B652CF5F6EB2}"/>
              </a:ext>
            </a:extLst>
          </p:cNvPr>
          <p:cNvSpPr>
            <a:spLocks noGrp="1"/>
          </p:cNvSpPr>
          <p:nvPr>
            <p:ph idx="1"/>
          </p:nvPr>
        </p:nvSpPr>
        <p:spPr/>
        <p:txBody>
          <a:bodyPr>
            <a:normAutofit fontScale="77500" lnSpcReduction="20000"/>
          </a:bodyPr>
          <a:lstStyle/>
          <a:p>
            <a:pPr algn="just"/>
            <a:r>
              <a:rPr lang="en-US" sz="2800" dirty="0">
                <a:latin typeface="Calibri" panose="020F0502020204030204" pitchFamily="34" charset="0"/>
                <a:cs typeface="Calibri" panose="020F0502020204030204" pitchFamily="34" charset="0"/>
              </a:rPr>
              <a:t>	A civilization is generally defined as an advanced state of human society containing highly developed forms of government, culture, industry, and common social norms. A civilization is a complex human society, usually made up of different cities, with certain characteristics of cultural and technological development. In many parts of the world, early civilizations formed when people began coming together in urban settlements. However, defining what civilization is, and what societies fall under that designation, is a hotly contested argument, even among today’s anthropologists.</a:t>
            </a:r>
          </a:p>
          <a:p>
            <a:pPr algn="just"/>
            <a:r>
              <a:rPr lang="en-US" sz="2800" dirty="0">
                <a:latin typeface="Calibri" panose="020F0502020204030204" pitchFamily="34" charset="0"/>
                <a:cs typeface="Calibri" panose="020F0502020204030204" pitchFamily="34" charset="0"/>
              </a:rPr>
              <a:t>	The word “civilization” relates to the Latin word “civitas” or “city.” This is why the most basic definition of the word “civilization” is “a society made up of cities.”</a:t>
            </a:r>
          </a:p>
          <a:p>
            <a:pPr algn="just"/>
            <a:r>
              <a:rPr lang="en-US" sz="2800" dirty="0">
                <a:latin typeface="Calibri" panose="020F0502020204030204" pitchFamily="34" charset="0"/>
                <a:cs typeface="Calibri" panose="020F0502020204030204" pitchFamily="34" charset="0"/>
              </a:rPr>
              <a:t>	The world civilizations among which are Egyptian, Babylonian, Chinese, Indian, Greek-Roman, Arabic were the most popular. However, the recent archeological studies in Central Asia have proven that the advancement in the area is one of world civilizations. As result, well-known world scholars have admitted the ancient development of Central Asia as one of world civilizations </a:t>
            </a:r>
            <a:r>
              <a:rPr lang="en-US" sz="2800" dirty="0" err="1">
                <a:latin typeface="Calibri" panose="020F0502020204030204" pitchFamily="34" charset="0"/>
                <a:cs typeface="Calibri" panose="020F0502020204030204" pitchFamily="34" charset="0"/>
              </a:rPr>
              <a:t>centres</a:t>
            </a:r>
            <a:r>
              <a:rPr lang="en-US" sz="2800" dirty="0">
                <a:latin typeface="Calibri" panose="020F0502020204030204" pitchFamily="34" charset="0"/>
                <a:cs typeface="Calibri" panose="020F0502020204030204" pitchFamily="34" charset="0"/>
              </a:rPr>
              <a:t>. </a:t>
            </a:r>
          </a:p>
          <a:p>
            <a:endParaRPr lang="en-US" dirty="0"/>
          </a:p>
        </p:txBody>
      </p:sp>
    </p:spTree>
    <p:extLst>
      <p:ext uri="{BB962C8B-B14F-4D97-AF65-F5344CB8AC3E}">
        <p14:creationId xmlns:p14="http://schemas.microsoft.com/office/powerpoint/2010/main" val="878303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31C0-87AF-AA7E-6EE0-AD298A3FA375}"/>
              </a:ext>
            </a:extLst>
          </p:cNvPr>
          <p:cNvSpPr>
            <a:spLocks noGrp="1"/>
          </p:cNvSpPr>
          <p:nvPr>
            <p:ph type="title"/>
          </p:nvPr>
        </p:nvSpPr>
        <p:spPr/>
        <p:txBody>
          <a:bodyPr/>
          <a:lstStyle/>
          <a:p>
            <a:r>
              <a:rPr lang="en-US" sz="4400" dirty="0">
                <a:latin typeface="Calibri" panose="020F0502020204030204" pitchFamily="34" charset="0"/>
              </a:rPr>
              <a:t>Development of  Central Asian civilization</a:t>
            </a:r>
            <a:br>
              <a:rPr lang="en-US" sz="4400" dirty="0">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8286B1C7-1446-5398-ED8C-3D4067D12C2D}"/>
              </a:ext>
            </a:extLst>
          </p:cNvPr>
          <p:cNvSpPr>
            <a:spLocks noGrp="1"/>
          </p:cNvSpPr>
          <p:nvPr>
            <p:ph idx="1"/>
          </p:nvPr>
        </p:nvSpPr>
        <p:spPr/>
        <p:txBody>
          <a:bodyPr/>
          <a:lstStyle/>
          <a:p>
            <a:r>
              <a:rPr lang="en-US" sz="2800" dirty="0">
                <a:latin typeface="Calibri" panose="020F0502020204030204" pitchFamily="34" charset="0"/>
                <a:cs typeface="Calibri" panose="020F0502020204030204" pitchFamily="34" charset="0"/>
              </a:rPr>
              <a:t>Early life and cultural views</a:t>
            </a:r>
          </a:p>
          <a:p>
            <a:r>
              <a:rPr lang="en-US" sz="2800" dirty="0">
                <a:latin typeface="Calibri" panose="020F0502020204030204" pitchFamily="34" charset="0"/>
                <a:cs typeface="Calibri" panose="020F0502020204030204" pitchFamily="34" charset="0"/>
              </a:rPr>
              <a:t>Paleolithic and Mesozoic culture.</a:t>
            </a:r>
          </a:p>
          <a:p>
            <a:r>
              <a:rPr lang="en-US" sz="2800" dirty="0">
                <a:latin typeface="Calibri" panose="020F0502020204030204" pitchFamily="34" charset="0"/>
                <a:cs typeface="Calibri" panose="020F0502020204030204" pitchFamily="34" charset="0"/>
              </a:rPr>
              <a:t>Petroglyphs,</a:t>
            </a:r>
          </a:p>
          <a:p>
            <a:r>
              <a:rPr lang="en-US" sz="2800" dirty="0">
                <a:latin typeface="Calibri" panose="020F0502020204030204" pitchFamily="34" charset="0"/>
                <a:cs typeface="Calibri" panose="020F0502020204030204" pitchFamily="34" charset="0"/>
              </a:rPr>
              <a:t>Wall paintings</a:t>
            </a:r>
          </a:p>
          <a:p>
            <a:r>
              <a:rPr lang="en-US" sz="2800" dirty="0">
                <a:latin typeface="Calibri" panose="020F0502020204030204" pitchFamily="34" charset="0"/>
                <a:cs typeface="Calibri" panose="020F0502020204030204" pitchFamily="34" charset="0"/>
              </a:rPr>
              <a:t>Work tools (made of stone)</a:t>
            </a:r>
          </a:p>
          <a:p>
            <a:r>
              <a:rPr lang="en-US" sz="2800" dirty="0">
                <a:latin typeface="Calibri" panose="020F0502020204030204" pitchFamily="34" charset="0"/>
                <a:cs typeface="Calibri" panose="020F0502020204030204" pitchFamily="34" charset="0"/>
              </a:rPr>
              <a:t>Development of arrow and bow  in Mesozoic period.</a:t>
            </a:r>
          </a:p>
          <a:p>
            <a:endParaRPr lang="en-US" sz="2800" dirty="0">
              <a:latin typeface="Calibri" panose="020F0502020204030204" pitchFamily="34" charset="0"/>
              <a:cs typeface="Calibri" panose="020F0502020204030204" pitchFamily="34" charset="0"/>
            </a:endParaRPr>
          </a:p>
          <a:p>
            <a:endParaRPr lang="en-US" dirty="0"/>
          </a:p>
        </p:txBody>
      </p:sp>
      <p:pic>
        <p:nvPicPr>
          <p:cNvPr id="4" name="Picture 2" descr="Sarmishsoy&quot; haqida nimalarni bilasiz?">
            <a:extLst>
              <a:ext uri="{FF2B5EF4-FFF2-40B4-BE49-F238E27FC236}">
                <a16:creationId xmlns:a16="http://schemas.microsoft.com/office/drawing/2014/main" id="{C7D4A434-7F4B-D77A-99F8-B036F3F14F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4465" y="4819650"/>
            <a:ext cx="3495675" cy="203835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Rock carvings in Surkhandarya's Zarautsay | Embassy of the Republic of  Uzbekistan in Malaysia">
            <a:extLst>
              <a:ext uri="{FF2B5EF4-FFF2-40B4-BE49-F238E27FC236}">
                <a16:creationId xmlns:a16="http://schemas.microsoft.com/office/drawing/2014/main" id="{5C3AD40A-292F-74CC-592F-BF62D53075B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76821" y="4819650"/>
            <a:ext cx="3302391" cy="220159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lk paleolit davri va uning o'rganilishi haqida ma'lumot.">
            <a:extLst>
              <a:ext uri="{FF2B5EF4-FFF2-40B4-BE49-F238E27FC236}">
                <a16:creationId xmlns:a16="http://schemas.microsoft.com/office/drawing/2014/main" id="{14F1C4BC-EE5D-5472-C764-DFD9ED3E01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97921" y="4819650"/>
            <a:ext cx="3748601" cy="2579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834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C108F-73C4-E2E7-6157-4349B9A6E1DC}"/>
              </a:ext>
            </a:extLst>
          </p:cNvPr>
          <p:cNvSpPr>
            <a:spLocks noGrp="1"/>
          </p:cNvSpPr>
          <p:nvPr>
            <p:ph type="title"/>
          </p:nvPr>
        </p:nvSpPr>
        <p:spPr/>
        <p:txBody>
          <a:bodyPr>
            <a:normAutofit fontScale="90000"/>
          </a:bodyPr>
          <a:lstStyle/>
          <a:p>
            <a:r>
              <a:rPr lang="en-US" sz="4400" dirty="0">
                <a:latin typeface="Calibri" panose="020F0502020204030204" pitchFamily="34" charset="0"/>
              </a:rPr>
              <a:t>The development of Neolithic cultures and their role in further processes</a:t>
            </a:r>
            <a:br>
              <a:rPr lang="en-US" sz="4400" dirty="0">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6D3F9C84-49A5-D4CF-C890-3DE4AD836593}"/>
              </a:ext>
            </a:extLst>
          </p:cNvPr>
          <p:cNvSpPr>
            <a:spLocks noGrp="1"/>
          </p:cNvSpPr>
          <p:nvPr>
            <p:ph idx="1"/>
          </p:nvPr>
        </p:nvSpPr>
        <p:spPr/>
        <p:txBody>
          <a:bodyPr>
            <a:normAutofit/>
          </a:bodyPr>
          <a:lstStyle/>
          <a:p>
            <a:r>
              <a:rPr lang="en-US" sz="2800" dirty="0">
                <a:latin typeface="Calibri" panose="020F0502020204030204" pitchFamily="34" charset="0"/>
                <a:cs typeface="Calibri" panose="020F0502020204030204" pitchFamily="34" charset="0"/>
              </a:rPr>
              <a:t>VI-VI millennium BC (revolution of Humanity)</a:t>
            </a:r>
          </a:p>
          <a:p>
            <a:r>
              <a:rPr lang="en-US" sz="2800" dirty="0">
                <a:latin typeface="Calibri" panose="020F0502020204030204" pitchFamily="34" charset="0"/>
                <a:cs typeface="Calibri" panose="020F0502020204030204" pitchFamily="34" charset="0"/>
              </a:rPr>
              <a:t>The development of first settled culture;</a:t>
            </a:r>
          </a:p>
          <a:p>
            <a:r>
              <a:rPr lang="en-US" sz="2800" dirty="0">
                <a:latin typeface="Calibri" panose="020F0502020204030204" pitchFamily="34" charset="0"/>
                <a:cs typeface="Calibri" panose="020F0502020204030204" pitchFamily="34" charset="0"/>
              </a:rPr>
              <a:t>Development of new spheres in economy;</a:t>
            </a:r>
          </a:p>
          <a:p>
            <a:r>
              <a:rPr lang="en-US" sz="2800" dirty="0">
                <a:latin typeface="Calibri" panose="020F0502020204030204" pitchFamily="34" charset="0"/>
                <a:cs typeface="Calibri" panose="020F0502020204030204" pitchFamily="34" charset="0"/>
              </a:rPr>
              <a:t>Home building;</a:t>
            </a:r>
          </a:p>
          <a:p>
            <a:r>
              <a:rPr lang="en-US" sz="2800" dirty="0">
                <a:latin typeface="Calibri" panose="020F0502020204030204" pitchFamily="34" charset="0"/>
                <a:cs typeface="Calibri" panose="020F0502020204030204" pitchFamily="34" charset="0"/>
              </a:rPr>
              <a:t>Early handcraftsmanship;</a:t>
            </a:r>
          </a:p>
          <a:p>
            <a:r>
              <a:rPr lang="en-US" sz="2800" dirty="0">
                <a:latin typeface="Calibri" panose="020F0502020204030204" pitchFamily="34" charset="0"/>
                <a:cs typeface="Calibri" panose="020F0502020204030204" pitchFamily="34" charset="0"/>
              </a:rPr>
              <a:t>Settled peasantry;</a:t>
            </a:r>
          </a:p>
          <a:p>
            <a:r>
              <a:rPr lang="en-US" sz="2800" dirty="0">
                <a:latin typeface="Calibri" panose="020F0502020204030204" pitchFamily="34" charset="0"/>
                <a:cs typeface="Calibri" panose="020F0502020204030204" pitchFamily="34" charset="0"/>
              </a:rPr>
              <a:t>Settled hunting and fishery;</a:t>
            </a:r>
          </a:p>
          <a:p>
            <a:r>
              <a:rPr lang="en-US" sz="2800" dirty="0">
                <a:latin typeface="Calibri" panose="020F0502020204030204" pitchFamily="34" charset="0"/>
                <a:cs typeface="Calibri" panose="020F0502020204030204" pitchFamily="34" charset="0"/>
              </a:rPr>
              <a:t>Sedentary stock-breeding.</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7211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2C0B9-0383-1A82-7DB8-5A279F082E00}"/>
              </a:ext>
            </a:extLst>
          </p:cNvPr>
          <p:cNvSpPr>
            <a:spLocks noGrp="1"/>
          </p:cNvSpPr>
          <p:nvPr>
            <p:ph type="title"/>
          </p:nvPr>
        </p:nvSpPr>
        <p:spPr/>
        <p:txBody>
          <a:bodyPr/>
          <a:lstStyle/>
          <a:p>
            <a:r>
              <a:rPr lang="en-US" sz="4400" dirty="0">
                <a:latin typeface="Calibri" panose="020F0502020204030204" pitchFamily="34" charset="0"/>
              </a:rPr>
              <a:t>Neolithic cultures</a:t>
            </a:r>
            <a:endParaRPr lang="en-US" dirty="0"/>
          </a:p>
        </p:txBody>
      </p:sp>
      <p:sp>
        <p:nvSpPr>
          <p:cNvPr id="3" name="Content Placeholder 2">
            <a:extLst>
              <a:ext uri="{FF2B5EF4-FFF2-40B4-BE49-F238E27FC236}">
                <a16:creationId xmlns:a16="http://schemas.microsoft.com/office/drawing/2014/main" id="{EBB82483-7CE0-F1DB-5BEE-FA4C9D331490}"/>
              </a:ext>
            </a:extLst>
          </p:cNvPr>
          <p:cNvSpPr>
            <a:spLocks noGrp="1"/>
          </p:cNvSpPr>
          <p:nvPr>
            <p:ph idx="1"/>
          </p:nvPr>
        </p:nvSpPr>
        <p:spPr/>
        <p:txBody>
          <a:bodyPr>
            <a:normAutofit fontScale="92500" lnSpcReduction="10000"/>
          </a:bodyPr>
          <a:lstStyle/>
          <a:p>
            <a:r>
              <a:rPr lang="en-US" sz="2800" dirty="0" err="1">
                <a:latin typeface="Calibri" panose="020F0502020204030204" pitchFamily="34" charset="0"/>
                <a:cs typeface="Calibri" panose="020F0502020204030204" pitchFamily="34" charset="0"/>
              </a:rPr>
              <a:t>Jeytun</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Kaltaminar</a:t>
            </a:r>
            <a:r>
              <a:rPr lang="en-US" sz="2800" dirty="0">
                <a:latin typeface="Calibri" panose="020F0502020204030204" pitchFamily="34" charset="0"/>
                <a:cs typeface="Calibri" panose="020F0502020204030204" pitchFamily="34" charset="0"/>
              </a:rPr>
              <a:t> and Hissar cultures.</a:t>
            </a:r>
          </a:p>
          <a:p>
            <a:pPr algn="just"/>
            <a:r>
              <a:rPr lang="en-US" sz="2800" b="1" dirty="0" err="1">
                <a:latin typeface="Calibri" panose="020F0502020204030204" pitchFamily="34" charset="0"/>
                <a:cs typeface="Calibri" panose="020F0502020204030204" pitchFamily="34" charset="0"/>
              </a:rPr>
              <a:t>Jeitun</a:t>
            </a:r>
            <a:r>
              <a:rPr lang="en-US" sz="2800" b="1" dirty="0">
                <a:latin typeface="Calibri" panose="020F0502020204030204" pitchFamily="34" charset="0"/>
                <a:cs typeface="Calibri" panose="020F0502020204030204" pitchFamily="34" charset="0"/>
              </a:rPr>
              <a:t> (</a:t>
            </a:r>
            <a:r>
              <a:rPr lang="en-US" sz="2800" b="1" dirty="0" err="1">
                <a:latin typeface="Calibri" panose="020F0502020204030204" pitchFamily="34" charset="0"/>
                <a:cs typeface="Calibri" panose="020F0502020204030204" pitchFamily="34" charset="0"/>
              </a:rPr>
              <a:t>Djeitun</a:t>
            </a:r>
            <a:r>
              <a:rPr lang="en-US" sz="2800" b="1" dirty="0">
                <a:latin typeface="Calibri" panose="020F0502020204030204" pitchFamily="34" charset="0"/>
                <a:cs typeface="Calibri" panose="020F0502020204030204" pitchFamily="34" charset="0"/>
              </a:rPr>
              <a:t>)</a:t>
            </a:r>
            <a:r>
              <a:rPr lang="en-US" sz="2800" dirty="0">
                <a:latin typeface="Calibri" panose="020F0502020204030204" pitchFamily="34" charset="0"/>
                <a:cs typeface="Calibri" panose="020F0502020204030204" pitchFamily="34" charset="0"/>
              </a:rPr>
              <a:t> is an archaeological site of the Neolithic period in southern Turkmenistan. The settlement was occupied from about 7200 to 4500 BC possibly with short interruptions. </a:t>
            </a:r>
            <a:r>
              <a:rPr lang="en-US" sz="2800" dirty="0" err="1">
                <a:latin typeface="Calibri" panose="020F0502020204030204" pitchFamily="34" charset="0"/>
                <a:cs typeface="Calibri" panose="020F0502020204030204" pitchFamily="34" charset="0"/>
              </a:rPr>
              <a:t>Jeitun</a:t>
            </a:r>
            <a:r>
              <a:rPr lang="en-US" sz="2800" dirty="0">
                <a:latin typeface="Calibri" panose="020F0502020204030204" pitchFamily="34" charset="0"/>
                <a:cs typeface="Calibri" panose="020F0502020204030204" pitchFamily="34" charset="0"/>
              </a:rPr>
              <a:t> has given its name to the whole Neolithic period in the foothills of the </a:t>
            </a:r>
            <a:r>
              <a:rPr lang="en-US" sz="2800" dirty="0" err="1">
                <a:latin typeface="Calibri" panose="020F0502020204030204" pitchFamily="34" charset="0"/>
                <a:cs typeface="Calibri" panose="020F0502020204030204" pitchFamily="34" charset="0"/>
              </a:rPr>
              <a:t>Kopet</a:t>
            </a:r>
            <a:r>
              <a:rPr lang="en-US" sz="2800" dirty="0">
                <a:latin typeface="Calibri" panose="020F0502020204030204" pitchFamily="34" charset="0"/>
                <a:cs typeface="Calibri" panose="020F0502020204030204" pitchFamily="34" charset="0"/>
              </a:rPr>
              <a:t> Dag..</a:t>
            </a:r>
          </a:p>
          <a:p>
            <a:pPr algn="just"/>
            <a:r>
              <a:rPr lang="en-US" sz="2800" dirty="0">
                <a:latin typeface="Calibri" panose="020F0502020204030204" pitchFamily="34" charset="0"/>
                <a:cs typeface="Calibri" panose="020F0502020204030204" pitchFamily="34" charset="0"/>
              </a:rPr>
              <a:t>	The settlement was occupied from about 7200 to 4500 BC possibly with short interruptions. </a:t>
            </a:r>
            <a:r>
              <a:rPr lang="en-US" sz="2800" dirty="0" err="1">
                <a:latin typeface="Calibri" panose="020F0502020204030204" pitchFamily="34" charset="0"/>
                <a:cs typeface="Calibri" panose="020F0502020204030204" pitchFamily="34" charset="0"/>
              </a:rPr>
              <a:t>Jeitun</a:t>
            </a:r>
            <a:r>
              <a:rPr lang="en-US" sz="2800" dirty="0">
                <a:latin typeface="Calibri" panose="020F0502020204030204" pitchFamily="34" charset="0"/>
                <a:cs typeface="Calibri" panose="020F0502020204030204" pitchFamily="34" charset="0"/>
              </a:rPr>
              <a:t> has given its name to the whole Neolithic period in the foothills of the </a:t>
            </a:r>
            <a:r>
              <a:rPr lang="en-US" sz="2800" dirty="0" err="1">
                <a:latin typeface="Calibri" panose="020F0502020204030204" pitchFamily="34" charset="0"/>
                <a:cs typeface="Calibri" panose="020F0502020204030204" pitchFamily="34" charset="0"/>
              </a:rPr>
              <a:t>Kopet</a:t>
            </a:r>
            <a:r>
              <a:rPr lang="en-US" sz="2800" dirty="0">
                <a:latin typeface="Calibri" panose="020F0502020204030204" pitchFamily="34" charset="0"/>
                <a:cs typeface="Calibri" panose="020F0502020204030204" pitchFamily="34" charset="0"/>
              </a:rPr>
              <a:t> Dag.</a:t>
            </a:r>
          </a:p>
          <a:p>
            <a:pPr algn="just"/>
            <a:r>
              <a:rPr lang="en-US" sz="2800" dirty="0">
                <a:latin typeface="Calibri" panose="020F0502020204030204" pitchFamily="34" charset="0"/>
                <a:cs typeface="Calibri" panose="020F0502020204030204" pitchFamily="34" charset="0"/>
              </a:rPr>
              <a:t>	Sheep and goats were already domesticated by the villagers; but they also engaged in hunting to supplement their diet. Sheep and goats were already domesticated by the villagers; but they also engaged in hunting to supplement their diet.</a:t>
            </a:r>
          </a:p>
          <a:p>
            <a:endParaRPr lang="en-US" dirty="0"/>
          </a:p>
        </p:txBody>
      </p:sp>
    </p:spTree>
    <p:extLst>
      <p:ext uri="{BB962C8B-B14F-4D97-AF65-F5344CB8AC3E}">
        <p14:creationId xmlns:p14="http://schemas.microsoft.com/office/powerpoint/2010/main" val="880250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FCD06-AAB2-1421-1A15-368D302701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F9AFA56-8001-DEAF-9D37-2361E35A247F}"/>
              </a:ext>
            </a:extLst>
          </p:cNvPr>
          <p:cNvSpPr>
            <a:spLocks noGrp="1"/>
          </p:cNvSpPr>
          <p:nvPr>
            <p:ph idx="1"/>
          </p:nvPr>
        </p:nvSpPr>
        <p:spPr/>
        <p:txBody>
          <a:bodyPr>
            <a:normAutofit fontScale="85000" lnSpcReduction="20000"/>
          </a:bodyPr>
          <a:lstStyle/>
          <a:p>
            <a:r>
              <a:rPr lang="en-US" sz="2800" b="1" dirty="0">
                <a:latin typeface="Calibri" panose="020F0502020204030204" pitchFamily="34" charset="0"/>
                <a:cs typeface="Calibri" panose="020F0502020204030204" pitchFamily="34" charset="0"/>
              </a:rPr>
              <a:t>The </a:t>
            </a:r>
            <a:r>
              <a:rPr lang="en-US" sz="2800" b="1" dirty="0" err="1">
                <a:latin typeface="Calibri" panose="020F0502020204030204" pitchFamily="34" charset="0"/>
                <a:cs typeface="Calibri" panose="020F0502020204030204" pitchFamily="34" charset="0"/>
              </a:rPr>
              <a:t>Kelteminar</a:t>
            </a:r>
            <a:r>
              <a:rPr lang="en-US" sz="2800" b="1" dirty="0">
                <a:latin typeface="Calibri" panose="020F0502020204030204" pitchFamily="34" charset="0"/>
                <a:cs typeface="Calibri" panose="020F0502020204030204" pitchFamily="34" charset="0"/>
              </a:rPr>
              <a:t> culture </a:t>
            </a:r>
            <a:r>
              <a:rPr lang="en-US" sz="2800" dirty="0">
                <a:latin typeface="Calibri" panose="020F0502020204030204" pitchFamily="34" charset="0"/>
                <a:cs typeface="Calibri" panose="020F0502020204030204" pitchFamily="34" charset="0"/>
              </a:rPr>
              <a:t>(5500–3500 BC) was a Neolithic archaeological culture of sedentary fishermen occupying the semi-desert and desert areas of the </a:t>
            </a:r>
            <a:r>
              <a:rPr lang="en-US" sz="2800" dirty="0" err="1">
                <a:latin typeface="Calibri" panose="020F0502020204030204" pitchFamily="34" charset="0"/>
                <a:cs typeface="Calibri" panose="020F0502020204030204" pitchFamily="34" charset="0"/>
              </a:rPr>
              <a:t>Karakum</a:t>
            </a:r>
            <a:r>
              <a:rPr lang="en-US" sz="2800" dirty="0">
                <a:latin typeface="Calibri" panose="020F0502020204030204" pitchFamily="34" charset="0"/>
                <a:cs typeface="Calibri" panose="020F0502020204030204" pitchFamily="34" charset="0"/>
              </a:rPr>
              <a:t> and Kyzyl Kum deserts and the deltas of the Amu Darya and </a:t>
            </a:r>
            <a:r>
              <a:rPr lang="en-US" sz="2800" dirty="0" err="1">
                <a:latin typeface="Calibri" panose="020F0502020204030204" pitchFamily="34" charset="0"/>
                <a:cs typeface="Calibri" panose="020F0502020204030204" pitchFamily="34" charset="0"/>
              </a:rPr>
              <a:t>Zeravshan</a:t>
            </a:r>
            <a:r>
              <a:rPr lang="en-US" sz="2800" dirty="0">
                <a:latin typeface="Calibri" panose="020F0502020204030204" pitchFamily="34" charset="0"/>
                <a:cs typeface="Calibri" panose="020F0502020204030204" pitchFamily="34" charset="0"/>
              </a:rPr>
              <a:t> rivers. It is named after a site of the same name. The </a:t>
            </a:r>
            <a:r>
              <a:rPr lang="en-US" sz="2800" dirty="0" err="1">
                <a:latin typeface="Calibri" panose="020F0502020204030204" pitchFamily="34" charset="0"/>
                <a:cs typeface="Calibri" panose="020F0502020204030204" pitchFamily="34" charset="0"/>
              </a:rPr>
              <a:t>Kelteminar</a:t>
            </a:r>
            <a:r>
              <a:rPr lang="en-US" sz="2800" dirty="0">
                <a:latin typeface="Calibri" panose="020F0502020204030204" pitchFamily="34" charset="0"/>
                <a:cs typeface="Calibri" panose="020F0502020204030204" pitchFamily="34" charset="0"/>
              </a:rPr>
              <a:t> culture was replaced by the </a:t>
            </a:r>
            <a:r>
              <a:rPr lang="en-US" sz="2800" dirty="0" err="1">
                <a:latin typeface="Calibri" panose="020F0502020204030204" pitchFamily="34" charset="0"/>
                <a:cs typeface="Calibri" panose="020F0502020204030204" pitchFamily="34" charset="0"/>
              </a:rPr>
              <a:t>Tazabagyab</a:t>
            </a:r>
            <a:r>
              <a:rPr lang="en-US" sz="2800" dirty="0">
                <a:latin typeface="Calibri" panose="020F0502020204030204" pitchFamily="34" charset="0"/>
                <a:cs typeface="Calibri" panose="020F0502020204030204" pitchFamily="34" charset="0"/>
              </a:rPr>
              <a:t> culture.</a:t>
            </a:r>
          </a:p>
          <a:p>
            <a:r>
              <a:rPr lang="en-US" sz="2800" dirty="0">
                <a:latin typeface="Calibri" panose="020F0502020204030204" pitchFamily="34" charset="0"/>
                <a:cs typeface="Calibri" panose="020F0502020204030204" pitchFamily="34" charset="0"/>
              </a:rPr>
              <a:t>	The </a:t>
            </a:r>
            <a:r>
              <a:rPr lang="en-US" sz="2800" dirty="0" err="1">
                <a:latin typeface="Calibri" panose="020F0502020204030204" pitchFamily="34" charset="0"/>
                <a:cs typeface="Calibri" panose="020F0502020204030204" pitchFamily="34" charset="0"/>
              </a:rPr>
              <a:t>Kelteminar</a:t>
            </a:r>
            <a:r>
              <a:rPr lang="en-US" sz="2800" dirty="0">
                <a:latin typeface="Calibri" panose="020F0502020204030204" pitchFamily="34" charset="0"/>
                <a:cs typeface="Calibri" panose="020F0502020204030204" pitchFamily="34" charset="0"/>
              </a:rPr>
              <a:t> people lived in huge houses (size 24m x 17m and height 10m), which housed the whole tribal community of about 100-120 people. They adorned themselves with beads made of shells. They manufactured stone axes and miniature trapezoidal flint arrowheads. For cooking, they used clay vessels produced without the potter's wheel.</a:t>
            </a:r>
          </a:p>
          <a:p>
            <a:r>
              <a:rPr lang="en-US" sz="2800" b="1" dirty="0">
                <a:latin typeface="Calibri" panose="020F0502020204030204" pitchFamily="34" charset="0"/>
                <a:cs typeface="Calibri" panose="020F0502020204030204" pitchFamily="34" charset="0"/>
              </a:rPr>
              <a:t>	Hissar Culture </a:t>
            </a:r>
            <a:r>
              <a:rPr lang="en-US" sz="2800" dirty="0">
                <a:latin typeface="Calibri" panose="020F0502020204030204" pitchFamily="34" charset="0"/>
                <a:cs typeface="Calibri" panose="020F0502020204030204" pitchFamily="34" charset="0"/>
              </a:rPr>
              <a:t>an archaeological culture of the Late Neolithic (tentatively 7,000 to 2,000 B.C.) distributed in the </a:t>
            </a:r>
            <a:r>
              <a:rPr lang="en-US" sz="2800" dirty="0" err="1">
                <a:latin typeface="Calibri" panose="020F0502020204030204" pitchFamily="34" charset="0"/>
                <a:cs typeface="Calibri" panose="020F0502020204030204" pitchFamily="34" charset="0"/>
              </a:rPr>
              <a:t>Kafirnigan</a:t>
            </a:r>
            <a:r>
              <a:rPr lang="en-US" sz="2800" dirty="0">
                <a:latin typeface="Calibri" panose="020F0502020204030204" pitchFamily="34" charset="0"/>
                <a:cs typeface="Calibri" panose="020F0502020204030204" pitchFamily="34" charset="0"/>
              </a:rPr>
              <a:t> and </a:t>
            </a:r>
            <a:r>
              <a:rPr lang="en-US" sz="2800" dirty="0" err="1">
                <a:latin typeface="Calibri" panose="020F0502020204030204" pitchFamily="34" charset="0"/>
                <a:cs typeface="Calibri" panose="020F0502020204030204" pitchFamily="34" charset="0"/>
              </a:rPr>
              <a:t>Vakhsh</a:t>
            </a:r>
            <a:r>
              <a:rPr lang="en-US" sz="2800" dirty="0">
                <a:latin typeface="Calibri" panose="020F0502020204030204" pitchFamily="34" charset="0"/>
                <a:cs typeface="Calibri" panose="020F0502020204030204" pitchFamily="34" charset="0"/>
              </a:rPr>
              <a:t> river valleys. The Hissar culture represents a culture, archaic in appearance, of tribes of the foothills and mountain valleys that evidently developed at the same time as the more developed, settled farming cultures (</a:t>
            </a:r>
            <a:r>
              <a:rPr lang="en-US" sz="2800" dirty="0" err="1">
                <a:latin typeface="Calibri" panose="020F0502020204030204" pitchFamily="34" charset="0"/>
                <a:cs typeface="Calibri" panose="020F0502020204030204" pitchFamily="34" charset="0"/>
              </a:rPr>
              <a:t>Anau</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Dzheitun</a:t>
            </a:r>
            <a:r>
              <a:rPr lang="en-US" sz="2800" dirty="0">
                <a:latin typeface="Calibri" panose="020F0502020204030204" pitchFamily="34" charset="0"/>
                <a:cs typeface="Calibri" panose="020F0502020204030204" pitchFamily="34" charset="0"/>
              </a:rPr>
              <a:t>)</a:t>
            </a:r>
          </a:p>
          <a:p>
            <a:endParaRPr lang="en-US" dirty="0"/>
          </a:p>
        </p:txBody>
      </p:sp>
    </p:spTree>
    <p:extLst>
      <p:ext uri="{BB962C8B-B14F-4D97-AF65-F5344CB8AC3E}">
        <p14:creationId xmlns:p14="http://schemas.microsoft.com/office/powerpoint/2010/main" val="23847988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2D915-B31C-6862-AC0C-916DC8667B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54EA2A8-7EA3-FB38-A9AD-D8C4401ECC45}"/>
              </a:ext>
            </a:extLst>
          </p:cNvPr>
          <p:cNvSpPr>
            <a:spLocks noGrp="1"/>
          </p:cNvSpPr>
          <p:nvPr>
            <p:ph idx="1"/>
          </p:nvPr>
        </p:nvSpPr>
        <p:spPr/>
        <p:txBody>
          <a:bodyPr/>
          <a:lstStyle/>
          <a:p>
            <a:endParaRPr lang="en-US"/>
          </a:p>
        </p:txBody>
      </p:sp>
      <p:pic>
        <p:nvPicPr>
          <p:cNvPr id="4" name="Объект 3">
            <a:extLst>
              <a:ext uri="{FF2B5EF4-FFF2-40B4-BE49-F238E27FC236}">
                <a16:creationId xmlns:a16="http://schemas.microsoft.com/office/drawing/2014/main" id="{1EE375E6-95AA-8435-EC41-18B2225D6F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1851" y="682906"/>
            <a:ext cx="11605250" cy="6071497"/>
          </a:xfrm>
          <a:prstGeom prst="rect">
            <a:avLst/>
          </a:prstGeom>
        </p:spPr>
      </p:pic>
    </p:spTree>
    <p:extLst>
      <p:ext uri="{BB962C8B-B14F-4D97-AF65-F5344CB8AC3E}">
        <p14:creationId xmlns:p14="http://schemas.microsoft.com/office/powerpoint/2010/main" val="1468114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2EDCD-67FD-AB66-3375-E90DC1108EF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143DF60-33E0-CB20-FE1F-DF0570E78FE8}"/>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EAA33BD-5DFB-993F-E0C7-6DDA55695DD4}"/>
              </a:ext>
            </a:extLst>
          </p:cNvPr>
          <p:cNvPicPr>
            <a:picLocks noChangeAspect="1"/>
          </p:cNvPicPr>
          <p:nvPr/>
        </p:nvPicPr>
        <p:blipFill>
          <a:blip r:embed="rId2"/>
          <a:stretch>
            <a:fillRect/>
          </a:stretch>
        </p:blipFill>
        <p:spPr>
          <a:xfrm>
            <a:off x="3017822" y="237653"/>
            <a:ext cx="6156356" cy="6382693"/>
          </a:xfrm>
          <a:prstGeom prst="rect">
            <a:avLst/>
          </a:prstGeom>
        </p:spPr>
      </p:pic>
    </p:spTree>
    <p:extLst>
      <p:ext uri="{BB962C8B-B14F-4D97-AF65-F5344CB8AC3E}">
        <p14:creationId xmlns:p14="http://schemas.microsoft.com/office/powerpoint/2010/main" val="1141870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8C7E5-EEDD-7C0A-2A70-F4302B0D816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31D2826-4C8F-8B51-9EC2-FB9ADB3450E1}"/>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43238F8-A8AF-9282-A43D-E6D359B22125}"/>
              </a:ext>
            </a:extLst>
          </p:cNvPr>
          <p:cNvPicPr>
            <a:picLocks noChangeAspect="1"/>
          </p:cNvPicPr>
          <p:nvPr/>
        </p:nvPicPr>
        <p:blipFill>
          <a:blip r:embed="rId2"/>
          <a:stretch>
            <a:fillRect/>
          </a:stretch>
        </p:blipFill>
        <p:spPr>
          <a:xfrm>
            <a:off x="2899794" y="94957"/>
            <a:ext cx="6392411" cy="6858000"/>
          </a:xfrm>
          <a:prstGeom prst="rect">
            <a:avLst/>
          </a:prstGeom>
        </p:spPr>
      </p:pic>
    </p:spTree>
    <p:extLst>
      <p:ext uri="{BB962C8B-B14F-4D97-AF65-F5344CB8AC3E}">
        <p14:creationId xmlns:p14="http://schemas.microsoft.com/office/powerpoint/2010/main" val="2719796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9A68-A4E5-B8FA-FA0E-2B528FF929D5}"/>
              </a:ext>
            </a:extLst>
          </p:cNvPr>
          <p:cNvSpPr>
            <a:spLocks noGrp="1"/>
          </p:cNvSpPr>
          <p:nvPr>
            <p:ph type="title"/>
          </p:nvPr>
        </p:nvSpPr>
        <p:spPr/>
        <p:txBody>
          <a:bodyPr/>
          <a:lstStyle/>
          <a:p>
            <a:r>
              <a:rPr lang="en-US" b="1" dirty="0">
                <a:latin typeface="Calibri" panose="020F0502020204030204" pitchFamily="34" charset="0"/>
                <a:ea typeface="Calibri" panose="020F0502020204030204" pitchFamily="34" charset="0"/>
                <a:cs typeface="Times New Roman" panose="02020603050405020304" pitchFamily="18" charset="0"/>
              </a:rPr>
              <a:t>Neolithic revolution.</a:t>
            </a:r>
            <a:endParaRPr lang="en-US" dirty="0"/>
          </a:p>
        </p:txBody>
      </p:sp>
      <p:sp>
        <p:nvSpPr>
          <p:cNvPr id="3" name="Content Placeholder 2">
            <a:extLst>
              <a:ext uri="{FF2B5EF4-FFF2-40B4-BE49-F238E27FC236}">
                <a16:creationId xmlns:a16="http://schemas.microsoft.com/office/drawing/2014/main" id="{F3B49ECA-D133-3AA8-7F00-59610825A3EF}"/>
              </a:ext>
            </a:extLst>
          </p:cNvPr>
          <p:cNvSpPr>
            <a:spLocks noGrp="1"/>
          </p:cNvSpPr>
          <p:nvPr>
            <p:ph idx="1"/>
          </p:nvPr>
        </p:nvSpPr>
        <p:spPr/>
        <p:txBody>
          <a:bodyPr>
            <a:normAutofit fontScale="85000" lnSpcReduction="2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The culture of Neolithic agricultures and of cattle-breeders of Central Asia shows that a transition to the forms of economy, usually termed the 'Neolithic revolution', took place here almost simultaneously with similar developments in western Asia. A new way of life is clearly represented here by comfortable houses with accurate trimming of interiors, bright ceramics and wide use of ornaments. This qualitative leap in social development prepared the necessary base for the creation of ancient civilizations. At the same time in¬ equalities in the course of historical development become clear: the ancient tribes of Iran and southern Turkmenistan passed to the new forms of economy, while in other areas of Central Asia and northern Afghanistan the transition was delayed. Tribes of hunters, fishers and food-gatherers, maintaining many archaic features in their culture, were contemporary with sedentary communities in oases. The lines of cultural links that emerged during the </a:t>
            </a:r>
            <a:r>
              <a:rPr lang="en-US" sz="2800" dirty="0" err="1">
                <a:effectLst/>
                <a:latin typeface="Calibri" panose="020F0502020204030204" pitchFamily="34" charset="0"/>
                <a:ea typeface="Calibri" panose="020F0502020204030204" pitchFamily="34" charset="0"/>
                <a:cs typeface="Times New Roman" panose="02020603050405020304" pitchFamily="18" charset="0"/>
              </a:rPr>
              <a:t>Palaeolithic</a:t>
            </a:r>
            <a:r>
              <a:rPr lang="en-US" sz="2800" dirty="0">
                <a:effectLst/>
                <a:latin typeface="Calibri" panose="020F0502020204030204" pitchFamily="34" charset="0"/>
                <a:ea typeface="Calibri" panose="020F0502020204030204" pitchFamily="34" charset="0"/>
                <a:cs typeface="Times New Roman" panose="02020603050405020304" pitchFamily="18" charset="0"/>
              </a:rPr>
              <a:t> epoch not only keep their importance but also become stronger - a fact which played an important role in the diffusion of cultivating cereals and of cattle-breeding.</a:t>
            </a:r>
          </a:p>
          <a:p>
            <a:endParaRPr lang="en-US" sz="2800" dirty="0"/>
          </a:p>
          <a:p>
            <a:endParaRPr lang="en-US" dirty="0"/>
          </a:p>
        </p:txBody>
      </p:sp>
    </p:spTree>
    <p:extLst>
      <p:ext uri="{BB962C8B-B14F-4D97-AF65-F5344CB8AC3E}">
        <p14:creationId xmlns:p14="http://schemas.microsoft.com/office/powerpoint/2010/main" val="738338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2D428-8E34-EE21-F1FE-FEB9E3D3A8D7}"/>
              </a:ext>
            </a:extLst>
          </p:cNvPr>
          <p:cNvSpPr>
            <a:spLocks noGrp="1"/>
          </p:cNvSpPr>
          <p:nvPr>
            <p:ph type="title"/>
          </p:nvPr>
        </p:nvSpPr>
        <p:spPr/>
        <p:txBody>
          <a:bodyPr/>
          <a:lstStyle/>
          <a:p>
            <a:r>
              <a:rPr lang="en-US" sz="4400" dirty="0">
                <a:latin typeface="Calibri" panose="020F0502020204030204" pitchFamily="34" charset="0"/>
              </a:rPr>
              <a:t>Bronze age cultures of Central Asia</a:t>
            </a:r>
            <a:endParaRPr lang="en-US" dirty="0"/>
          </a:p>
        </p:txBody>
      </p:sp>
      <p:sp>
        <p:nvSpPr>
          <p:cNvPr id="3" name="Content Placeholder 2">
            <a:extLst>
              <a:ext uri="{FF2B5EF4-FFF2-40B4-BE49-F238E27FC236}">
                <a16:creationId xmlns:a16="http://schemas.microsoft.com/office/drawing/2014/main" id="{10ADAE15-F1E6-116E-6288-C2DE9AD0906A}"/>
              </a:ext>
            </a:extLst>
          </p:cNvPr>
          <p:cNvSpPr>
            <a:spLocks noGrp="1"/>
          </p:cNvSpPr>
          <p:nvPr>
            <p:ph idx="1"/>
          </p:nvPr>
        </p:nvSpPr>
        <p:spPr/>
        <p:txBody>
          <a:bodyPr>
            <a:normAutofit fontScale="70000" lnSpcReduction="20000"/>
          </a:bodyPr>
          <a:lstStyle/>
          <a:p>
            <a:pPr>
              <a:lnSpc>
                <a:spcPct val="100000"/>
              </a:lnSpc>
            </a:pPr>
            <a:r>
              <a:rPr lang="en-US" sz="2800" dirty="0">
                <a:latin typeface="Calibri" panose="020F0502020204030204" pitchFamily="34" charset="0"/>
                <a:cs typeface="Calibri" panose="020F0502020204030204" pitchFamily="34" charset="0"/>
              </a:rPr>
              <a:t>	Bronze age – introduction of metallurgy. Stone tools started to be replaced by metal tools. </a:t>
            </a:r>
          </a:p>
          <a:p>
            <a:pPr>
              <a:lnSpc>
                <a:spcPct val="100000"/>
              </a:lnSpc>
            </a:pPr>
            <a:r>
              <a:rPr lang="en-US" sz="2800" dirty="0">
                <a:latin typeface="Calibri" panose="020F0502020204030204" pitchFamily="34" charset="0"/>
                <a:cs typeface="Calibri" panose="020F0502020204030204" pitchFamily="34" charset="0"/>
              </a:rPr>
              <a:t>	Embroidery appeared in economy.</a:t>
            </a:r>
          </a:p>
          <a:p>
            <a:pPr>
              <a:lnSpc>
                <a:spcPct val="100000"/>
              </a:lnSpc>
            </a:pPr>
            <a:r>
              <a:rPr lang="en-US" sz="2800" dirty="0">
                <a:latin typeface="Calibri" panose="020F0502020204030204" pitchFamily="34" charset="0"/>
                <a:cs typeface="Calibri" panose="020F0502020204030204" pitchFamily="34" charset="0"/>
              </a:rPr>
              <a:t>	Urban planning appeared.</a:t>
            </a:r>
          </a:p>
          <a:p>
            <a:pPr>
              <a:lnSpc>
                <a:spcPct val="100000"/>
              </a:lnSpc>
              <a:spcAft>
                <a:spcPts val="800"/>
              </a:spcAft>
            </a:pPr>
            <a:r>
              <a:rPr lang="en-US" sz="2800" dirty="0">
                <a:effectLst/>
                <a:latin typeface="Calibri" panose="020F0502020204030204" pitchFamily="34" charset="0"/>
                <a:cs typeface="Calibri" panose="020F0502020204030204" pitchFamily="34" charset="0"/>
              </a:rPr>
              <a:t>	The Early Eneolithic (fifth and early fourth millennia </a:t>
            </a:r>
            <a:r>
              <a:rPr lang="en-US" sz="2800" dirty="0" err="1">
                <a:effectLst/>
                <a:latin typeface="Calibri" panose="020F0502020204030204" pitchFamily="34" charset="0"/>
                <a:cs typeface="Calibri" panose="020F0502020204030204" pitchFamily="34" charset="0"/>
              </a:rPr>
              <a:t>b.c.</a:t>
            </a:r>
            <a:r>
              <a:rPr lang="en-US" sz="2800" dirty="0">
                <a:effectLst/>
                <a:latin typeface="Calibri" panose="020F0502020204030204" pitchFamily="34" charset="0"/>
                <a:cs typeface="Calibri" panose="020F0502020204030204" pitchFamily="34" charset="0"/>
              </a:rPr>
              <a:t>) was marked by a growth in the population of the foothill belt at </a:t>
            </a:r>
            <a:r>
              <a:rPr lang="en-US" sz="2800" dirty="0" err="1">
                <a:effectLst/>
                <a:latin typeface="Calibri" panose="020F0502020204030204" pitchFamily="34" charset="0"/>
                <a:cs typeface="Calibri" panose="020F0502020204030204" pitchFamily="34" charset="0"/>
              </a:rPr>
              <a:t>Kopet</a:t>
            </a:r>
            <a:r>
              <a:rPr lang="en-US" sz="2800" dirty="0">
                <a:effectLst/>
                <a:latin typeface="Calibri" panose="020F0502020204030204" pitchFamily="34" charset="0"/>
                <a:cs typeface="Calibri" panose="020F0502020204030204" pitchFamily="34" charset="0"/>
              </a:rPr>
              <a:t> Dag. Along with smaller settlements 0.5-1 ha in area (</a:t>
            </a:r>
            <a:r>
              <a:rPr lang="en-US" sz="2800" dirty="0" err="1">
                <a:effectLst/>
                <a:latin typeface="Calibri" panose="020F0502020204030204" pitchFamily="34" charset="0"/>
                <a:cs typeface="Calibri" panose="020F0502020204030204" pitchFamily="34" charset="0"/>
              </a:rPr>
              <a:t>Anau</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Dashlyji</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Yassy-depe</a:t>
            </a:r>
            <a:r>
              <a:rPr lang="en-US" sz="2800" dirty="0">
                <a:effectLst/>
                <a:latin typeface="Calibri" panose="020F0502020204030204" pitchFamily="34" charset="0"/>
                <a:cs typeface="Calibri" panose="020F0502020204030204" pitchFamily="34" charset="0"/>
              </a:rPr>
              <a:t>), some major </a:t>
            </a:r>
            <a:r>
              <a:rPr lang="en-US" sz="2800" dirty="0" err="1">
                <a:effectLst/>
                <a:latin typeface="Calibri" panose="020F0502020204030204" pitchFamily="34" charset="0"/>
                <a:cs typeface="Calibri" panose="020F0502020204030204" pitchFamily="34" charset="0"/>
              </a:rPr>
              <a:t>centres</a:t>
            </a:r>
            <a:r>
              <a:rPr lang="en-US" sz="2800" dirty="0">
                <a:effectLst/>
                <a:latin typeface="Calibri" panose="020F0502020204030204" pitchFamily="34" charset="0"/>
                <a:cs typeface="Calibri" panose="020F0502020204030204" pitchFamily="34" charset="0"/>
              </a:rPr>
              <a:t> covering more than 10 ha sprang up (Kara-</a:t>
            </a:r>
            <a:r>
              <a:rPr lang="en-US" sz="2800" dirty="0" err="1">
                <a:effectLst/>
                <a:latin typeface="Calibri" panose="020F0502020204030204" pitchFamily="34" charset="0"/>
                <a:cs typeface="Calibri" panose="020F0502020204030204" pitchFamily="34" charset="0"/>
              </a:rPr>
              <a:t>depe</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Namazga-depe</a:t>
            </a:r>
            <a:r>
              <a:rPr lang="en-US" sz="2800" dirty="0">
                <a:effectLst/>
                <a:latin typeface="Calibri" panose="020F0502020204030204" pitchFamily="34" charset="0"/>
                <a:cs typeface="Calibri" panose="020F0502020204030204" pitchFamily="34" charset="0"/>
              </a:rPr>
              <a:t>). Fanning out over still unsettled areas, the early agrarian tribes wandered eastward as far as the ancient delta of the River </a:t>
            </a:r>
            <a:r>
              <a:rPr lang="en-US" sz="2800" dirty="0" err="1">
                <a:effectLst/>
                <a:latin typeface="Calibri" panose="020F0502020204030204" pitchFamily="34" charset="0"/>
                <a:cs typeface="Calibri" panose="020F0502020204030204" pitchFamily="34" charset="0"/>
              </a:rPr>
              <a:t>Tedzhen</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Harirud</a:t>
            </a:r>
            <a:r>
              <a:rPr lang="en-US" sz="2800" dirty="0">
                <a:effectLst/>
                <a:latin typeface="Calibri" panose="020F0502020204030204" pitchFamily="34" charset="0"/>
                <a:cs typeface="Calibri" panose="020F0502020204030204" pitchFamily="34" charset="0"/>
              </a:rPr>
              <a:t>), the site of the </a:t>
            </a:r>
            <a:r>
              <a:rPr lang="en-US" sz="2800" dirty="0" err="1">
                <a:effectLst/>
                <a:latin typeface="Calibri" panose="020F0502020204030204" pitchFamily="34" charset="0"/>
                <a:cs typeface="Calibri" panose="020F0502020204030204" pitchFamily="34" charset="0"/>
              </a:rPr>
              <a:t>Geoksiur</a:t>
            </a:r>
            <a:r>
              <a:rPr lang="en-US" sz="2800" dirty="0">
                <a:effectLst/>
                <a:latin typeface="Calibri" panose="020F0502020204030204" pitchFamily="34" charset="0"/>
                <a:cs typeface="Calibri" panose="020F0502020204030204" pitchFamily="34" charset="0"/>
              </a:rPr>
              <a:t> oasis.</a:t>
            </a:r>
          </a:p>
          <a:p>
            <a:pPr>
              <a:lnSpc>
                <a:spcPct val="100000"/>
              </a:lnSpc>
              <a:spcAft>
                <a:spcPts val="800"/>
              </a:spcAft>
            </a:pPr>
            <a:r>
              <a:rPr lang="en-US" sz="2800" dirty="0">
                <a:effectLst/>
                <a:latin typeface="Calibri" panose="020F0502020204030204" pitchFamily="34" charset="0"/>
                <a:cs typeface="Calibri" panose="020F0502020204030204" pitchFamily="34" charset="0"/>
              </a:rPr>
              <a:t>	The twin pillars of the economy were agriculture and cattle-raising, the latter activity providing over four-fifths of the meat consumed. Along with cattle and sheep, pigs were also domesticated. The soil-working implements of the </a:t>
            </a:r>
            <a:r>
              <a:rPr lang="en-US" sz="2800" dirty="0" err="1">
                <a:effectLst/>
                <a:latin typeface="Calibri" panose="020F0502020204030204" pitchFamily="34" charset="0"/>
                <a:cs typeface="Calibri" panose="020F0502020204030204" pitchFamily="34" charset="0"/>
              </a:rPr>
              <a:t>Anau</a:t>
            </a:r>
            <a:r>
              <a:rPr lang="en-US" sz="2800" dirty="0">
                <a:effectLst/>
                <a:latin typeface="Calibri" panose="020F0502020204030204" pitchFamily="34" charset="0"/>
                <a:cs typeface="Calibri" panose="020F0502020204030204" pitchFamily="34" charset="0"/>
              </a:rPr>
              <a:t> IA complex include massive stone hoes, while the </a:t>
            </a:r>
            <a:r>
              <a:rPr lang="en-US" sz="2800" dirty="0" err="1">
                <a:effectLst/>
                <a:latin typeface="Calibri" panose="020F0502020204030204" pitchFamily="34" charset="0"/>
                <a:cs typeface="Calibri" panose="020F0502020204030204" pitchFamily="34" charset="0"/>
              </a:rPr>
              <a:t>Namazga</a:t>
            </a:r>
            <a:r>
              <a:rPr lang="en-US" sz="2800" dirty="0">
                <a:effectLst/>
                <a:latin typeface="Calibri" panose="020F0502020204030204" pitchFamily="34" charset="0"/>
                <a:cs typeface="Calibri" panose="020F0502020204030204" pitchFamily="34" charset="0"/>
              </a:rPr>
              <a:t> I complex contains ring stones once fitted to the ends of digging sticks.</a:t>
            </a:r>
          </a:p>
          <a:p>
            <a:pPr>
              <a:lnSpc>
                <a:spcPct val="100000"/>
              </a:lnSpc>
              <a:spcAft>
                <a:spcPts val="800"/>
              </a:spcAft>
            </a:pPr>
            <a:r>
              <a:rPr lang="en-US" sz="2800" dirty="0">
                <a:latin typeface="Calibri" panose="020F0502020204030204" pitchFamily="34" charset="0"/>
                <a:cs typeface="Calibri" panose="020F0502020204030204" pitchFamily="34" charset="0"/>
              </a:rPr>
              <a:t>	For more, please, visit: </a:t>
            </a:r>
            <a:r>
              <a:rPr lang="en-US" sz="2800" dirty="0">
                <a:latin typeface="Calibri" panose="020F0502020204030204" pitchFamily="34" charset="0"/>
                <a:cs typeface="Calibri" panose="020F0502020204030204" pitchFamily="34" charset="0"/>
                <a:hlinkClick r:id="rId2"/>
              </a:rPr>
              <a:t>https://www.youtube.com/watch?v=LRBwWZs3W0Q</a:t>
            </a:r>
            <a:r>
              <a:rPr lang="en-US" sz="2800" dirty="0">
                <a:latin typeface="Calibri" panose="020F0502020204030204" pitchFamily="34" charset="0"/>
                <a:cs typeface="Calibri" panose="020F0502020204030204" pitchFamily="34" charset="0"/>
              </a:rPr>
              <a:t> </a:t>
            </a:r>
            <a:endParaRPr lang="en-US" sz="2800" dirty="0">
              <a:effectLst/>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695719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D9A72-DFE3-732A-D1E0-96D9DDAE14BC}"/>
              </a:ext>
            </a:extLst>
          </p:cNvPr>
          <p:cNvSpPr>
            <a:spLocks noGrp="1"/>
          </p:cNvSpPr>
          <p:nvPr>
            <p:ph type="ctrTitle"/>
          </p:nvPr>
        </p:nvSpPr>
        <p:spPr/>
        <p:txBody>
          <a:bodyPr>
            <a:normAutofit fontScale="90000"/>
          </a:bodyPr>
          <a:lstStyle/>
          <a:p>
            <a:r>
              <a:rPr lang="en-US" sz="6000" b="1" i="0" dirty="0">
                <a:effectLst/>
                <a:latin typeface="Calibri" panose="020F0502020204030204" pitchFamily="34" charset="0"/>
                <a:cs typeface="Calibri" panose="020F0502020204030204" pitchFamily="34" charset="0"/>
              </a:rPr>
              <a:t>Turkestan (Central Asia) is an integral part of world civilization</a:t>
            </a:r>
            <a:endParaRPr lang="en-US" dirty="0"/>
          </a:p>
        </p:txBody>
      </p:sp>
      <p:sp>
        <p:nvSpPr>
          <p:cNvPr id="3" name="Subtitle 2">
            <a:extLst>
              <a:ext uri="{FF2B5EF4-FFF2-40B4-BE49-F238E27FC236}">
                <a16:creationId xmlns:a16="http://schemas.microsoft.com/office/drawing/2014/main" id="{8F9C1727-1214-01FC-0795-BF03728AD342}"/>
              </a:ext>
            </a:extLst>
          </p:cNvPr>
          <p:cNvSpPr>
            <a:spLocks noGrp="1"/>
          </p:cNvSpPr>
          <p:nvPr>
            <p:ph type="subTitle" idx="1"/>
          </p:nvPr>
        </p:nvSpPr>
        <p:spPr/>
        <p:txBody>
          <a:bodyPr/>
          <a:lstStyle/>
          <a:p>
            <a:r>
              <a:rPr lang="en-US"/>
              <a:t>Dr Vohid </a:t>
            </a:r>
            <a:r>
              <a:rPr lang="en-US" dirty="0" err="1"/>
              <a:t>Yusupovich</a:t>
            </a:r>
            <a:r>
              <a:rPr lang="en-US" dirty="0"/>
              <a:t> Kholov</a:t>
            </a:r>
          </a:p>
          <a:p>
            <a:endParaRPr lang="en-US" dirty="0"/>
          </a:p>
        </p:txBody>
      </p:sp>
    </p:spTree>
    <p:extLst>
      <p:ext uri="{BB962C8B-B14F-4D97-AF65-F5344CB8AC3E}">
        <p14:creationId xmlns:p14="http://schemas.microsoft.com/office/powerpoint/2010/main" val="38800299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D1E68-E50A-8714-EC9A-8735910B48BD}"/>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Bronze age settlements:</a:t>
            </a:r>
            <a:endParaRPr lang="en-US" dirty="0"/>
          </a:p>
        </p:txBody>
      </p:sp>
      <p:sp>
        <p:nvSpPr>
          <p:cNvPr id="3" name="Content Placeholder 2">
            <a:extLst>
              <a:ext uri="{FF2B5EF4-FFF2-40B4-BE49-F238E27FC236}">
                <a16:creationId xmlns:a16="http://schemas.microsoft.com/office/drawing/2014/main" id="{F77CF069-CE26-5457-6CBC-942C670BA93B}"/>
              </a:ext>
            </a:extLst>
          </p:cNvPr>
          <p:cNvSpPr>
            <a:spLocks noGrp="1"/>
          </p:cNvSpPr>
          <p:nvPr>
            <p:ph idx="1"/>
          </p:nvPr>
        </p:nvSpPr>
        <p:spPr/>
        <p:txBody>
          <a:bodyPr>
            <a:normAutofit fontScale="92500" lnSpcReduction="20000"/>
          </a:bodyPr>
          <a:lstStyle/>
          <a:p>
            <a:endParaRPr lang="en-US" sz="2800" b="1"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Namazga</a:t>
            </a:r>
            <a:r>
              <a:rPr lang="en-US" sz="2800" dirty="0">
                <a:latin typeface="Calibri" panose="020F0502020204030204" pitchFamily="34" charset="0"/>
                <a:cs typeface="Calibri" panose="020F0502020204030204" pitchFamily="34" charset="0"/>
              </a:rPr>
              <a:t> I</a:t>
            </a:r>
          </a:p>
          <a:p>
            <a:r>
              <a:rPr lang="en-US" sz="2800" dirty="0" err="1">
                <a:latin typeface="Calibri" panose="020F0502020204030204" pitchFamily="34" charset="0"/>
                <a:cs typeface="Calibri" panose="020F0502020204030204" pitchFamily="34" charset="0"/>
              </a:rPr>
              <a:t>Altyn-depe</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Yalangach-depe</a:t>
            </a:r>
            <a:r>
              <a:rPr lang="en-US" sz="2800" dirty="0">
                <a:latin typeface="Calibri" panose="020F0502020204030204" pitchFamily="34" charset="0"/>
                <a:cs typeface="Calibri" panose="020F0502020204030204" pitchFamily="34" charset="0"/>
              </a:rPr>
              <a:t>, </a:t>
            </a:r>
            <a:r>
              <a:rPr lang="en-US" sz="2800" dirty="0" err="1">
                <a:latin typeface="Calibri" panose="020F0502020204030204" pitchFamily="34" charset="0"/>
                <a:cs typeface="Calibri" panose="020F0502020204030204" pitchFamily="34" charset="0"/>
              </a:rPr>
              <a:t>Mullali-depe</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Mullali-depe</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Kara-</a:t>
            </a:r>
            <a:r>
              <a:rPr lang="en-US" sz="2800" dirty="0" err="1">
                <a:latin typeface="Calibri" panose="020F0502020204030204" pitchFamily="34" charset="0"/>
                <a:cs typeface="Calibri" panose="020F0502020204030204" pitchFamily="34" charset="0"/>
              </a:rPr>
              <a:t>depe</a:t>
            </a:r>
            <a:endParaRPr lang="en-US" sz="2800" dirty="0">
              <a:latin typeface="Calibri" panose="020F0502020204030204" pitchFamily="34" charset="0"/>
              <a:cs typeface="Calibri" panose="020F0502020204030204" pitchFamily="34" charset="0"/>
            </a:endParaRPr>
          </a:p>
          <a:p>
            <a:r>
              <a:rPr lang="en-US" sz="2800" dirty="0">
                <a:latin typeface="Calibri" panose="020F0502020204030204" pitchFamily="34" charset="0"/>
                <a:cs typeface="Calibri" panose="020F0502020204030204" pitchFamily="34" charset="0"/>
              </a:rPr>
              <a:t>Kara-</a:t>
            </a:r>
            <a:r>
              <a:rPr lang="en-US" sz="2800" dirty="0" err="1">
                <a:latin typeface="Calibri" panose="020F0502020204030204" pitchFamily="34" charset="0"/>
                <a:cs typeface="Calibri" panose="020F0502020204030204" pitchFamily="34" charset="0"/>
              </a:rPr>
              <a:t>depe</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Zamanbaba</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Sapalli</a:t>
            </a:r>
            <a:endParaRPr lang="en-US" sz="2800" dirty="0">
              <a:latin typeface="Calibri" panose="020F0502020204030204" pitchFamily="34" charset="0"/>
              <a:cs typeface="Calibri" panose="020F0502020204030204" pitchFamily="34" charset="0"/>
            </a:endParaRPr>
          </a:p>
          <a:p>
            <a:r>
              <a:rPr lang="en-US" sz="2800" dirty="0" err="1">
                <a:latin typeface="Calibri" panose="020F0502020204030204" pitchFamily="34" charset="0"/>
                <a:cs typeface="Calibri" panose="020F0502020204030204" pitchFamily="34" charset="0"/>
              </a:rPr>
              <a:t>Jarqutan</a:t>
            </a:r>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2693775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2F84-8002-0361-73CF-8A3F0F6789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D297CF-1401-07EE-0BC3-A866D892AFB4}"/>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D1BB087-0178-1675-944F-D9818D115464}"/>
              </a:ext>
            </a:extLst>
          </p:cNvPr>
          <p:cNvPicPr>
            <a:picLocks noChangeAspect="1"/>
          </p:cNvPicPr>
          <p:nvPr/>
        </p:nvPicPr>
        <p:blipFill>
          <a:blip r:embed="rId2"/>
          <a:stretch>
            <a:fillRect/>
          </a:stretch>
        </p:blipFill>
        <p:spPr>
          <a:xfrm>
            <a:off x="3080824" y="0"/>
            <a:ext cx="6865034" cy="6858000"/>
          </a:xfrm>
          <a:prstGeom prst="rect">
            <a:avLst/>
          </a:prstGeom>
        </p:spPr>
      </p:pic>
    </p:spTree>
    <p:extLst>
      <p:ext uri="{BB962C8B-B14F-4D97-AF65-F5344CB8AC3E}">
        <p14:creationId xmlns:p14="http://schemas.microsoft.com/office/powerpoint/2010/main" val="258910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59CE1-C7CC-DF0D-2794-CB0FD01DD8CD}"/>
              </a:ext>
            </a:extLst>
          </p:cNvPr>
          <p:cNvSpPr>
            <a:spLocks noGrp="1"/>
          </p:cNvSpPr>
          <p:nvPr>
            <p:ph type="title"/>
          </p:nvPr>
        </p:nvSpPr>
        <p:spPr/>
        <p:txBody>
          <a:bodyPr/>
          <a:lstStyle/>
          <a:p>
            <a:r>
              <a:rPr lang="en-US" dirty="0"/>
              <a:t>Art in ancient period</a:t>
            </a:r>
          </a:p>
        </p:txBody>
      </p:sp>
      <p:sp>
        <p:nvSpPr>
          <p:cNvPr id="3" name="Content Placeholder 2">
            <a:extLst>
              <a:ext uri="{FF2B5EF4-FFF2-40B4-BE49-F238E27FC236}">
                <a16:creationId xmlns:a16="http://schemas.microsoft.com/office/drawing/2014/main" id="{177F98B9-5631-AE75-F0B6-7058B1B9A8D4}"/>
              </a:ext>
            </a:extLst>
          </p:cNvPr>
          <p:cNvSpPr>
            <a:spLocks noGrp="1"/>
          </p:cNvSpPr>
          <p:nvPr>
            <p:ph idx="1"/>
          </p:nvPr>
        </p:nvSpPr>
        <p:spPr/>
        <p:txBody>
          <a:bodyPr>
            <a:normAutofit fontScale="92500" lnSpcReduction="10000"/>
          </a:bodyPr>
          <a:lstStyle/>
          <a:p>
            <a:pPr algn="just"/>
            <a:r>
              <a:rPr lang="en-US" sz="2800" dirty="0">
                <a:effectLst/>
                <a:latin typeface="Calibri" panose="020F0502020204030204" pitchFamily="34" charset="0"/>
                <a:cs typeface="Calibri" panose="020F0502020204030204" pitchFamily="34" charset="0"/>
              </a:rPr>
              <a:t>	The culture of the Early Eneolithic testifies to improved standards of everyday life and well-being. The applied arts underwent considerable development: almost a third of the clay pottery is decorated in black paint against a red or yellowish background. During the Middle Eneolithic dating back to the middle of the fourth millennium B.C., the unitary culture of the early agrarian communities of southern Turkmenistan split into two distinct local variants - the western and the eastern. The western variant is distinguished by its </a:t>
            </a:r>
            <a:r>
              <a:rPr lang="en-US" sz="2800" dirty="0" err="1">
                <a:effectLst/>
                <a:latin typeface="Calibri" panose="020F0502020204030204" pitchFamily="34" charset="0"/>
                <a:cs typeface="Calibri" panose="020F0502020204030204" pitchFamily="34" charset="0"/>
              </a:rPr>
              <a:t>colourful</a:t>
            </a:r>
            <a:r>
              <a:rPr lang="en-US" sz="2800" dirty="0">
                <a:effectLst/>
                <a:latin typeface="Calibri" panose="020F0502020204030204" pitchFamily="34" charset="0"/>
                <a:cs typeface="Calibri" panose="020F0502020204030204" pitchFamily="34" charset="0"/>
              </a:rPr>
              <a:t> painted pottery vessels dec orated with geometric ornaments subdivided into two </a:t>
            </a:r>
            <a:r>
              <a:rPr lang="en-US" sz="2800" dirty="0" err="1">
                <a:effectLst/>
                <a:latin typeface="Calibri" panose="020F0502020204030204" pitchFamily="34" charset="0"/>
                <a:cs typeface="Calibri" panose="020F0502020204030204" pitchFamily="34" charset="0"/>
              </a:rPr>
              <a:t>colours</a:t>
            </a:r>
            <a:r>
              <a:rPr lang="en-US" sz="2800" dirty="0">
                <a:effectLst/>
                <a:latin typeface="Calibri" panose="020F0502020204030204" pitchFamily="34" charset="0"/>
                <a:cs typeface="Calibri" panose="020F0502020204030204" pitchFamily="34" charset="0"/>
              </a:rPr>
              <a:t> - red and black (</a:t>
            </a:r>
            <a:r>
              <a:rPr lang="en-US" sz="2800" dirty="0" err="1">
                <a:effectLst/>
                <a:latin typeface="Calibri" panose="020F0502020204030204" pitchFamily="34" charset="0"/>
                <a:cs typeface="Calibri" panose="020F0502020204030204" pitchFamily="34" charset="0"/>
              </a:rPr>
              <a:t>Anau</a:t>
            </a:r>
            <a:r>
              <a:rPr lang="en-US" sz="2800" dirty="0">
                <a:effectLst/>
                <a:latin typeface="Calibri" panose="020F0502020204030204" pitchFamily="34" charset="0"/>
                <a:cs typeface="Calibri" panose="020F0502020204030204" pitchFamily="34" charset="0"/>
              </a:rPr>
              <a:t>, Kara-</a:t>
            </a:r>
            <a:r>
              <a:rPr lang="en-US" sz="2800" dirty="0" err="1">
                <a:effectLst/>
                <a:latin typeface="Calibri" panose="020F0502020204030204" pitchFamily="34" charset="0"/>
                <a:cs typeface="Calibri" panose="020F0502020204030204" pitchFamily="34" charset="0"/>
              </a:rPr>
              <a:t>depe</a:t>
            </a:r>
            <a:r>
              <a:rPr lang="en-US" sz="2800" dirty="0">
                <a:effectLst/>
                <a:latin typeface="Calibri" panose="020F0502020204030204" pitchFamily="34" charset="0"/>
                <a:cs typeface="Calibri" panose="020F0502020204030204" pitchFamily="34" charset="0"/>
              </a:rPr>
              <a:t>, </a:t>
            </a:r>
            <a:r>
              <a:rPr lang="en-US" sz="2800" dirty="0" err="1">
                <a:effectLst/>
                <a:latin typeface="Calibri" panose="020F0502020204030204" pitchFamily="34" charset="0"/>
                <a:cs typeface="Calibri" panose="020F0502020204030204" pitchFamily="34" charset="0"/>
              </a:rPr>
              <a:t>Namazga-depe</a:t>
            </a:r>
            <a:r>
              <a:rPr lang="en-US" sz="2800" dirty="0">
                <a:effectLst/>
                <a:latin typeface="Calibri" panose="020F0502020204030204" pitchFamily="34" charset="0"/>
                <a:cs typeface="Calibri" panose="020F0502020204030204" pitchFamily="34" charset="0"/>
              </a:rPr>
              <a:t>). In the east, on the other hand, the ornaments become simpler and more austere, the dominant motifs being straight parallel lines running along the lips of cups and pots (</a:t>
            </a:r>
            <a:r>
              <a:rPr lang="en-US" sz="2800" dirty="0" err="1">
                <a:effectLst/>
                <a:latin typeface="Calibri" panose="020F0502020204030204" pitchFamily="34" charset="0"/>
                <a:cs typeface="Calibri" panose="020F0502020204030204" pitchFamily="34" charset="0"/>
              </a:rPr>
              <a:t>Altyn-depe</a:t>
            </a:r>
            <a:r>
              <a:rPr lang="en-US" sz="2800" dirty="0">
                <a:effectLst/>
                <a:latin typeface="Calibri" panose="020F0502020204030204" pitchFamily="34" charset="0"/>
                <a:cs typeface="Calibri" panose="020F0502020204030204" pitchFamily="34" charset="0"/>
              </a:rPr>
              <a:t> and settlements of the </a:t>
            </a:r>
            <a:r>
              <a:rPr lang="en-US" sz="2800" dirty="0" err="1">
                <a:effectLst/>
                <a:latin typeface="Calibri" panose="020F0502020204030204" pitchFamily="34" charset="0"/>
                <a:cs typeface="Calibri" panose="020F0502020204030204" pitchFamily="34" charset="0"/>
              </a:rPr>
              <a:t>Geoksiur</a:t>
            </a:r>
            <a:r>
              <a:rPr lang="en-US" sz="2800" dirty="0">
                <a:effectLst/>
                <a:latin typeface="Calibri" panose="020F0502020204030204" pitchFamily="34" charset="0"/>
                <a:cs typeface="Calibri" panose="020F0502020204030204" pitchFamily="34" charset="0"/>
              </a:rPr>
              <a:t> oasis).</a:t>
            </a:r>
          </a:p>
          <a:p>
            <a:pPr algn="just"/>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38264154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194F-D05E-015D-A93F-BB477B250AA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0B7F727-6F73-C909-36C2-B1FF9D041E8C}"/>
              </a:ext>
            </a:extLst>
          </p:cNvPr>
          <p:cNvSpPr>
            <a:spLocks noGrp="1"/>
          </p:cNvSpPr>
          <p:nvPr>
            <p:ph idx="1"/>
          </p:nvPr>
        </p:nvSpPr>
        <p:spPr>
          <a:xfrm>
            <a:off x="838200" y="1839693"/>
            <a:ext cx="10515600" cy="4351338"/>
          </a:xfrm>
        </p:spPr>
        <p:txBody>
          <a:bodyPr/>
          <a:lstStyle/>
          <a:p>
            <a:endParaRPr lang="en-US"/>
          </a:p>
        </p:txBody>
      </p:sp>
      <p:pic>
        <p:nvPicPr>
          <p:cNvPr id="4" name="Picture 3">
            <a:extLst>
              <a:ext uri="{FF2B5EF4-FFF2-40B4-BE49-F238E27FC236}">
                <a16:creationId xmlns:a16="http://schemas.microsoft.com/office/drawing/2014/main" id="{CE20227D-835E-F0DD-2F0D-B368DC646CFA}"/>
              </a:ext>
            </a:extLst>
          </p:cNvPr>
          <p:cNvPicPr>
            <a:picLocks noChangeAspect="1"/>
          </p:cNvPicPr>
          <p:nvPr/>
        </p:nvPicPr>
        <p:blipFill>
          <a:blip r:embed="rId2"/>
          <a:stretch>
            <a:fillRect/>
          </a:stretch>
        </p:blipFill>
        <p:spPr>
          <a:xfrm>
            <a:off x="1649584" y="358873"/>
            <a:ext cx="5046638" cy="6633156"/>
          </a:xfrm>
          <a:prstGeom prst="rect">
            <a:avLst/>
          </a:prstGeom>
        </p:spPr>
      </p:pic>
      <p:pic>
        <p:nvPicPr>
          <p:cNvPr id="5" name="Picture 4">
            <a:extLst>
              <a:ext uri="{FF2B5EF4-FFF2-40B4-BE49-F238E27FC236}">
                <a16:creationId xmlns:a16="http://schemas.microsoft.com/office/drawing/2014/main" id="{7E5F0685-9AE9-0967-72F5-4D8CCF9EA6ED}"/>
              </a:ext>
            </a:extLst>
          </p:cNvPr>
          <p:cNvPicPr>
            <a:picLocks noChangeAspect="1"/>
          </p:cNvPicPr>
          <p:nvPr/>
        </p:nvPicPr>
        <p:blipFill>
          <a:blip r:embed="rId3"/>
          <a:stretch>
            <a:fillRect/>
          </a:stretch>
        </p:blipFill>
        <p:spPr>
          <a:xfrm>
            <a:off x="7146387" y="358873"/>
            <a:ext cx="4783015" cy="6551881"/>
          </a:xfrm>
          <a:prstGeom prst="rect">
            <a:avLst/>
          </a:prstGeom>
        </p:spPr>
      </p:pic>
    </p:spTree>
    <p:extLst>
      <p:ext uri="{BB962C8B-B14F-4D97-AF65-F5344CB8AC3E}">
        <p14:creationId xmlns:p14="http://schemas.microsoft.com/office/powerpoint/2010/main" val="20882211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E4CA3-9818-6986-5468-27893A87C35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622870BD-BD1F-ED5B-7E4F-952DEF4BCD89}"/>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DDEEB85B-49B4-0840-41C1-54B20E148AC0}"/>
              </a:ext>
            </a:extLst>
          </p:cNvPr>
          <p:cNvPicPr>
            <a:picLocks noChangeAspect="1"/>
          </p:cNvPicPr>
          <p:nvPr/>
        </p:nvPicPr>
        <p:blipFill>
          <a:blip r:embed="rId2"/>
          <a:stretch>
            <a:fillRect/>
          </a:stretch>
        </p:blipFill>
        <p:spPr>
          <a:xfrm>
            <a:off x="234607" y="328832"/>
            <a:ext cx="3219450" cy="4343400"/>
          </a:xfrm>
          <a:prstGeom prst="rect">
            <a:avLst/>
          </a:prstGeom>
        </p:spPr>
      </p:pic>
      <p:pic>
        <p:nvPicPr>
          <p:cNvPr id="5" name="Picture 4">
            <a:extLst>
              <a:ext uri="{FF2B5EF4-FFF2-40B4-BE49-F238E27FC236}">
                <a16:creationId xmlns:a16="http://schemas.microsoft.com/office/drawing/2014/main" id="{F64B1F24-80C6-25EF-9896-90EA4ECAF8E7}"/>
              </a:ext>
            </a:extLst>
          </p:cNvPr>
          <p:cNvPicPr>
            <a:picLocks noChangeAspect="1"/>
          </p:cNvPicPr>
          <p:nvPr/>
        </p:nvPicPr>
        <p:blipFill>
          <a:blip r:embed="rId3"/>
          <a:stretch>
            <a:fillRect/>
          </a:stretch>
        </p:blipFill>
        <p:spPr>
          <a:xfrm>
            <a:off x="3960128" y="211601"/>
            <a:ext cx="3343275" cy="4286250"/>
          </a:xfrm>
          <a:prstGeom prst="rect">
            <a:avLst/>
          </a:prstGeom>
        </p:spPr>
      </p:pic>
      <p:pic>
        <p:nvPicPr>
          <p:cNvPr id="6" name="Picture 5">
            <a:extLst>
              <a:ext uri="{FF2B5EF4-FFF2-40B4-BE49-F238E27FC236}">
                <a16:creationId xmlns:a16="http://schemas.microsoft.com/office/drawing/2014/main" id="{F66C0E71-3266-7B4F-5D04-48525B44E8C0}"/>
              </a:ext>
            </a:extLst>
          </p:cNvPr>
          <p:cNvPicPr>
            <a:picLocks noChangeAspect="1"/>
          </p:cNvPicPr>
          <p:nvPr/>
        </p:nvPicPr>
        <p:blipFill>
          <a:blip r:embed="rId4"/>
          <a:stretch>
            <a:fillRect/>
          </a:stretch>
        </p:blipFill>
        <p:spPr>
          <a:xfrm>
            <a:off x="8362071" y="328832"/>
            <a:ext cx="2895600" cy="2781300"/>
          </a:xfrm>
          <a:prstGeom prst="rect">
            <a:avLst/>
          </a:prstGeom>
        </p:spPr>
      </p:pic>
      <p:pic>
        <p:nvPicPr>
          <p:cNvPr id="7" name="Picture 6">
            <a:extLst>
              <a:ext uri="{FF2B5EF4-FFF2-40B4-BE49-F238E27FC236}">
                <a16:creationId xmlns:a16="http://schemas.microsoft.com/office/drawing/2014/main" id="{6EF6A222-360D-CCDF-6A5E-0E5BFB980044}"/>
              </a:ext>
            </a:extLst>
          </p:cNvPr>
          <p:cNvPicPr>
            <a:picLocks noChangeAspect="1"/>
          </p:cNvPicPr>
          <p:nvPr/>
        </p:nvPicPr>
        <p:blipFill>
          <a:blip r:embed="rId5"/>
          <a:stretch>
            <a:fillRect/>
          </a:stretch>
        </p:blipFill>
        <p:spPr>
          <a:xfrm>
            <a:off x="8737942" y="3425483"/>
            <a:ext cx="3152775" cy="3000375"/>
          </a:xfrm>
          <a:prstGeom prst="rect">
            <a:avLst/>
          </a:prstGeom>
        </p:spPr>
      </p:pic>
    </p:spTree>
    <p:extLst>
      <p:ext uri="{BB962C8B-B14F-4D97-AF65-F5344CB8AC3E}">
        <p14:creationId xmlns:p14="http://schemas.microsoft.com/office/powerpoint/2010/main" val="12411260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A5E27-F63E-1E3B-DFDE-25A207F84784}"/>
              </a:ext>
            </a:extLst>
          </p:cNvPr>
          <p:cNvSpPr>
            <a:spLocks noGrp="1"/>
          </p:cNvSpPr>
          <p:nvPr>
            <p:ph type="title"/>
          </p:nvPr>
        </p:nvSpPr>
        <p:spPr/>
        <p:txBody>
          <a:bodyPr/>
          <a:lstStyle/>
          <a:p>
            <a:r>
              <a:rPr lang="en-US" sz="4400" dirty="0">
                <a:latin typeface="Calibri" panose="020F0502020204030204" pitchFamily="34" charset="0"/>
              </a:rPr>
              <a:t>Migrations in Central Asia and information exchange</a:t>
            </a:r>
            <a:endParaRPr lang="en-US" dirty="0"/>
          </a:p>
        </p:txBody>
      </p:sp>
      <p:sp>
        <p:nvSpPr>
          <p:cNvPr id="3" name="Content Placeholder 2">
            <a:extLst>
              <a:ext uri="{FF2B5EF4-FFF2-40B4-BE49-F238E27FC236}">
                <a16:creationId xmlns:a16="http://schemas.microsoft.com/office/drawing/2014/main" id="{FFD4B786-BFC5-E394-7B10-72538A6B0C39}"/>
              </a:ext>
            </a:extLst>
          </p:cNvPr>
          <p:cNvSpPr>
            <a:spLocks noGrp="1"/>
          </p:cNvSpPr>
          <p:nvPr>
            <p:ph idx="1"/>
          </p:nvPr>
        </p:nvSpPr>
        <p:spPr/>
        <p:txBody>
          <a:bodyPr>
            <a:normAutofit fontScale="92500" lnSpcReduction="10000"/>
          </a:bodyPr>
          <a:lstStyle/>
          <a:p>
            <a:r>
              <a:rPr lang="en-US" sz="2800" dirty="0">
                <a:latin typeface="Calibri" panose="020F0502020204030204" pitchFamily="34" charset="0"/>
                <a:cs typeface="Calibri" panose="020F0502020204030204" pitchFamily="34" charset="0"/>
              </a:rPr>
              <a:t>The migrations of Indo-European people - </a:t>
            </a:r>
          </a:p>
          <a:p>
            <a:r>
              <a:rPr lang="en-US" sz="2800" dirty="0">
                <a:latin typeface="Calibri" panose="020F0502020204030204" pitchFamily="34" charset="0"/>
                <a:cs typeface="Calibri" panose="020F0502020204030204" pitchFamily="34" charset="0"/>
              </a:rPr>
              <a:t>Migration of Iranians</a:t>
            </a:r>
          </a:p>
          <a:p>
            <a:r>
              <a:rPr lang="en-US" sz="2800" dirty="0">
                <a:latin typeface="Calibri" panose="020F0502020204030204" pitchFamily="34" charset="0"/>
                <a:cs typeface="Calibri" panose="020F0502020204030204" pitchFamily="34" charset="0"/>
              </a:rPr>
              <a:t>Migration of Indians</a:t>
            </a:r>
          </a:p>
          <a:p>
            <a:r>
              <a:rPr lang="en-US" sz="2800" dirty="0">
                <a:latin typeface="Calibri" panose="020F0502020204030204" pitchFamily="34" charset="0"/>
                <a:cs typeface="Calibri" panose="020F0502020204030204" pitchFamily="34" charset="0"/>
              </a:rPr>
              <a:t>Migration of Jews</a:t>
            </a:r>
          </a:p>
          <a:p>
            <a:r>
              <a:rPr lang="en-US" sz="2800" dirty="0">
                <a:latin typeface="Calibri" panose="020F0502020204030204" pitchFamily="34" charset="0"/>
                <a:cs typeface="Calibri" panose="020F0502020204030204" pitchFamily="34" charset="0"/>
              </a:rPr>
              <a:t>Migration of Turkic people</a:t>
            </a:r>
          </a:p>
          <a:p>
            <a:r>
              <a:rPr lang="en-US" sz="2800" dirty="0">
                <a:latin typeface="Calibri" panose="020F0502020204030204" pitchFamily="34" charset="0"/>
                <a:cs typeface="Calibri" panose="020F0502020204030204" pitchFamily="34" charset="0"/>
              </a:rPr>
              <a:t>Migration of Arabs</a:t>
            </a:r>
          </a:p>
          <a:p>
            <a:r>
              <a:rPr lang="en-US" sz="2800" dirty="0">
                <a:latin typeface="Calibri" panose="020F0502020204030204" pitchFamily="34" charset="0"/>
                <a:cs typeface="Calibri" panose="020F0502020204030204" pitchFamily="34" charset="0"/>
              </a:rPr>
              <a:t>Migration of Mongols</a:t>
            </a:r>
          </a:p>
          <a:p>
            <a:r>
              <a:rPr lang="en-US" sz="2800" dirty="0">
                <a:latin typeface="Calibri" panose="020F0502020204030204" pitchFamily="34" charset="0"/>
                <a:cs typeface="Calibri" panose="020F0502020204030204" pitchFamily="34" charset="0"/>
              </a:rPr>
              <a:t>For further explanation, please, visit: </a:t>
            </a:r>
            <a:r>
              <a:rPr lang="en-US" sz="2800" dirty="0">
                <a:latin typeface="Calibri" panose="020F0502020204030204" pitchFamily="34" charset="0"/>
                <a:cs typeface="Calibri" panose="020F0502020204030204" pitchFamily="34" charset="0"/>
                <a:hlinkClick r:id="rId2"/>
              </a:rPr>
              <a:t>https://www.youtube.com/watch?v=uM1a9OiZMxA&amp;t=293s</a:t>
            </a:r>
            <a:r>
              <a:rPr lang="en-US" sz="2800" dirty="0">
                <a:latin typeface="Calibri" panose="020F0502020204030204" pitchFamily="34" charset="0"/>
                <a:cs typeface="Calibri" panose="020F0502020204030204" pitchFamily="34" charset="0"/>
              </a:rPr>
              <a:t> from 4:43 to the end.</a:t>
            </a:r>
          </a:p>
          <a:p>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6830718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B7B56-D0E9-1999-234D-18A6469A57C1}"/>
              </a:ext>
            </a:extLst>
          </p:cNvPr>
          <p:cNvSpPr>
            <a:spLocks noGrp="1"/>
          </p:cNvSpPr>
          <p:nvPr>
            <p:ph type="title"/>
          </p:nvPr>
        </p:nvSpPr>
        <p:spPr/>
        <p:txBody>
          <a:bodyPr/>
          <a:lstStyle/>
          <a:p>
            <a:r>
              <a:rPr lang="en-US" sz="4400" dirty="0">
                <a:latin typeface="Calibri" panose="020F0502020204030204" pitchFamily="34" charset="0"/>
              </a:rPr>
              <a:t>Summary and questions</a:t>
            </a:r>
            <a:endParaRPr lang="en-US" dirty="0"/>
          </a:p>
        </p:txBody>
      </p:sp>
      <p:sp>
        <p:nvSpPr>
          <p:cNvPr id="3" name="Content Placeholder 2">
            <a:extLst>
              <a:ext uri="{FF2B5EF4-FFF2-40B4-BE49-F238E27FC236}">
                <a16:creationId xmlns:a16="http://schemas.microsoft.com/office/drawing/2014/main" id="{C3CB4C0F-6912-E71E-F168-86B24D512A7B}"/>
              </a:ext>
            </a:extLst>
          </p:cNvPr>
          <p:cNvSpPr>
            <a:spLocks noGrp="1"/>
          </p:cNvSpPr>
          <p:nvPr>
            <p:ph idx="1"/>
          </p:nvPr>
        </p:nvSpPr>
        <p:spPr/>
        <p:txBody>
          <a:bodyPr>
            <a:normAutofit fontScale="77500" lnSpcReduction="20000"/>
          </a:bodyPr>
          <a:lstStyle/>
          <a:p>
            <a:pPr>
              <a:spcBef>
                <a:spcPts val="0"/>
              </a:spcBef>
            </a:pPr>
            <a:r>
              <a:rPr lang="en-US" sz="2800" dirty="0">
                <a:effectLst/>
                <a:latin typeface="Calibri" panose="020F0502020204030204" pitchFamily="34" charset="0"/>
                <a:cs typeface="Calibri" panose="020F0502020204030204" pitchFamily="34" charset="0"/>
              </a:rPr>
              <a:t>tendency of intellectual, cultural and art development in the area;</a:t>
            </a:r>
          </a:p>
          <a:p>
            <a:pPr>
              <a:spcBef>
                <a:spcPts val="0"/>
              </a:spcBef>
            </a:pPr>
            <a:r>
              <a:rPr lang="en-US" sz="2800" dirty="0">
                <a:effectLst/>
                <a:latin typeface="Calibri" panose="020F0502020204030204" pitchFamily="34" charset="0"/>
                <a:cs typeface="Calibri" panose="020F0502020204030204" pitchFamily="34" charset="0"/>
              </a:rPr>
              <a:t>start of settled life with such spheres as peasantry, fishing, stock-breeding, primitive craft such as pottery, house planning and building</a:t>
            </a:r>
            <a:r>
              <a:rPr lang="en-US" sz="2800" dirty="0">
                <a:latin typeface="Calibri" panose="020F0502020204030204" pitchFamily="34" charset="0"/>
                <a:cs typeface="Calibri" panose="020F0502020204030204" pitchFamily="34" charset="0"/>
              </a:rPr>
              <a:t>;</a:t>
            </a:r>
          </a:p>
          <a:p>
            <a:pPr>
              <a:spcBef>
                <a:spcPts val="0"/>
              </a:spcBef>
            </a:pPr>
            <a:r>
              <a:rPr lang="en-US" sz="2800" dirty="0">
                <a:effectLst/>
                <a:latin typeface="Calibri" panose="020F0502020204030204" pitchFamily="34" charset="0"/>
                <a:cs typeface="Calibri" panose="020F0502020204030204" pitchFamily="34" charset="0"/>
              </a:rPr>
              <a:t>decoration with special patterns, people explored copper, artificial irrigation in the areas of Central Asia;</a:t>
            </a:r>
          </a:p>
          <a:p>
            <a:pPr>
              <a:spcBef>
                <a:spcPts val="0"/>
              </a:spcBef>
            </a:pPr>
            <a:r>
              <a:rPr lang="en-US" sz="2800" dirty="0">
                <a:effectLst/>
                <a:latin typeface="Calibri" panose="020F0502020204030204" pitchFamily="34" charset="0"/>
                <a:cs typeface="Calibri" panose="020F0502020204030204" pitchFamily="34" charset="0"/>
              </a:rPr>
              <a:t>the mixture of metals, embroidery, proto urban formation</a:t>
            </a:r>
            <a:r>
              <a:rPr lang="en-US" sz="2800" dirty="0">
                <a:latin typeface="Calibri" panose="020F0502020204030204" pitchFamily="34" charset="0"/>
                <a:cs typeface="Calibri" panose="020F0502020204030204" pitchFamily="34" charset="0"/>
              </a:rPr>
              <a:t>;</a:t>
            </a:r>
          </a:p>
          <a:p>
            <a:pPr>
              <a:spcBef>
                <a:spcPts val="0"/>
              </a:spcBef>
            </a:pPr>
            <a:r>
              <a:rPr lang="en-US" sz="2800" dirty="0">
                <a:effectLst/>
                <a:latin typeface="Calibri" panose="020F0502020204030204" pitchFamily="34" charset="0"/>
                <a:cs typeface="Calibri" panose="020F0502020204030204" pitchFamily="34" charset="0"/>
              </a:rPr>
              <a:t>association of local people with immigrants of various ethnic groups;</a:t>
            </a:r>
          </a:p>
          <a:p>
            <a:pPr>
              <a:spcBef>
                <a:spcPts val="0"/>
              </a:spcBef>
            </a:pPr>
            <a:r>
              <a:rPr lang="en-US" sz="2800" dirty="0">
                <a:effectLst/>
                <a:latin typeface="Calibri" panose="020F0502020204030204" pitchFamily="34" charset="0"/>
                <a:cs typeface="Calibri" panose="020F0502020204030204" pitchFamily="34" charset="0"/>
              </a:rPr>
              <a:t>formation of diasporas</a:t>
            </a:r>
            <a:r>
              <a:rPr lang="en-US" sz="2800" dirty="0">
                <a:latin typeface="Calibri" panose="020F0502020204030204" pitchFamily="34" charset="0"/>
                <a:cs typeface="Calibri" panose="020F0502020204030204" pitchFamily="34" charset="0"/>
              </a:rPr>
              <a:t>;</a:t>
            </a:r>
          </a:p>
          <a:p>
            <a:pPr>
              <a:spcBef>
                <a:spcPts val="0"/>
              </a:spcBef>
            </a:pPr>
            <a:r>
              <a:rPr lang="en-US" sz="2800" dirty="0">
                <a:effectLst/>
                <a:latin typeface="Calibri" panose="020F0502020204030204" pitchFamily="34" charset="0"/>
                <a:cs typeface="Calibri" panose="020F0502020204030204" pitchFamily="34" charset="0"/>
              </a:rPr>
              <a:t>tolerance with all in and outside the country.</a:t>
            </a:r>
          </a:p>
          <a:p>
            <a:pPr>
              <a:spcBef>
                <a:spcPts val="0"/>
              </a:spcBef>
            </a:pPr>
            <a:r>
              <a:rPr lang="en-US" sz="2800" b="1" dirty="0">
                <a:latin typeface="Calibri" panose="020F0502020204030204" pitchFamily="34" charset="0"/>
                <a:cs typeface="Calibri" panose="020F0502020204030204" pitchFamily="34" charset="0"/>
              </a:rPr>
              <a:t>Questions.</a:t>
            </a:r>
            <a:endParaRPr lang="en-US" sz="2800" b="1" dirty="0">
              <a:effectLst/>
              <a:latin typeface="Calibri" panose="020F0502020204030204" pitchFamily="34" charset="0"/>
              <a:cs typeface="Calibri" panose="020F0502020204030204" pitchFamily="34" charset="0"/>
            </a:endParaRPr>
          </a:p>
          <a:p>
            <a:pPr marL="342900" lvl="0" indent="-342900" algn="just">
              <a:lnSpc>
                <a:spcPct val="115000"/>
              </a:lnSpc>
              <a:spcBef>
                <a:spcPts val="0"/>
              </a:spcBef>
              <a:buFont typeface="+mj-lt"/>
              <a:buAutoNum type="arabicPeriod"/>
            </a:pPr>
            <a:r>
              <a:rPr lang="en-US" sz="2800" dirty="0">
                <a:effectLst/>
                <a:latin typeface="Calibri" panose="020F0502020204030204" pitchFamily="34" charset="0"/>
                <a:ea typeface="Bookman Old Style" panose="02050604050505020204" pitchFamily="18" charset="0"/>
                <a:cs typeface="Calibri" panose="020F0502020204030204" pitchFamily="34" charset="0"/>
              </a:rPr>
              <a:t>What is civilization?</a:t>
            </a:r>
          </a:p>
          <a:p>
            <a:pPr marL="342900" lvl="0" indent="-342900" algn="just">
              <a:lnSpc>
                <a:spcPct val="115000"/>
              </a:lnSpc>
              <a:spcBef>
                <a:spcPts val="0"/>
              </a:spcBef>
              <a:buFont typeface="+mj-lt"/>
              <a:buAutoNum type="arabicPeriod"/>
            </a:pPr>
            <a:r>
              <a:rPr lang="en-US" sz="2800" dirty="0">
                <a:effectLst/>
                <a:latin typeface="Calibri" panose="020F0502020204030204" pitchFamily="34" charset="0"/>
                <a:ea typeface="Bookman Old Style" panose="02050604050505020204" pitchFamily="18" charset="0"/>
                <a:cs typeface="Calibri" panose="020F0502020204030204" pitchFamily="34" charset="0"/>
              </a:rPr>
              <a:t>What are primary sites of Central Asian civilization?</a:t>
            </a:r>
          </a:p>
          <a:p>
            <a:pPr marL="342900" lvl="0" indent="-342900" algn="just">
              <a:lnSpc>
                <a:spcPct val="115000"/>
              </a:lnSpc>
              <a:spcBef>
                <a:spcPts val="0"/>
              </a:spcBef>
              <a:buFont typeface="+mj-lt"/>
              <a:buAutoNum type="arabicPeriod"/>
            </a:pPr>
            <a:r>
              <a:rPr lang="en-US" sz="2800" dirty="0">
                <a:effectLst/>
                <a:latin typeface="Calibri" panose="020F0502020204030204" pitchFamily="34" charset="0"/>
                <a:ea typeface="Bookman Old Style" panose="02050604050505020204" pitchFamily="18" charset="0"/>
                <a:cs typeface="Calibri" panose="020F0502020204030204" pitchFamily="34" charset="0"/>
              </a:rPr>
              <a:t>What developments were done in Bronze age?</a:t>
            </a:r>
          </a:p>
          <a:p>
            <a:pPr marL="342900" lvl="0" indent="-342900" algn="just">
              <a:lnSpc>
                <a:spcPct val="115000"/>
              </a:lnSpc>
              <a:spcBef>
                <a:spcPts val="0"/>
              </a:spcBef>
              <a:buFont typeface="+mj-lt"/>
              <a:buAutoNum type="arabicPeriod"/>
            </a:pPr>
            <a:r>
              <a:rPr lang="en-US" sz="2800" dirty="0">
                <a:effectLst/>
                <a:latin typeface="Calibri" panose="020F0502020204030204" pitchFamily="34" charset="0"/>
                <a:ea typeface="Bookman Old Style" panose="02050604050505020204" pitchFamily="18" charset="0"/>
                <a:cs typeface="Calibri" panose="020F0502020204030204" pitchFamily="34" charset="0"/>
              </a:rPr>
              <a:t>What are distinctive indicators between Neolithic and Bronze ages?</a:t>
            </a:r>
          </a:p>
          <a:p>
            <a:pPr marL="342900" lvl="0" indent="-342900" algn="just">
              <a:lnSpc>
                <a:spcPct val="115000"/>
              </a:lnSpc>
              <a:spcBef>
                <a:spcPts val="0"/>
              </a:spcBef>
              <a:buFont typeface="+mj-lt"/>
              <a:buAutoNum type="arabicPeriod"/>
            </a:pPr>
            <a:r>
              <a:rPr lang="en-US" sz="2800" dirty="0">
                <a:effectLst/>
                <a:latin typeface="Calibri" panose="020F0502020204030204" pitchFamily="34" charset="0"/>
                <a:ea typeface="Bookman Old Style" panose="02050604050505020204" pitchFamily="18" charset="0"/>
                <a:cs typeface="Calibri" panose="020F0502020204030204" pitchFamily="34" charset="0"/>
              </a:rPr>
              <a:t>What do you know about migrations to Central </a:t>
            </a:r>
            <a:r>
              <a:rPr lang="en-US" sz="2800" dirty="0" err="1">
                <a:effectLst/>
                <a:latin typeface="Calibri" panose="020F0502020204030204" pitchFamily="34" charset="0"/>
                <a:ea typeface="Bookman Old Style" panose="02050604050505020204" pitchFamily="18" charset="0"/>
                <a:cs typeface="Calibri" panose="020F0502020204030204" pitchFamily="34" charset="0"/>
              </a:rPr>
              <a:t>Asai</a:t>
            </a:r>
            <a:r>
              <a:rPr lang="en-US" sz="2800" dirty="0">
                <a:effectLst/>
                <a:latin typeface="Calibri" panose="020F0502020204030204" pitchFamily="34" charset="0"/>
                <a:ea typeface="Bookman Old Style" panose="02050604050505020204" pitchFamily="18" charset="0"/>
                <a:cs typeface="Calibri" panose="020F0502020204030204" pitchFamily="34" charset="0"/>
              </a:rPr>
              <a:t>?</a:t>
            </a:r>
          </a:p>
          <a:p>
            <a:pPr>
              <a:spcBef>
                <a:spcPts val="0"/>
              </a:spcBef>
            </a:pPr>
            <a:endParaRPr lang="en-US" sz="2800" dirty="0">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1378761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8F3880-CD59-D64F-F269-AAA345141E68}"/>
              </a:ext>
            </a:extLst>
          </p:cNvPr>
          <p:cNvSpPr>
            <a:spLocks noGrp="1"/>
          </p:cNvSpPr>
          <p:nvPr>
            <p:ph idx="1"/>
          </p:nvPr>
        </p:nvSpPr>
        <p:spPr>
          <a:xfrm>
            <a:off x="838200" y="742412"/>
            <a:ext cx="10515600" cy="5855336"/>
          </a:xfrm>
        </p:spPr>
        <p:txBody>
          <a:bodyPr>
            <a:normAutofit fontScale="92500" lnSpcReduction="20000"/>
          </a:bodyPr>
          <a:lstStyle/>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do historians use to examine, interpret, revisit, and reinterpret the past?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Written documents, oral communications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Buildings, artifacts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Photographs, paintings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are correct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Find the author of the following quotation: History is the subject of learning the causes of our nation’s and past’s prosperity and crisis.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Fitrat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Ibrat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J. Nehru</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Rapson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History is a … between the events of the past and progressively emerging future ends.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Lock</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Transport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Dialogue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400"/>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Curtain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05958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0CD0C8-BC6B-6C7D-3512-301DB9FFAC5E}"/>
              </a:ext>
            </a:extLst>
          </p:cNvPr>
          <p:cNvSpPr>
            <a:spLocks noGrp="1"/>
          </p:cNvSpPr>
          <p:nvPr>
            <p:ph idx="1"/>
          </p:nvPr>
        </p:nvSpPr>
        <p:spPr>
          <a:xfrm>
            <a:off x="838200" y="422030"/>
            <a:ext cx="10515600" cy="6541477"/>
          </a:xfrm>
        </p:spPr>
        <p:txBody>
          <a:bodyPr>
            <a:normAutofit fontScale="77500" lnSpcReduction="20000"/>
          </a:bodyPr>
          <a:lstStyle/>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of the followings is raw material of history?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Thought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Fact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Experience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Books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of the followings cannot be a secondary source?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Newspaper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Archival documents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Manuscripts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None of above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What is the subject that learns history by coins?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Ethnology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Numismatics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Archaeology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Chronology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Which of the followings can </a:t>
            </a:r>
            <a:r>
              <a:rPr lang="en-US" sz="1800">
                <a:effectLst/>
                <a:latin typeface="Times New Roman" panose="02020603050405020304" pitchFamily="18" charset="0"/>
                <a:ea typeface="Calibri" panose="020F0502020204030204" pitchFamily="34" charset="0"/>
                <a:cs typeface="Times New Roman" panose="02020603050405020304" pitchFamily="18" charset="0"/>
              </a:rPr>
              <a:t>be studied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by numismatics?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History of metallurgy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Names of rulers and their reigning period</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Culture of nations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mj-lt"/>
              <a:buAutoNum type="alphaLcParen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All are correct.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5016788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AB4D2C-89B7-42E3-A2C0-1AF112121F72}"/>
              </a:ext>
            </a:extLst>
          </p:cNvPr>
          <p:cNvSpPr>
            <a:spLocks noGrp="1"/>
          </p:cNvSpPr>
          <p:nvPr>
            <p:ph type="title"/>
          </p:nvPr>
        </p:nvSpPr>
        <p:spPr/>
        <p:txBody>
          <a:bodyPr/>
          <a:lstStyle/>
          <a:p>
            <a:r>
              <a:rPr lang="en-US" dirty="0"/>
              <a:t>Plan</a:t>
            </a:r>
          </a:p>
        </p:txBody>
      </p:sp>
      <p:sp>
        <p:nvSpPr>
          <p:cNvPr id="3" name="Content Placeholder 2">
            <a:extLst>
              <a:ext uri="{FF2B5EF4-FFF2-40B4-BE49-F238E27FC236}">
                <a16:creationId xmlns:a16="http://schemas.microsoft.com/office/drawing/2014/main" id="{9E0C7267-E4FA-4435-D0D9-79E73D6D8A6C}"/>
              </a:ext>
            </a:extLst>
          </p:cNvPr>
          <p:cNvSpPr>
            <a:spLocks noGrp="1"/>
          </p:cNvSpPr>
          <p:nvPr>
            <p:ph idx="1"/>
          </p:nvPr>
        </p:nvSpPr>
        <p:spPr/>
        <p:txBody>
          <a:bodyPr/>
          <a:lstStyle/>
          <a:p>
            <a:endParaRPr lang="en-US" dirty="0"/>
          </a:p>
        </p:txBody>
      </p:sp>
      <p:sp>
        <p:nvSpPr>
          <p:cNvPr id="4" name="Text Placeholder 12">
            <a:extLst>
              <a:ext uri="{FF2B5EF4-FFF2-40B4-BE49-F238E27FC236}">
                <a16:creationId xmlns:a16="http://schemas.microsoft.com/office/drawing/2014/main" id="{6AEAEAA3-CF2C-AE60-28AC-E6BAC7230E05}"/>
              </a:ext>
            </a:extLst>
          </p:cNvPr>
          <p:cNvSpPr txBox="1">
            <a:spLocks/>
          </p:cNvSpPr>
          <p:nvPr/>
        </p:nvSpPr>
        <p:spPr>
          <a:xfrm>
            <a:off x="5689787" y="1161542"/>
            <a:ext cx="4554537" cy="3216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atin typeface="Calibri" panose="020F0502020204030204" pitchFamily="34" charset="0"/>
              </a:rPr>
              <a:t>The concept of Central Asia</a:t>
            </a:r>
            <a:endParaRPr lang="en-US" dirty="0">
              <a:latin typeface="Calibri" panose="020F0502020204030204" pitchFamily="34" charset="0"/>
            </a:endParaRPr>
          </a:p>
        </p:txBody>
      </p:sp>
      <p:sp>
        <p:nvSpPr>
          <p:cNvPr id="5" name="Text Placeholder 13">
            <a:extLst>
              <a:ext uri="{FF2B5EF4-FFF2-40B4-BE49-F238E27FC236}">
                <a16:creationId xmlns:a16="http://schemas.microsoft.com/office/drawing/2014/main" id="{1B127C59-8798-3110-EED9-3470B16600DF}"/>
              </a:ext>
            </a:extLst>
          </p:cNvPr>
          <p:cNvSpPr txBox="1">
            <a:spLocks/>
          </p:cNvSpPr>
          <p:nvPr/>
        </p:nvSpPr>
        <p:spPr>
          <a:xfrm>
            <a:off x="5689787" y="1690688"/>
            <a:ext cx="4554537" cy="51504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rPr>
              <a:t>Development of  Central Asian civilization</a:t>
            </a:r>
          </a:p>
        </p:txBody>
      </p:sp>
      <p:sp>
        <p:nvSpPr>
          <p:cNvPr id="6" name="Text Placeholder 14">
            <a:extLst>
              <a:ext uri="{FF2B5EF4-FFF2-40B4-BE49-F238E27FC236}">
                <a16:creationId xmlns:a16="http://schemas.microsoft.com/office/drawing/2014/main" id="{66238956-2849-97CE-9D5C-1CA8982D9F52}"/>
              </a:ext>
            </a:extLst>
          </p:cNvPr>
          <p:cNvSpPr txBox="1">
            <a:spLocks/>
          </p:cNvSpPr>
          <p:nvPr/>
        </p:nvSpPr>
        <p:spPr>
          <a:xfrm>
            <a:off x="5689787" y="2443676"/>
            <a:ext cx="6049929" cy="66018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rPr>
              <a:t>The development of Neolithic cultures and their role in further processes</a:t>
            </a:r>
          </a:p>
        </p:txBody>
      </p:sp>
      <p:sp>
        <p:nvSpPr>
          <p:cNvPr id="7" name="Text Placeholder 15">
            <a:extLst>
              <a:ext uri="{FF2B5EF4-FFF2-40B4-BE49-F238E27FC236}">
                <a16:creationId xmlns:a16="http://schemas.microsoft.com/office/drawing/2014/main" id="{96D87EF7-EFD5-B356-51AB-406BD50181A4}"/>
              </a:ext>
            </a:extLst>
          </p:cNvPr>
          <p:cNvSpPr txBox="1">
            <a:spLocks/>
          </p:cNvSpPr>
          <p:nvPr/>
        </p:nvSpPr>
        <p:spPr>
          <a:xfrm>
            <a:off x="5689787" y="3260079"/>
            <a:ext cx="4554537" cy="3216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rPr>
              <a:t>Bronze aga cultures of Central Asia</a:t>
            </a:r>
          </a:p>
        </p:txBody>
      </p:sp>
      <p:sp>
        <p:nvSpPr>
          <p:cNvPr id="8" name="Text Placeholder 16">
            <a:extLst>
              <a:ext uri="{FF2B5EF4-FFF2-40B4-BE49-F238E27FC236}">
                <a16:creationId xmlns:a16="http://schemas.microsoft.com/office/drawing/2014/main" id="{7A82C45D-D02B-D203-D4CF-ABF4B4C3068E}"/>
              </a:ext>
            </a:extLst>
          </p:cNvPr>
          <p:cNvSpPr txBox="1">
            <a:spLocks/>
          </p:cNvSpPr>
          <p:nvPr/>
        </p:nvSpPr>
        <p:spPr>
          <a:xfrm>
            <a:off x="5689787" y="3942985"/>
            <a:ext cx="4554537" cy="3216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rPr>
              <a:t>Migrations  and information transmissions</a:t>
            </a:r>
          </a:p>
        </p:txBody>
      </p:sp>
      <p:sp>
        <p:nvSpPr>
          <p:cNvPr id="9" name="Text Placeholder 17">
            <a:extLst>
              <a:ext uri="{FF2B5EF4-FFF2-40B4-BE49-F238E27FC236}">
                <a16:creationId xmlns:a16="http://schemas.microsoft.com/office/drawing/2014/main" id="{B9D5B5F4-75BD-2BD4-995A-011BD51112FB}"/>
              </a:ext>
            </a:extLst>
          </p:cNvPr>
          <p:cNvSpPr txBox="1">
            <a:spLocks/>
          </p:cNvSpPr>
          <p:nvPr/>
        </p:nvSpPr>
        <p:spPr>
          <a:xfrm>
            <a:off x="5689787" y="4625892"/>
            <a:ext cx="4554537" cy="3216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Calibri" panose="020F0502020204030204" pitchFamily="34" charset="0"/>
              </a:rPr>
              <a:t>Art in ancient period</a:t>
            </a:r>
          </a:p>
        </p:txBody>
      </p:sp>
      <p:pic>
        <p:nvPicPr>
          <p:cNvPr id="10" name="Picture 2">
            <a:extLst>
              <a:ext uri="{FF2B5EF4-FFF2-40B4-BE49-F238E27FC236}">
                <a16:creationId xmlns:a16="http://schemas.microsoft.com/office/drawing/2014/main" id="{FEF0FC82-87E9-F57C-8838-C05AB6EB74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9092" y="2205733"/>
            <a:ext cx="33337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599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80790-3445-9845-09A8-8FE3DF467076}"/>
              </a:ext>
            </a:extLst>
          </p:cNvPr>
          <p:cNvSpPr>
            <a:spLocks noGrp="1"/>
          </p:cNvSpPr>
          <p:nvPr>
            <p:ph type="title"/>
          </p:nvPr>
        </p:nvSpPr>
        <p:spPr/>
        <p:txBody>
          <a:bodyPr/>
          <a:lstStyle/>
          <a:p>
            <a:r>
              <a:rPr lang="en-US" sz="4400" dirty="0"/>
              <a:t>The concept of Central Asia</a:t>
            </a:r>
            <a:endParaRPr lang="en-US" dirty="0"/>
          </a:p>
        </p:txBody>
      </p:sp>
      <p:sp>
        <p:nvSpPr>
          <p:cNvPr id="3" name="Content Placeholder 2">
            <a:extLst>
              <a:ext uri="{FF2B5EF4-FFF2-40B4-BE49-F238E27FC236}">
                <a16:creationId xmlns:a16="http://schemas.microsoft.com/office/drawing/2014/main" id="{19524988-BD83-DDDB-FB1C-73FA50CBAB11}"/>
              </a:ext>
            </a:extLst>
          </p:cNvPr>
          <p:cNvSpPr>
            <a:spLocks noGrp="1"/>
          </p:cNvSpPr>
          <p:nvPr>
            <p:ph idx="1"/>
          </p:nvPr>
        </p:nvSpPr>
        <p:spPr/>
        <p:txBody>
          <a:bodyPr>
            <a:normAutofit fontScale="85000" lnSpcReduction="20000"/>
          </a:bodyPr>
          <a:lstStyle/>
          <a:p>
            <a:pPr algn="just"/>
            <a:r>
              <a:rPr lang="en-US" sz="2800" dirty="0">
                <a:latin typeface="Calibri" panose="020F0502020204030204" pitchFamily="34" charset="0"/>
              </a:rPr>
              <a:t>	The concept of Central Asia was first used in science by A. von Humboldt in the XIX century while he organized trips across Central Asia. It should not be mixed up with Central Eurasia which occupies bigger geographical territory than Central Asia. (next slide)</a:t>
            </a:r>
          </a:p>
          <a:p>
            <a:pPr algn="just"/>
            <a:r>
              <a:rPr lang="en-US" sz="2800" dirty="0">
                <a:latin typeface="Calibri" panose="020F0502020204030204" pitchFamily="34" charset="0"/>
              </a:rPr>
              <a:t>	Central Asia is a vast territory which is sometimes called Turkestan in the sources. There is very little distinction between them. They both occupy almost the same geographical territories covering the land between </a:t>
            </a:r>
            <a:r>
              <a:rPr lang="en-US" sz="2800" dirty="0" err="1">
                <a:latin typeface="Calibri" panose="020F0502020204030204" pitchFamily="34" charset="0"/>
              </a:rPr>
              <a:t>Uyghuria</a:t>
            </a:r>
            <a:r>
              <a:rPr lang="en-US" sz="2800" dirty="0">
                <a:latin typeface="Calibri" panose="020F0502020204030204" pitchFamily="34" charset="0"/>
              </a:rPr>
              <a:t> and Caspian basin, from south Siberia to Iran. </a:t>
            </a:r>
            <a:r>
              <a:rPr lang="en-US" sz="2800" b="0" i="0" dirty="0">
                <a:solidFill>
                  <a:srgbClr val="202122"/>
                </a:solidFill>
                <a:effectLst/>
                <a:latin typeface="Calibri" panose="020F0502020204030204" pitchFamily="34" charset="0"/>
              </a:rPr>
              <a:t>Current geographical location of Central Asia was formerly part of the historic Turkestan also known as </a:t>
            </a:r>
            <a:r>
              <a:rPr lang="en-US" sz="2800" b="0" i="0" dirty="0" err="1">
                <a:solidFill>
                  <a:srgbClr val="202122"/>
                </a:solidFill>
                <a:effectLst/>
                <a:latin typeface="Calibri" panose="020F0502020204030204" pitchFamily="34" charset="0"/>
              </a:rPr>
              <a:t>Turan</a:t>
            </a:r>
            <a:r>
              <a:rPr lang="en-US" sz="2800" b="0" i="0" dirty="0">
                <a:solidFill>
                  <a:srgbClr val="202122"/>
                </a:solidFill>
                <a:effectLst/>
                <a:latin typeface="Calibri" panose="020F0502020204030204" pitchFamily="34" charset="0"/>
              </a:rPr>
              <a:t>.</a:t>
            </a:r>
            <a:endParaRPr lang="en-US" sz="2800" dirty="0">
              <a:latin typeface="Calibri" panose="020F0502020204030204" pitchFamily="34" charset="0"/>
            </a:endParaRPr>
          </a:p>
          <a:p>
            <a:pPr algn="just"/>
            <a:r>
              <a:rPr lang="en-US" sz="2800" dirty="0">
                <a:latin typeface="Calibri" panose="020F0502020204030204" pitchFamily="34" charset="0"/>
              </a:rPr>
              <a:t>	Politically, Central Asia mostly covers the territories of Uzbekistan, Kazakhstan, Kirgizia, Tajikistan and Turkmenistan. In soviet times, this area was called as Central Asia and Kazakhstan.</a:t>
            </a:r>
          </a:p>
          <a:p>
            <a:pPr algn="just"/>
            <a:r>
              <a:rPr lang="en-US" sz="2800" dirty="0">
                <a:latin typeface="Calibri" panose="020F0502020204030204" pitchFamily="34" charset="0"/>
              </a:rPr>
              <a:t>	After the disintegration of Soviet Union, all these countries started to be called as Central Asia. </a:t>
            </a:r>
          </a:p>
          <a:p>
            <a:endParaRPr lang="en-US" dirty="0"/>
          </a:p>
        </p:txBody>
      </p:sp>
    </p:spTree>
    <p:extLst>
      <p:ext uri="{BB962C8B-B14F-4D97-AF65-F5344CB8AC3E}">
        <p14:creationId xmlns:p14="http://schemas.microsoft.com/office/powerpoint/2010/main" val="678493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4084F0-5A5A-4936-8519-31656E573BB7}"/>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FBF56C8D-ED99-456F-A2B9-6157CF2E874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5012" y="-96997"/>
            <a:ext cx="7543799" cy="7155004"/>
          </a:xfrm>
        </p:spPr>
      </p:pic>
    </p:spTree>
    <p:extLst>
      <p:ext uri="{BB962C8B-B14F-4D97-AF65-F5344CB8AC3E}">
        <p14:creationId xmlns:p14="http://schemas.microsoft.com/office/powerpoint/2010/main" val="1846048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18410-C789-1AA4-BF58-56E8ED6BF8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125909-82FD-E4CF-6D01-BF60922E52C4}"/>
              </a:ext>
            </a:extLst>
          </p:cNvPr>
          <p:cNvSpPr>
            <a:spLocks noGrp="1"/>
          </p:cNvSpPr>
          <p:nvPr>
            <p:ph idx="1"/>
          </p:nvPr>
        </p:nvSpPr>
        <p:spPr/>
        <p:txBody>
          <a:bodyPr/>
          <a:lstStyle/>
          <a:p>
            <a:endParaRPr lang="en-US"/>
          </a:p>
        </p:txBody>
      </p:sp>
      <p:pic>
        <p:nvPicPr>
          <p:cNvPr id="4" name="Picture 6" descr="India's Connect: A Central Asia policy'">
            <a:extLst>
              <a:ext uri="{FF2B5EF4-FFF2-40B4-BE49-F238E27FC236}">
                <a16:creationId xmlns:a16="http://schemas.microsoft.com/office/drawing/2014/main" id="{7D57B953-7002-1E4E-462C-1A5D9FE4EE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35"/>
            <a:ext cx="5857875" cy="43910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a:extLst>
              <a:ext uri="{FF2B5EF4-FFF2-40B4-BE49-F238E27FC236}">
                <a16:creationId xmlns:a16="http://schemas.microsoft.com/office/drawing/2014/main" id="{2247329A-B812-DD1F-2519-D1CFDFEFC0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4386" y="2466975"/>
            <a:ext cx="6467614" cy="4391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402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2C1EA-FD85-0C0D-C8DF-3EE6B3C5E4D2}"/>
              </a:ext>
            </a:extLst>
          </p:cNvPr>
          <p:cNvSpPr>
            <a:spLocks noGrp="1"/>
          </p:cNvSpPr>
          <p:nvPr>
            <p:ph type="title"/>
          </p:nvPr>
        </p:nvSpPr>
        <p:spPr/>
        <p:txBody>
          <a:bodyPr/>
          <a:lstStyle/>
          <a:p>
            <a:r>
              <a:rPr lang="en-US" sz="4400" dirty="0">
                <a:latin typeface="Calibri" panose="020F0502020204030204" pitchFamily="34" charset="0"/>
              </a:rPr>
              <a:t>Warm-up questions:</a:t>
            </a:r>
            <a:br>
              <a:rPr lang="en-US" sz="4400" dirty="0">
                <a:latin typeface="Calibri" panose="020F0502020204030204" pitchFamily="34" charset="0"/>
              </a:rPr>
            </a:br>
            <a:endParaRPr lang="en-US" dirty="0"/>
          </a:p>
        </p:txBody>
      </p:sp>
      <p:sp>
        <p:nvSpPr>
          <p:cNvPr id="3" name="Content Placeholder 2">
            <a:extLst>
              <a:ext uri="{FF2B5EF4-FFF2-40B4-BE49-F238E27FC236}">
                <a16:creationId xmlns:a16="http://schemas.microsoft.com/office/drawing/2014/main" id="{5A35099A-5924-185D-95D3-634AF4817026}"/>
              </a:ext>
            </a:extLst>
          </p:cNvPr>
          <p:cNvSpPr>
            <a:spLocks noGrp="1"/>
          </p:cNvSpPr>
          <p:nvPr>
            <p:ph idx="1"/>
          </p:nvPr>
        </p:nvSpPr>
        <p:spPr/>
        <p:txBody>
          <a:bodyPr/>
          <a:lstStyle/>
          <a:p>
            <a:br>
              <a:rPr lang="en-US" sz="2800" dirty="0">
                <a:latin typeface="Calibri" panose="020F0502020204030204" pitchFamily="34" charset="0"/>
              </a:rPr>
            </a:br>
            <a:r>
              <a:rPr lang="en-US" sz="2800" dirty="0">
                <a:latin typeface="Calibri" panose="020F0502020204030204" pitchFamily="34" charset="0"/>
              </a:rPr>
              <a:t>Q.1. What do you understand by civilization?</a:t>
            </a:r>
            <a:br>
              <a:rPr lang="en-US" sz="2800" dirty="0">
                <a:latin typeface="Calibri" panose="020F0502020204030204" pitchFamily="34" charset="0"/>
              </a:rPr>
            </a:br>
            <a:br>
              <a:rPr lang="en-US" sz="2800" dirty="0">
                <a:latin typeface="Calibri" panose="020F0502020204030204" pitchFamily="34" charset="0"/>
              </a:rPr>
            </a:br>
            <a:r>
              <a:rPr lang="en-US" sz="2800" dirty="0">
                <a:latin typeface="Calibri" panose="020F0502020204030204" pitchFamily="34" charset="0"/>
              </a:rPr>
              <a:t>Q.2. What are the most popular world civilizations?</a:t>
            </a:r>
            <a:br>
              <a:rPr lang="en-US" sz="2800" dirty="0">
                <a:latin typeface="Calibri" panose="020F0502020204030204" pitchFamily="34" charset="0"/>
              </a:rPr>
            </a:br>
            <a:br>
              <a:rPr lang="en-US" sz="2800" dirty="0">
                <a:latin typeface="Calibri" panose="020F0502020204030204" pitchFamily="34" charset="0"/>
              </a:rPr>
            </a:br>
            <a:r>
              <a:rPr lang="en-US" sz="2800" dirty="0">
                <a:latin typeface="Calibri" panose="020F0502020204030204" pitchFamily="34" charset="0"/>
              </a:rPr>
              <a:t>Q.3. Why is history divided into periods?</a:t>
            </a:r>
            <a:br>
              <a:rPr lang="en-US" sz="2800" dirty="0">
                <a:latin typeface="Calibri" panose="020F0502020204030204" pitchFamily="34" charset="0"/>
              </a:rPr>
            </a:br>
            <a:endParaRPr lang="en-US" dirty="0"/>
          </a:p>
        </p:txBody>
      </p:sp>
    </p:spTree>
    <p:extLst>
      <p:ext uri="{BB962C8B-B14F-4D97-AF65-F5344CB8AC3E}">
        <p14:creationId xmlns:p14="http://schemas.microsoft.com/office/powerpoint/2010/main" val="170324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333</TotalTime>
  <Words>1823</Words>
  <Application>Microsoft Office PowerPoint</Application>
  <PresentationFormat>Широкоэкранный</PresentationFormat>
  <Paragraphs>131</Paragraphs>
  <Slides>26</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26</vt:i4>
      </vt:variant>
    </vt:vector>
  </HeadingPairs>
  <TitlesOfParts>
    <vt:vector size="31" baseType="lpstr">
      <vt:lpstr>Arial</vt:lpstr>
      <vt:lpstr>Calibri</vt:lpstr>
      <vt:lpstr>Calibri Light</vt:lpstr>
      <vt:lpstr>Times New Roman</vt:lpstr>
      <vt:lpstr>Office Theme</vt:lpstr>
      <vt:lpstr>Презентация PowerPoint</vt:lpstr>
      <vt:lpstr>Turkestan (Central Asia) is an integral part of world civilization</vt:lpstr>
      <vt:lpstr>Презентация PowerPoint</vt:lpstr>
      <vt:lpstr>Презентация PowerPoint</vt:lpstr>
      <vt:lpstr>Plan</vt:lpstr>
      <vt:lpstr>The concept of Central Asia</vt:lpstr>
      <vt:lpstr>Презентация PowerPoint</vt:lpstr>
      <vt:lpstr>Презентация PowerPoint</vt:lpstr>
      <vt:lpstr>Warm-up questions: </vt:lpstr>
      <vt:lpstr>Civilization</vt:lpstr>
      <vt:lpstr>Development of  Central Asian civilization </vt:lpstr>
      <vt:lpstr>The development of Neolithic cultures and their role in further processes </vt:lpstr>
      <vt:lpstr>Neolithic cultures</vt:lpstr>
      <vt:lpstr>Презентация PowerPoint</vt:lpstr>
      <vt:lpstr>Презентация PowerPoint</vt:lpstr>
      <vt:lpstr>Презентация PowerPoint</vt:lpstr>
      <vt:lpstr>Презентация PowerPoint</vt:lpstr>
      <vt:lpstr>Neolithic revolution.</vt:lpstr>
      <vt:lpstr>Bronze age cultures of Central Asia</vt:lpstr>
      <vt:lpstr>Bronze age settlements:</vt:lpstr>
      <vt:lpstr>Презентация PowerPoint</vt:lpstr>
      <vt:lpstr>Art in ancient period</vt:lpstr>
      <vt:lpstr>Презентация PowerPoint</vt:lpstr>
      <vt:lpstr>Презентация PowerPoint</vt:lpstr>
      <vt:lpstr>Migrations in Central Asia and information exchange</vt:lpstr>
      <vt:lpstr>Summary and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Central Asia is an integral part of world civilization</dc:title>
  <dc:creator>v.kholov@outlook.com</dc:creator>
  <cp:lastModifiedBy>Vohid</cp:lastModifiedBy>
  <cp:revision>4</cp:revision>
  <dcterms:created xsi:type="dcterms:W3CDTF">2023-02-06T06:16:37Z</dcterms:created>
  <dcterms:modified xsi:type="dcterms:W3CDTF">2025-01-21T08:37:35Z</dcterms:modified>
</cp:coreProperties>
</file>